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84" r:id="rId3"/>
    <p:sldId id="257" r:id="rId4"/>
    <p:sldId id="362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14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285" r:id="rId38"/>
    <p:sldId id="28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" initials="R" lastIdx="2" clrIdx="0">
    <p:extLst>
      <p:ext uri="{19B8F6BF-5375-455C-9EA6-DF929625EA0E}">
        <p15:presenceInfo xmlns:p15="http://schemas.microsoft.com/office/powerpoint/2012/main" userId="Ro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5211-D6D7-4480-97FB-287A739A766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97BC-65E7-4EAA-BFF2-0F8C45AD4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87FC-CBF1-4B21-9CD3-FCE7C47A4CCB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41D-0CAB-4155-A982-CCA5D7D43192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BD76-8900-4EAE-9B45-D232190466FC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881D-1270-44C2-B180-97560E787A48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3C90C3-78DA-49BE-A6ED-634E82DEDDC3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C55-160B-43F4-890F-87979CD69390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9DD-8263-445F-B7CF-1C06CE928C47}" type="datetime1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DAA-25D1-4B9B-9779-9D9D13FA314A}" type="datetime1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FC87-91CB-460C-800F-E68584E4E423}" type="datetime1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07B2-F575-458A-8D31-44467512B8B7}" type="datetime1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7629-3AE5-4F4B-97BE-68FA3C511C8D}" type="datetime1">
              <a:rPr lang="ru-RU" smtClean="0"/>
              <a:t>06.02.2023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47FADFE-8AB4-4681-B7EB-CACD424C0923}" type="datetime1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andas.pydata.org/" TargetMode="External"/><Relationship Id="rId3" Type="http://schemas.openxmlformats.org/officeDocument/2006/relationships/hyperlink" Target="https://keras.io/" TargetMode="External"/><Relationship Id="rId7" Type="http://schemas.openxmlformats.org/officeDocument/2006/relationships/hyperlink" Target="https://numpy.org/" TargetMode="External"/><Relationship Id="rId2" Type="http://schemas.openxmlformats.org/officeDocument/2006/relationships/hyperlink" Target="https://www.tensorflow.org/?hl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torch.org/" TargetMode="External"/><Relationship Id="rId5" Type="http://schemas.openxmlformats.org/officeDocument/2006/relationships/hyperlink" Target="https://scikit-learn.org/stable/" TargetMode="External"/><Relationship Id="rId4" Type="http://schemas.openxmlformats.org/officeDocument/2006/relationships/hyperlink" Target="https://theano-pymc.readthedocs.io/en/latest/" TargetMode="External"/><Relationship Id="rId9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93EF-0A07-4B99-AE7C-63E5ADD70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Библиотеки языка </a:t>
            </a:r>
            <a:r>
              <a:rPr lang="ru-RU" sz="4800" b="1" dirty="0" err="1"/>
              <a:t>Python</a:t>
            </a:r>
            <a:r>
              <a:rPr lang="ru-RU" sz="4800" b="1" dirty="0"/>
              <a:t> </a:t>
            </a:r>
            <a:r>
              <a:rPr lang="ru-RU" sz="4800" dirty="0"/>
              <a:t>для компьютерных вычислений и моделирования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B3FC-6447-4782-9D74-A2326C5A4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Библиотеки </a:t>
            </a:r>
            <a:r>
              <a:rPr lang="en-US" dirty="0"/>
              <a:t>Python </a:t>
            </a:r>
            <a:r>
              <a:rPr lang="ru-RU" dirty="0"/>
              <a:t>для машинного обучение (Ч.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57444-3318-9710-EEA2-72E0F7981B39}"/>
              </a:ext>
            </a:extLst>
          </p:cNvPr>
          <p:cNvSpPr txBox="1"/>
          <p:nvPr/>
        </p:nvSpPr>
        <p:spPr>
          <a:xfrm>
            <a:off x="5095783" y="5458968"/>
            <a:ext cx="6185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Лобанов Алексей Владимирович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специалист отдела разработки и внедрения АИС, </a:t>
            </a:r>
            <a:r>
              <a:rPr lang="ru-RU" dirty="0"/>
              <a:t>Ассистент кафедры информационных компьютерных технологий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РХТУ им. Д.И. Менделеева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82530E-3DA5-26CF-0821-D54C6527D350}"/>
              </a:ext>
            </a:extLst>
          </p:cNvPr>
          <p:cNvSpPr/>
          <p:nvPr/>
        </p:nvSpPr>
        <p:spPr>
          <a:xfrm>
            <a:off x="9718389" y="4277713"/>
            <a:ext cx="93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VII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52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6185"/>
            <a:ext cx="10058400" cy="1609344"/>
          </a:xfrm>
        </p:spPr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NumPy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E9267-FCD6-42D4-97E6-4A90BC3E08A4}"/>
              </a:ext>
            </a:extLst>
          </p:cNvPr>
          <p:cNvSpPr/>
          <p:nvPr/>
        </p:nvSpPr>
        <p:spPr>
          <a:xfrm>
            <a:off x="947695" y="2476397"/>
            <a:ext cx="10058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NumPy</a:t>
            </a:r>
            <a:r>
              <a:rPr lang="ru-RU" dirty="0"/>
              <a:t> — это библиотека линейной алгебры, разработанная на </a:t>
            </a:r>
            <a:r>
              <a:rPr lang="ru-RU" dirty="0" err="1"/>
              <a:t>Python</a:t>
            </a:r>
            <a:r>
              <a:rPr lang="ru-RU" dirty="0"/>
              <a:t>. Практически все пакеты </a:t>
            </a:r>
            <a:r>
              <a:rPr lang="ru-RU" dirty="0" err="1"/>
              <a:t>Python</a:t>
            </a:r>
            <a:r>
              <a:rPr lang="ru-RU" dirty="0"/>
              <a:t>, использующиеся в машинном обучении, так или иначе опираются на </a:t>
            </a:r>
            <a:r>
              <a:rPr lang="ru-RU" dirty="0" err="1"/>
              <a:t>NumPy</a:t>
            </a:r>
            <a:r>
              <a:rPr lang="ru-RU" dirty="0"/>
              <a:t>. В библиотеку входят функции для работы со сложными математическими операциями линейной алгебры, алгоритмы преобразования Фурье и генерации случайных чисел, методы для работы с матрицами и n-мерными массивами. Модуль </a:t>
            </a:r>
            <a:r>
              <a:rPr lang="ru-RU" dirty="0" err="1"/>
              <a:t>NumPy</a:t>
            </a:r>
            <a:r>
              <a:rPr lang="ru-RU" dirty="0"/>
              <a:t> также применяется в научных вычислениях. В частности, он широко используется для работы со звуковыми волнами и изображениями.</a:t>
            </a: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098" name="Picture 2" descr="Библиотека Numpy">
            <a:extLst>
              <a:ext uri="{FF2B5EF4-FFF2-40B4-BE49-F238E27FC236}">
                <a16:creationId xmlns:a16="http://schemas.microsoft.com/office/drawing/2014/main" id="{379FDF34-7EEB-47F0-B67E-4EF521288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20" y="216185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6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6185"/>
            <a:ext cx="10058400" cy="1609344"/>
          </a:xfrm>
        </p:spPr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Pandas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E9267-FCD6-42D4-97E6-4A90BC3E08A4}"/>
              </a:ext>
            </a:extLst>
          </p:cNvPr>
          <p:cNvSpPr/>
          <p:nvPr/>
        </p:nvSpPr>
        <p:spPr>
          <a:xfrm>
            <a:off x="947695" y="1914335"/>
            <a:ext cx="10058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Pandas</a:t>
            </a:r>
            <a:r>
              <a:rPr lang="ru-RU" dirty="0"/>
              <a:t> — это библиотека с открытым исходным кодом, которая предлагает широкий спектр инструментов для обработки и анализа данных. С ее помощью вы можете читать данные из широкого спектра источников, таких как CSV, базы данных SQL, файлы JSON и </a:t>
            </a:r>
            <a:r>
              <a:rPr lang="ru-RU" dirty="0" err="1"/>
              <a:t>Excel</a:t>
            </a:r>
            <a:r>
              <a:rPr lang="ru-RU" dirty="0"/>
              <a:t>.</a:t>
            </a:r>
          </a:p>
          <a:p>
            <a:pPr algn="just"/>
            <a:br>
              <a:rPr lang="ru-RU" dirty="0"/>
            </a:br>
            <a:r>
              <a:rPr lang="ru-RU" dirty="0"/>
              <a:t>В проектах по машинному обучению значительное время уходит на подготовку данных, а также на анализ основных тенденций и моделей. Именно здесь </a:t>
            </a:r>
            <a:r>
              <a:rPr lang="ru-RU" dirty="0" err="1"/>
              <a:t>Pandas</a:t>
            </a:r>
            <a:r>
              <a:rPr lang="ru-RU" dirty="0"/>
              <a:t> привлекает внимание специалистов по машинному обучению. Эта библиотека позволяет производить сложные операции с данными помощью всего одной команды. </a:t>
            </a:r>
            <a:r>
              <a:rPr lang="ru-RU" dirty="0" err="1"/>
              <a:t>Python</a:t>
            </a:r>
            <a:r>
              <a:rPr lang="ru-RU" dirty="0"/>
              <a:t> </a:t>
            </a:r>
            <a:r>
              <a:rPr lang="ru-RU" dirty="0" err="1"/>
              <a:t>Pandas</a:t>
            </a:r>
            <a:r>
              <a:rPr lang="ru-RU" dirty="0"/>
              <a:t> поставляется с несколькими встроенными методами для объединения, группировки и фильтрации данных и временных рядов. Но </a:t>
            </a:r>
            <a:r>
              <a:rPr lang="ru-RU" dirty="0" err="1"/>
              <a:t>Pandas</a:t>
            </a:r>
            <a:r>
              <a:rPr lang="ru-RU" dirty="0"/>
              <a:t> не ограничивается только решением задач, связанных с данными; он служит лучшей отправной точкой для создания более сфокусированных и мощных инструментов обработки данных.</a:t>
            </a: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122" name="Picture 2" descr="Pandas Python: описание одной из популярных библиотек для Питона | CoderNet">
            <a:extLst>
              <a:ext uri="{FF2B5EF4-FFF2-40B4-BE49-F238E27FC236}">
                <a16:creationId xmlns:a16="http://schemas.microsoft.com/office/drawing/2014/main" id="{CDE4D559-D1F0-471B-9CF6-23D9E213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18" y="303745"/>
            <a:ext cx="3404533" cy="12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0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12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Искусственный интеллект, машинное и глубокое обучение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166712-94B2-4AA6-B81E-70DF14AA6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0" r="25619"/>
          <a:stretch/>
        </p:blipFill>
        <p:spPr>
          <a:xfrm>
            <a:off x="469784" y="1392632"/>
            <a:ext cx="3624044" cy="25484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40495E-F52E-4B84-8556-B3CCE6EE51E7}"/>
              </a:ext>
            </a:extLst>
          </p:cNvPr>
          <p:cNvSpPr/>
          <p:nvPr/>
        </p:nvSpPr>
        <p:spPr>
          <a:xfrm>
            <a:off x="4759354" y="1939603"/>
            <a:ext cx="6962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ИИ — это область, охватывающая машинное обучение и глубокое обучение, а также включающая в себя многие подходы, не связанные с обучением.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7E45C5-2115-47E9-9B18-348F58F4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4" y="4238168"/>
            <a:ext cx="3960385" cy="16093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EA0E2E-2ADD-4F82-9B67-DDC8DA9F1ABD}"/>
              </a:ext>
            </a:extLst>
          </p:cNvPr>
          <p:cNvSpPr/>
          <p:nvPr/>
        </p:nvSpPr>
        <p:spPr>
          <a:xfrm>
            <a:off x="4759354" y="2859699"/>
            <a:ext cx="71918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машинном обучении система обучается, а не программируется явно. Ей передаются многочисленные примеры, имеющие отношение к решаемой задаче, а она находит в этих примерах статистическую структуру, которая позволяет системе выработать правила для автоматического решения задачи.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5ACC9F-3BB1-4576-932C-331689E32ED0}"/>
              </a:ext>
            </a:extLst>
          </p:cNvPr>
          <p:cNvSpPr/>
          <p:nvPr/>
        </p:nvSpPr>
        <p:spPr>
          <a:xfrm>
            <a:off x="4759354" y="45318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Глубокое обучение — это особый раздел машинного обучения: новый подход к поиску представления данных, делающий упор на изучение последовательных слоев (или уровней) все более значимых представлений</a:t>
            </a:r>
          </a:p>
        </p:txBody>
      </p:sp>
    </p:spTree>
    <p:extLst>
      <p:ext uri="{BB962C8B-B14F-4D97-AF65-F5344CB8AC3E}">
        <p14:creationId xmlns:p14="http://schemas.microsoft.com/office/powerpoint/2010/main" val="78369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13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глубокое обучение</a:t>
            </a:r>
            <a:endParaRPr lang="en-US" sz="4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3604DC-1DC6-40DA-BC86-C08E4C56C91E}"/>
              </a:ext>
            </a:extLst>
          </p:cNvPr>
          <p:cNvSpPr/>
          <p:nvPr/>
        </p:nvSpPr>
        <p:spPr>
          <a:xfrm>
            <a:off x="730608" y="1100034"/>
            <a:ext cx="113243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В глубоком обучении такие многослойные представления изучаются (почти всегда) с использованием моделей, так называемых нейронных сетей, структурированных в виде слоев, наложенных друг на друга. Термин нейронная сеть заимствован из нейробиологии, тем не менее, хотя некоторые основополагающие идеи глубокого обучения отчасти заимствованы из науки о мозге, модели глубокого обучения не являются моделями мозга. Нет никаких доказательств, что мозг реализует механизмы, подобные механизмам, используемым в современных моделях глубокого обучения. Вам могут встретиться научно-популярные статьи, в которых утверждается, что глубокое обучение работает подобно мозгу или моделирует работу мозга, но в действительности это не так.</a:t>
            </a:r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3BFECB-DC6F-4E9E-922C-9A73C287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8" y="3843755"/>
            <a:ext cx="3743847" cy="14956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3D17FD-7311-4211-ACDC-9EE15736E2B9}"/>
              </a:ext>
            </a:extLst>
          </p:cNvPr>
          <p:cNvSpPr/>
          <p:nvPr/>
        </p:nvSpPr>
        <p:spPr>
          <a:xfrm>
            <a:off x="730608" y="5388634"/>
            <a:ext cx="3304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Глубокая нейронная сеть для классификации цифр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2933AC-603C-43B0-80F3-28301B6BE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728" y="3776886"/>
            <a:ext cx="4753638" cy="249589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80257C0-08D7-492A-90CD-F4FC512EDE87}"/>
              </a:ext>
            </a:extLst>
          </p:cNvPr>
          <p:cNvSpPr/>
          <p:nvPr/>
        </p:nvSpPr>
        <p:spPr>
          <a:xfrm>
            <a:off x="4885189" y="6132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Глубокие представления, получаемые моделью классификации цифр</a:t>
            </a:r>
          </a:p>
        </p:txBody>
      </p:sp>
    </p:spTree>
    <p:extLst>
      <p:ext uri="{BB962C8B-B14F-4D97-AF65-F5344CB8AC3E}">
        <p14:creationId xmlns:p14="http://schemas.microsoft.com/office/powerpoint/2010/main" val="175664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14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Принцип действия глубокого</a:t>
            </a:r>
            <a:r>
              <a:rPr lang="en-US" sz="4400" dirty="0"/>
              <a:t> </a:t>
            </a:r>
            <a:r>
              <a:rPr lang="ru-RU" sz="4400" dirty="0"/>
              <a:t>ОБУЧЕНИЯ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70D3AC-831F-42DC-BC53-CD1C41FF6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66" y="1609344"/>
            <a:ext cx="3517913" cy="17313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41F05F-7F8E-43D4-98D8-80C543B3E0EF}"/>
              </a:ext>
            </a:extLst>
          </p:cNvPr>
          <p:cNvSpPr/>
          <p:nvPr/>
        </p:nvSpPr>
        <p:spPr>
          <a:xfrm>
            <a:off x="373666" y="3517270"/>
            <a:ext cx="3225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Нейронная сеть </a:t>
            </a:r>
            <a:r>
              <a:rPr lang="ru-RU" dirty="0" err="1"/>
              <a:t>параметризуется</a:t>
            </a:r>
            <a:r>
              <a:rPr lang="ru-RU" dirty="0"/>
              <a:t> ее весами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51E740-4A39-49CB-82C6-A31B5ACE3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877" y="2881852"/>
            <a:ext cx="3362794" cy="226726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0E923A-CCB9-408D-A78B-7F7920D91130}"/>
              </a:ext>
            </a:extLst>
          </p:cNvPr>
          <p:cNvSpPr/>
          <p:nvPr/>
        </p:nvSpPr>
        <p:spPr>
          <a:xfrm>
            <a:off x="2712439" y="54379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Функция потерь оценивает качество результатов, производимых нейронной сетью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67FCE6-2479-4A00-A6EE-F17862A48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576" y="1120961"/>
            <a:ext cx="3610479" cy="231489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FE8BD2-E119-49BA-A424-C4D2545F79C0}"/>
              </a:ext>
            </a:extLst>
          </p:cNvPr>
          <p:cNvSpPr/>
          <p:nvPr/>
        </p:nvSpPr>
        <p:spPr>
          <a:xfrm>
            <a:off x="7506390" y="3517270"/>
            <a:ext cx="4379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Оценка потерь используется как обратная связь для корректировки весов</a:t>
            </a:r>
          </a:p>
        </p:txBody>
      </p:sp>
    </p:spTree>
    <p:extLst>
      <p:ext uri="{BB962C8B-B14F-4D97-AF65-F5344CB8AC3E}">
        <p14:creationId xmlns:p14="http://schemas.microsoft.com/office/powerpoint/2010/main" val="283137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15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Прорывы глубокого обучения</a:t>
            </a:r>
            <a:endParaRPr lang="en-US" sz="4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1B0AD6-1213-455F-92DA-2F2E590BFBF9}"/>
              </a:ext>
            </a:extLst>
          </p:cNvPr>
          <p:cNvSpPr/>
          <p:nvPr/>
        </p:nvSpPr>
        <p:spPr>
          <a:xfrm>
            <a:off x="2485938" y="160934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классификация изображений на уровне человека;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распознавание речи на уровне человека;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распознавание рукописного текста на уровне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улучшение качества машинного перевода с одного языка на другой;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улучшение качества машинного чтения текста вслух;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появление цифровых помощников, таких как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Now</a:t>
            </a:r>
            <a:r>
              <a:rPr lang="ru-RU" dirty="0"/>
              <a:t> и </a:t>
            </a:r>
            <a:r>
              <a:rPr lang="ru-RU" dirty="0" err="1"/>
              <a:t>Amazon</a:t>
            </a:r>
            <a:r>
              <a:rPr lang="ru-RU" dirty="0"/>
              <a:t> </a:t>
            </a:r>
            <a:r>
              <a:rPr lang="ru-RU" dirty="0" err="1"/>
              <a:t>Alexa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автомобилем на уровне человека;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точности целевой рекламы, используемой компаниями </a:t>
            </a:r>
            <a:r>
              <a:rPr lang="ru-RU" dirty="0" err="1"/>
              <a:t>Google</a:t>
            </a:r>
            <a:r>
              <a:rPr lang="ru-RU" dirty="0"/>
              <a:t>, </a:t>
            </a:r>
            <a:r>
              <a:rPr lang="ru-RU" dirty="0" err="1"/>
              <a:t>Baidu</a:t>
            </a:r>
            <a:r>
              <a:rPr lang="ru-RU" dirty="0"/>
              <a:t> и </a:t>
            </a:r>
            <a:r>
              <a:rPr lang="ru-RU" dirty="0" err="1"/>
              <a:t>Bing</a:t>
            </a:r>
            <a:r>
              <a:rPr lang="ru-RU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релевантности поиска в интернете;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появление возможности отвечать на вопросы, заданные вслух; </a:t>
            </a:r>
          </a:p>
        </p:txBody>
      </p:sp>
    </p:spTree>
    <p:extLst>
      <p:ext uri="{BB962C8B-B14F-4D97-AF65-F5344CB8AC3E}">
        <p14:creationId xmlns:p14="http://schemas.microsoft.com/office/powerpoint/2010/main" val="393937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16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Первое знакомство с нейронной сетью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EE905D-44F7-489D-A9A2-E773EA383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69" y="1819068"/>
            <a:ext cx="4725059" cy="13527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6BA797-3EC6-4564-90B2-025CF0328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69" y="3838683"/>
            <a:ext cx="5048250" cy="12763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0C6CC-301E-43B9-AF9B-BEB3361E3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19" y="1609344"/>
            <a:ext cx="5487166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8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17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Первое знакомство с нейронной сетью</a:t>
            </a:r>
            <a:endParaRPr lang="en-US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41BCE1-AF17-4551-B046-68BFD3AD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3" y="2122196"/>
            <a:ext cx="5162550" cy="3133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41031F-43FA-402B-B82C-13934552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555" y="2122196"/>
            <a:ext cx="51149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4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18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Первое знакомство с нейронной сетью</a:t>
            </a:r>
            <a:endParaRPr lang="en-US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939526-8B11-4B37-AD2C-83690C1AC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8" y="1609344"/>
            <a:ext cx="4924425" cy="39909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692A9A-77C4-47E5-AD04-D455A0583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9344"/>
            <a:ext cx="48006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19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Представление данных для нейронных сетей</a:t>
            </a:r>
            <a:endParaRPr lang="en-US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DB7246-1F24-446F-92C5-FA41DA8C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71" y="1350796"/>
            <a:ext cx="5153744" cy="52871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F90360-93C6-4CE4-B0FF-ABCDB068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3704"/>
            <a:ext cx="4772025" cy="2181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136477-FCC6-4356-87AA-B434EBE48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815" y="3420604"/>
            <a:ext cx="5106113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7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93" y="2121408"/>
            <a:ext cx="10058400" cy="4050792"/>
          </a:xfrm>
        </p:spPr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Библиотека </a:t>
            </a:r>
            <a:r>
              <a:rPr lang="en-US" dirty="0">
                <a:hlinkClick r:id="rId2"/>
              </a:rPr>
              <a:t>TensorFlow </a:t>
            </a:r>
            <a:endParaRPr lang="ru-RU" dirty="0"/>
          </a:p>
          <a:p>
            <a:r>
              <a:rPr lang="ru-RU" dirty="0">
                <a:hlinkClick r:id="rId3"/>
              </a:rPr>
              <a:t>Библиотека</a:t>
            </a:r>
            <a:r>
              <a:rPr lang="en-US" dirty="0">
                <a:hlinkClick r:id="rId3"/>
              </a:rPr>
              <a:t> </a:t>
            </a:r>
            <a:r>
              <a:rPr lang="en-US" dirty="0" err="1">
                <a:hlinkClick r:id="rId3"/>
              </a:rPr>
              <a:t>Keras</a:t>
            </a:r>
            <a:endParaRPr lang="ru-RU" dirty="0"/>
          </a:p>
          <a:p>
            <a:r>
              <a:rPr lang="ru-RU" dirty="0">
                <a:hlinkClick r:id="rId4"/>
              </a:rPr>
              <a:t>Библиотека </a:t>
            </a:r>
            <a:r>
              <a:rPr lang="en-US" dirty="0">
                <a:hlinkClick r:id="rId4"/>
              </a:rPr>
              <a:t>Theano</a:t>
            </a:r>
            <a:endParaRPr lang="ru-RU" dirty="0"/>
          </a:p>
          <a:p>
            <a:r>
              <a:rPr lang="ru-RU" dirty="0">
                <a:hlinkClick r:id="rId5"/>
              </a:rPr>
              <a:t>Библиотека </a:t>
            </a:r>
            <a:r>
              <a:rPr lang="en-US" dirty="0" err="1">
                <a:hlinkClick r:id="rId5"/>
              </a:rPr>
              <a:t>Scikit</a:t>
            </a:r>
            <a:r>
              <a:rPr lang="en-US" dirty="0">
                <a:hlinkClick r:id="rId5"/>
              </a:rPr>
              <a:t>-learn</a:t>
            </a:r>
            <a:endParaRPr lang="ru-RU" dirty="0"/>
          </a:p>
          <a:p>
            <a:r>
              <a:rPr lang="ru-RU" dirty="0">
                <a:hlinkClick r:id="rId6"/>
              </a:rPr>
              <a:t>Библиотека </a:t>
            </a:r>
            <a:r>
              <a:rPr lang="en-US" dirty="0" err="1">
                <a:hlinkClick r:id="rId6"/>
              </a:rPr>
              <a:t>PyTorch</a:t>
            </a:r>
            <a:endParaRPr lang="ru-RU" dirty="0"/>
          </a:p>
          <a:p>
            <a:r>
              <a:rPr lang="ru-RU" dirty="0">
                <a:hlinkClick r:id="rId7"/>
              </a:rPr>
              <a:t>Библиотека </a:t>
            </a:r>
            <a:r>
              <a:rPr lang="en-US" dirty="0">
                <a:hlinkClick r:id="rId7"/>
              </a:rPr>
              <a:t>NumPy</a:t>
            </a:r>
            <a:endParaRPr lang="ru-RU" dirty="0"/>
          </a:p>
          <a:p>
            <a:r>
              <a:rPr lang="ru-RU" dirty="0">
                <a:hlinkClick r:id="rId8"/>
              </a:rPr>
              <a:t>Библиотека </a:t>
            </a:r>
            <a:r>
              <a:rPr lang="en-US" dirty="0">
                <a:hlinkClick r:id="rId8"/>
              </a:rPr>
              <a:t>Pandas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39751-8C5D-36FB-158D-6561CA519F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575432"/>
            <a:ext cx="6500480" cy="4596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95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20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Представление данных для нейронных сетей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5A1190-9896-4F1C-85FD-770E9F48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8" y="2531752"/>
            <a:ext cx="5258534" cy="28007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D44E43-A1A8-4371-A1B1-ECC027AEA957}"/>
              </a:ext>
            </a:extLst>
          </p:cNvPr>
          <p:cNvSpPr/>
          <p:nvPr/>
        </p:nvSpPr>
        <p:spPr>
          <a:xfrm>
            <a:off x="1809345" y="1885882"/>
            <a:ext cx="2365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Ключевые атрибуты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404F39-4EC5-4F8E-A0F6-D07199E0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860" y="804672"/>
            <a:ext cx="4972744" cy="3296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0ECF40-25ED-47B3-B9DF-941FCD5C5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57" y="4204174"/>
            <a:ext cx="3352201" cy="26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2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21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159391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Манипулирование и пакеты данных</a:t>
            </a:r>
            <a:endParaRPr lang="en-US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4E2DE4-8808-49AD-81DC-507C6360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38" y="1302321"/>
            <a:ext cx="4895850" cy="5153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77A48F-3105-4688-8794-44FB9669A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95" y="1855059"/>
            <a:ext cx="48101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06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22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159391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Примеры тензоров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58229F-D7A1-4F90-968F-034B863F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43" y="1580660"/>
            <a:ext cx="5172797" cy="13813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A73205-8CDE-450D-B227-0BBEF7841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1" y="3092916"/>
            <a:ext cx="5486400" cy="2400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9478CB-DB3B-4447-83FC-22B3402D3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941" y="1580660"/>
            <a:ext cx="49625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6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23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159391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Операции с тензорами</a:t>
            </a:r>
            <a:endParaRPr lang="en-US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879921-634E-4AE9-8863-6B94BCFB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5" y="1579270"/>
            <a:ext cx="4982270" cy="23625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23061C-E588-499B-8CC0-2AC4E130E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949" y="1386324"/>
            <a:ext cx="4800600" cy="4219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EF1170-C3FF-498C-B920-E810C0376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08" y="4892027"/>
            <a:ext cx="5125165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24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159391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Операции с тензорами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F01C88-76D3-4F32-800F-612918A5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08" y="2507991"/>
            <a:ext cx="4905375" cy="25812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62B0A3-37FC-499E-BF4A-EAEF9E2FE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958" y="1671638"/>
            <a:ext cx="4733925" cy="9334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E17BA5-E363-43E4-AE17-DAF3B25CF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58" y="2868015"/>
            <a:ext cx="4867954" cy="14575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B90201-D911-4CCB-B4A0-F7010FA69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183" y="4422423"/>
            <a:ext cx="4477375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6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25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08" y="159391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Операции с тензорами</a:t>
            </a:r>
            <a:endParaRPr lang="en-US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926589-197C-4E39-A530-258514491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6"/>
          <a:stretch/>
        </p:blipFill>
        <p:spPr>
          <a:xfrm>
            <a:off x="762383" y="1643513"/>
            <a:ext cx="4077269" cy="12471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40B364-7301-47FD-AFD2-DC64846361CF}"/>
              </a:ext>
            </a:extLst>
          </p:cNvPr>
          <p:cNvSpPr/>
          <p:nvPr/>
        </p:nvSpPr>
        <p:spPr>
          <a:xfrm>
            <a:off x="730608" y="1306671"/>
            <a:ext cx="495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Скалярное произведение двух векторов, x и y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9E5885-4BB5-480D-9424-AA573CF35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34" y="3336693"/>
            <a:ext cx="4763165" cy="163852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745E7F-D56C-4A15-9BDD-53A84D23916B}"/>
              </a:ext>
            </a:extLst>
          </p:cNvPr>
          <p:cNvSpPr/>
          <p:nvPr/>
        </p:nvSpPr>
        <p:spPr>
          <a:xfrm>
            <a:off x="762383" y="2881725"/>
            <a:ext cx="42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Скалярное произведение строк x на y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0E1C40-73B4-4D56-8AEA-62311B36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83" y="5092320"/>
            <a:ext cx="5201376" cy="12384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7D1C8F-9737-409A-8019-5EF07FC5B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699" y="1343860"/>
            <a:ext cx="5153744" cy="26768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4BDEAD-6145-4A14-8F48-F69C26563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259" y="4254180"/>
            <a:ext cx="5057775" cy="11334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12F698-368D-46DD-B14D-E4339D5A4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168" y="4820917"/>
            <a:ext cx="2458907" cy="19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36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26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Операции с тензорами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FD4F33-0D4F-4559-B9C4-6FDE71BE9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2" y="1764744"/>
            <a:ext cx="5306165" cy="7906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F982A7-8D2A-46C5-A8D0-655E2155B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72" y="2786281"/>
            <a:ext cx="5220429" cy="32580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143722-E8B7-4D8D-8744-035FF1E6F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037" y="1764744"/>
            <a:ext cx="4925112" cy="13241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BB0149-F0FA-479C-B4D2-5CAA606D9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518" y="3832546"/>
            <a:ext cx="4152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9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27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Механизм нейронных сетей: оптимизация на основе градиента </a:t>
            </a:r>
            <a:endParaRPr lang="en-US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079159-3597-4B58-9E8A-4D21C3614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45" y="1699775"/>
            <a:ext cx="5020376" cy="7621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715E1C-AC5B-4ED2-ABC1-B10A64EB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5" y="2755455"/>
            <a:ext cx="4991797" cy="28197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B2255D-EF73-4971-8422-46C555642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9775"/>
            <a:ext cx="48958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89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28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Механизм нейронных сетей: оптимизация на основе градиента </a:t>
            </a:r>
            <a:endParaRPr lang="en-US" sz="4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930CA2-2B4B-4F7C-B10C-B92F537D3094}"/>
              </a:ext>
            </a:extLst>
          </p:cNvPr>
          <p:cNvSpPr/>
          <p:nvPr/>
        </p:nvSpPr>
        <p:spPr>
          <a:xfrm>
            <a:off x="797720" y="16209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Давайте вернемся назад, к первому примеру, и рассмотрим каждую его часть в свете новых знаний, полученных в трех предыдущих разделах.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F73DC9-118E-48B8-B590-447A4D67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8" y="2803012"/>
            <a:ext cx="4915586" cy="25340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232ECF-ECBE-4B93-88BC-FF44A6D3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138" y="2852669"/>
            <a:ext cx="3439005" cy="790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077834-868A-4314-A869-9CC0ED88C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572" y="4005331"/>
            <a:ext cx="4591691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5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29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Слои: строительные блоки глубокого обучения</a:t>
            </a:r>
            <a:endParaRPr lang="en-US" sz="4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7A3E7F-16D2-4E4C-9698-DED26D53B2F4}"/>
              </a:ext>
            </a:extLst>
          </p:cNvPr>
          <p:cNvSpPr/>
          <p:nvPr/>
        </p:nvSpPr>
        <p:spPr>
          <a:xfrm>
            <a:off x="797720" y="1609344"/>
            <a:ext cx="4907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Слой — это модуль обработки данных, принимающий на входе и возвращающий на выходе один или несколько тензоров. Некоторые слои не сохраняют состояния, но чаще это не так: веса слоя, один или несколько тензоров, обучаемых с применением алгоритма стохастического градиентного спуска, которые вместе хранят знание сети.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EBB39A-BF6D-48B1-AC2C-8F7D1419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08" y="2840305"/>
            <a:ext cx="4840281" cy="1323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3E78D3-B7A9-486D-8FF8-3E15235D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08" y="4353030"/>
            <a:ext cx="4791744" cy="7144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6089CA-7263-4A7B-9F0C-AAEFB965F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17" y="4396635"/>
            <a:ext cx="4867954" cy="5620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9D8558-8F6E-4338-B34A-D9D4298C4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11" y="1662405"/>
            <a:ext cx="5087060" cy="695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B13F5F-A31C-457C-9484-58938A435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411" y="2414948"/>
            <a:ext cx="5125165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1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Библиотеки </a:t>
            </a:r>
            <a:r>
              <a:rPr lang="en-US" dirty="0"/>
              <a:t>ML</a:t>
            </a:r>
            <a:endParaRPr lang="ru-RU" dirty="0"/>
          </a:p>
          <a:p>
            <a:r>
              <a:rPr lang="ru-RU" dirty="0"/>
              <a:t>Основы глубокого обучения</a:t>
            </a:r>
          </a:p>
          <a:p>
            <a:r>
              <a:rPr lang="ru-RU" dirty="0"/>
              <a:t>Основы нейросетей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21C65-CA0F-81A6-B9B0-6D1C2709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51" y="1403604"/>
            <a:ext cx="4050792" cy="405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398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30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Разработка с использованием </a:t>
            </a:r>
            <a:r>
              <a:rPr lang="ru-RU" sz="4400" dirty="0" err="1"/>
              <a:t>Keras</a:t>
            </a:r>
            <a:r>
              <a:rPr lang="ru-RU" sz="4400" dirty="0"/>
              <a:t>: краткий обзор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D42477-C35B-4922-ABD6-EFB4AE76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53" y="1671128"/>
            <a:ext cx="5125165" cy="9526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A787A1-F65B-4211-9162-E347C210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20" y="2552889"/>
            <a:ext cx="5220429" cy="13146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C5AB2A-60B2-489A-86A0-F6DBDC39A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20" y="3867522"/>
            <a:ext cx="5125165" cy="13908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A6B671-B44B-46BE-B883-4B72A2B6B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518" y="1628834"/>
            <a:ext cx="5210902" cy="1581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F39F9B-740F-4D78-B0E8-04BFFC7E4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2885" y="3339630"/>
            <a:ext cx="5201376" cy="20005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E1A7DB-F2CE-4DEC-A084-D0F96BE97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518" y="5279044"/>
            <a:ext cx="5029902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87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31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Классификация отзывов к фильмам: пример бинарной классификации</a:t>
            </a:r>
            <a:endParaRPr lang="en-US" sz="4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8C4F5F-07D8-49AB-9426-E264B1B2055D}"/>
              </a:ext>
            </a:extLst>
          </p:cNvPr>
          <p:cNvSpPr/>
          <p:nvPr/>
        </p:nvSpPr>
        <p:spPr>
          <a:xfrm>
            <a:off x="797720" y="147512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The</a:t>
            </a:r>
            <a:r>
              <a:rPr lang="ru-RU" dirty="0"/>
              <a:t> IMDB </a:t>
            </a:r>
            <a:r>
              <a:rPr lang="ru-RU" dirty="0" err="1"/>
              <a:t>dataset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Будем работать с набором данных IMDB: множеством из 50 000 самых разных отзывов к кинолентам в интернет-базе фильмов (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Movie</a:t>
            </a:r>
            <a:r>
              <a:rPr lang="ru-RU" dirty="0"/>
              <a:t> </a:t>
            </a:r>
            <a:r>
              <a:rPr lang="ru-RU" dirty="0" err="1"/>
              <a:t>Database</a:t>
            </a:r>
            <a:r>
              <a:rPr lang="ru-RU" dirty="0"/>
              <a:t>). Набор разбит на 25 000 обучающих и 25 000 контрольных отзывов, каждый набор на 50 % состоит из отрицательных и на 50 % из положительных отзывов.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970C35-6276-4622-8A03-F06895978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20" y="3589964"/>
            <a:ext cx="4934639" cy="12384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DB716F-F8A9-4A8C-92B4-A2083F8E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720" y="1604884"/>
            <a:ext cx="4806308" cy="44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3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32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Классификация отзывов к фильмам: пример бинарной классификации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0B425E-0C74-4C37-8747-99AB666BA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1" y="2070738"/>
            <a:ext cx="5115639" cy="31627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D383E-DE68-4E4D-A938-92F543B6B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271" y="1728627"/>
            <a:ext cx="4933950" cy="2924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03CC5D-468D-4837-B3C6-601ED9825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571" y="4652802"/>
            <a:ext cx="47053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2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33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Классификация отзывов к фильмам: пример бинарной классификации</a:t>
            </a:r>
            <a:endParaRPr lang="en-US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502FA-3D79-4323-95D6-26B92B84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44" y="1609344"/>
            <a:ext cx="3324225" cy="2867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E4E355-04BD-431A-97C5-C52D633E9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781" y="1609344"/>
            <a:ext cx="3133725" cy="2781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B4C615-2BD4-4359-A168-84077844A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692478"/>
            <a:ext cx="1981200" cy="24193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C236F1-B9BB-41BB-8A61-BF57F2FA268F}"/>
              </a:ext>
            </a:extLst>
          </p:cNvPr>
          <p:cNvSpPr/>
          <p:nvPr/>
        </p:nvSpPr>
        <p:spPr>
          <a:xfrm>
            <a:off x="972240" y="4390644"/>
            <a:ext cx="1097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Реализация этой сети с использованием </a:t>
            </a:r>
            <a:r>
              <a:rPr lang="ru-RU" dirty="0" err="1"/>
              <a:t>Keras</a:t>
            </a:r>
            <a:r>
              <a:rPr lang="ru-RU" dirty="0"/>
              <a:t> напоминает пример MNIST, который мы видели раньше.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087C37-0DBD-40AB-B001-AF005C757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44" y="4939098"/>
            <a:ext cx="4525006" cy="1333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2A4770-BF49-4E57-8632-0D222651B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999" y="4939098"/>
            <a:ext cx="3353268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3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34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Классификация отзывов к фильмам: пример бинарной классификации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972143-1453-4E7D-8AE9-04906FBE0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20" y="1549670"/>
            <a:ext cx="4239217" cy="21815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A94643-4CF8-48F7-A3A3-2EC80AD21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10" y="3797871"/>
            <a:ext cx="4876800" cy="26574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112F67-6D1E-4AEA-B413-CB0DC634C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21" y="2477435"/>
            <a:ext cx="4887007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16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35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Классификация отзывов к фильмам: пример бинарной классификации</a:t>
            </a:r>
            <a:endParaRPr lang="en-US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96F16A-4189-4A08-B0B1-358B54EA8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42" y="1478852"/>
            <a:ext cx="4829175" cy="4924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EB083-2249-4B08-AB6C-B9DD279E3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12" y="1478852"/>
            <a:ext cx="45910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53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36</a:t>
            </a:fld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0" y="0"/>
            <a:ext cx="11461392" cy="1609344"/>
          </a:xfrm>
        </p:spPr>
        <p:txBody>
          <a:bodyPr>
            <a:normAutofit/>
          </a:bodyPr>
          <a:lstStyle/>
          <a:p>
            <a:r>
              <a:rPr lang="ru-RU" sz="4400" dirty="0"/>
              <a:t>Классификация отзывов к фильмам: пример бинарной классификации</a:t>
            </a:r>
            <a:endParaRPr lang="en-US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68ACE-A19F-4C78-A928-E55ACE5F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2053018"/>
            <a:ext cx="5153744" cy="33056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71E64-090F-4599-AB6F-7A08C365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72" y="2405673"/>
            <a:ext cx="51530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81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CA14-78FC-683B-9F0A-21C7651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для самоконтроля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D9C47-2823-DD09-15B5-724AD5A4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FC025-D1DD-F21D-C9B0-3481AE3A01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68" y="2290261"/>
            <a:ext cx="4408474" cy="3116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D0527B-5F5E-4001-ADAB-9E5105B99848}"/>
              </a:ext>
            </a:extLst>
          </p:cNvPr>
          <p:cNvSpPr/>
          <p:nvPr/>
        </p:nvSpPr>
        <p:spPr>
          <a:xfrm>
            <a:off x="1069848" y="27327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Создать тензоры 0, 1, 2 ранга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2725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32A726-C55F-11AA-5F67-7C0D14F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6185"/>
            <a:ext cx="10058400" cy="1609344"/>
          </a:xfrm>
        </p:spPr>
        <p:txBody>
          <a:bodyPr/>
          <a:lstStyle/>
          <a:p>
            <a:r>
              <a:rPr lang="ru-RU" dirty="0"/>
              <a:t>Машинное обучение (</a:t>
            </a:r>
            <a:r>
              <a:rPr lang="ru-RU" dirty="0" err="1"/>
              <a:t>Machine</a:t>
            </a:r>
            <a:r>
              <a:rPr lang="ru-RU" dirty="0"/>
              <a:t> </a:t>
            </a:r>
            <a:r>
              <a:rPr lang="ru-RU" dirty="0" err="1"/>
              <a:t>Learning</a:t>
            </a:r>
            <a:r>
              <a:rPr lang="ru-RU" dirty="0"/>
              <a:t>, ML)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883BF5-1B53-4919-B9F9-465AC7375CE2}"/>
              </a:ext>
            </a:extLst>
          </p:cNvPr>
          <p:cNvSpPr/>
          <p:nvPr/>
        </p:nvSpPr>
        <p:spPr>
          <a:xfrm>
            <a:off x="427838" y="1825529"/>
            <a:ext cx="10697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Машинное обучение (</a:t>
            </a:r>
            <a:r>
              <a:rPr lang="ru-RU" dirty="0" err="1"/>
              <a:t>Machine</a:t>
            </a:r>
            <a:r>
              <a:rPr lang="ru-RU" dirty="0"/>
              <a:t> </a:t>
            </a:r>
            <a:r>
              <a:rPr lang="ru-RU" dirty="0" err="1"/>
              <a:t>Learning</a:t>
            </a:r>
            <a:r>
              <a:rPr lang="ru-RU" dirty="0"/>
              <a:t>, ML) и в целом искусственный интеллект (</a:t>
            </a:r>
            <a:r>
              <a:rPr lang="ru-RU" dirty="0" err="1"/>
              <a:t>Artificial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, AI) все шире распространяются в различных сферах деятельности, и многие предприятия начинают активно инвестировать в эти технологии.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ML проекты сильно отличаются от обычных проектов разработки программного обеспечения. При работе над ними используется другой технологический стек, нужны навыки машинного обучения и готовность заниматься глубокими исследованиями. </a:t>
            </a:r>
            <a:r>
              <a:rPr lang="ru-RU" dirty="0" err="1"/>
              <a:t>Python</a:t>
            </a:r>
            <a:r>
              <a:rPr lang="ru-RU" dirty="0"/>
              <a:t> как раз один из таких языков, и не удивительно, что на нем ведется большое количество ML проектов. </a:t>
            </a:r>
          </a:p>
          <a:p>
            <a:pPr algn="just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FA0CF8-D356-4EA8-8CDA-9F8C7A6C5B5E}"/>
              </a:ext>
            </a:extLst>
          </p:cNvPr>
          <p:cNvSpPr/>
          <p:nvPr/>
        </p:nvSpPr>
        <p:spPr>
          <a:xfrm>
            <a:off x="665527" y="415535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+ встроенные библиотеки;</a:t>
            </a:r>
          </a:p>
          <a:p>
            <a:r>
              <a:rPr lang="ru-RU" dirty="0"/>
              <a:t>+ пологая кривая изучения;</a:t>
            </a:r>
          </a:p>
          <a:p>
            <a:r>
              <a:rPr lang="ru-RU" dirty="0"/>
              <a:t>+ простота интеграции;</a:t>
            </a:r>
          </a:p>
          <a:p>
            <a:r>
              <a:rPr lang="ru-RU" dirty="0"/>
              <a:t>+ легкость в создании прототипов;</a:t>
            </a:r>
          </a:p>
          <a:p>
            <a:r>
              <a:rPr lang="ru-RU" dirty="0"/>
              <a:t>+ открытый код;</a:t>
            </a:r>
          </a:p>
          <a:p>
            <a:r>
              <a:rPr lang="ru-RU" dirty="0"/>
              <a:t>+ объектно-ориентированная парадигма;</a:t>
            </a:r>
          </a:p>
          <a:p>
            <a:r>
              <a:rPr lang="ru-RU" dirty="0"/>
              <a:t>+ переносимость;</a:t>
            </a:r>
          </a:p>
          <a:p>
            <a:r>
              <a:rPr lang="ru-RU" dirty="0"/>
              <a:t>+ высокая производительность;</a:t>
            </a:r>
          </a:p>
          <a:p>
            <a:r>
              <a:rPr lang="ru-RU" dirty="0"/>
              <a:t>+ </a:t>
            </a:r>
            <a:r>
              <a:rPr lang="ru-RU" dirty="0" err="1"/>
              <a:t>платформонезависимость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702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6185"/>
            <a:ext cx="10058400" cy="1609344"/>
          </a:xfrm>
        </p:spPr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TensorFlow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5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E9267-FCD6-42D4-97E6-4A90BC3E08A4}"/>
              </a:ext>
            </a:extLst>
          </p:cNvPr>
          <p:cNvSpPr/>
          <p:nvPr/>
        </p:nvSpPr>
        <p:spPr>
          <a:xfrm>
            <a:off x="522914" y="1732208"/>
            <a:ext cx="10058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</a:rPr>
              <a:t>TensorFlow</a:t>
            </a:r>
            <a:r>
              <a:rPr lang="ru-RU" dirty="0">
                <a:solidFill>
                  <a:srgbClr val="000000"/>
                </a:solidFill>
              </a:rPr>
              <a:t> — библиотека сквозного машинного обучения </a:t>
            </a:r>
            <a:r>
              <a:rPr lang="ru-RU" dirty="0" err="1">
                <a:solidFill>
                  <a:srgbClr val="000000"/>
                </a:solidFill>
              </a:rPr>
              <a:t>Python</a:t>
            </a:r>
            <a:r>
              <a:rPr lang="ru-RU" dirty="0">
                <a:solidFill>
                  <a:srgbClr val="000000"/>
                </a:solidFill>
              </a:rPr>
              <a:t> для выполнения высококачественных численных вычислений. С помощью </a:t>
            </a:r>
            <a:r>
              <a:rPr lang="ru-RU" dirty="0" err="1">
                <a:solidFill>
                  <a:srgbClr val="000000"/>
                </a:solidFill>
              </a:rPr>
              <a:t>TensorFlow</a:t>
            </a:r>
            <a:r>
              <a:rPr lang="ru-RU" dirty="0">
                <a:solidFill>
                  <a:srgbClr val="000000"/>
                </a:solidFill>
              </a:rPr>
              <a:t> можно построить глубокие нейронные сети для распознавания образов и рукописного текста и рекуррентные нейронные сети для NLP (</a:t>
            </a:r>
            <a:r>
              <a:rPr lang="ru-RU" dirty="0" err="1">
                <a:solidFill>
                  <a:srgbClr val="000000"/>
                </a:solidFill>
              </a:rPr>
              <a:t>Natural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Language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Processing</a:t>
            </a:r>
            <a:r>
              <a:rPr lang="ru-RU" dirty="0">
                <a:solidFill>
                  <a:srgbClr val="000000"/>
                </a:solidFill>
              </a:rPr>
              <a:t> - обработки естественных языков). Также есть модули для векторизации слов (</a:t>
            </a:r>
            <a:r>
              <a:rPr lang="ru-RU" dirty="0" err="1">
                <a:solidFill>
                  <a:srgbClr val="000000"/>
                </a:solidFill>
              </a:rPr>
              <a:t>embedding</a:t>
            </a:r>
            <a:r>
              <a:rPr lang="ru-RU" dirty="0">
                <a:solidFill>
                  <a:srgbClr val="000000"/>
                </a:solidFill>
              </a:rPr>
              <a:t>) и решения дифференциальных уравнений в частных производных (</a:t>
            </a:r>
            <a:r>
              <a:rPr lang="ru-RU" dirty="0" err="1">
                <a:solidFill>
                  <a:srgbClr val="000000"/>
                </a:solidFill>
              </a:rPr>
              <a:t>partial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differential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equations</a:t>
            </a:r>
            <a:r>
              <a:rPr lang="ru-RU" dirty="0">
                <a:solidFill>
                  <a:srgbClr val="000000"/>
                </a:solidFill>
              </a:rPr>
              <a:t> - PDE). Этот фреймворк имеет отличную архитектурную поддержку, позволяющую с легкостью производить вычисления на самых разных платформах, в том числе на десктопах, серверах и мобильных устройствах.</a:t>
            </a:r>
            <a:endParaRPr lang="ru-RU" dirty="0"/>
          </a:p>
          <a:p>
            <a:pPr algn="just"/>
            <a:br>
              <a:rPr lang="ru-RU" dirty="0"/>
            </a:br>
            <a:r>
              <a:rPr lang="ru-RU" dirty="0">
                <a:solidFill>
                  <a:srgbClr val="000000"/>
                </a:solidFill>
              </a:rPr>
              <a:t>Основной козырь </a:t>
            </a:r>
            <a:r>
              <a:rPr lang="ru-RU" dirty="0" err="1">
                <a:solidFill>
                  <a:srgbClr val="000000"/>
                </a:solidFill>
              </a:rPr>
              <a:t>TensorFlow</a:t>
            </a:r>
            <a:r>
              <a:rPr lang="ru-RU" dirty="0">
                <a:solidFill>
                  <a:srgbClr val="000000"/>
                </a:solidFill>
              </a:rPr>
              <a:t> - это абстракции. Они позволяют разработчикам сфокусироваться на общей логике приложения, а не на мелких деталях реализации тех или иных алгоритмов. С помощью этой библиотеки разработчики </a:t>
            </a:r>
            <a:r>
              <a:rPr lang="ru-RU" dirty="0" err="1">
                <a:solidFill>
                  <a:srgbClr val="000000"/>
                </a:solidFill>
              </a:rPr>
              <a:t>Python</a:t>
            </a:r>
            <a:r>
              <a:rPr lang="ru-RU" dirty="0">
                <a:solidFill>
                  <a:srgbClr val="000000"/>
                </a:solidFill>
              </a:rPr>
              <a:t> могут легко использовать AI и ML для создания уникальных адаптивных приложений, гибко реагирующих на пользовательские данные, например на выражение лица или интонацию голоса.</a:t>
            </a:r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6F02FE-A6D7-49C3-881A-3E7FDC36B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230" y="-136936"/>
            <a:ext cx="3231318" cy="20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8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6185"/>
            <a:ext cx="10058400" cy="1609344"/>
          </a:xfrm>
        </p:spPr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6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E9267-FCD6-42D4-97E6-4A90BC3E08A4}"/>
              </a:ext>
            </a:extLst>
          </p:cNvPr>
          <p:cNvSpPr/>
          <p:nvPr/>
        </p:nvSpPr>
        <p:spPr>
          <a:xfrm>
            <a:off x="813471" y="1738166"/>
            <a:ext cx="1005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Keras</a:t>
            </a:r>
            <a:r>
              <a:rPr lang="ru-RU" dirty="0"/>
              <a:t> — одна из основных библиотек </a:t>
            </a:r>
            <a:r>
              <a:rPr lang="ru-RU" dirty="0" err="1"/>
              <a:t>Python</a:t>
            </a:r>
            <a:r>
              <a:rPr lang="ru-RU" dirty="0"/>
              <a:t> с открытым исходным кодом, написанная для построения нейронных сетей и проектов машинного обучения. </a:t>
            </a:r>
            <a:r>
              <a:rPr lang="ru-RU" dirty="0" err="1"/>
              <a:t>Keras</a:t>
            </a:r>
            <a:r>
              <a:rPr lang="ru-RU" dirty="0"/>
              <a:t> может работать совместно с такими инструментами, как: Deeplearning4j, </a:t>
            </a:r>
            <a:r>
              <a:rPr lang="ru-RU" dirty="0" err="1"/>
              <a:t>MXNet</a:t>
            </a:r>
            <a:r>
              <a:rPr lang="ru-RU" dirty="0"/>
              <a:t>,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Cognitive</a:t>
            </a:r>
            <a:r>
              <a:rPr lang="ru-RU" dirty="0"/>
              <a:t> </a:t>
            </a:r>
            <a:r>
              <a:rPr lang="ru-RU" dirty="0" err="1"/>
              <a:t>Toolkit</a:t>
            </a:r>
            <a:r>
              <a:rPr lang="ru-RU" dirty="0"/>
              <a:t> (CNTK), </a:t>
            </a:r>
            <a:r>
              <a:rPr lang="ru-RU" dirty="0" err="1"/>
              <a:t>Theano</a:t>
            </a:r>
            <a:r>
              <a:rPr lang="ru-RU" dirty="0"/>
              <a:t> или </a:t>
            </a:r>
            <a:r>
              <a:rPr lang="ru-RU" dirty="0" err="1"/>
              <a:t>TensorFlow</a:t>
            </a:r>
            <a:r>
              <a:rPr lang="ru-RU" dirty="0"/>
              <a:t>. В этой библиотеке реализованы практически все автономные модули нейронной сети, включая оптимизаторы, нейронные слои, функции активации слоев, схемы инициализации, функции затрат и модели регуляризации. Это позволяет строить новые модули нейросети, просто добавляя функции или классы. И поскольку модель уже определена в коде, разработчику не приходится создавать для нее отдельные конфигурационные файлы.</a:t>
            </a:r>
          </a:p>
          <a:p>
            <a:pPr algn="just"/>
            <a:br>
              <a:rPr lang="ru-RU" dirty="0"/>
            </a:br>
            <a:r>
              <a:rPr lang="ru-RU" dirty="0" err="1"/>
              <a:t>Keras</a:t>
            </a:r>
            <a:r>
              <a:rPr lang="ru-RU" dirty="0"/>
              <a:t> особенно удобна для начинающих разработчиков, которые хотят проектировать и разрабатывать собственные нейронные сети. Также </a:t>
            </a:r>
            <a:r>
              <a:rPr lang="ru-RU" dirty="0" err="1"/>
              <a:t>Keras</a:t>
            </a:r>
            <a:r>
              <a:rPr lang="ru-RU" dirty="0"/>
              <a:t> можно использовать при работе со сверхточными нейронными сетями. В нем реализованы алгоритмы нормализации, оптимизации и активации слоев. </a:t>
            </a:r>
            <a:r>
              <a:rPr lang="ru-RU" dirty="0" err="1"/>
              <a:t>Keras</a:t>
            </a:r>
            <a:r>
              <a:rPr lang="ru-RU" dirty="0"/>
              <a:t> не является ML-библиотекой полного цикла (то есть, исчерпывающей все возможные варианты построения нейронных сетей). Вместо этого она функционирует как очень дружелюбный, расширяемый интерфейс, увеличивающий модульность и выразительность (в том числе других библиотек).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BAA442-36A8-42C2-A3CC-B34C474B9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985" y="122864"/>
            <a:ext cx="3397504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8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6185"/>
            <a:ext cx="10058400" cy="1609344"/>
          </a:xfrm>
        </p:spPr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Theano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E9267-FCD6-42D4-97E6-4A90BC3E08A4}"/>
              </a:ext>
            </a:extLst>
          </p:cNvPr>
          <p:cNvSpPr/>
          <p:nvPr/>
        </p:nvSpPr>
        <p:spPr>
          <a:xfrm>
            <a:off x="813471" y="1738166"/>
            <a:ext cx="1005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Theano</a:t>
            </a:r>
            <a:r>
              <a:rPr lang="ru-RU" dirty="0"/>
              <a:t> привлекла разработчиков </a:t>
            </a:r>
            <a:r>
              <a:rPr lang="ru-RU" dirty="0" err="1"/>
              <a:t>Python</a:t>
            </a:r>
            <a:r>
              <a:rPr lang="ru-RU" dirty="0"/>
              <a:t> и инженеров ML и AI сразу с момента появления в 2007 году.</a:t>
            </a:r>
          </a:p>
          <a:p>
            <a:pPr algn="just"/>
            <a:br>
              <a:rPr lang="ru-RU" dirty="0"/>
            </a:br>
            <a:r>
              <a:rPr lang="ru-RU" dirty="0"/>
              <a:t>По своей сути, это научная математическая библиотека, которая позволяет вам определять, оптимизировать и вычислять математические выражения, в том числе и в виде многомерных массивов. Основой большинства ML и AI приложений является многократное вычисление заковыристых математических выражений. </a:t>
            </a:r>
            <a:r>
              <a:rPr lang="ru-RU" dirty="0" err="1"/>
              <a:t>Theano</a:t>
            </a:r>
            <a:r>
              <a:rPr lang="ru-RU" dirty="0"/>
              <a:t> позволяет вам проводить подобные вычисления в сотни раз быстрее, вдобавок она отлично оптимизирована под GPU, имеет модуль для символьного дифференцирования, а также предлагает широкие возможности для тестирования кода.</a:t>
            </a:r>
          </a:p>
          <a:p>
            <a:pPr algn="just"/>
            <a:br>
              <a:rPr lang="ru-RU" dirty="0"/>
            </a:br>
            <a:r>
              <a:rPr lang="ru-RU" dirty="0"/>
              <a:t>Когда речь идет о производительности, </a:t>
            </a:r>
            <a:r>
              <a:rPr lang="ru-RU" dirty="0" err="1"/>
              <a:t>Theano</a:t>
            </a:r>
            <a:r>
              <a:rPr lang="ru-RU" dirty="0"/>
              <a:t> — отличная библиотека ML и AI, поскольку она может работать с очень большими нейронными сетями. Ее целью является снижение времени разработки и увеличение скорости выполнения приложений, в частности, основанных на алгоритмах глубоких нейронных сетей. Ее единственный недостаток — не слишком простой синтаксис (по сравнению с </a:t>
            </a:r>
            <a:r>
              <a:rPr lang="ru-RU" dirty="0" err="1"/>
              <a:t>TensorFlow</a:t>
            </a:r>
            <a:r>
              <a:rPr lang="ru-RU" dirty="0"/>
              <a:t>), особенно для новичков.</a:t>
            </a: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6" name="Picture 2" descr="Theano | VESOLV">
            <a:extLst>
              <a:ext uri="{FF2B5EF4-FFF2-40B4-BE49-F238E27FC236}">
                <a16:creationId xmlns:a16="http://schemas.microsoft.com/office/drawing/2014/main" id="{16FE32E0-DD3B-457D-BC59-74965F1A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15" y="216185"/>
            <a:ext cx="2376072" cy="13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8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6185"/>
            <a:ext cx="10058400" cy="1609344"/>
          </a:xfrm>
        </p:spPr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Scikit</a:t>
            </a:r>
            <a:r>
              <a:rPr lang="en-US" dirty="0"/>
              <a:t>-learn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E9267-FCD6-42D4-97E6-4A90BC3E08A4}"/>
              </a:ext>
            </a:extLst>
          </p:cNvPr>
          <p:cNvSpPr/>
          <p:nvPr/>
        </p:nvSpPr>
        <p:spPr>
          <a:xfrm>
            <a:off x="813471" y="1738166"/>
            <a:ext cx="10058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Scikit-learn</a:t>
            </a:r>
            <a:r>
              <a:rPr lang="ru-RU" dirty="0"/>
              <a:t> — еще одна известная </a:t>
            </a:r>
            <a:r>
              <a:rPr lang="ru-RU" dirty="0" err="1"/>
              <a:t>опенсорсная</a:t>
            </a:r>
            <a:r>
              <a:rPr lang="ru-RU" dirty="0"/>
              <a:t> библиотека машинного обучения </a:t>
            </a:r>
            <a:r>
              <a:rPr lang="ru-RU" dirty="0" err="1"/>
              <a:t>Python</a:t>
            </a:r>
            <a:r>
              <a:rPr lang="ru-RU" dirty="0"/>
              <a:t>, с широким спектром алгоритмов кластеризации, регрессии и классификации. DBSCAN, градиентный </a:t>
            </a:r>
            <a:r>
              <a:rPr lang="ru-RU" dirty="0" err="1"/>
              <a:t>бустинг</a:t>
            </a:r>
            <a:r>
              <a:rPr lang="ru-RU" dirty="0"/>
              <a:t>, случайный лес, SVM и k-</a:t>
            </a:r>
            <a:r>
              <a:rPr lang="ru-RU" dirty="0" err="1"/>
              <a:t>means</a:t>
            </a:r>
            <a:r>
              <a:rPr lang="ru-RU" dirty="0"/>
              <a:t> — вот только несколько примеров. Она также отлично взаимодействует с другими научными библиотеками </a:t>
            </a:r>
            <a:r>
              <a:rPr lang="ru-RU" dirty="0" err="1"/>
              <a:t>Python</a:t>
            </a:r>
            <a:r>
              <a:rPr lang="ru-RU" dirty="0"/>
              <a:t>, такими как </a:t>
            </a:r>
            <a:r>
              <a:rPr lang="ru-RU" dirty="0" err="1"/>
              <a:t>NumPy</a:t>
            </a:r>
            <a:r>
              <a:rPr lang="ru-RU" dirty="0"/>
              <a:t> и </a:t>
            </a:r>
            <a:r>
              <a:rPr lang="ru-RU" dirty="0" err="1"/>
              <a:t>SciPy</a:t>
            </a:r>
            <a:r>
              <a:rPr lang="ru-RU" dirty="0"/>
              <a:t>.</a:t>
            </a:r>
          </a:p>
          <a:p>
            <a:br>
              <a:rPr lang="ru-RU" dirty="0"/>
            </a:br>
            <a:r>
              <a:rPr lang="ru-RU" dirty="0"/>
              <a:t>Эта библиотека поддерживает алгоритмы обучения как с учителем, так и без учителя. Вот список основных преимуществ данной библиотеки, делающих ее одной из самых предпочтительных библиотек </a:t>
            </a:r>
            <a:r>
              <a:rPr lang="ru-RU" dirty="0" err="1"/>
              <a:t>Python</a:t>
            </a:r>
            <a:r>
              <a:rPr lang="ru-RU" dirty="0"/>
              <a:t> для ML:</a:t>
            </a:r>
          </a:p>
          <a:p>
            <a:br>
              <a:rPr lang="ru-RU" dirty="0"/>
            </a:br>
            <a:r>
              <a:rPr lang="ru-RU" dirty="0"/>
              <a:t>+ снижение размерности;</a:t>
            </a:r>
          </a:p>
          <a:p>
            <a:r>
              <a:rPr lang="ru-RU" dirty="0"/>
              <a:t>+ алгоритмы, построенные на решающих деревьях (в том числе стрижка и индукция);</a:t>
            </a:r>
          </a:p>
          <a:p>
            <a:r>
              <a:rPr lang="ru-RU" dirty="0"/>
              <a:t>+ построение решающих поверхностей;</a:t>
            </a:r>
          </a:p>
          <a:p>
            <a:r>
              <a:rPr lang="ru-RU" dirty="0"/>
              <a:t>+ анализ и выбор признаков;</a:t>
            </a:r>
          </a:p>
          <a:p>
            <a:r>
              <a:rPr lang="ru-RU" dirty="0"/>
              <a:t>+ обнаружение и удаление выбросов;</a:t>
            </a:r>
          </a:p>
          <a:p>
            <a:r>
              <a:rPr lang="ru-RU" dirty="0"/>
              <a:t>+ продвинутое вероятностное моделирование;</a:t>
            </a:r>
          </a:p>
          <a:p>
            <a:r>
              <a:rPr lang="ru-RU" dirty="0"/>
              <a:t>+ классификация и кластеризация без учителя.</a:t>
            </a:r>
          </a:p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050" name="Picture 2" descr="Sklearn (или scikit-learn) - что это за библиотека Python">
            <a:extLst>
              <a:ext uri="{FF2B5EF4-FFF2-40B4-BE49-F238E27FC236}">
                <a16:creationId xmlns:a16="http://schemas.microsoft.com/office/drawing/2014/main" id="{366C8727-D276-4C3A-A850-F20CC6B6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25" y="128822"/>
            <a:ext cx="2989783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3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6185"/>
            <a:ext cx="10058400" cy="1609344"/>
          </a:xfrm>
        </p:spPr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BE9267-FCD6-42D4-97E6-4A90BC3E08A4}"/>
              </a:ext>
            </a:extLst>
          </p:cNvPr>
          <p:cNvSpPr/>
          <p:nvPr/>
        </p:nvSpPr>
        <p:spPr>
          <a:xfrm>
            <a:off x="947695" y="2476397"/>
            <a:ext cx="10058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PyTorch</a:t>
            </a:r>
            <a:r>
              <a:rPr lang="ru-RU" dirty="0"/>
              <a:t> — это полностью готовая к работе библиотека машинного обучения </a:t>
            </a:r>
            <a:r>
              <a:rPr lang="ru-RU" dirty="0" err="1"/>
              <a:t>Python</a:t>
            </a:r>
            <a:r>
              <a:rPr lang="ru-RU" dirty="0"/>
              <a:t> с отличными примерами, приложениями и вариантами использования, поддерживаемая сильным сообществом. </a:t>
            </a:r>
            <a:r>
              <a:rPr lang="ru-RU" dirty="0" err="1"/>
              <a:t>PyTorch</a:t>
            </a:r>
            <a:r>
              <a:rPr lang="ru-RU" dirty="0"/>
              <a:t> отлично адаптирована к графическому процессору (GPU), что позволяет использовать его, например в приложениях NLP (обработка естественных языков). Вообще, поддержка вычислений на GPU и CPU обеспечивает оптимизацию и масштабирование распределенных задач обучения как в области исследований, так и в области создания ПО. Глубокие нейронные сети и тензорные вычисления с ускорением на GPU — две основные фишки </a:t>
            </a:r>
            <a:r>
              <a:rPr lang="ru-RU" dirty="0" err="1"/>
              <a:t>PyTorch</a:t>
            </a:r>
            <a:r>
              <a:rPr lang="ru-RU" dirty="0"/>
              <a:t>. Библиотека также включает в себя компилятор машинного обучения под названием </a:t>
            </a:r>
            <a:r>
              <a:rPr lang="ru-RU" dirty="0" err="1"/>
              <a:t>Glow</a:t>
            </a:r>
            <a:r>
              <a:rPr lang="ru-RU" dirty="0"/>
              <a:t>, который серьезно повышает производительность фреймворков глубокого обучения.</a:t>
            </a:r>
          </a:p>
          <a:p>
            <a:pPr algn="just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074" name="Picture 2" descr="Что такое PyTorch и как он работает? - KVERNER">
            <a:extLst>
              <a:ext uri="{FF2B5EF4-FFF2-40B4-BE49-F238E27FC236}">
                <a16:creationId xmlns:a16="http://schemas.microsoft.com/office/drawing/2014/main" id="{F3741FF6-B6D4-4808-AF22-8C6546B1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36" y="558342"/>
            <a:ext cx="2980888" cy="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67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4714</TotalTime>
  <Words>1874</Words>
  <Application>Microsoft Office PowerPoint</Application>
  <PresentationFormat>Широкоэкранный</PresentationFormat>
  <Paragraphs>157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Библиотеки языка Python для компьютерных вычислений и моделирования</vt:lpstr>
      <vt:lpstr>Полезные ресурсы</vt:lpstr>
      <vt:lpstr>Темы</vt:lpstr>
      <vt:lpstr>Машинное обучение (Machine Learning, ML)</vt:lpstr>
      <vt:lpstr>Библиотека TensorFlow</vt:lpstr>
      <vt:lpstr>Библиотека Keras</vt:lpstr>
      <vt:lpstr>Библиотека Theano</vt:lpstr>
      <vt:lpstr>Библиотека Scikit-learn</vt:lpstr>
      <vt:lpstr>Библиотека PyTorch</vt:lpstr>
      <vt:lpstr>Библиотека NumPy</vt:lpstr>
      <vt:lpstr>Библиотека Pandas</vt:lpstr>
      <vt:lpstr>Искусственный интеллект, машинное и глубокое обучение</vt:lpstr>
      <vt:lpstr>глубокое обучение</vt:lpstr>
      <vt:lpstr>Принцип действия глубокого ОБУЧЕНИЯ</vt:lpstr>
      <vt:lpstr>Прорывы глубокого обучения</vt:lpstr>
      <vt:lpstr>Первое знакомство с нейронной сетью</vt:lpstr>
      <vt:lpstr>Первое знакомство с нейронной сетью</vt:lpstr>
      <vt:lpstr>Первое знакомство с нейронной сетью</vt:lpstr>
      <vt:lpstr>Представление данных для нейронных сетей</vt:lpstr>
      <vt:lpstr>Представление данных для нейронных сетей</vt:lpstr>
      <vt:lpstr>Манипулирование и пакеты данных</vt:lpstr>
      <vt:lpstr>Примеры тензоров</vt:lpstr>
      <vt:lpstr>Операции с тензорами</vt:lpstr>
      <vt:lpstr>Операции с тензорами</vt:lpstr>
      <vt:lpstr>Операции с тензорами</vt:lpstr>
      <vt:lpstr>Операции с тензорами</vt:lpstr>
      <vt:lpstr>Механизм нейронных сетей: оптимизация на основе градиента </vt:lpstr>
      <vt:lpstr>Механизм нейронных сетей: оптимизация на основе градиента </vt:lpstr>
      <vt:lpstr>Слои: строительные блоки глубокого обучения</vt:lpstr>
      <vt:lpstr>Разработка с использованием Keras: краткий обзор</vt:lpstr>
      <vt:lpstr>Классификация отзывов к фильмам: пример бинарной классификации</vt:lpstr>
      <vt:lpstr>Классификация отзывов к фильмам: пример бинарной классификации</vt:lpstr>
      <vt:lpstr>Классификация отзывов к фильмам: пример бинарной классификации</vt:lpstr>
      <vt:lpstr>Классификация отзывов к фильмам: пример бинарной классификации</vt:lpstr>
      <vt:lpstr>Классификация отзывов к фильмам: пример бинарной классификации</vt:lpstr>
      <vt:lpstr>Классификация отзывов к фильмам: пример бинарной классификации</vt:lpstr>
      <vt:lpstr>Задание для самоконтроля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Roman</dc:creator>
  <cp:lastModifiedBy>Лобанов Алексей Владимирович</cp:lastModifiedBy>
  <cp:revision>174</cp:revision>
  <dcterms:created xsi:type="dcterms:W3CDTF">2022-01-12T12:48:55Z</dcterms:created>
  <dcterms:modified xsi:type="dcterms:W3CDTF">2023-02-06T13:09:24Z</dcterms:modified>
</cp:coreProperties>
</file>