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257" r:id="rId3"/>
    <p:sldId id="284" r:id="rId4"/>
    <p:sldId id="330" r:id="rId5"/>
    <p:sldId id="290" r:id="rId6"/>
    <p:sldId id="331" r:id="rId7"/>
    <p:sldId id="292" r:id="rId8"/>
    <p:sldId id="293" r:id="rId9"/>
    <p:sldId id="294" r:id="rId10"/>
    <p:sldId id="334" r:id="rId11"/>
    <p:sldId id="333" r:id="rId12"/>
    <p:sldId id="335" r:id="rId13"/>
    <p:sldId id="336" r:id="rId14"/>
    <p:sldId id="337" r:id="rId15"/>
    <p:sldId id="338" r:id="rId16"/>
    <p:sldId id="339" r:id="rId17"/>
    <p:sldId id="340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00" r:id="rId41"/>
    <p:sldId id="341" r:id="rId42"/>
    <p:sldId id="301" r:id="rId43"/>
    <p:sldId id="302" r:id="rId44"/>
    <p:sldId id="342" r:id="rId45"/>
    <p:sldId id="303" r:id="rId46"/>
    <p:sldId id="304" r:id="rId47"/>
    <p:sldId id="305" r:id="rId48"/>
    <p:sldId id="306" r:id="rId49"/>
    <p:sldId id="343" r:id="rId50"/>
    <p:sldId id="344" r:id="rId51"/>
    <p:sldId id="285" r:id="rId52"/>
    <p:sldId id="283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45211-D6D7-4480-97FB-287A739A766C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097BC-65E7-4EAA-BFF2-0F8C45AD4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4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7FC-CBF1-4B21-9CD3-FCE7C47A4CCB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4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B41D-0CAB-4155-A982-CCA5D7D43192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86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BD76-8900-4EAE-9B45-D232190466FC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69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A881D-1270-44C2-B180-97560E787A48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78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7A3C90C3-78DA-49BE-A6ED-634E82DEDDC3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58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4C55-160B-43F4-890F-87979CD69390}" type="datetime1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6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FC9DD-8263-445F-B7CF-1C06CE928C47}" type="datetime1">
              <a:rPr lang="ru-RU" smtClean="0"/>
              <a:t>25.01.2023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75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7DAA-25D1-4B9B-9779-9D9D13FA314A}" type="datetime1">
              <a:rPr lang="ru-RU" smtClean="0"/>
              <a:t>25.01.2023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3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FC87-91CB-460C-800F-E68584E4E423}" type="datetime1">
              <a:rPr lang="ru-RU" smtClean="0"/>
              <a:t>25.01.2023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08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F07B2-F575-458A-8D31-44467512B8B7}" type="datetime1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79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7629-3AE5-4F4B-97BE-68FA3C511C8D}" type="datetime1">
              <a:rPr lang="ru-RU" smtClean="0"/>
              <a:t>25.01.2023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76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47FADFE-8AB4-4681-B7EB-CACD424C0923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2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ythonworld.ru/moduli/modul-random.html" TargetMode="External"/><Relationship Id="rId3" Type="http://schemas.openxmlformats.org/officeDocument/2006/relationships/hyperlink" Target="https://pythonworld.ru/tipy-dannyx-v-python/slovari-dict-funkcii-i-metody-slovarej.html" TargetMode="External"/><Relationship Id="rId7" Type="http://schemas.openxmlformats.org/officeDocument/2006/relationships/hyperlink" Target="https://pythonworld.ru/moduli/modul-math.html" TargetMode="External"/><Relationship Id="rId12" Type="http://schemas.openxmlformats.org/officeDocument/2006/relationships/image" Target="../media/image6.jpg"/><Relationship Id="rId2" Type="http://schemas.openxmlformats.org/officeDocument/2006/relationships/hyperlink" Target="https://docs.python.org/3/tutorial/datastructure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ll-python.ru/osnovy/itertools.html" TargetMode="External"/><Relationship Id="rId11" Type="http://schemas.openxmlformats.org/officeDocument/2006/relationships/hyperlink" Target="https://pythonworld.ru/moduli/modul-json.html" TargetMode="External"/><Relationship Id="rId5" Type="http://schemas.openxmlformats.org/officeDocument/2006/relationships/hyperlink" Target="https://pythonworld.ru/moduli/modul-datetime.html" TargetMode="External"/><Relationship Id="rId10" Type="http://schemas.openxmlformats.org/officeDocument/2006/relationships/hyperlink" Target="https://pythonworld.ru/tipy-dannyx-v-python/fajly-rabota-s-fajlami.html" TargetMode="External"/><Relationship Id="rId4" Type="http://schemas.openxmlformats.org/officeDocument/2006/relationships/hyperlink" Target="https://docs.python.org/3/library/functions.html?highlight=built" TargetMode="External"/><Relationship Id="rId9" Type="http://schemas.openxmlformats.org/officeDocument/2006/relationships/hyperlink" Target="https://docs.python.org/3/tutorial/errors.html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9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hyperlink" Target="https://pythonworld.ru/tipy-dannyx-v-python/isklyucheniya-v-python-konstrukciya-try-except-dlya-obrabotki-isklyuchenij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93EF-0A07-4B99-AE7C-63E5ADD708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/>
              <a:t>Библиотеки языка </a:t>
            </a:r>
            <a:r>
              <a:rPr lang="ru-RU" sz="4800" b="1" dirty="0"/>
              <a:t>Python </a:t>
            </a:r>
            <a:r>
              <a:rPr lang="ru-RU" sz="4800" dirty="0"/>
              <a:t>для компьютерных вычислений и моделирования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1BB3FC-6447-4782-9D74-A2326C5A4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428576"/>
            <a:ext cx="8416323" cy="1069848"/>
          </a:xfrm>
        </p:spPr>
        <p:txBody>
          <a:bodyPr/>
          <a:lstStyle/>
          <a:p>
            <a:r>
              <a:rPr lang="ru-RU" dirty="0"/>
              <a:t>Словари, множества, встроенные библиотеки, исключения и файлы в языке Python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957444-3318-9710-EEA2-72E0F7981B39}"/>
              </a:ext>
            </a:extLst>
          </p:cNvPr>
          <p:cNvSpPr txBox="1"/>
          <p:nvPr/>
        </p:nvSpPr>
        <p:spPr>
          <a:xfrm>
            <a:off x="5095783" y="5458968"/>
            <a:ext cx="61855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Лобанов Алексей Владимирович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Главный специалист отдела разработки и внедрения АИС, </a:t>
            </a:r>
            <a:r>
              <a:rPr lang="ru-RU" dirty="0"/>
              <a:t>Ассистент кафедры информационных компьютерных технологий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РХТУ им. Д.И. Менделеева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82530E-3DA5-26CF-0821-D54C6527D350}"/>
              </a:ext>
            </a:extLst>
          </p:cNvPr>
          <p:cNvSpPr/>
          <p:nvPr/>
        </p:nvSpPr>
        <p:spPr>
          <a:xfrm>
            <a:off x="9795026" y="4190257"/>
            <a:ext cx="80491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II</a:t>
            </a:r>
            <a:endParaRPr lang="ru-RU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9520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87494"/>
          </a:xfrm>
        </p:spPr>
        <p:txBody>
          <a:bodyPr/>
          <a:lstStyle/>
          <a:p>
            <a:r>
              <a:rPr lang="ru-RU" dirty="0"/>
              <a:t>Множества </a:t>
            </a: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chemeClr val="tx1"/>
                </a:solidFill>
              </a:rPr>
              <a:t>Set)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10</a:t>
            </a:fld>
            <a:endParaRPr lang="ru-RU"/>
          </a:p>
        </p:txBody>
      </p:sp>
      <p:pic>
        <p:nvPicPr>
          <p:cNvPr id="1026" name="Picture 2" descr="Сет (мифология) — Википедия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575" y="628846"/>
            <a:ext cx="2900593" cy="600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705852" y="1716340"/>
            <a:ext cx="8438147" cy="48090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Множество похоже на словарь, но имеет только ключи, а значения опущены. </a:t>
            </a:r>
          </a:p>
          <a:p>
            <a:pPr marL="0" indent="0">
              <a:buNone/>
            </a:pPr>
            <a:r>
              <a:rPr lang="ru-RU" dirty="0"/>
              <a:t>Ключи должны быть уникальными.</a:t>
            </a:r>
          </a:p>
          <a:p>
            <a:pPr marL="0" indent="0">
              <a:buNone/>
            </a:pPr>
            <a:r>
              <a:rPr lang="ru-RU" dirty="0"/>
              <a:t>Порядок ключей не имеет значения.</a:t>
            </a:r>
          </a:p>
          <a:p>
            <a:pPr marL="0" indent="0"/>
            <a:r>
              <a:rPr lang="ru-RU" dirty="0"/>
              <a:t>Создание пустого множества</a:t>
            </a:r>
          </a:p>
          <a:p>
            <a:pPr marL="0" indent="0">
              <a:buNone/>
            </a:pPr>
            <a:r>
              <a:rPr lang="en-US" b="1" i="1" dirty="0" err="1"/>
              <a:t>empty_set</a:t>
            </a:r>
            <a:r>
              <a:rPr lang="en-US" b="1" i="1" dirty="0"/>
              <a:t> = set()</a:t>
            </a:r>
            <a:r>
              <a:rPr lang="ru-RU" b="1" i="1" dirty="0"/>
              <a:t> </a:t>
            </a:r>
          </a:p>
          <a:p>
            <a:pPr marL="0" indent="0">
              <a:buNone/>
            </a:pPr>
            <a:r>
              <a:rPr lang="ru-RU" b="1" dirty="0"/>
              <a:t>Примеры создания множеств:</a:t>
            </a:r>
          </a:p>
          <a:p>
            <a:pPr>
              <a:buNone/>
            </a:pPr>
            <a:r>
              <a:rPr lang="en-US" b="1" i="1" dirty="0"/>
              <a:t>set("text") </a:t>
            </a:r>
            <a:r>
              <a:rPr lang="en-US" b="1" i="1" dirty="0">
                <a:solidFill>
                  <a:srgbClr val="00B050"/>
                </a:solidFill>
              </a:rPr>
              <a:t># {'t', 'e', 'x'}</a:t>
            </a:r>
            <a:endParaRPr lang="ru-RU" b="1" i="1" dirty="0">
              <a:solidFill>
                <a:srgbClr val="00B050"/>
              </a:solidFill>
            </a:endParaRPr>
          </a:p>
          <a:p>
            <a:r>
              <a:rPr lang="ru-RU" dirty="0"/>
              <a:t>из списка</a:t>
            </a:r>
          </a:p>
          <a:p>
            <a:pPr>
              <a:buNone/>
            </a:pPr>
            <a:r>
              <a:rPr lang="ru-RU" b="1" i="1" dirty="0" err="1"/>
              <a:t>d</a:t>
            </a:r>
            <a:r>
              <a:rPr lang="ru-RU" b="1" i="1" dirty="0"/>
              <a:t> = </a:t>
            </a:r>
            <a:r>
              <a:rPr lang="ru-RU" b="1" i="1" dirty="0" err="1"/>
              <a:t>set</a:t>
            </a:r>
            <a:r>
              <a:rPr lang="ru-RU" b="1" i="1" dirty="0"/>
              <a:t>(["Раз", "Два", "Два", "Три"])</a:t>
            </a:r>
          </a:p>
          <a:p>
            <a:pPr>
              <a:buNone/>
            </a:pPr>
            <a:r>
              <a:rPr lang="en-US" b="1" i="1" dirty="0">
                <a:solidFill>
                  <a:srgbClr val="00B050"/>
                </a:solidFill>
              </a:rPr>
              <a:t># </a:t>
            </a:r>
            <a:r>
              <a:rPr lang="ru-RU" b="1" i="1" dirty="0">
                <a:solidFill>
                  <a:srgbClr val="00B050"/>
                </a:solidFill>
              </a:rPr>
              <a:t>{'Два', 'Раз', 'Три'}</a:t>
            </a:r>
            <a:r>
              <a:rPr lang="en-US" b="1" i="1" dirty="0">
                <a:solidFill>
                  <a:srgbClr val="00B050"/>
                </a:solidFill>
              </a:rPr>
              <a:t> (</a:t>
            </a:r>
            <a:r>
              <a:rPr lang="ru-RU" b="1" i="1" dirty="0">
                <a:solidFill>
                  <a:srgbClr val="00B050"/>
                </a:solidFill>
              </a:rPr>
              <a:t>порядок может меняться)</a:t>
            </a:r>
          </a:p>
          <a:p>
            <a:r>
              <a:rPr lang="ru-RU" dirty="0"/>
              <a:t>из кортежа</a:t>
            </a:r>
          </a:p>
          <a:p>
            <a:pPr>
              <a:buNone/>
            </a:pPr>
            <a:r>
              <a:rPr lang="ru-RU" b="1" i="1" dirty="0" err="1"/>
              <a:t>d=</a:t>
            </a:r>
            <a:r>
              <a:rPr lang="ru-RU" b="1" i="1" dirty="0"/>
              <a:t> </a:t>
            </a:r>
            <a:r>
              <a:rPr lang="ru-RU" b="1" i="1" dirty="0" err="1"/>
              <a:t>set</a:t>
            </a:r>
            <a:r>
              <a:rPr lang="ru-RU" b="1" i="1" dirty="0"/>
              <a:t>(("Раз", "Два", "Два", "Три"))</a:t>
            </a:r>
          </a:p>
          <a:p>
            <a:pPr>
              <a:buNone/>
            </a:pPr>
            <a:r>
              <a:rPr lang="en-US" b="1" i="1" dirty="0">
                <a:solidFill>
                  <a:srgbClr val="00B050"/>
                </a:solidFill>
              </a:rPr>
              <a:t># </a:t>
            </a:r>
            <a:r>
              <a:rPr lang="ru-RU" b="1" i="1" dirty="0">
                <a:solidFill>
                  <a:srgbClr val="00B050"/>
                </a:solidFill>
              </a:rPr>
              <a:t>{'Два', 'Раз', 'Три'}</a:t>
            </a:r>
            <a:r>
              <a:rPr lang="en-US" b="1" i="1" dirty="0">
                <a:solidFill>
                  <a:srgbClr val="00B050"/>
                </a:solidFill>
              </a:rPr>
              <a:t> (</a:t>
            </a:r>
            <a:r>
              <a:rPr lang="ru-RU" b="1" i="1" dirty="0">
                <a:solidFill>
                  <a:srgbClr val="00B050"/>
                </a:solidFill>
              </a:rPr>
              <a:t>порядок может меняться)</a:t>
            </a:r>
          </a:p>
          <a:p>
            <a:pPr>
              <a:buNone/>
            </a:pPr>
            <a:r>
              <a:rPr lang="en-US" b="1" i="1" dirty="0"/>
              <a:t>d= set({"a":1, "b": 2, "c": 3})</a:t>
            </a:r>
            <a:r>
              <a:rPr lang="ru-RU" b="1" i="1" dirty="0"/>
              <a:t> </a:t>
            </a:r>
            <a:r>
              <a:rPr lang="en-US" b="1" i="1" dirty="0">
                <a:solidFill>
                  <a:srgbClr val="00B050"/>
                </a:solidFill>
              </a:rPr>
              <a:t># {'c', 'b', 'a'}</a:t>
            </a:r>
            <a:endParaRPr lang="ru-RU" b="1" i="1" dirty="0">
              <a:solidFill>
                <a:srgbClr val="00B050"/>
              </a:solidFill>
            </a:endParaRPr>
          </a:p>
          <a:p>
            <a:pPr>
              <a:buNone/>
            </a:pPr>
            <a:endParaRPr lang="ru-RU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88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87494"/>
          </a:xfrm>
        </p:spPr>
        <p:txBody>
          <a:bodyPr/>
          <a:lstStyle/>
          <a:p>
            <a:r>
              <a:rPr lang="ru-RU" dirty="0"/>
              <a:t>Множества </a:t>
            </a: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chemeClr val="tx1"/>
                </a:solidFill>
              </a:rPr>
              <a:t>Set)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11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 t="10634"/>
          <a:stretch>
            <a:fillRect/>
          </a:stretch>
        </p:blipFill>
        <p:spPr bwMode="auto">
          <a:xfrm>
            <a:off x="1069848" y="1869069"/>
            <a:ext cx="8656556" cy="4177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1724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87494"/>
          </a:xfrm>
        </p:spPr>
        <p:txBody>
          <a:bodyPr/>
          <a:lstStyle/>
          <a:p>
            <a:r>
              <a:rPr lang="ru-RU" dirty="0"/>
              <a:t>Множества </a:t>
            </a: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chemeClr val="tx1"/>
                </a:solidFill>
              </a:rPr>
              <a:t>Set)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12</a:t>
            </a:fld>
            <a:endParaRPr lang="ru-RU"/>
          </a:p>
        </p:txBody>
      </p:sp>
      <p:pic>
        <p:nvPicPr>
          <p:cNvPr id="1026" name="Picture 2" descr="Сет (мифология) — Википедия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575" y="628846"/>
            <a:ext cx="2900593" cy="600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705852" y="1716340"/>
            <a:ext cx="8438147" cy="480900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i="1" dirty="0"/>
              <a:t>d = set(["a", "b", "c"])</a:t>
            </a:r>
          </a:p>
          <a:p>
            <a:pPr>
              <a:buNone/>
            </a:pPr>
            <a:r>
              <a:rPr lang="en-US" b="1" i="1" dirty="0"/>
              <a:t>e = set(["c", "d", "e"])</a:t>
            </a:r>
          </a:p>
          <a:p>
            <a:r>
              <a:rPr lang="ru-RU" dirty="0"/>
              <a:t>пересечение множеств (</a:t>
            </a:r>
            <a:r>
              <a:rPr lang="ru-RU" b="1" dirty="0">
                <a:solidFill>
                  <a:srgbClr val="FF0000"/>
                </a:solidFill>
              </a:rPr>
              <a:t>&amp;</a:t>
            </a:r>
            <a:r>
              <a:rPr lang="ru-RU" b="1" dirty="0"/>
              <a:t>,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intersection</a:t>
            </a:r>
            <a:r>
              <a:rPr lang="ru-RU" dirty="0"/>
              <a:t>):</a:t>
            </a:r>
            <a:endParaRPr lang="en-US" dirty="0"/>
          </a:p>
          <a:p>
            <a:pPr>
              <a:buNone/>
            </a:pPr>
            <a:r>
              <a:rPr lang="en-US" b="1" i="1" dirty="0"/>
              <a:t>f =  d &amp; e 			</a:t>
            </a:r>
            <a:r>
              <a:rPr lang="en-US" b="1" i="1" dirty="0">
                <a:solidFill>
                  <a:srgbClr val="00B050"/>
                </a:solidFill>
              </a:rPr>
              <a:t># {'c'}</a:t>
            </a:r>
          </a:p>
          <a:p>
            <a:pPr>
              <a:buNone/>
            </a:pPr>
            <a:r>
              <a:rPr lang="en-US" b="1" i="1" dirty="0"/>
              <a:t>g = </a:t>
            </a:r>
            <a:r>
              <a:rPr lang="en-US" b="1" i="1" dirty="0" err="1"/>
              <a:t>d.intersection</a:t>
            </a:r>
            <a:r>
              <a:rPr lang="en-US" b="1" i="1" dirty="0"/>
              <a:t>(e) 	</a:t>
            </a:r>
            <a:r>
              <a:rPr lang="en-US" b="1" i="1" dirty="0">
                <a:solidFill>
                  <a:srgbClr val="00B050"/>
                </a:solidFill>
              </a:rPr>
              <a:t># {'c'}</a:t>
            </a:r>
          </a:p>
          <a:p>
            <a:r>
              <a:rPr lang="ru-RU" dirty="0"/>
              <a:t>объединение множеств (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|</a:t>
            </a:r>
            <a:r>
              <a:rPr lang="en-US" b="1" dirty="0"/>
              <a:t>,</a:t>
            </a:r>
            <a:r>
              <a:rPr lang="en-US" b="1" dirty="0">
                <a:solidFill>
                  <a:srgbClr val="FF0000"/>
                </a:solidFill>
              </a:rPr>
              <a:t> union</a:t>
            </a:r>
            <a:r>
              <a:rPr lang="en-US" dirty="0"/>
              <a:t>)</a:t>
            </a:r>
          </a:p>
          <a:p>
            <a:pPr>
              <a:buNone/>
            </a:pPr>
            <a:r>
              <a:rPr lang="en-US" b="1" i="1" dirty="0"/>
              <a:t>f =  d | e 			</a:t>
            </a:r>
            <a:r>
              <a:rPr lang="en-US" b="1" i="1" dirty="0">
                <a:solidFill>
                  <a:srgbClr val="00B050"/>
                </a:solidFill>
              </a:rPr>
              <a:t># {'b', 'a', 'd', 'c', 'e'}</a:t>
            </a:r>
          </a:p>
          <a:p>
            <a:pPr>
              <a:buNone/>
            </a:pPr>
            <a:r>
              <a:rPr lang="en-US" b="1" i="1" dirty="0"/>
              <a:t>g = </a:t>
            </a:r>
            <a:r>
              <a:rPr lang="en-US" b="1" i="1" dirty="0" err="1"/>
              <a:t>d.union</a:t>
            </a:r>
            <a:r>
              <a:rPr lang="en-US" b="1" i="1" dirty="0"/>
              <a:t>(e) 		</a:t>
            </a:r>
            <a:r>
              <a:rPr lang="en-US" b="1" i="1" dirty="0">
                <a:solidFill>
                  <a:srgbClr val="00B050"/>
                </a:solidFill>
              </a:rPr>
              <a:t># {'b', 'a', 'd', 'c', 'e'}</a:t>
            </a:r>
          </a:p>
          <a:p>
            <a:r>
              <a:rPr lang="ru-RU" dirty="0"/>
              <a:t>Разность множеств (члены только первого множества, но не второго) </a:t>
            </a:r>
            <a:r>
              <a:rPr lang="en-US" b="1" dirty="0"/>
              <a:t>( </a:t>
            </a:r>
            <a:r>
              <a:rPr lang="en-US" b="1" dirty="0">
                <a:solidFill>
                  <a:srgbClr val="FF0000"/>
                </a:solidFill>
              </a:rPr>
              <a:t>–</a:t>
            </a:r>
            <a:r>
              <a:rPr lang="en-US" b="1" dirty="0"/>
              <a:t>, </a:t>
            </a:r>
            <a:r>
              <a:rPr lang="en-US" b="1" dirty="0">
                <a:solidFill>
                  <a:srgbClr val="FF0000"/>
                </a:solidFill>
              </a:rPr>
              <a:t>difference</a:t>
            </a:r>
            <a:r>
              <a:rPr lang="en-US" b="1" dirty="0"/>
              <a:t>)</a:t>
            </a:r>
          </a:p>
          <a:p>
            <a:pPr>
              <a:buNone/>
            </a:pPr>
            <a:r>
              <a:rPr lang="it-IT" b="1" i="1" dirty="0"/>
              <a:t>f =  d – e			</a:t>
            </a:r>
            <a:r>
              <a:rPr lang="it-IT" b="1" i="1" dirty="0">
                <a:solidFill>
                  <a:srgbClr val="00B050"/>
                </a:solidFill>
              </a:rPr>
              <a:t># {'a', 'b'}</a:t>
            </a:r>
          </a:p>
          <a:p>
            <a:pPr>
              <a:buNone/>
            </a:pPr>
            <a:r>
              <a:rPr lang="it-IT" b="1" i="1" dirty="0"/>
              <a:t>g = d.difference(e)	</a:t>
            </a:r>
            <a:r>
              <a:rPr lang="it-IT" b="1" i="1" dirty="0">
                <a:solidFill>
                  <a:srgbClr val="00B050"/>
                </a:solidFill>
              </a:rPr>
              <a:t> # {'a', 'b'}</a:t>
            </a:r>
          </a:p>
          <a:p>
            <a:pPr>
              <a:buNone/>
            </a:pPr>
            <a:endParaRPr lang="ru-RU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96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87494"/>
          </a:xfrm>
        </p:spPr>
        <p:txBody>
          <a:bodyPr/>
          <a:lstStyle/>
          <a:p>
            <a:r>
              <a:rPr lang="ru-RU" dirty="0"/>
              <a:t>Множества </a:t>
            </a: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chemeClr val="tx1"/>
                </a:solidFill>
              </a:rPr>
              <a:t>Set)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13</a:t>
            </a:fld>
            <a:endParaRPr lang="ru-RU"/>
          </a:p>
        </p:txBody>
      </p:sp>
      <p:pic>
        <p:nvPicPr>
          <p:cNvPr id="1026" name="Picture 2" descr="Сет (мифология) — Википедия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575" y="628846"/>
            <a:ext cx="2900593" cy="600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705852" y="1716340"/>
            <a:ext cx="8438147" cy="48090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i="1" dirty="0"/>
              <a:t>d = set(["a", "b", "c"])</a:t>
            </a:r>
          </a:p>
          <a:p>
            <a:pPr>
              <a:buNone/>
            </a:pPr>
            <a:r>
              <a:rPr lang="en-US" b="1" i="1" dirty="0"/>
              <a:t>e = set(["c", "d", "e"])</a:t>
            </a:r>
          </a:p>
          <a:p>
            <a:r>
              <a:rPr lang="ru-RU" dirty="0"/>
              <a:t>исключающее ИЛИ (элементы или первого, или второго множества, но не общие) </a:t>
            </a:r>
          </a:p>
          <a:p>
            <a:pPr>
              <a:buNone/>
            </a:pPr>
            <a:r>
              <a:rPr lang="ru-RU" dirty="0"/>
              <a:t>(</a:t>
            </a:r>
            <a:r>
              <a:rPr lang="ru-RU" b="1" dirty="0">
                <a:solidFill>
                  <a:srgbClr val="FF0000"/>
                </a:solidFill>
              </a:rPr>
              <a:t>^</a:t>
            </a:r>
            <a:r>
              <a:rPr lang="ru-RU" dirty="0"/>
              <a:t> , </a:t>
            </a:r>
            <a:r>
              <a:rPr lang="ru-RU" b="1" dirty="0" err="1">
                <a:solidFill>
                  <a:srgbClr val="FF0000"/>
                </a:solidFill>
              </a:rPr>
              <a:t>symmetric_difference</a:t>
            </a:r>
            <a:r>
              <a:rPr lang="ru-RU" b="1" dirty="0">
                <a:solidFill>
                  <a:srgbClr val="FF0000"/>
                </a:solidFill>
              </a:rPr>
              <a:t>()</a:t>
            </a:r>
            <a:r>
              <a:rPr lang="ru-RU" dirty="0"/>
              <a:t>)</a:t>
            </a:r>
          </a:p>
          <a:p>
            <a:pPr>
              <a:buNone/>
            </a:pPr>
            <a:r>
              <a:rPr lang="it-IT" b="1" i="1" dirty="0"/>
              <a:t>f =  d ^ e</a:t>
            </a:r>
            <a:r>
              <a:rPr lang="ru-RU" b="1" i="1" dirty="0"/>
              <a:t>	</a:t>
            </a:r>
            <a:r>
              <a:rPr lang="en-US" b="1" i="1" dirty="0"/>
              <a:t>				</a:t>
            </a:r>
            <a:r>
              <a:rPr lang="en-US" b="1" i="1" dirty="0">
                <a:solidFill>
                  <a:srgbClr val="00B050"/>
                </a:solidFill>
              </a:rPr>
              <a:t># {'b', 'd', 'e', 'a'}</a:t>
            </a:r>
            <a:endParaRPr lang="ru-RU" b="1" i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it-IT" b="1" i="1" dirty="0"/>
              <a:t>g = d.symmetric_difference(e) 	</a:t>
            </a:r>
            <a:r>
              <a:rPr lang="it-IT" b="1" i="1" dirty="0">
                <a:solidFill>
                  <a:srgbClr val="00B050"/>
                </a:solidFill>
              </a:rPr>
              <a:t># {'b', 'd', 'e', 'a'}</a:t>
            </a:r>
            <a:endParaRPr lang="ru-RU" b="1" i="1" dirty="0">
              <a:solidFill>
                <a:srgbClr val="00B050"/>
              </a:solidFill>
            </a:endParaRPr>
          </a:p>
          <a:p>
            <a:pPr>
              <a:buNone/>
            </a:pPr>
            <a:endParaRPr lang="ru-RU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64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148" y="252632"/>
            <a:ext cx="10058400" cy="1609344"/>
          </a:xfrm>
        </p:spPr>
        <p:txBody>
          <a:bodyPr/>
          <a:lstStyle/>
          <a:p>
            <a:r>
              <a:rPr lang="ru-RU" dirty="0"/>
              <a:t>Множества (методы)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6C2E52-7910-A450-54E9-E62CCB1D0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977" y="2160279"/>
            <a:ext cx="3544023" cy="300953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391432"/>
              </p:ext>
            </p:extLst>
          </p:nvPr>
        </p:nvGraphicFramePr>
        <p:xfrm>
          <a:off x="1057148" y="1371600"/>
          <a:ext cx="8614973" cy="5486400"/>
        </p:xfrm>
        <a:graphic>
          <a:graphicData uri="http://schemas.openxmlformats.org/drawingml/2006/table">
            <a:tbl>
              <a:tblPr/>
              <a:tblGrid>
                <a:gridCol w="358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8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127"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ru-RU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25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isdisjoint</a:t>
                      </a:r>
                      <a:r>
                        <a:rPr lang="ru-RU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ru-RU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  <a:endParaRPr lang="ru-RU" sz="25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Истина, если </a:t>
                      </a:r>
                      <a:r>
                        <a:rPr lang="en-US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и </a:t>
                      </a:r>
                      <a:r>
                        <a:rPr lang="en-US" sz="2500" b="1" i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не имеют общих элементов.</a:t>
                      </a:r>
                      <a:endParaRPr lang="ru-RU" sz="2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27"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ru-RU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== </a:t>
                      </a:r>
                      <a:r>
                        <a:rPr lang="en-US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25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Все элементы </a:t>
                      </a:r>
                      <a:r>
                        <a:rPr lang="en-US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принадлежат </a:t>
                      </a:r>
                      <a:r>
                        <a:rPr lang="en-US" sz="2500" b="1" i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, все элементы </a:t>
                      </a:r>
                      <a:r>
                        <a:rPr lang="en-US" sz="2500" b="1" i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принадлежат </a:t>
                      </a:r>
                      <a:r>
                        <a:rPr lang="en-US" sz="2500" b="1" i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2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27"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i="1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a.issubset</a:t>
                      </a:r>
                      <a:r>
                        <a:rPr lang="en-US" sz="25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(b)</a:t>
                      </a:r>
                      <a:endParaRPr lang="ru-RU" sz="25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 &lt;= b </a:t>
                      </a:r>
                      <a:endParaRPr lang="ru-RU" sz="25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Все элементы </a:t>
                      </a:r>
                      <a:r>
                        <a:rPr lang="en-US" sz="2500" b="1" i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принадлежат </a:t>
                      </a:r>
                      <a:r>
                        <a:rPr lang="en-US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27"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i="1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a.issuperset</a:t>
                      </a:r>
                      <a:r>
                        <a:rPr lang="en-US" sz="25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(b)</a:t>
                      </a:r>
                      <a:endParaRPr lang="en-US" sz="25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 &gt;= b </a:t>
                      </a:r>
                      <a:endParaRPr lang="ru-RU" sz="25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Все элементы </a:t>
                      </a:r>
                      <a:r>
                        <a:rPr lang="en-US" sz="2500" b="1" i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ru-RU" sz="25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принадлежат </a:t>
                      </a:r>
                      <a:r>
                        <a:rPr lang="en-US" sz="2500" b="1" i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ru-RU" sz="25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.</a:t>
                      </a:r>
                      <a:endParaRPr lang="en-US" sz="25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27"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a.union</a:t>
                      </a:r>
                      <a:r>
                        <a:rPr lang="en-US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25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, ...)</a:t>
                      </a:r>
                      <a:endParaRPr lang="en-US" sz="25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 | b | ... </a:t>
                      </a:r>
                      <a:endParaRPr lang="ru-RU" sz="25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Объединение нескольких множеств.</a:t>
                      </a:r>
                      <a:endParaRPr lang="ru-RU" sz="2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27"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a.intersection</a:t>
                      </a:r>
                      <a:r>
                        <a:rPr lang="en-US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25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, ...)</a:t>
                      </a:r>
                      <a:endParaRPr lang="en-US" sz="25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 &amp; b &amp; ... </a:t>
                      </a:r>
                      <a:endParaRPr lang="ru-RU" sz="25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Пересечение</a:t>
                      </a:r>
                      <a:r>
                        <a:rPr lang="en-US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2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5691"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a.difference</a:t>
                      </a:r>
                      <a:r>
                        <a:rPr lang="en-US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25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, ...)</a:t>
                      </a:r>
                      <a:endParaRPr lang="en-US" sz="25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 – b – …</a:t>
                      </a:r>
                      <a:endParaRPr lang="ru-RU" sz="25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Множество из всех элементов </a:t>
                      </a:r>
                      <a:r>
                        <a:rPr lang="en-US" sz="2500" b="1" i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, не принадлежащие ни одному из </a:t>
                      </a:r>
                      <a:r>
                        <a:rPr lang="en-US" sz="2500" b="1" i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.</a:t>
                      </a:r>
                      <a:endParaRPr lang="ru-RU" sz="2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5691"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i="1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a.symmetric_difference</a:t>
                      </a:r>
                      <a:r>
                        <a:rPr lang="en-US" sz="25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(b) </a:t>
                      </a:r>
                      <a:endParaRPr lang="en-US" sz="25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a^ b </a:t>
                      </a:r>
                      <a:endParaRPr lang="ru-RU" sz="25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Множество из элементов, встречающихся в одном множестве, но не встречающиеся в обоих.</a:t>
                      </a:r>
                      <a:endParaRPr lang="ru-RU" sz="2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6703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148" y="252632"/>
            <a:ext cx="10058400" cy="1609344"/>
          </a:xfrm>
        </p:spPr>
        <p:txBody>
          <a:bodyPr/>
          <a:lstStyle/>
          <a:p>
            <a:r>
              <a:rPr lang="ru-RU" dirty="0"/>
              <a:t>Множества (методы)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6C2E52-7910-A450-54E9-E62CCB1D0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977" y="2160279"/>
            <a:ext cx="3544023" cy="300953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173506"/>
              </p:ext>
            </p:extLst>
          </p:nvPr>
        </p:nvGraphicFramePr>
        <p:xfrm>
          <a:off x="853948" y="2836410"/>
          <a:ext cx="8712968" cy="3803904"/>
        </p:xfrm>
        <a:graphic>
          <a:graphicData uri="http://schemas.openxmlformats.org/drawingml/2006/table">
            <a:tbl>
              <a:tblPr/>
              <a:tblGrid>
                <a:gridCol w="3888432">
                  <a:extLst>
                    <a:ext uri="{9D8B030D-6E8A-4147-A177-3AD203B41FA5}">
                      <a16:colId xmlns:a16="http://schemas.microsoft.com/office/drawing/2014/main" val="732018682"/>
                    </a:ext>
                  </a:extLst>
                </a:gridCol>
                <a:gridCol w="4824536">
                  <a:extLst>
                    <a:ext uri="{9D8B030D-6E8A-4147-A177-3AD203B41FA5}">
                      <a16:colId xmlns:a16="http://schemas.microsoft.com/office/drawing/2014/main" val="1313267810"/>
                    </a:ext>
                  </a:extLst>
                </a:gridCol>
              </a:tblGrid>
              <a:tr h="310130"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a.intersection_update</a:t>
                      </a:r>
                      <a:r>
                        <a:rPr lang="en-US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(b, ...); </a:t>
                      </a:r>
                      <a:endParaRPr lang="ru-RU" sz="2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 &amp;= b &amp; ... </a:t>
                      </a:r>
                      <a:endParaRPr lang="ru-RU" sz="2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Пересечение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596011"/>
                  </a:ext>
                </a:extLst>
              </a:tr>
              <a:tr h="155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set.difference_update</a:t>
                      </a:r>
                      <a:r>
                        <a:rPr lang="en-US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(other, ...); set – </a:t>
                      </a:r>
                      <a:r>
                        <a:rPr lang="en-US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= other | ... </a:t>
                      </a:r>
                      <a:endParaRPr lang="ru-RU" sz="2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Вычитание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.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8439137"/>
                  </a:ext>
                </a:extLst>
              </a:tr>
              <a:tr h="310130"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a.symmetric_difference_update</a:t>
                      </a:r>
                      <a:r>
                        <a:rPr lang="en-US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(b); </a:t>
                      </a:r>
                      <a:endParaRPr lang="ru-RU" sz="2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set ^= other </a:t>
                      </a:r>
                      <a:endParaRPr lang="ru-RU" sz="2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Множество из элементов, встречающихся в одном множестве, но не встречающиеся в обоих.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11926"/>
                  </a:ext>
                </a:extLst>
              </a:tr>
              <a:tr h="155065"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ru-RU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24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add</a:t>
                      </a:r>
                      <a:r>
                        <a:rPr lang="ru-RU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24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elem</a:t>
                      </a:r>
                      <a:r>
                        <a:rPr lang="en-US" sz="24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ent</a:t>
                      </a:r>
                      <a:r>
                        <a:rPr lang="ru-RU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  <a:endParaRPr lang="ru-RU" sz="2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Добавляет элемент в множество.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9999726"/>
                  </a:ext>
                </a:extLst>
              </a:tr>
              <a:tr h="310130"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ru-RU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24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remove</a:t>
                      </a:r>
                      <a:r>
                        <a:rPr lang="ru-RU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24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elem</a:t>
                      </a:r>
                      <a:r>
                        <a:rPr lang="en-US" sz="24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ent</a:t>
                      </a:r>
                      <a:r>
                        <a:rPr lang="ru-RU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  <a:endParaRPr lang="ru-RU" sz="2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Удаляет элемент из множества. Возникает исключение </a:t>
                      </a:r>
                      <a:r>
                        <a:rPr lang="ru-RU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KeyError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, если такого элемента не существует.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304389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606573"/>
              </p:ext>
            </p:extLst>
          </p:nvPr>
        </p:nvGraphicFramePr>
        <p:xfrm>
          <a:off x="1057148" y="1623707"/>
          <a:ext cx="8820472" cy="914400"/>
        </p:xfrm>
        <a:graphic>
          <a:graphicData uri="http://schemas.openxmlformats.org/drawingml/2006/table">
            <a:tbl>
              <a:tblPr/>
              <a:tblGrid>
                <a:gridCol w="3672408">
                  <a:extLst>
                    <a:ext uri="{9D8B030D-6E8A-4147-A177-3AD203B41FA5}">
                      <a16:colId xmlns:a16="http://schemas.microsoft.com/office/drawing/2014/main" val="1370191801"/>
                    </a:ext>
                  </a:extLst>
                </a:gridCol>
                <a:gridCol w="5148064">
                  <a:extLst>
                    <a:ext uri="{9D8B030D-6E8A-4147-A177-3AD203B41FA5}">
                      <a16:colId xmlns:a16="http://schemas.microsoft.com/office/drawing/2014/main" val="2449762240"/>
                    </a:ext>
                  </a:extLst>
                </a:gridCol>
              </a:tblGrid>
              <a:tr h="233524"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ru-RU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25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copy</a:t>
                      </a:r>
                      <a:r>
                        <a:rPr lang="ru-RU" sz="25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() </a:t>
                      </a:r>
                      <a:endParaRPr lang="ru-RU" sz="25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Копия множества.</a:t>
                      </a:r>
                      <a:endParaRPr lang="ru-RU" sz="2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1894484"/>
                  </a:ext>
                </a:extLst>
              </a:tr>
              <a:tr h="233524"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i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a.update</a:t>
                      </a:r>
                      <a:r>
                        <a:rPr lang="en-US" sz="2500" b="1" i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(b</a:t>
                      </a:r>
                      <a:r>
                        <a:rPr lang="en-US" sz="2500" b="1" i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, ...) </a:t>
                      </a:r>
                      <a:endParaRPr lang="ru-RU" sz="2500" b="1" i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i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 |= b | ... </a:t>
                      </a:r>
                      <a:endParaRPr lang="ru-RU" sz="2500" b="1" i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Объединение</a:t>
                      </a: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25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9432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4487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148" y="252632"/>
            <a:ext cx="10058400" cy="1609344"/>
          </a:xfrm>
        </p:spPr>
        <p:txBody>
          <a:bodyPr/>
          <a:lstStyle/>
          <a:p>
            <a:r>
              <a:rPr lang="ru-RU" dirty="0"/>
              <a:t>Множества (методы)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6C2E52-7910-A450-54E9-E62CCB1D0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977" y="2160279"/>
            <a:ext cx="3544023" cy="300953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496980"/>
              </p:ext>
            </p:extLst>
          </p:nvPr>
        </p:nvGraphicFramePr>
        <p:xfrm>
          <a:off x="852261" y="1861976"/>
          <a:ext cx="8712968" cy="2048256"/>
        </p:xfrm>
        <a:graphic>
          <a:graphicData uri="http://schemas.openxmlformats.org/drawingml/2006/table">
            <a:tbl>
              <a:tblPr/>
              <a:tblGrid>
                <a:gridCol w="3888432">
                  <a:extLst>
                    <a:ext uri="{9D8B030D-6E8A-4147-A177-3AD203B41FA5}">
                      <a16:colId xmlns:a16="http://schemas.microsoft.com/office/drawing/2014/main" val="2940957013"/>
                    </a:ext>
                  </a:extLst>
                </a:gridCol>
                <a:gridCol w="4824536">
                  <a:extLst>
                    <a:ext uri="{9D8B030D-6E8A-4147-A177-3AD203B41FA5}">
                      <a16:colId xmlns:a16="http://schemas.microsoft.com/office/drawing/2014/main" val="3990133082"/>
                    </a:ext>
                  </a:extLst>
                </a:gridCol>
              </a:tblGrid>
              <a:tr h="310130"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ru-RU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24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discard</a:t>
                      </a:r>
                      <a:r>
                        <a:rPr lang="ru-RU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24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elem</a:t>
                      </a:r>
                      <a:r>
                        <a:rPr lang="en-US" sz="24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ent</a:t>
                      </a:r>
                      <a:r>
                        <a:rPr lang="ru-RU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  <a:endParaRPr lang="ru-RU" sz="2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Удаляет элемент, если он находится в множестве.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259543"/>
                  </a:ext>
                </a:extLst>
              </a:tr>
              <a:tr h="465196"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ru-RU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24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pop</a:t>
                      </a:r>
                      <a:r>
                        <a:rPr lang="ru-RU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() </a:t>
                      </a:r>
                      <a:endParaRPr lang="ru-RU" sz="2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Удаляет первый элемент из множества. Так как множества не упорядочены, нельзя точно сказать, какой элемент будет первым.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405592"/>
                  </a:ext>
                </a:extLst>
              </a:tr>
              <a:tr h="155065"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ru-RU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24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clear</a:t>
                      </a:r>
                      <a:r>
                        <a:rPr lang="ru-RU" sz="24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() </a:t>
                      </a:r>
                      <a:endParaRPr lang="ru-RU" sz="2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Очистка множества.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149" marR="581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269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4680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87494"/>
          </a:xfrm>
        </p:spPr>
        <p:txBody>
          <a:bodyPr>
            <a:normAutofit fontScale="90000"/>
          </a:bodyPr>
          <a:lstStyle/>
          <a:p>
            <a:r>
              <a:rPr lang="ru-RU" dirty="0"/>
              <a:t>Множества </a:t>
            </a: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chemeClr val="tx1"/>
                </a:solidFill>
              </a:rPr>
              <a:t>Set</a:t>
            </a:r>
            <a:r>
              <a:rPr lang="ru-RU" dirty="0">
                <a:solidFill>
                  <a:schemeClr val="tx1"/>
                </a:solidFill>
              </a:rPr>
              <a:t> и </a:t>
            </a:r>
            <a:r>
              <a:rPr lang="en-US" dirty="0" err="1">
                <a:solidFill>
                  <a:schemeClr val="tx1"/>
                </a:solidFill>
              </a:rPr>
              <a:t>frozenset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17</a:t>
            </a:fld>
            <a:endParaRPr lang="ru-RU"/>
          </a:p>
        </p:txBody>
      </p:sp>
      <p:pic>
        <p:nvPicPr>
          <p:cNvPr id="1026" name="Picture 2" descr="Сет (мифология) — Википедия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714" y="1537206"/>
            <a:ext cx="2777454" cy="510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3128" y="1965742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/>
              <a:t>Добавление элемента во множество</a:t>
            </a:r>
            <a:r>
              <a:rPr lang="en-US" dirty="0"/>
              <a:t>:</a:t>
            </a:r>
            <a:endParaRPr lang="ru-RU" dirty="0"/>
          </a:p>
          <a:p>
            <a:pPr>
              <a:buNone/>
            </a:pPr>
            <a:r>
              <a:rPr lang="en-US" b="1" i="1" dirty="0"/>
              <a:t>d </a:t>
            </a:r>
            <a:r>
              <a:rPr lang="it-IT" b="1" i="1" dirty="0"/>
              <a:t>= set(["a1", "b2", "c3"])</a:t>
            </a:r>
            <a:endParaRPr lang="ru-RU" dirty="0"/>
          </a:p>
          <a:p>
            <a:pPr>
              <a:buNone/>
            </a:pPr>
            <a:r>
              <a:rPr lang="en-US" b="1" i="1" dirty="0" err="1"/>
              <a:t>d.add</a:t>
            </a:r>
            <a:r>
              <a:rPr lang="en-US" b="1" i="1" dirty="0"/>
              <a:t>("d4")</a:t>
            </a:r>
            <a:r>
              <a:rPr lang="en-US" b="1" i="1" dirty="0">
                <a:solidFill>
                  <a:srgbClr val="00B050"/>
                </a:solidFill>
              </a:rPr>
              <a:t>		# {'a1', 'b2', 'c3', 'd4'}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/>
              <a:t>Проверка наличия</a:t>
            </a:r>
            <a:r>
              <a:rPr lang="en-US" dirty="0"/>
              <a:t> </a:t>
            </a:r>
            <a:r>
              <a:rPr lang="ru-RU" dirty="0"/>
              <a:t>элемента:</a:t>
            </a:r>
          </a:p>
          <a:p>
            <a:pPr>
              <a:buNone/>
            </a:pPr>
            <a:r>
              <a:rPr lang="it-IT" b="1" i="1" dirty="0"/>
              <a:t>e = "a" in d </a:t>
            </a:r>
            <a:r>
              <a:rPr lang="en-US" b="1" i="1" dirty="0"/>
              <a:t> 		</a:t>
            </a:r>
            <a:r>
              <a:rPr lang="en-US" b="1" i="1" dirty="0">
                <a:solidFill>
                  <a:srgbClr val="00B050"/>
                </a:solidFill>
              </a:rPr>
              <a:t># False</a:t>
            </a:r>
          </a:p>
          <a:p>
            <a:pPr>
              <a:buNone/>
            </a:pPr>
            <a:r>
              <a:rPr lang="it-IT" b="1" i="1" dirty="0"/>
              <a:t>e = "b2" in d 		</a:t>
            </a:r>
            <a:r>
              <a:rPr lang="en-US" b="1" i="1" dirty="0">
                <a:solidFill>
                  <a:srgbClr val="00B050"/>
                </a:solidFill>
              </a:rPr>
              <a:t># True</a:t>
            </a:r>
          </a:p>
          <a:p>
            <a:pPr lvl="0"/>
            <a:r>
              <a:rPr lang="ru-RU" dirty="0"/>
              <a:t>Удаление элемента из множества:</a:t>
            </a:r>
          </a:p>
          <a:p>
            <a:pPr>
              <a:buNone/>
            </a:pPr>
            <a:r>
              <a:rPr lang="it-IT" b="1" i="1" dirty="0"/>
              <a:t>d.remove("a1")	</a:t>
            </a:r>
            <a:r>
              <a:rPr lang="it-IT" b="1" i="1" dirty="0">
                <a:solidFill>
                  <a:srgbClr val="00B050"/>
                </a:solidFill>
              </a:rPr>
              <a:t>#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b="1" i="1" dirty="0">
                <a:solidFill>
                  <a:srgbClr val="00B050"/>
                </a:solidFill>
              </a:rPr>
              <a:t>{'b2', 'c3', 'd4'}</a:t>
            </a:r>
            <a:endParaRPr lang="ru-RU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it-IT" b="1" i="1" dirty="0"/>
              <a:t>d.discard("b2")	</a:t>
            </a:r>
            <a:r>
              <a:rPr lang="it-IT" b="1" i="1" dirty="0">
                <a:solidFill>
                  <a:srgbClr val="00B050"/>
                </a:solidFill>
              </a:rPr>
              <a:t># {'c3', 'd4'}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/>
              <a:t>Метод </a:t>
            </a:r>
            <a:r>
              <a:rPr lang="ru-RU" b="1" i="1" dirty="0" err="1"/>
              <a:t>discard</a:t>
            </a:r>
            <a:r>
              <a:rPr lang="ru-RU" b="1" i="1" dirty="0"/>
              <a:t>()</a:t>
            </a:r>
            <a:r>
              <a:rPr lang="ru-RU" dirty="0"/>
              <a:t> не выдает ошибку, если элемента нет во множестве в отличие от метода</a:t>
            </a:r>
            <a:r>
              <a:rPr lang="ru-RU" b="1" i="1" dirty="0"/>
              <a:t> </a:t>
            </a:r>
            <a:r>
              <a:rPr lang="ru-RU" b="1" i="1" dirty="0" err="1"/>
              <a:t>remove</a:t>
            </a:r>
            <a:r>
              <a:rPr lang="ru-RU" b="1" i="1" dirty="0"/>
              <a:t>()</a:t>
            </a:r>
            <a:r>
              <a:rPr lang="ru-RU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90764" y="1537206"/>
            <a:ext cx="4300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Действия над множествами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93128" y="514368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b="1" i="1" dirty="0" err="1">
                <a:solidFill>
                  <a:srgbClr val="FF0000"/>
                </a:solidFill>
              </a:rPr>
              <a:t>set</a:t>
            </a:r>
            <a:r>
              <a:rPr lang="ru-RU" dirty="0"/>
              <a:t> – изменяемый тип данных, а </a:t>
            </a:r>
            <a:r>
              <a:rPr lang="ru-RU" b="1" i="1" dirty="0" err="1">
                <a:solidFill>
                  <a:srgbClr val="FF0000"/>
                </a:solidFill>
              </a:rPr>
              <a:t>frozenset</a:t>
            </a:r>
            <a:r>
              <a:rPr lang="ru-RU" dirty="0"/>
              <a:t> – нет. Примерно схожая ситуация со списками и кортежами.</a:t>
            </a:r>
          </a:p>
          <a:p>
            <a:endParaRPr lang="ru-RU" dirty="0"/>
          </a:p>
          <a:p>
            <a:pPr>
              <a:buNone/>
            </a:pPr>
            <a:r>
              <a:rPr lang="en-US" b="1" i="1" dirty="0"/>
              <a:t>b = </a:t>
            </a:r>
            <a:r>
              <a:rPr lang="en-US" b="1" i="1" dirty="0" err="1"/>
              <a:t>frozenset</a:t>
            </a:r>
            <a:r>
              <a:rPr lang="en-US" b="1" i="1" dirty="0"/>
              <a:t>(</a:t>
            </a:r>
            <a:r>
              <a:rPr lang="ru-RU" b="1" i="1" dirty="0"/>
              <a:t>"текст"</a:t>
            </a:r>
            <a:r>
              <a:rPr lang="en-US" b="1" i="1" dirty="0"/>
              <a:t>)</a:t>
            </a:r>
            <a:endParaRPr lang="ru-RU" b="1" i="1" dirty="0"/>
          </a:p>
          <a:p>
            <a:pPr>
              <a:buNone/>
            </a:pPr>
            <a:r>
              <a:rPr lang="en-US" b="1" i="1" dirty="0" err="1"/>
              <a:t>b.add</a:t>
            </a:r>
            <a:r>
              <a:rPr lang="en-US" b="1" i="1" dirty="0"/>
              <a:t>(1) </a:t>
            </a:r>
            <a:r>
              <a:rPr lang="ru-RU" b="1" i="1" dirty="0"/>
              <a:t>		</a:t>
            </a:r>
            <a:r>
              <a:rPr lang="en-US" b="1" i="1" dirty="0">
                <a:solidFill>
                  <a:srgbClr val="FF0000"/>
                </a:solidFill>
              </a:rPr>
              <a:t># </a:t>
            </a:r>
            <a:r>
              <a:rPr lang="ru-RU" b="1" i="1" dirty="0">
                <a:solidFill>
                  <a:srgbClr val="FF0000"/>
                </a:solidFill>
              </a:rPr>
              <a:t>ОШИБКА</a:t>
            </a:r>
          </a:p>
        </p:txBody>
      </p:sp>
    </p:spTree>
    <p:extLst>
      <p:ext uri="{BB962C8B-B14F-4D97-AF65-F5344CB8AC3E}">
        <p14:creationId xmlns:p14="http://schemas.microsoft.com/office/powerpoint/2010/main" val="1395382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Встроенные функции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Встроенные функции - это функции</a:t>
            </a:r>
            <a:r>
              <a:rPr lang="en-US" dirty="0"/>
              <a:t>,</a:t>
            </a:r>
            <a:r>
              <a:rPr lang="ru-RU" dirty="0"/>
              <a:t> которые</a:t>
            </a:r>
            <a:r>
              <a:rPr lang="en-US" dirty="0"/>
              <a:t> </a:t>
            </a:r>
            <a:r>
              <a:rPr lang="ru-RU" dirty="0"/>
              <a:t>доступны для пользователя с самого начала без</a:t>
            </a:r>
            <a:r>
              <a:rPr lang="en-US" dirty="0"/>
              <a:t> </a:t>
            </a:r>
            <a:r>
              <a:rPr lang="ru-RU" dirty="0"/>
              <a:t>импортирования дополнительных библиотек.</a:t>
            </a:r>
            <a:r>
              <a:rPr lang="en-US" dirty="0"/>
              <a:t> </a:t>
            </a:r>
            <a:r>
              <a:rPr lang="ru-RU" dirty="0"/>
              <a:t>Всего существует 69 встроенных функций, однако не все имеют одинаковую значимость для решения вычислительных задач. Далее рассматриваются 24 наиболее полезные встроенные функции.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18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014ED8-B060-669B-73DE-B5A74BBFE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76" y="2940680"/>
            <a:ext cx="3116060" cy="38514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BC2C88-A534-412F-0DDA-62B840A4CC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41" y="3298488"/>
            <a:ext cx="4290874" cy="321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41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55DD835-5099-B7F1-15F5-4576A6D2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03" y="3182299"/>
            <a:ext cx="1806234" cy="35333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Встроенные функции 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19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C830D7-91C8-9A5D-928F-8ED8B1702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3" r="5467"/>
          <a:stretch/>
        </p:blipFill>
        <p:spPr>
          <a:xfrm>
            <a:off x="470517" y="2871967"/>
            <a:ext cx="2503504" cy="7634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042ECE-DC4C-57F6-A360-7AC4E6AA26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05" r="7572"/>
          <a:stretch/>
        </p:blipFill>
        <p:spPr>
          <a:xfrm>
            <a:off x="9124933" y="3992882"/>
            <a:ext cx="2381947" cy="17686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B23EDD-C036-F532-11D0-5CC4EC621D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65" r="3196"/>
          <a:stretch/>
        </p:blipFill>
        <p:spPr>
          <a:xfrm>
            <a:off x="784146" y="4270622"/>
            <a:ext cx="2189875" cy="9283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F0CF31-986A-6108-2791-8F304878F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456" y="5683840"/>
            <a:ext cx="1843963" cy="110188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ED3F8F5-3FA4-D751-5E60-EE70DB804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0586" y="1932605"/>
            <a:ext cx="2266886" cy="12496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58AC38-1C33-B184-49BE-95E42CC0C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1641" y="5954755"/>
            <a:ext cx="3242933" cy="8124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A8FF443-1C72-EAE5-C5DF-56E1DB9492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8821" y="1886905"/>
            <a:ext cx="1601953" cy="13956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30F2567-8751-2D89-D721-37C1301CCB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3815" y="2239864"/>
            <a:ext cx="2577313" cy="139559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659204D-A592-FB84-E80C-5C94F3F219EE}"/>
              </a:ext>
            </a:extLst>
          </p:cNvPr>
          <p:cNvSpPr txBox="1"/>
          <p:nvPr/>
        </p:nvSpPr>
        <p:spPr>
          <a:xfrm>
            <a:off x="1227209" y="2510427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DEBA3D-24FD-B580-6C7D-1AF504D10777}"/>
              </a:ext>
            </a:extLst>
          </p:cNvPr>
          <p:cNvSpPr txBox="1"/>
          <p:nvPr/>
        </p:nvSpPr>
        <p:spPr>
          <a:xfrm>
            <a:off x="1515041" y="390129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len</a:t>
            </a:r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5B601D-25D6-E5DC-0831-3716DCD5E753}"/>
              </a:ext>
            </a:extLst>
          </p:cNvPr>
          <p:cNvSpPr txBox="1"/>
          <p:nvPr/>
        </p:nvSpPr>
        <p:spPr>
          <a:xfrm>
            <a:off x="3359269" y="5585423"/>
            <a:ext cx="69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print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68B41C-9B49-6C9B-A9F8-8385E15E7249}"/>
              </a:ext>
            </a:extLst>
          </p:cNvPr>
          <p:cNvSpPr txBox="1"/>
          <p:nvPr/>
        </p:nvSpPr>
        <p:spPr>
          <a:xfrm>
            <a:off x="7532395" y="5314508"/>
            <a:ext cx="645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float</a:t>
            </a:r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C49EDD-4E75-0DA2-8BE0-AB661D656A8E}"/>
              </a:ext>
            </a:extLst>
          </p:cNvPr>
          <p:cNvSpPr txBox="1"/>
          <p:nvPr/>
        </p:nvSpPr>
        <p:spPr>
          <a:xfrm>
            <a:off x="4143022" y="1563273"/>
            <a:ext cx="45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</a:t>
            </a:r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47807C-5018-3D5B-E31C-903ECECC93E2}"/>
              </a:ext>
            </a:extLst>
          </p:cNvPr>
          <p:cNvSpPr txBox="1"/>
          <p:nvPr/>
        </p:nvSpPr>
        <p:spPr>
          <a:xfrm>
            <a:off x="6552314" y="1612922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list</a:t>
            </a:r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657079-7F2B-8CA3-F0BD-A6050B68A826}"/>
              </a:ext>
            </a:extLst>
          </p:cNvPr>
          <p:cNvSpPr txBox="1"/>
          <p:nvPr/>
        </p:nvSpPr>
        <p:spPr>
          <a:xfrm>
            <a:off x="9658429" y="1864188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tuple</a:t>
            </a:r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89DAD7-C33C-C22E-F667-352435B18BBB}"/>
              </a:ext>
            </a:extLst>
          </p:cNvPr>
          <p:cNvSpPr txBox="1"/>
          <p:nvPr/>
        </p:nvSpPr>
        <p:spPr>
          <a:xfrm>
            <a:off x="10088921" y="365503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748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18FA8-0034-4F1A-AD54-F63C92AD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CD554E-CAB7-4566-8A64-2716AF500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Словари и множества</a:t>
            </a:r>
          </a:p>
          <a:p>
            <a:r>
              <a:rPr lang="ru-RU" dirty="0"/>
              <a:t>Встроенные функции </a:t>
            </a:r>
          </a:p>
          <a:p>
            <a:r>
              <a:rPr lang="ru-RU" dirty="0"/>
              <a:t>Особенности импорта модулей в </a:t>
            </a:r>
            <a:r>
              <a:rPr lang="ru-RU" dirty="0" err="1"/>
              <a:t>Python</a:t>
            </a:r>
            <a:endParaRPr lang="en-US" dirty="0"/>
          </a:p>
          <a:p>
            <a:r>
              <a:rPr lang="ru-RU" dirty="0"/>
              <a:t>Модуль </a:t>
            </a:r>
            <a:r>
              <a:rPr lang="en-US" dirty="0" err="1"/>
              <a:t>datetime</a:t>
            </a:r>
            <a:endParaRPr lang="en-US" dirty="0"/>
          </a:p>
          <a:p>
            <a:r>
              <a:rPr lang="ru-RU" dirty="0"/>
              <a:t>Модуль </a:t>
            </a:r>
            <a:r>
              <a:rPr lang="en-US" dirty="0" err="1"/>
              <a:t>itertools</a:t>
            </a:r>
            <a:endParaRPr lang="en-US" dirty="0"/>
          </a:p>
          <a:p>
            <a:r>
              <a:rPr lang="ru-RU" dirty="0"/>
              <a:t>Библиотека </a:t>
            </a:r>
            <a:r>
              <a:rPr lang="en-US" dirty="0"/>
              <a:t>math</a:t>
            </a:r>
          </a:p>
          <a:p>
            <a:r>
              <a:rPr lang="ru-RU" dirty="0"/>
              <a:t>Модуль </a:t>
            </a:r>
            <a:r>
              <a:rPr lang="en-US" dirty="0"/>
              <a:t>random</a:t>
            </a:r>
            <a:endParaRPr lang="ru-RU" dirty="0"/>
          </a:p>
          <a:p>
            <a:r>
              <a:rPr lang="ru-RU" dirty="0"/>
              <a:t>Работа с файлами</a:t>
            </a:r>
          </a:p>
          <a:p>
            <a:r>
              <a:rPr lang="ru-RU" dirty="0"/>
              <a:t>Исключения и способы их обработки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E0EBA9-A5BE-7EFE-EA71-C4C37D62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821C65-CA0F-81A6-B9B0-6D1C27092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51" y="1403604"/>
            <a:ext cx="4050792" cy="4050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7398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Встроенные функции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Функция </a:t>
            </a:r>
            <a:r>
              <a:rPr lang="en-US" dirty="0"/>
              <a:t>abs </a:t>
            </a:r>
            <a:r>
              <a:rPr lang="ru-RU" dirty="0"/>
              <a:t>возвращает модуль числа или магнитуду комплексного числа. Функция </a:t>
            </a:r>
            <a:r>
              <a:rPr lang="en-US" dirty="0"/>
              <a:t>all </a:t>
            </a:r>
            <a:r>
              <a:rPr lang="ru-RU" dirty="0"/>
              <a:t>возвращает True если все элементы коллекции приводятся к True, иначе </a:t>
            </a:r>
            <a:r>
              <a:rPr lang="ru-RU" dirty="0" err="1"/>
              <a:t>False</a:t>
            </a:r>
            <a:r>
              <a:rPr lang="ru-RU" dirty="0"/>
              <a:t>. 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45B52A-E34C-EDA0-CC73-A14FA556D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441" y="2792183"/>
            <a:ext cx="2896004" cy="16575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3D6AF1-D50F-ABDD-2931-5D1656A86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441" y="4907453"/>
            <a:ext cx="3737699" cy="14659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14A8B1-94F6-3364-0C86-C2A2627DC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206" y="3249446"/>
            <a:ext cx="2876951" cy="7430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30D814-1515-E902-1603-BF4A146D9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147" y="5244567"/>
            <a:ext cx="1657581" cy="990738"/>
          </a:xfrm>
          <a:prstGeom prst="rect">
            <a:avLst/>
          </a:prstGeom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71F2808D-8EB5-293F-4177-BAEB0CFBC82B}"/>
              </a:ext>
            </a:extLst>
          </p:cNvPr>
          <p:cNvCxnSpPr>
            <a:cxnSpLocks/>
          </p:cNvCxnSpPr>
          <p:nvPr/>
        </p:nvCxnSpPr>
        <p:spPr>
          <a:xfrm>
            <a:off x="4145872" y="3620973"/>
            <a:ext cx="12162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F8DB0EC6-C1A3-3F66-5E63-8E79C45AD843}"/>
              </a:ext>
            </a:extLst>
          </p:cNvPr>
          <p:cNvCxnSpPr/>
          <p:nvPr/>
        </p:nvCxnSpPr>
        <p:spPr>
          <a:xfrm>
            <a:off x="5015883" y="5640410"/>
            <a:ext cx="15358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B6B7CE-2E88-AD59-28F4-D59757E81D6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679" y="3194412"/>
            <a:ext cx="2354566" cy="2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37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Встроенные функции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Функция </a:t>
            </a:r>
            <a:r>
              <a:rPr lang="en-US" dirty="0"/>
              <a:t>any </a:t>
            </a:r>
            <a:r>
              <a:rPr lang="ru-RU" dirty="0"/>
              <a:t>возвращает True если хотя</a:t>
            </a:r>
            <a:r>
              <a:rPr lang="en-US" dirty="0"/>
              <a:t> </a:t>
            </a:r>
            <a:r>
              <a:rPr lang="ru-RU" dirty="0"/>
              <a:t>бы один элемент коллекции приводится к True, иначе </a:t>
            </a:r>
            <a:r>
              <a:rPr lang="ru-RU" dirty="0" err="1"/>
              <a:t>False</a:t>
            </a:r>
            <a:r>
              <a:rPr lang="ru-RU" dirty="0"/>
              <a:t>. Функция </a:t>
            </a:r>
            <a:r>
              <a:rPr lang="en-US" dirty="0"/>
              <a:t>all </a:t>
            </a:r>
            <a:r>
              <a:rPr lang="ru-RU" dirty="0"/>
              <a:t>используется для преобразования различных типов данных в комплексное число. В случае преобразовании строки в комплексное число, строка не должна содержать пробелов между числами и плюсом. 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DD5808-E326-B9CE-5D21-E2CDF82E6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115643"/>
            <a:ext cx="3728554" cy="16026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D7E37D-BA14-F67A-0135-E52E1DDCE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103" y="3416822"/>
            <a:ext cx="1200318" cy="10002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847372-5068-DF5C-8DF0-F662852F1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018" y="4892145"/>
            <a:ext cx="2464213" cy="174576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79750E-376D-37BB-AC37-E35F614EE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208" y="5082616"/>
            <a:ext cx="1124107" cy="1314633"/>
          </a:xfrm>
          <a:prstGeom prst="rect">
            <a:avLst/>
          </a:prstGeom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22D1AD2-8B1C-1E5F-60DF-A3860A821C66}"/>
              </a:ext>
            </a:extLst>
          </p:cNvPr>
          <p:cNvCxnSpPr/>
          <p:nvPr/>
        </p:nvCxnSpPr>
        <p:spPr>
          <a:xfrm>
            <a:off x="4492101" y="5739932"/>
            <a:ext cx="2743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1CAAC953-3CA8-FDAB-9BF3-DF4B166B2BC1}"/>
              </a:ext>
            </a:extLst>
          </p:cNvPr>
          <p:cNvCxnSpPr/>
          <p:nvPr/>
        </p:nvCxnSpPr>
        <p:spPr>
          <a:xfrm>
            <a:off x="4935984" y="3916954"/>
            <a:ext cx="22993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8D1EC0-3E39-EEFB-D355-4356FDE587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679" y="3194412"/>
            <a:ext cx="2354566" cy="2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67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Встроенные функции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Функция  </a:t>
            </a:r>
            <a:r>
              <a:rPr lang="en-US" dirty="0" err="1"/>
              <a:t>divmod</a:t>
            </a:r>
            <a:r>
              <a:rPr lang="en-US" dirty="0"/>
              <a:t> </a:t>
            </a:r>
            <a:r>
              <a:rPr lang="ru-RU" dirty="0"/>
              <a:t>возвращает результат целочисленного деления и остаток от деления</a:t>
            </a:r>
            <a:r>
              <a:rPr lang="en-US" dirty="0"/>
              <a:t>.</a:t>
            </a:r>
            <a:r>
              <a:rPr lang="ru-RU" dirty="0"/>
              <a:t> Функция </a:t>
            </a:r>
            <a:r>
              <a:rPr lang="en-US" dirty="0"/>
              <a:t>enumerate </a:t>
            </a:r>
            <a:r>
              <a:rPr lang="ru-RU" dirty="0"/>
              <a:t>используется для перечисления по коллекции с отслеживанием текущего</a:t>
            </a:r>
            <a:r>
              <a:rPr lang="en-US" dirty="0"/>
              <a:t> </a:t>
            </a:r>
            <a:r>
              <a:rPr lang="ru-RU" dirty="0"/>
              <a:t>индекса элемента.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22</a:t>
            </a:fld>
            <a:endParaRPr lang="ru-RU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22D1AD2-8B1C-1E5F-60DF-A3860A821C66}"/>
              </a:ext>
            </a:extLst>
          </p:cNvPr>
          <p:cNvCxnSpPr>
            <a:cxnSpLocks/>
          </p:cNvCxnSpPr>
          <p:nvPr/>
        </p:nvCxnSpPr>
        <p:spPr>
          <a:xfrm>
            <a:off x="4634144" y="5397623"/>
            <a:ext cx="30373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1CAAC953-3CA8-FDAB-9BF3-DF4B166B2BC1}"/>
              </a:ext>
            </a:extLst>
          </p:cNvPr>
          <p:cNvCxnSpPr>
            <a:cxnSpLocks/>
          </p:cNvCxnSpPr>
          <p:nvPr/>
        </p:nvCxnSpPr>
        <p:spPr>
          <a:xfrm>
            <a:off x="4385569" y="3590946"/>
            <a:ext cx="29385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E87DF2-1A9E-AA2E-C83B-1B859893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132" y="3228946"/>
            <a:ext cx="2848373" cy="7240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5FD28C-C983-6A65-8693-099A1BE14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682" y="3390893"/>
            <a:ext cx="1076475" cy="4001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0940DA-6A83-30D7-F891-16248268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36" y="4764023"/>
            <a:ext cx="3449767" cy="14491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206B0D-E32B-9786-04A7-1448BD124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776" y="4513409"/>
            <a:ext cx="934288" cy="19504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A5E441-1CCB-2F9A-C627-ABCDFE3397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679" y="3194412"/>
            <a:ext cx="2354566" cy="2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03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Встроенные функции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Функция </a:t>
            </a:r>
            <a:r>
              <a:rPr lang="en-US" dirty="0"/>
              <a:t>help </a:t>
            </a:r>
            <a:r>
              <a:rPr lang="ru-RU" dirty="0"/>
              <a:t>выводит справку по какому либо объекту. Функция </a:t>
            </a:r>
            <a:r>
              <a:rPr lang="en-US" dirty="0"/>
              <a:t>map </a:t>
            </a:r>
            <a:r>
              <a:rPr lang="ru-RU" dirty="0"/>
              <a:t>Применяет указанную функцию к элементам коллекции (или нескольких коллекций)</a:t>
            </a:r>
            <a:r>
              <a:rPr lang="en-US" dirty="0"/>
              <a:t>. </a:t>
            </a:r>
            <a:r>
              <a:rPr lang="ru-RU" dirty="0"/>
              <a:t>Функция </a:t>
            </a:r>
            <a:r>
              <a:rPr lang="ru-RU" dirty="0" err="1"/>
              <a:t>map</a:t>
            </a:r>
            <a:r>
              <a:rPr lang="ru-RU" dirty="0"/>
              <a:t> возвращает объект </a:t>
            </a:r>
            <a:r>
              <a:rPr lang="ru-RU" dirty="0" err="1"/>
              <a:t>map</a:t>
            </a:r>
            <a:r>
              <a:rPr lang="ru-RU" dirty="0"/>
              <a:t> с которым можно работать</a:t>
            </a:r>
            <a:r>
              <a:rPr lang="en-US" dirty="0"/>
              <a:t> </a:t>
            </a:r>
            <a:r>
              <a:rPr lang="ru-RU" dirty="0"/>
              <a:t>непосредственно в цикле, либо преобразовать его к списку или кортежу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23</a:t>
            </a:fld>
            <a:endParaRPr lang="ru-RU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22D1AD2-8B1C-1E5F-60DF-A3860A821C66}"/>
              </a:ext>
            </a:extLst>
          </p:cNvPr>
          <p:cNvCxnSpPr>
            <a:cxnSpLocks/>
          </p:cNvCxnSpPr>
          <p:nvPr/>
        </p:nvCxnSpPr>
        <p:spPr>
          <a:xfrm>
            <a:off x="5222940" y="5168855"/>
            <a:ext cx="13199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1CAAC953-3CA8-FDAB-9BF3-DF4B166B2BC1}"/>
              </a:ext>
            </a:extLst>
          </p:cNvPr>
          <p:cNvCxnSpPr>
            <a:cxnSpLocks/>
          </p:cNvCxnSpPr>
          <p:nvPr/>
        </p:nvCxnSpPr>
        <p:spPr>
          <a:xfrm>
            <a:off x="3915053" y="3702266"/>
            <a:ext cx="13078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95864D-E546-8C7B-38CF-54CD76F6D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059" y="3497450"/>
            <a:ext cx="1209844" cy="4096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C00716-6BF1-3192-6337-32B1519E4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230" y="3121124"/>
            <a:ext cx="2948356" cy="11975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E02FBB-AF14-6B8C-B4B2-9CBD3DDBF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235" y="4332371"/>
            <a:ext cx="3380361" cy="16729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2182175-D8CE-E617-132B-8F5A49FEB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187" y="4864012"/>
            <a:ext cx="1257475" cy="6096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68F93C-628D-9C38-9E75-C58C81CA76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679" y="3194412"/>
            <a:ext cx="2354566" cy="2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5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Встроенные функции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Функции </a:t>
            </a:r>
            <a:r>
              <a:rPr lang="en-US" dirty="0"/>
              <a:t>min </a:t>
            </a:r>
            <a:r>
              <a:rPr lang="ru-RU" dirty="0"/>
              <a:t>и </a:t>
            </a:r>
            <a:r>
              <a:rPr lang="en-US" dirty="0"/>
              <a:t>max </a:t>
            </a:r>
            <a:r>
              <a:rPr lang="ru-RU" dirty="0"/>
              <a:t>используются для нахождения минимума или максимума коллекции,</a:t>
            </a:r>
            <a:r>
              <a:rPr lang="en-US" dirty="0"/>
              <a:t> </a:t>
            </a:r>
            <a:r>
              <a:rPr lang="ru-RU" dirty="0"/>
              <a:t>соответственно</a:t>
            </a:r>
            <a:r>
              <a:rPr lang="en-US" dirty="0"/>
              <a:t>. </a:t>
            </a:r>
            <a:r>
              <a:rPr lang="ru-RU" dirty="0"/>
              <a:t>Функция </a:t>
            </a:r>
            <a:r>
              <a:rPr lang="en-US" dirty="0"/>
              <a:t>round</a:t>
            </a:r>
            <a:r>
              <a:rPr lang="ru-RU" dirty="0"/>
              <a:t> используется для округления чисел с плавающей точкой с учетом правил</a:t>
            </a:r>
            <a:r>
              <a:rPr lang="en-US" dirty="0"/>
              <a:t> </a:t>
            </a:r>
            <a:r>
              <a:rPr lang="ru-RU" dirty="0"/>
              <a:t>математики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24</a:t>
            </a:fld>
            <a:endParaRPr lang="ru-RU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22D1AD2-8B1C-1E5F-60DF-A3860A821C66}"/>
              </a:ext>
            </a:extLst>
          </p:cNvPr>
          <p:cNvCxnSpPr/>
          <p:nvPr/>
        </p:nvCxnSpPr>
        <p:spPr>
          <a:xfrm>
            <a:off x="4465469" y="5694183"/>
            <a:ext cx="2743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1CAAC953-3CA8-FDAB-9BF3-DF4B166B2BC1}"/>
              </a:ext>
            </a:extLst>
          </p:cNvPr>
          <p:cNvCxnSpPr/>
          <p:nvPr/>
        </p:nvCxnSpPr>
        <p:spPr>
          <a:xfrm>
            <a:off x="4687411" y="3714540"/>
            <a:ext cx="22993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F544D3-2152-61A4-2F63-3D467E30E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76" y="2968431"/>
            <a:ext cx="2729495" cy="16093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019F89-7A18-BEF1-D1AB-158499FB3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557" y="3383598"/>
            <a:ext cx="552527" cy="6668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187A0B-953E-5BF3-4F18-76C1E5E76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76" y="5115583"/>
            <a:ext cx="2792526" cy="11572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BD8C57C-D725-8B27-3228-F5F7C5B56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012" y="5340064"/>
            <a:ext cx="762106" cy="7240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6B803C-6F76-7FE4-B299-A49DE1391C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679" y="3194412"/>
            <a:ext cx="2354566" cy="2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1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Встроенные функции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Функции </a:t>
            </a:r>
            <a:r>
              <a:rPr lang="en-US" dirty="0"/>
              <a:t>sorted </a:t>
            </a:r>
            <a:r>
              <a:rPr lang="ru-RU" dirty="0"/>
              <a:t>используется для сортировки элементов коллекции</a:t>
            </a:r>
            <a:r>
              <a:rPr lang="en-US" dirty="0"/>
              <a:t>. </a:t>
            </a:r>
            <a:r>
              <a:rPr lang="ru-RU" dirty="0"/>
              <a:t>Функция </a:t>
            </a:r>
            <a:r>
              <a:rPr lang="en-US" dirty="0"/>
              <a:t>sum</a:t>
            </a:r>
            <a:r>
              <a:rPr lang="ru-RU" dirty="0"/>
              <a:t> возвращает сумму элементов коллекции</a:t>
            </a:r>
            <a:r>
              <a:rPr lang="en-US" dirty="0"/>
              <a:t>.</a:t>
            </a:r>
            <a:r>
              <a:rPr lang="ru-RU" dirty="0"/>
              <a:t> Второй аргумент отвечает за число к которому будут прибавляться элементы коллекции (по умолчанию 0).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25</a:t>
            </a:fld>
            <a:endParaRPr lang="ru-RU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22D1AD2-8B1C-1E5F-60DF-A3860A821C66}"/>
              </a:ext>
            </a:extLst>
          </p:cNvPr>
          <p:cNvCxnSpPr>
            <a:cxnSpLocks/>
          </p:cNvCxnSpPr>
          <p:nvPr/>
        </p:nvCxnSpPr>
        <p:spPr>
          <a:xfrm>
            <a:off x="4101484" y="5924734"/>
            <a:ext cx="14470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1CAAC953-3CA8-FDAB-9BF3-DF4B166B2BC1}"/>
              </a:ext>
            </a:extLst>
          </p:cNvPr>
          <p:cNvCxnSpPr>
            <a:cxnSpLocks/>
          </p:cNvCxnSpPr>
          <p:nvPr/>
        </p:nvCxnSpPr>
        <p:spPr>
          <a:xfrm>
            <a:off x="4687411" y="3714540"/>
            <a:ext cx="10741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B984E0-5935-53E3-73EF-F84EC5D71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236" y="2667817"/>
            <a:ext cx="2446248" cy="22787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5C71B3-2FF2-B1F7-794A-D916448C5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200" y="3317851"/>
            <a:ext cx="2446248" cy="7933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56B37B-CB48-DB3C-54E5-AF66D3232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28" y="5168856"/>
            <a:ext cx="1766663" cy="14690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F0F910-FA00-4502-444A-CE08AE891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279" y="5557970"/>
            <a:ext cx="485843" cy="7335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BC8E49-303F-3BAC-C877-6820B11E7F1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679" y="3194412"/>
            <a:ext cx="2354566" cy="2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14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Встроенные функции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Функции </a:t>
            </a:r>
            <a:r>
              <a:rPr lang="en-US" dirty="0"/>
              <a:t>type </a:t>
            </a:r>
            <a:r>
              <a:rPr lang="ru-RU" dirty="0"/>
              <a:t>возвращает тип указанного объекта</a:t>
            </a:r>
            <a:r>
              <a:rPr lang="en-US" dirty="0"/>
              <a:t>. </a:t>
            </a:r>
            <a:r>
              <a:rPr lang="ru-RU" dirty="0"/>
              <a:t>Функция </a:t>
            </a:r>
            <a:r>
              <a:rPr lang="en-US" dirty="0"/>
              <a:t>zip</a:t>
            </a:r>
            <a:r>
              <a:rPr lang="ru-RU" dirty="0"/>
              <a:t> позволяет реализовывать одновременное перечисление по нескольким</a:t>
            </a:r>
            <a:r>
              <a:rPr lang="en-US" dirty="0"/>
              <a:t> </a:t>
            </a:r>
            <a:r>
              <a:rPr lang="ru-RU" dirty="0"/>
              <a:t>коллекциям. перечисление осуществляется до конца самой короткой коллекции.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26</a:t>
            </a:fld>
            <a:endParaRPr lang="ru-RU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1CAAC953-3CA8-FDAB-9BF3-DF4B166B2BC1}"/>
              </a:ext>
            </a:extLst>
          </p:cNvPr>
          <p:cNvCxnSpPr>
            <a:cxnSpLocks/>
          </p:cNvCxnSpPr>
          <p:nvPr/>
        </p:nvCxnSpPr>
        <p:spPr>
          <a:xfrm>
            <a:off x="4239089" y="3714540"/>
            <a:ext cx="10741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A7D0D6-B23D-1F9E-96E7-536663794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893" y="2743486"/>
            <a:ext cx="2130932" cy="21649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D1FC03-AC47-C695-7497-39484EB80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92" y="3336104"/>
            <a:ext cx="3148589" cy="7568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05685C-C074-F07B-58C1-938F04DFB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903" y="5223265"/>
            <a:ext cx="3584911" cy="12320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CAA7979-7BF7-6D85-6799-9771328FD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111" y="5153409"/>
            <a:ext cx="1581371" cy="1371791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6FE9238A-42D4-CDFD-2851-952875BF6465}"/>
              </a:ext>
            </a:extLst>
          </p:cNvPr>
          <p:cNvCxnSpPr>
            <a:cxnSpLocks/>
          </p:cNvCxnSpPr>
          <p:nvPr/>
        </p:nvCxnSpPr>
        <p:spPr>
          <a:xfrm>
            <a:off x="4941905" y="5839304"/>
            <a:ext cx="10741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89CA40-B03A-B735-000D-BD2A052571A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679" y="3194412"/>
            <a:ext cx="2354566" cy="2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25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Импорт модулей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Подключить модуль можно с помощью инструкции </a:t>
            </a:r>
            <a:r>
              <a:rPr lang="ru-RU" dirty="0" err="1"/>
              <a:t>import</a:t>
            </a:r>
            <a:r>
              <a:rPr lang="ru-RU" dirty="0"/>
              <a:t>. осле ключевого слова </a:t>
            </a:r>
            <a:r>
              <a:rPr lang="ru-RU" dirty="0" err="1"/>
              <a:t>import</a:t>
            </a:r>
            <a:r>
              <a:rPr lang="ru-RU" dirty="0"/>
              <a:t> указывается название модуля. Одной инструкцией можно подключить несколько модулей, хотя этого не рекомендуется делать, так как это снижает читаемость кода. 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После импортирования модуля его название становится переменной, через которую можно получить доступ к атрибутам модуля. Если название модуля слишком длинное, или оно вам не нравится по каким-то другим причинам, то для него можно создать псевдоним, с помощью ключевого слова </a:t>
            </a:r>
            <a:r>
              <a:rPr lang="ru-RU" b="0" i="0" dirty="0" err="1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as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. Подключить определенные атрибуты модуля можно с помощью инструкции </a:t>
            </a:r>
            <a:r>
              <a:rPr lang="ru-RU" b="0" i="0" dirty="0" err="1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from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4C6589-E385-89A8-EF21-3D8DAA8E1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4163260"/>
            <a:ext cx="5468113" cy="22101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56C0D7-E341-39D6-3B4B-80C2C22A6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65" y="3975985"/>
            <a:ext cx="3528028" cy="26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11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модуль </a:t>
            </a:r>
            <a:r>
              <a:rPr lang="en-US" dirty="0"/>
              <a:t>datetime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Модуль </a:t>
            </a:r>
            <a:r>
              <a:rPr lang="ru-RU" b="0" i="0" dirty="0" err="1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datetime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 предоставляет классы для обработки времени и даты разными способами. Поддерживается и стандартный способ представления времени, однако больший упор сделан на простоту манипулирования датой, временем и их частями</a:t>
            </a:r>
            <a:r>
              <a:rPr lang="en-US" dirty="0">
                <a:solidFill>
                  <a:srgbClr val="454545"/>
                </a:solidFill>
                <a:latin typeface="Helvetica" panose="020B0604020202020204" pitchFamily="34" charset="0"/>
              </a:rPr>
              <a:t>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28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BAE6C1-382C-5320-DA21-20EA9CADC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3102868"/>
            <a:ext cx="5457035" cy="31000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FD4BEB-747A-8397-D25C-D3CCB9D74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065" y="3048246"/>
            <a:ext cx="3736063" cy="320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32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модуль </a:t>
            </a:r>
            <a:r>
              <a:rPr lang="en-US" dirty="0"/>
              <a:t>datetime (</a:t>
            </a:r>
            <a:r>
              <a:rPr lang="ru-RU" dirty="0"/>
              <a:t>основные типы)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01700"/>
            <a:ext cx="10058400" cy="4050792"/>
          </a:xfrm>
        </p:spPr>
        <p:txBody>
          <a:bodyPr/>
          <a:lstStyle/>
          <a:p>
            <a:pPr algn="just"/>
            <a:r>
              <a:rPr lang="en-US" b="1" dirty="0" err="1"/>
              <a:t>datetime.date</a:t>
            </a:r>
            <a:r>
              <a:rPr lang="en-US" b="1" dirty="0"/>
              <a:t>(year, month, day) </a:t>
            </a:r>
            <a:r>
              <a:rPr lang="en-US" dirty="0"/>
              <a:t>- </a:t>
            </a:r>
            <a:r>
              <a:rPr lang="ru-RU" dirty="0"/>
              <a:t>стандартная дата. Атрибуты: </a:t>
            </a:r>
            <a:r>
              <a:rPr lang="en-US" dirty="0"/>
              <a:t>year, month, day. </a:t>
            </a:r>
            <a:r>
              <a:rPr lang="ru-RU" dirty="0"/>
              <a:t>Неизменяемый объект</a:t>
            </a:r>
            <a:endParaRPr lang="en-US" dirty="0"/>
          </a:p>
          <a:p>
            <a:pPr algn="just"/>
            <a:r>
              <a:rPr lang="en-US" b="1" dirty="0" err="1"/>
              <a:t>datetime.time</a:t>
            </a:r>
            <a:r>
              <a:rPr lang="en-US" b="1" dirty="0"/>
              <a:t>(hour=0, minute=0, second=0, microsecond=0, </a:t>
            </a:r>
            <a:r>
              <a:rPr lang="en-US" b="1" dirty="0" err="1"/>
              <a:t>tzinfo</a:t>
            </a:r>
            <a:r>
              <a:rPr lang="en-US" b="1" dirty="0"/>
              <a:t>=None) </a:t>
            </a:r>
            <a:r>
              <a:rPr lang="en-US" dirty="0"/>
              <a:t>- </a:t>
            </a:r>
            <a:r>
              <a:rPr lang="ru-RU" dirty="0"/>
              <a:t>стандартное время, не зависит от даты. Атрибуты: </a:t>
            </a:r>
            <a:r>
              <a:rPr lang="en-US" dirty="0"/>
              <a:t>hour, minute, second, microsecond, </a:t>
            </a:r>
            <a:r>
              <a:rPr lang="en-US" dirty="0" err="1"/>
              <a:t>tzinfo</a:t>
            </a:r>
            <a:r>
              <a:rPr lang="en-US" dirty="0"/>
              <a:t>.</a:t>
            </a:r>
          </a:p>
          <a:p>
            <a:pPr algn="just"/>
            <a:r>
              <a:rPr lang="ru-RU" b="1" dirty="0" err="1"/>
              <a:t>datetime.timedelta</a:t>
            </a:r>
            <a:r>
              <a:rPr lang="ru-RU" b="1" dirty="0"/>
              <a:t> </a:t>
            </a:r>
            <a:r>
              <a:rPr lang="ru-RU" dirty="0"/>
              <a:t>- разница между двумя моментами времени, с точностью до микросекунд.</a:t>
            </a:r>
          </a:p>
          <a:p>
            <a:pPr algn="just"/>
            <a:r>
              <a:rPr lang="en-US" b="1" i="0" dirty="0" err="1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datetime.datetime</a:t>
            </a:r>
            <a:r>
              <a:rPr lang="en-US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(year, month, day, hour=0, minute=0, second=0, microsecond=0, </a:t>
            </a:r>
            <a:r>
              <a:rPr lang="en-US" b="0" i="0" dirty="0" err="1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tzinfo</a:t>
            </a:r>
            <a:r>
              <a:rPr lang="en-US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=None) - 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комбинация даты и времени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45B308-CE84-33B3-58A5-69F04492F4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90" y="220091"/>
            <a:ext cx="1909875" cy="160934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54413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18FA8-0034-4F1A-AD54-F63C92AD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Полезные ресурсы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CD554E-CAB7-4566-8A64-2716AF500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hlinkClick r:id="rId2"/>
              </a:rPr>
              <a:t>Коллекции официальная документация</a:t>
            </a:r>
            <a:endParaRPr lang="ru-RU" dirty="0"/>
          </a:p>
          <a:p>
            <a:r>
              <a:rPr lang="ru-RU" dirty="0">
                <a:hlinkClick r:id="rId3"/>
              </a:rPr>
              <a:t>Словари</a:t>
            </a:r>
            <a:endParaRPr lang="ru-RU" dirty="0"/>
          </a:p>
          <a:p>
            <a:r>
              <a:rPr lang="ru-RU" dirty="0">
                <a:hlinkClick r:id="rId4"/>
              </a:rPr>
              <a:t>Встроенные функции документация</a:t>
            </a:r>
            <a:endParaRPr lang="ru-RU" dirty="0"/>
          </a:p>
          <a:p>
            <a:r>
              <a:rPr lang="ru-RU" dirty="0">
                <a:hlinkClick r:id="rId5"/>
              </a:rPr>
              <a:t>Модуль </a:t>
            </a:r>
            <a:r>
              <a:rPr lang="en-US" dirty="0" err="1">
                <a:hlinkClick r:id="rId5"/>
              </a:rPr>
              <a:t>datetime</a:t>
            </a:r>
            <a:endParaRPr lang="en-US" dirty="0"/>
          </a:p>
          <a:p>
            <a:r>
              <a:rPr lang="ru-RU" dirty="0">
                <a:hlinkClick r:id="rId6"/>
              </a:rPr>
              <a:t>Модуль </a:t>
            </a:r>
            <a:r>
              <a:rPr lang="en-US" dirty="0" err="1">
                <a:hlinkClick r:id="rId6"/>
              </a:rPr>
              <a:t>itertools</a:t>
            </a:r>
            <a:endParaRPr lang="ru-RU" dirty="0"/>
          </a:p>
          <a:p>
            <a:r>
              <a:rPr lang="ru-RU" dirty="0">
                <a:hlinkClick r:id="rId7"/>
              </a:rPr>
              <a:t>Библиотека </a:t>
            </a:r>
            <a:r>
              <a:rPr lang="en-US" dirty="0">
                <a:hlinkClick r:id="rId7"/>
              </a:rPr>
              <a:t>math</a:t>
            </a:r>
            <a:endParaRPr lang="en-US" dirty="0"/>
          </a:p>
          <a:p>
            <a:r>
              <a:rPr lang="ru-RU" dirty="0">
                <a:hlinkClick r:id="rId8"/>
              </a:rPr>
              <a:t>Модуль </a:t>
            </a:r>
            <a:r>
              <a:rPr lang="en-US" dirty="0">
                <a:hlinkClick r:id="rId8"/>
              </a:rPr>
              <a:t>random</a:t>
            </a:r>
            <a:endParaRPr lang="ru-RU" dirty="0"/>
          </a:p>
          <a:p>
            <a:r>
              <a:rPr lang="ru-RU" dirty="0">
                <a:hlinkClick r:id="rId9"/>
              </a:rPr>
              <a:t>Исключения документация</a:t>
            </a:r>
            <a:endParaRPr lang="en-US" dirty="0"/>
          </a:p>
          <a:p>
            <a:r>
              <a:rPr lang="ru-RU" dirty="0">
                <a:hlinkClick r:id="rId10"/>
              </a:rPr>
              <a:t>Файлы</a:t>
            </a:r>
            <a:endParaRPr lang="ru-RU" dirty="0"/>
          </a:p>
          <a:p>
            <a:r>
              <a:rPr lang="ru-RU" dirty="0">
                <a:hlinkClick r:id="rId11"/>
              </a:rPr>
              <a:t>Формат</a:t>
            </a:r>
            <a:r>
              <a:rPr lang="en-US" dirty="0">
                <a:hlinkClick r:id="rId11"/>
              </a:rPr>
              <a:t> JSON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E0EBA9-A5BE-7EFE-EA71-C4C37D62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939751-8C5D-36FB-158D-6561CA519F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85" y="1778819"/>
            <a:ext cx="6500480" cy="4596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2959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модуль </a:t>
            </a:r>
            <a:r>
              <a:rPr lang="en-US" dirty="0"/>
              <a:t>datetime (</a:t>
            </a:r>
            <a:r>
              <a:rPr lang="ru-RU" dirty="0"/>
              <a:t>основные функции)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2093976"/>
            <a:ext cx="10058400" cy="4050792"/>
          </a:xfrm>
        </p:spPr>
        <p:txBody>
          <a:bodyPr/>
          <a:lstStyle/>
          <a:p>
            <a:pPr algn="just"/>
            <a:r>
              <a:rPr lang="ru-RU" b="1" i="0" dirty="0" err="1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datetime.today</a:t>
            </a:r>
            <a:r>
              <a:rPr lang="ru-RU" b="1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()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en-US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 –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 текущая дата и время.</a:t>
            </a:r>
          </a:p>
          <a:p>
            <a:pPr algn="just"/>
            <a:r>
              <a:rPr lang="en-US" b="1" i="0" dirty="0" err="1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datetime.combine</a:t>
            </a:r>
            <a:r>
              <a:rPr lang="en-US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(date, time) – datetime 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из комбинации объектов </a:t>
            </a:r>
            <a:r>
              <a:rPr lang="en-US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date 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и </a:t>
            </a:r>
            <a:r>
              <a:rPr lang="en-US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time.</a:t>
            </a:r>
            <a:endParaRPr lang="ru-RU" b="0" i="0" dirty="0">
              <a:solidFill>
                <a:srgbClr val="454545"/>
              </a:solidFill>
              <a:effectLst/>
              <a:latin typeface="Helvetica" panose="020B0604020202020204" pitchFamily="34" charset="0"/>
            </a:endParaRPr>
          </a:p>
          <a:p>
            <a:pPr algn="just"/>
            <a:r>
              <a:rPr lang="en-US" b="1" i="0" dirty="0" err="1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datetime.strptime</a:t>
            </a:r>
            <a:r>
              <a:rPr lang="en-US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b="0" i="0" dirty="0" err="1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date_string</a:t>
            </a:r>
            <a:r>
              <a:rPr lang="en-US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, format)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–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 преобразует строку в </a:t>
            </a:r>
            <a:r>
              <a:rPr lang="en-US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datetime</a:t>
            </a: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.</a:t>
            </a:r>
          </a:p>
          <a:p>
            <a:pPr algn="just"/>
            <a:r>
              <a:rPr lang="en-US" b="1" i="0" dirty="0" err="1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datetime.strftime</a:t>
            </a:r>
            <a:r>
              <a:rPr lang="en-US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(format) – </a:t>
            </a: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преобразует </a:t>
            </a:r>
            <a:r>
              <a:rPr lang="en-US" dirty="0">
                <a:solidFill>
                  <a:srgbClr val="454545"/>
                </a:solidFill>
                <a:latin typeface="Helvetica" panose="020B0604020202020204" pitchFamily="34" charset="0"/>
              </a:rPr>
              <a:t>datetime </a:t>
            </a: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в строку</a:t>
            </a:r>
            <a:r>
              <a:rPr lang="en-US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.</a:t>
            </a:r>
            <a:endParaRPr lang="ru-RU" b="0" i="0" dirty="0">
              <a:solidFill>
                <a:srgbClr val="454545"/>
              </a:solidFill>
              <a:effectLst/>
              <a:latin typeface="Helvetica" panose="020B0604020202020204" pitchFamily="34" charset="0"/>
            </a:endParaRPr>
          </a:p>
          <a:p>
            <a:pPr algn="just"/>
            <a:r>
              <a:rPr lang="ru-RU" b="1" i="0" dirty="0" err="1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datetime.weekday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() </a:t>
            </a:r>
            <a:r>
              <a:rPr lang="en-US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–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 день недели в виде числа, понедельник - 0, воскресенье - 6.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154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модуль </a:t>
            </a:r>
            <a:r>
              <a:rPr lang="en-US" dirty="0" err="1"/>
              <a:t>itertools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Данн</a:t>
            </a: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ый модуль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 является сборником полезных итераторов, повышающих эффективность работы с циклами и генераторами последовательностей объектов. Это достигается за счет лучшего управления памятью в программе, быстрого выполнения подключаемых функций, а также сокращения и упрощения кода. Готовые методы, реализованные в данной библиотеке, принимают различные параметры для управления генератором последовательности, чтобы вернуть вызывающей подпрограмме необходимый набор объектов.</a:t>
            </a:r>
            <a:endParaRPr lang="en-US" dirty="0">
              <a:solidFill>
                <a:srgbClr val="454545"/>
              </a:solidFill>
              <a:latin typeface="Helvetica" panose="020B0604020202020204" pitchFamily="34" charset="0"/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31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47027A-7F43-78E6-1061-05F67DE4C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54" y="3773009"/>
            <a:ext cx="4246335" cy="28974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E69DF4-0851-922B-3EF1-44FE44DA7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86" y="3770090"/>
            <a:ext cx="5045160" cy="283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56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4F374A-73E3-24ED-EB20-28F605CE90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746" y="221062"/>
            <a:ext cx="1936812" cy="16447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модуль </a:t>
            </a:r>
            <a:r>
              <a:rPr lang="en-US" dirty="0" err="1"/>
              <a:t>itertools</a:t>
            </a:r>
            <a:r>
              <a:rPr lang="ru-RU" dirty="0"/>
              <a:t> (функции)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D285FA-C4F7-B927-99A7-54347F977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61" y="1865773"/>
            <a:ext cx="9707330" cy="22386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6550DB-E32A-355F-71CD-292C17336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15" y="4037798"/>
            <a:ext cx="9878804" cy="13146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D5A334-6541-22D1-A4B0-623C1AD9E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761" y="5267123"/>
            <a:ext cx="9678751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0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модуль </a:t>
            </a:r>
            <a:r>
              <a:rPr lang="en-US" dirty="0" err="1"/>
              <a:t>itertools</a:t>
            </a:r>
            <a:r>
              <a:rPr lang="ru-RU" dirty="0"/>
              <a:t> (функции)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DA5B97-6139-A79C-05AE-853DD3F14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1878708"/>
            <a:ext cx="9659698" cy="10764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E4DF55-D15E-B862-A6C5-CC0FA8B39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484" y="3035551"/>
            <a:ext cx="8707065" cy="9050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4804B1-E102-121D-E3BF-F68D72454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752" y="3789626"/>
            <a:ext cx="9859751" cy="8668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74CE55-4392-79AA-143F-F31213F67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672" y="4503494"/>
            <a:ext cx="9735909" cy="5430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99A801-0D4B-5355-C8C3-02E414345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514" y="4943778"/>
            <a:ext cx="9793067" cy="12288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A703632-F900-E4C0-C294-9EF2A6034AA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746" y="221062"/>
            <a:ext cx="1936812" cy="164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91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библиотека </a:t>
            </a:r>
            <a:r>
              <a:rPr lang="en-US" dirty="0"/>
              <a:t>math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>
                <a:solidFill>
                  <a:srgbClr val="454545"/>
                </a:solidFill>
                <a:latin typeface="Helvetica" panose="020B0604020202020204" pitchFamily="34" charset="0"/>
              </a:rPr>
              <a:t>P</a:t>
            </a:r>
            <a:r>
              <a:rPr lang="ru-RU" b="0" i="0" dirty="0" err="1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ython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 библиотека </a:t>
            </a:r>
            <a:r>
              <a:rPr lang="ru-RU" b="0" i="0" dirty="0" err="1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math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 содержит наиболее применяемые математические функции и константы. Все вычисления происходят на множестве вещественных чисел. </a:t>
            </a:r>
            <a:endParaRPr lang="en-US" dirty="0">
              <a:solidFill>
                <a:srgbClr val="454545"/>
              </a:solidFill>
              <a:latin typeface="Helvetica" panose="020B0604020202020204" pitchFamily="34" charset="0"/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30F1EA-37E8-4AD2-A155-B2BFC73D7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56" y="2742328"/>
            <a:ext cx="9888330" cy="32198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6FB198-257E-F3C0-7329-DDC0E4CFB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558" y="3626241"/>
            <a:ext cx="3089428" cy="308523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5795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библиотека </a:t>
            </a:r>
            <a:r>
              <a:rPr lang="en-US" dirty="0"/>
              <a:t>math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35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4C13E7-C7D3-2DD8-BD91-8FCE50D41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1688718"/>
            <a:ext cx="8467160" cy="47067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65E3B6-A184-D93C-4024-F4A9752117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254" y="152963"/>
            <a:ext cx="3473201" cy="334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38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библиотека </a:t>
            </a:r>
            <a:r>
              <a:rPr lang="en-US" dirty="0"/>
              <a:t>math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36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92882A-F5CF-781E-C51F-44EB35398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1660848"/>
            <a:ext cx="9145276" cy="48679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838FC4-E11C-353B-60CD-9C5DD3F3EC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254" y="152963"/>
            <a:ext cx="3473201" cy="334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51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библиотека </a:t>
            </a:r>
            <a:r>
              <a:rPr lang="en-US" dirty="0"/>
              <a:t>math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60A464-C53C-9D9E-B10D-150CD502D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1808060"/>
            <a:ext cx="6954220" cy="48298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D00091-6C28-5342-2926-27CD74F162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254" y="152963"/>
            <a:ext cx="3473201" cy="334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44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Модуль </a:t>
            </a:r>
            <a:r>
              <a:rPr lang="en-US" dirty="0"/>
              <a:t>random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Модуль </a:t>
            </a:r>
            <a:r>
              <a:rPr lang="ru-RU" b="0" i="0" dirty="0" err="1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random</a:t>
            </a:r>
            <a:r>
              <a:rPr lang="en-US" dirty="0">
                <a:solidFill>
                  <a:srgbClr val="454545"/>
                </a:solidFill>
                <a:latin typeface="Helvetica" panose="020B0604020202020204" pitchFamily="34" charset="0"/>
              </a:rPr>
              <a:t> 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предоставляет функции для генерации случайных чисел, букв, случайного выбора элементов последовательности.</a:t>
            </a:r>
            <a:endParaRPr lang="en-US" dirty="0">
              <a:solidFill>
                <a:srgbClr val="454545"/>
              </a:solidFill>
              <a:latin typeface="Helvetica" panose="020B0604020202020204" pitchFamily="34" charset="0"/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2C5784-F267-9697-DA73-EC293E987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56" y="2526224"/>
            <a:ext cx="9593014" cy="30484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BF0443-3631-E150-5138-5869CFCB6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104" y="3776156"/>
            <a:ext cx="3495131" cy="249268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42902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Модуль </a:t>
            </a:r>
            <a:r>
              <a:rPr lang="en-US" dirty="0"/>
              <a:t>random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39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D7DB92-3A1A-2664-5E7E-F419E232D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1603919"/>
            <a:ext cx="7941858" cy="51645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071549-784D-916B-0D7A-FD6BF2BD9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104" y="3776156"/>
            <a:ext cx="3495131" cy="249268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56531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Словари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Словари в Python - неупорядоченные коллекции произвольных объектов с доступом по ключу. Их иногда ещё называют ассоциативными массивами или хеш-таблицами. Объявить словарь можно с помощью литерала </a:t>
            </a:r>
            <a:r>
              <a:rPr lang="en-US" dirty="0"/>
              <a:t>{} </a:t>
            </a:r>
            <a:r>
              <a:rPr lang="ru-RU" dirty="0"/>
              <a:t>или функции </a:t>
            </a:r>
            <a:r>
              <a:rPr lang="en-US" dirty="0"/>
              <a:t>dict.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4</a:t>
            </a:fld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19C488-B0DB-0F20-45CD-F4EA6D716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842" y="2749317"/>
            <a:ext cx="4860366" cy="37060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7937" y="2894171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Словарь похож на список. Но адресация элементов в нём обеспечивается идентификаторами-ключами.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Ключ может являться булевой переменной, целым числом, числом с плавающей точкой, кортежем, строкой и другими объектами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Словарь – изменяемый элемент. Можно добавлять, удалять и изменять его элементы.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</a:t>
            </a:r>
            <a:r>
              <a:rPr lang="ru-RU" dirty="0" err="1"/>
              <a:t>Python</a:t>
            </a:r>
            <a:r>
              <a:rPr lang="ru-RU" dirty="0"/>
              <a:t> допускается наличие запятой после последнего элемента списка, кортежа или словаря.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других языках программирования словари могут называться ключевыми массивами, ассоциативными массивами, </a:t>
            </a:r>
            <a:r>
              <a:rPr lang="ru-RU" dirty="0" err="1"/>
              <a:t>хешами</a:t>
            </a:r>
            <a:r>
              <a:rPr lang="ru-RU" dirty="0"/>
              <a:t> или хеш-таблицей</a:t>
            </a:r>
          </a:p>
        </p:txBody>
      </p:sp>
    </p:spTree>
    <p:extLst>
      <p:ext uri="{BB962C8B-B14F-4D97-AF65-F5344CB8AC3E}">
        <p14:creationId xmlns:p14="http://schemas.microsoft.com/office/powerpoint/2010/main" val="1414039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7543DF-C8CB-FFDC-0617-1CDFD6F0E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65" y="4382329"/>
            <a:ext cx="3209711" cy="58580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Файлы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D83CC0A-358A-1B6C-7E6F-026F55BE4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Файлы помогают программисту упростить процедуру ввода и сохранения различной информации, необходимой для работоспособности приложения.</a:t>
            </a:r>
            <a:endParaRPr lang="en-US" dirty="0">
              <a:solidFill>
                <a:srgbClr val="454545"/>
              </a:solidFill>
              <a:latin typeface="Helvetica" panose="020B0604020202020204" pitchFamily="34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Для открытия файлов используется встроенная функция </a:t>
            </a:r>
            <a:r>
              <a:rPr lang="en-US" dirty="0">
                <a:solidFill>
                  <a:srgbClr val="454545"/>
                </a:solidFill>
                <a:latin typeface="Helvetica" panose="020B0604020202020204" pitchFamily="34" charset="0"/>
              </a:rPr>
              <a:t>open</a:t>
            </a: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, в неё передается путь к файлу и режим открытия.</a:t>
            </a:r>
            <a:endParaRPr lang="ru-RU" dirty="0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75EF90D9-5F40-55D7-3FF8-91656E352FF5}"/>
              </a:ext>
            </a:extLst>
          </p:cNvPr>
          <p:cNvCxnSpPr>
            <a:cxnSpLocks/>
          </p:cNvCxnSpPr>
          <p:nvPr/>
        </p:nvCxnSpPr>
        <p:spPr>
          <a:xfrm flipV="1">
            <a:off x="1899685" y="4841802"/>
            <a:ext cx="611193" cy="1425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E1524B9D-70E5-5AF4-36C3-09F3F2ADB59B}"/>
              </a:ext>
            </a:extLst>
          </p:cNvPr>
          <p:cNvCxnSpPr>
            <a:cxnSpLocks/>
          </p:cNvCxnSpPr>
          <p:nvPr/>
        </p:nvCxnSpPr>
        <p:spPr>
          <a:xfrm flipV="1">
            <a:off x="3080415" y="4817773"/>
            <a:ext cx="541538" cy="1520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53F5F60-FA2F-9D79-7469-7A70204532AA}"/>
              </a:ext>
            </a:extLst>
          </p:cNvPr>
          <p:cNvSpPr txBox="1"/>
          <p:nvPr/>
        </p:nvSpPr>
        <p:spPr>
          <a:xfrm>
            <a:off x="1028105" y="6255473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Путь к файл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90D30C-6280-372F-B6E2-684F5527A9CE}"/>
              </a:ext>
            </a:extLst>
          </p:cNvPr>
          <p:cNvSpPr txBox="1"/>
          <p:nvPr/>
        </p:nvSpPr>
        <p:spPr>
          <a:xfrm>
            <a:off x="2574388" y="6251942"/>
            <a:ext cx="1972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Режим открытия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0015ED-039C-B528-1A0E-26C0E0A7E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593" y="3470148"/>
            <a:ext cx="6451559" cy="3235912"/>
          </a:xfrm>
          <a:prstGeom prst="rect">
            <a:avLst/>
          </a:prstGeom>
        </p:spPr>
      </p:pic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3869C0C1-76F1-AE5C-7FF3-2C9A4696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214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50804"/>
            <a:ext cx="10546080" cy="1609344"/>
          </a:xfrm>
        </p:spPr>
        <p:txBody>
          <a:bodyPr/>
          <a:lstStyle/>
          <a:p>
            <a:r>
              <a:rPr lang="ru-RU" dirty="0"/>
              <a:t>Файлы (Составные режимы)</a:t>
            </a:r>
          </a:p>
        </p:txBody>
      </p: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3869C0C1-76F1-AE5C-7FF3-2C9A4696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41</a:t>
            </a:fld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234270"/>
              </p:ext>
            </p:extLst>
          </p:nvPr>
        </p:nvGraphicFramePr>
        <p:xfrm>
          <a:off x="203200" y="1447704"/>
          <a:ext cx="10726057" cy="534072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38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95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rb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20841" marR="20841" marT="10421" marB="1042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Открывает файл для чтения в двоичном формате. Указатель стоит в начале файла.</a:t>
                      </a:r>
                    </a:p>
                  </a:txBody>
                  <a:tcPr marL="20841" marR="20841" marT="10421" marB="1042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95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r+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20841" marR="20841" marT="10421" marB="1042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Открывает файл для чтения и записи. Указатель стоит в начале файла.</a:t>
                      </a:r>
                    </a:p>
                  </a:txBody>
                  <a:tcPr marL="20841" marR="20841" marT="10421" marB="1042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23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rb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20841" marR="20841" marT="10421" marB="1042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Открывает файл для чтения и записи в двоичном формате. Указатель стоит в начале файла.</a:t>
                      </a:r>
                    </a:p>
                  </a:txBody>
                  <a:tcPr marL="20841" marR="20841" marT="10421" marB="1042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46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wb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20841" marR="20841" marT="10421" marB="1042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Открывает файл для записи в двоичном формате. Указатель стоит в начале файла. Создает файл с именем </a:t>
                      </a:r>
                      <a:r>
                        <a:rPr lang="en-US" sz="22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file</a:t>
                      </a:r>
                      <a:r>
                        <a:rPr lang="ru-RU" sz="2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если такового не существует.</a:t>
                      </a:r>
                    </a:p>
                  </a:txBody>
                  <a:tcPr marL="20841" marR="20841" marT="10421" marB="1042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46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w+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20841" marR="20841" marT="10421" marB="1042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Открывает файл для чтения и записи. Указатель стоит в начале файла. Создает файл с именем </a:t>
                      </a:r>
                      <a:r>
                        <a:rPr lang="en-US" sz="22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file</a:t>
                      </a:r>
                      <a:r>
                        <a:rPr lang="ru-RU" sz="2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если такового не существует.</a:t>
                      </a:r>
                    </a:p>
                  </a:txBody>
                  <a:tcPr marL="20841" marR="20841" marT="10421" marB="1042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46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wb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20841" marR="20841" marT="10421" marB="1042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Открывает файл для чтения и записи в двоичном формате. Указатель стоит в начале файла. Создает файл с именем </a:t>
                      </a:r>
                      <a:r>
                        <a:rPr lang="en-US" sz="22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file</a:t>
                      </a:r>
                      <a:r>
                        <a:rPr lang="ru-RU" sz="2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если такового не существует.</a:t>
                      </a:r>
                    </a:p>
                  </a:txBody>
                  <a:tcPr marL="20841" marR="20841" marT="10421" marB="1042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46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ab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20841" marR="20841" marT="10421" marB="1042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Открывает файл для добавления в двоичном формате. Указатель стоит в конце файла. Создает файл с именем </a:t>
                      </a:r>
                      <a:r>
                        <a:rPr lang="en-US" sz="22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file</a:t>
                      </a:r>
                      <a:r>
                        <a:rPr lang="ru-RU" sz="2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если такового не существует.</a:t>
                      </a:r>
                    </a:p>
                  </a:txBody>
                  <a:tcPr marL="20841" marR="20841" marT="10421" marB="1042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46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a+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20841" marR="20841" marT="10421" marB="1042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Открывает файл для добавления и чтения. Указатель стоит в конце файла. Создает файл с именем </a:t>
                      </a:r>
                      <a:r>
                        <a:rPr lang="en-US" sz="22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file</a:t>
                      </a:r>
                      <a:r>
                        <a:rPr lang="ru-RU" sz="2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если такового не существует.</a:t>
                      </a:r>
                    </a:p>
                  </a:txBody>
                  <a:tcPr marL="20841" marR="20841" marT="10421" marB="10421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8973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ab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</a:t>
                      </a:r>
                      <a:r>
                        <a:rPr lang="ru-RU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"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20841" marR="20841" marT="10421" marB="1042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Открывает файл для добавления и чтения в двоичном формате. Указатель стоит в конце файла. Создает файл с именем </a:t>
                      </a:r>
                      <a:r>
                        <a:rPr lang="en-US" sz="22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file</a:t>
                      </a:r>
                      <a:r>
                        <a:rPr lang="ru-RU" sz="2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если такового не существует.</a:t>
                      </a:r>
                    </a:p>
                  </a:txBody>
                  <a:tcPr marL="20841" marR="20841" marT="10421" marB="10421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8006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Файлы(чтение и запись)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A8EE759-5408-9EDF-6701-68F8A9FA2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Чтение из файла осуществляется при помощи функции </a:t>
            </a:r>
            <a:r>
              <a:rPr lang="en-US" dirty="0">
                <a:solidFill>
                  <a:srgbClr val="454545"/>
                </a:solidFill>
                <a:latin typeface="Helvetica" panose="020B0604020202020204" pitchFamily="34" charset="0"/>
              </a:rPr>
              <a:t>read, </a:t>
            </a: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в неё можно передать количество символов, которое нужно считать, если не передавать ничего, считается всё из файла. Для записи в файл применяется функция </a:t>
            </a:r>
            <a:r>
              <a:rPr lang="en-US" dirty="0">
                <a:solidFill>
                  <a:srgbClr val="454545"/>
                </a:solidFill>
                <a:latin typeface="Helvetica" panose="020B0604020202020204" pitchFamily="34" charset="0"/>
              </a:rPr>
              <a:t>write. </a:t>
            </a: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После работы с файлом рекомендуется закрыть функцией </a:t>
            </a:r>
            <a:r>
              <a:rPr lang="en-US" dirty="0">
                <a:solidFill>
                  <a:srgbClr val="454545"/>
                </a:solidFill>
                <a:latin typeface="Helvetica" panose="020B0604020202020204" pitchFamily="34" charset="0"/>
              </a:rPr>
              <a:t>close.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CC5ACB-8623-C90F-FB89-F957AE007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27" y="3788776"/>
            <a:ext cx="4252873" cy="15555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F20843-7B91-AE38-5F1B-297469BC8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172" y="3788775"/>
            <a:ext cx="4157644" cy="1555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BE75C3-6098-65E0-8AE8-01E563CBF387}"/>
              </a:ext>
            </a:extLst>
          </p:cNvPr>
          <p:cNvSpPr txBox="1"/>
          <p:nvPr/>
        </p:nvSpPr>
        <p:spPr>
          <a:xfrm>
            <a:off x="2063715" y="3429000"/>
            <a:ext cx="2518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Запись данных в файл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5E66A5-CB44-74D4-A96C-87FA3C3161FE}"/>
              </a:ext>
            </a:extLst>
          </p:cNvPr>
          <p:cNvSpPr txBox="1"/>
          <p:nvPr/>
        </p:nvSpPr>
        <p:spPr>
          <a:xfrm>
            <a:off x="6951766" y="3429000"/>
            <a:ext cx="2788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Чтение данных из файла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7C2C911-4713-3747-9963-0EC53FFA2B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580" y="570387"/>
            <a:ext cx="1708119" cy="127919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Номер слайда 18">
            <a:extLst>
              <a:ext uri="{FF2B5EF4-FFF2-40B4-BE49-F238E27FC236}">
                <a16:creationId xmlns:a16="http://schemas.microsoft.com/office/drawing/2014/main" id="{D4C92F2A-5255-8A49-CABB-B081FA22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6420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Файлы(закрытие)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A8EE759-5408-9EDF-6701-68F8A9FA2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Для рационального использования ресурсов, рекомендуется всегда закрывать файлы, предпочтительно и наиболее просто это делается при помощи конструкции </a:t>
            </a:r>
            <a:r>
              <a:rPr lang="en-US" dirty="0">
                <a:solidFill>
                  <a:srgbClr val="454545"/>
                </a:solidFill>
                <a:latin typeface="Helvetica" panose="020B0604020202020204" pitchFamily="34" charset="0"/>
              </a:rPr>
              <a:t>with</a:t>
            </a: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417E7E-D633-8F63-4C82-AB3102AD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43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443BCE-2095-886B-60C7-C373FF28E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4126924"/>
            <a:ext cx="4501399" cy="880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817250-D79E-F5CF-E39F-713CCFA55552}"/>
              </a:ext>
            </a:extLst>
          </p:cNvPr>
          <p:cNvSpPr txBox="1"/>
          <p:nvPr/>
        </p:nvSpPr>
        <p:spPr>
          <a:xfrm>
            <a:off x="2168945" y="3666477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Использование </a:t>
            </a:r>
            <a:r>
              <a:rPr lang="en-US" dirty="0"/>
              <a:t>with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1B6984B-2C5F-07E9-3365-75B885771A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536" y="3540231"/>
            <a:ext cx="2177919" cy="20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8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95" y="107260"/>
            <a:ext cx="10058400" cy="1609344"/>
          </a:xfrm>
        </p:spPr>
        <p:txBody>
          <a:bodyPr/>
          <a:lstStyle/>
          <a:p>
            <a:r>
              <a:rPr lang="ru-RU" dirty="0"/>
              <a:t>Файлы(Пример записи)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417E7E-D633-8F63-4C82-AB3102AD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44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3142" y="1225689"/>
            <a:ext cx="104751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i="1" dirty="0"/>
              <a:t>import csv</a:t>
            </a:r>
            <a:br>
              <a:rPr lang="en-US" b="1" i="1" dirty="0"/>
            </a:br>
            <a:r>
              <a:rPr lang="en-US" b="1" i="1" dirty="0"/>
              <a:t>a = [</a:t>
            </a:r>
            <a:br>
              <a:rPr lang="en-US" b="1" i="1" dirty="0"/>
            </a:br>
            <a:r>
              <a:rPr lang="en-US" b="1" i="1" dirty="0"/>
              <a:t>    ["</a:t>
            </a:r>
            <a:r>
              <a:rPr lang="ru-RU" b="1" i="1" dirty="0"/>
              <a:t>Аня", "Иванова"],</a:t>
            </a:r>
            <a:br>
              <a:rPr lang="ru-RU" b="1" i="1" dirty="0"/>
            </a:br>
            <a:r>
              <a:rPr lang="ru-RU" b="1" i="1" dirty="0"/>
              <a:t>    ["Таня", "Смирнова"],</a:t>
            </a:r>
            <a:br>
              <a:rPr lang="ru-RU" b="1" i="1" dirty="0"/>
            </a:br>
            <a:r>
              <a:rPr lang="ru-RU" b="1" i="1" dirty="0"/>
              <a:t>    ["Рита", "Кузнецова"],</a:t>
            </a:r>
            <a:br>
              <a:rPr lang="ru-RU" b="1" i="1" dirty="0"/>
            </a:br>
            <a:r>
              <a:rPr lang="ru-RU" b="1" i="1" dirty="0"/>
              <a:t>    ["Стас", "Ежов"],</a:t>
            </a:r>
            <a:br>
              <a:rPr lang="ru-RU" b="1" i="1" dirty="0"/>
            </a:br>
            <a:r>
              <a:rPr lang="ru-RU" b="1" i="1" dirty="0"/>
              <a:t>    ["Оля", "Бялко"],]</a:t>
            </a:r>
            <a:br>
              <a:rPr lang="ru-RU" b="1" i="1" dirty="0"/>
            </a:br>
            <a:r>
              <a:rPr lang="en-US" b="1" i="1" dirty="0"/>
              <a:t>with open("out.csv", "</a:t>
            </a:r>
            <a:r>
              <a:rPr lang="en-US" b="1" i="1" dirty="0" err="1"/>
              <a:t>wt</a:t>
            </a:r>
            <a:r>
              <a:rPr lang="en-US" b="1" i="1" dirty="0"/>
              <a:t>", encoding="utf-8") as </a:t>
            </a:r>
            <a:r>
              <a:rPr lang="en-US" b="1" i="1" dirty="0" err="1"/>
              <a:t>fout</a:t>
            </a:r>
            <a:r>
              <a:rPr lang="en-US" b="1" i="1" dirty="0"/>
              <a:t>: </a:t>
            </a:r>
            <a:r>
              <a:rPr lang="en-US" b="1" i="1" dirty="0">
                <a:solidFill>
                  <a:srgbClr val="00B050"/>
                </a:solidFill>
              </a:rPr>
              <a:t># </a:t>
            </a:r>
            <a:r>
              <a:rPr lang="ru-RU" b="1" i="1" dirty="0">
                <a:solidFill>
                  <a:srgbClr val="00B050"/>
                </a:solidFill>
              </a:rPr>
              <a:t>менеджер контекста</a:t>
            </a:r>
            <a:br>
              <a:rPr lang="ru-RU" b="1" i="1" dirty="0"/>
            </a:br>
            <a:r>
              <a:rPr lang="ru-RU" b="1" i="1" dirty="0"/>
              <a:t>    </a:t>
            </a:r>
            <a:r>
              <a:rPr lang="en-US" b="1" i="1" dirty="0" err="1"/>
              <a:t>csvout</a:t>
            </a:r>
            <a:r>
              <a:rPr lang="en-US" b="1" i="1" dirty="0"/>
              <a:t> = </a:t>
            </a:r>
            <a:r>
              <a:rPr lang="en-US" b="1" i="1" dirty="0" err="1"/>
              <a:t>csv.writer</a:t>
            </a:r>
            <a:r>
              <a:rPr lang="en-US" b="1" i="1" dirty="0"/>
              <a:t>(</a:t>
            </a:r>
            <a:r>
              <a:rPr lang="en-US" b="1" i="1" dirty="0" err="1"/>
              <a:t>fout</a:t>
            </a:r>
            <a:r>
              <a:rPr lang="en-US" b="1" i="1" dirty="0"/>
              <a:t>)</a:t>
            </a:r>
            <a:br>
              <a:rPr lang="en-US" b="1" i="1" dirty="0"/>
            </a:br>
            <a:r>
              <a:rPr lang="en-US" b="1" i="1" dirty="0"/>
              <a:t>    </a:t>
            </a:r>
            <a:r>
              <a:rPr lang="en-US" b="1" i="1" dirty="0" err="1"/>
              <a:t>csvout.writerows</a:t>
            </a:r>
            <a:r>
              <a:rPr lang="en-US" b="1" i="1" dirty="0"/>
              <a:t>(a)</a:t>
            </a:r>
          </a:p>
          <a:p>
            <a:pPr>
              <a:buNone/>
            </a:pPr>
            <a:r>
              <a:rPr lang="ru-RU" b="1" i="1" dirty="0"/>
              <a:t>В файле</a:t>
            </a:r>
            <a:r>
              <a:rPr lang="en-US" b="1" i="1" dirty="0"/>
              <a:t>:</a:t>
            </a:r>
          </a:p>
          <a:p>
            <a:pPr>
              <a:buNone/>
            </a:pPr>
            <a:r>
              <a:rPr lang="ru-RU" b="1" i="1" dirty="0" err="1">
                <a:solidFill>
                  <a:srgbClr val="00B050"/>
                </a:solidFill>
              </a:rPr>
              <a:t>Аня,Иванова</a:t>
            </a:r>
            <a:endParaRPr lang="ru-RU" b="1" i="1" dirty="0">
              <a:solidFill>
                <a:srgbClr val="00B050"/>
              </a:solidFill>
            </a:endParaRPr>
          </a:p>
          <a:p>
            <a:pPr>
              <a:buNone/>
            </a:pPr>
            <a:endParaRPr lang="ru-RU" b="1" i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ru-RU" b="1" i="1" dirty="0" err="1">
                <a:solidFill>
                  <a:srgbClr val="00B050"/>
                </a:solidFill>
              </a:rPr>
              <a:t>Таня,Смирнова</a:t>
            </a:r>
            <a:endParaRPr lang="ru-RU" b="1" i="1" dirty="0">
              <a:solidFill>
                <a:srgbClr val="00B050"/>
              </a:solidFill>
            </a:endParaRPr>
          </a:p>
          <a:p>
            <a:pPr>
              <a:buNone/>
            </a:pPr>
            <a:endParaRPr lang="ru-RU" b="1" i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ru-RU" b="1" i="1" dirty="0" err="1">
                <a:solidFill>
                  <a:srgbClr val="00B050"/>
                </a:solidFill>
              </a:rPr>
              <a:t>Рита,Кузнецова</a:t>
            </a:r>
            <a:endParaRPr lang="ru-RU" b="1" i="1" dirty="0">
              <a:solidFill>
                <a:srgbClr val="00B050"/>
              </a:solidFill>
            </a:endParaRPr>
          </a:p>
          <a:p>
            <a:pPr>
              <a:buNone/>
            </a:pPr>
            <a:endParaRPr lang="ru-RU" b="1" i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ru-RU" b="1" i="1" dirty="0" err="1">
                <a:solidFill>
                  <a:srgbClr val="00B050"/>
                </a:solidFill>
              </a:rPr>
              <a:t>Стас,Ежов</a:t>
            </a:r>
            <a:endParaRPr lang="ru-RU" b="1" i="1" dirty="0">
              <a:solidFill>
                <a:srgbClr val="00B050"/>
              </a:solidFill>
            </a:endParaRPr>
          </a:p>
          <a:p>
            <a:pPr>
              <a:buNone/>
            </a:pPr>
            <a:endParaRPr lang="ru-RU" b="1" i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ru-RU" b="1" i="1" dirty="0" err="1">
                <a:solidFill>
                  <a:srgbClr val="00B050"/>
                </a:solidFill>
              </a:rPr>
              <a:t>Оля,Бялко</a:t>
            </a:r>
            <a:endParaRPr lang="ru-RU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86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Файлы(формат </a:t>
            </a:r>
            <a:r>
              <a:rPr lang="en-US" dirty="0" err="1"/>
              <a:t>JSOn</a:t>
            </a:r>
            <a:r>
              <a:rPr lang="ru-RU" dirty="0"/>
              <a:t>)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A8EE759-5408-9EDF-6701-68F8A9FA2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JSON (JavaScript Object </a:t>
            </a:r>
            <a:r>
              <a:rPr lang="ru-RU" dirty="0" err="1">
                <a:solidFill>
                  <a:srgbClr val="454545"/>
                </a:solidFill>
                <a:latin typeface="Helvetica" panose="020B0604020202020204" pitchFamily="34" charset="0"/>
              </a:rPr>
              <a:t>Notation</a:t>
            </a: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) - простой формат обмена данными, основанный на подмножестве синтаксиса JavaScript. Модуль </a:t>
            </a:r>
            <a:r>
              <a:rPr lang="ru-RU" dirty="0" err="1">
                <a:solidFill>
                  <a:srgbClr val="454545"/>
                </a:solidFill>
                <a:latin typeface="Helvetica" panose="020B0604020202020204" pitchFamily="34" charset="0"/>
              </a:rPr>
              <a:t>json</a:t>
            </a: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 позволяет кодировать и декодировать данные в удобном формате.</a:t>
            </a:r>
            <a:r>
              <a:rPr lang="en-US" dirty="0">
                <a:solidFill>
                  <a:srgbClr val="454545"/>
                </a:solidFill>
                <a:latin typeface="Helvetica" panose="020B0604020202020204" pitchFamily="34" charset="0"/>
              </a:rPr>
              <a:t> </a:t>
            </a: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По сути формат </a:t>
            </a:r>
            <a:r>
              <a:rPr lang="en-US" dirty="0">
                <a:solidFill>
                  <a:srgbClr val="454545"/>
                </a:solidFill>
                <a:latin typeface="Helvetica" panose="020B0604020202020204" pitchFamily="34" charset="0"/>
              </a:rPr>
              <a:t>JSON </a:t>
            </a: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– это хранение данных в виде словарей.</a:t>
            </a:r>
            <a:r>
              <a:rPr lang="en-US" dirty="0">
                <a:solidFill>
                  <a:srgbClr val="454545"/>
                </a:solidFill>
                <a:latin typeface="Helvetica" panose="020B0604020202020204" pitchFamily="34" charset="0"/>
              </a:rPr>
              <a:t> </a:t>
            </a: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Модуль широкий функционал, но для базового использования можно обойтись функциями </a:t>
            </a:r>
            <a:r>
              <a:rPr lang="en-US" dirty="0">
                <a:solidFill>
                  <a:srgbClr val="454545"/>
                </a:solidFill>
                <a:latin typeface="Helvetica" panose="020B0604020202020204" pitchFamily="34" charset="0"/>
              </a:rPr>
              <a:t>load (</a:t>
            </a: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чтение данных) и </a:t>
            </a:r>
            <a:r>
              <a:rPr lang="en-US" dirty="0">
                <a:solidFill>
                  <a:srgbClr val="454545"/>
                </a:solidFill>
                <a:latin typeface="Helvetica" panose="020B0604020202020204" pitchFamily="34" charset="0"/>
              </a:rPr>
              <a:t>dumps (</a:t>
            </a:r>
            <a:r>
              <a:rPr lang="ru-RU" dirty="0">
                <a:solidFill>
                  <a:srgbClr val="454545"/>
                </a:solidFill>
                <a:latin typeface="Helvetica" panose="020B0604020202020204" pitchFamily="34" charset="0"/>
              </a:rPr>
              <a:t>запись данных</a:t>
            </a:r>
            <a:r>
              <a:rPr lang="en-US" dirty="0">
                <a:solidFill>
                  <a:srgbClr val="454545"/>
                </a:solidFill>
                <a:latin typeface="Helvetica" panose="020B0604020202020204" pitchFamily="34" charset="0"/>
              </a:rPr>
              <a:t>).</a:t>
            </a:r>
            <a:endParaRPr lang="ru-RU" dirty="0">
              <a:solidFill>
                <a:srgbClr val="454545"/>
              </a:solidFill>
              <a:latin typeface="Helvetica" panose="020B0604020202020204" pitchFamily="34" charset="0"/>
            </a:endParaRPr>
          </a:p>
          <a:p>
            <a:pPr marL="0" indent="0" algn="just">
              <a:buNone/>
            </a:pPr>
            <a:endParaRPr lang="ru-RU" dirty="0">
              <a:solidFill>
                <a:srgbClr val="454545"/>
              </a:solidFill>
              <a:latin typeface="Helvetica" panose="020B0604020202020204" pitchFamily="34" charset="0"/>
            </a:endParaRP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417E7E-D633-8F63-4C82-AB3102AD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45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79876F-163C-11C8-A83A-B7205061626F}"/>
              </a:ext>
            </a:extLst>
          </p:cNvPr>
          <p:cNvSpPr txBox="1"/>
          <p:nvPr/>
        </p:nvSpPr>
        <p:spPr>
          <a:xfrm>
            <a:off x="2436350" y="3813088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Запись данных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417937-05C5-1D80-4CE4-DE9BB2736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56" y="4173366"/>
            <a:ext cx="3355973" cy="246454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D530B5-AD4F-35E6-65A0-4B9D6E581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287" y="4182420"/>
            <a:ext cx="3630767" cy="17860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A2A6B17-8DE7-1D6B-D8AF-EC60FD7C5FC6}"/>
              </a:ext>
            </a:extLst>
          </p:cNvPr>
          <p:cNvSpPr txBox="1"/>
          <p:nvPr/>
        </p:nvSpPr>
        <p:spPr>
          <a:xfrm>
            <a:off x="7567501" y="3813088"/>
            <a:ext cx="1794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Чтение данных</a:t>
            </a:r>
          </a:p>
        </p:txBody>
      </p:sp>
    </p:spTree>
    <p:extLst>
      <p:ext uri="{BB962C8B-B14F-4D97-AF65-F5344CB8AC3E}">
        <p14:creationId xmlns:p14="http://schemas.microsoft.com/office/powerpoint/2010/main" val="41490579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Исключения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A8EE759-5408-9EDF-6701-68F8A9FA2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Исключения - это события возникающие в случаях когда интерпретатор языка Python встречается с проблемой которую он не в состоянии решить самостоятельно. Знание основ работы с исключениями в Python является важным навыком т.к. ни одна программа не застрахована от ошибок. Полный список исключений можно найти 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  <a:hlinkClick r:id="rId2"/>
              </a:rPr>
              <a:t>тут</a:t>
            </a:r>
            <a:r>
              <a:rPr lang="ru-RU" b="0" i="0" dirty="0">
                <a:solidFill>
                  <a:srgbClr val="454545"/>
                </a:solidFill>
                <a:effectLst/>
                <a:latin typeface="Helvetica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>
              <a:solidFill>
                <a:srgbClr val="454545"/>
              </a:solidFill>
              <a:latin typeface="Helvetica" panose="020B0604020202020204" pitchFamily="34" charset="0"/>
            </a:endParaRP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417E7E-D633-8F63-4C82-AB3102AD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46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FED736-0209-4945-D3CC-867A656E5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574" y="3982251"/>
            <a:ext cx="1468999" cy="5631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1F3763-864A-451D-1E61-0B8BD6681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58" y="5292883"/>
            <a:ext cx="4550433" cy="11624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5FEBE4-DBE1-7AB6-64C3-EFB121C37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200" y="4007946"/>
            <a:ext cx="1783085" cy="5399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43FF0F-58C0-156B-BCCA-3E758BBBD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13" y="5178818"/>
            <a:ext cx="5630061" cy="1276528"/>
          </a:xfrm>
          <a:prstGeom prst="rect">
            <a:avLst/>
          </a:prstGeom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2C0DDE7-BC0E-3B57-1A10-1D7ABA7D836E}"/>
              </a:ext>
            </a:extLst>
          </p:cNvPr>
          <p:cNvCxnSpPr/>
          <p:nvPr/>
        </p:nvCxnSpPr>
        <p:spPr>
          <a:xfrm>
            <a:off x="8394742" y="4678532"/>
            <a:ext cx="0" cy="328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1FB2BBE9-1AFD-4E4F-AC9B-21F6C541EBF6}"/>
              </a:ext>
            </a:extLst>
          </p:cNvPr>
          <p:cNvCxnSpPr/>
          <p:nvPr/>
        </p:nvCxnSpPr>
        <p:spPr>
          <a:xfrm>
            <a:off x="2729073" y="4660777"/>
            <a:ext cx="0" cy="518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EBA821A-F392-4F00-7C7C-EFFC470269E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846" y="6560"/>
            <a:ext cx="2676154" cy="19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52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Исключения</a:t>
            </a:r>
            <a:r>
              <a:rPr lang="en-US" dirty="0"/>
              <a:t> (</a:t>
            </a:r>
            <a:r>
              <a:rPr lang="ru-RU" dirty="0"/>
              <a:t>выбрасывание)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A8EE759-5408-9EDF-6701-68F8A9FA2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Существует ряд случаев когда возникновение ошибки является желаемым результатом. Например, при проверке начальных условий какого-либо алгоритма, желательным исходом в случае их несоответствия является возникновение ошибки, а не </a:t>
            </a:r>
            <a:r>
              <a:rPr lang="en-US" dirty="0"/>
              <a:t>“</a:t>
            </a:r>
            <a:r>
              <a:rPr lang="ru-RU" dirty="0"/>
              <a:t>молчаливое завершение алгоритма</a:t>
            </a:r>
            <a:r>
              <a:rPr lang="en-US" dirty="0"/>
              <a:t>”. </a:t>
            </a:r>
            <a:r>
              <a:rPr lang="ru-RU" dirty="0"/>
              <a:t>Существует два ключевых слова позволяющих выбрасывать пользовательские исключение: </a:t>
            </a:r>
            <a:r>
              <a:rPr lang="ru-RU" dirty="0" err="1"/>
              <a:t>raise</a:t>
            </a:r>
            <a:r>
              <a:rPr lang="ru-RU" dirty="0"/>
              <a:t> и </a:t>
            </a:r>
            <a:r>
              <a:rPr lang="ru-RU" dirty="0" err="1"/>
              <a:t>assert</a:t>
            </a:r>
            <a:r>
              <a:rPr lang="ru-RU" dirty="0"/>
              <a:t>.</a:t>
            </a:r>
            <a:endParaRPr lang="en-US" dirty="0"/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417E7E-D633-8F63-4C82-AB3102AD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47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9EDD89-AFC3-D3C9-9E48-3A98F9AA5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3822992"/>
            <a:ext cx="3969887" cy="1105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C440A1-8D1B-B74E-22FC-16BF5CEC9C27}"/>
              </a:ext>
            </a:extLst>
          </p:cNvPr>
          <p:cNvSpPr txBox="1"/>
          <p:nvPr/>
        </p:nvSpPr>
        <p:spPr>
          <a:xfrm>
            <a:off x="945796" y="5088880"/>
            <a:ext cx="40878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a</a:t>
            </a:r>
            <a:r>
              <a:rPr lang="ru-RU" dirty="0" err="1"/>
              <a:t>ssert</a:t>
            </a:r>
            <a:r>
              <a:rPr lang="ru-RU" dirty="0"/>
              <a:t> позволяет выбрасывать </a:t>
            </a:r>
            <a:r>
              <a:rPr lang="ru-RU" dirty="0" err="1"/>
              <a:t>AssertionError</a:t>
            </a:r>
            <a:r>
              <a:rPr lang="ru-RU" dirty="0"/>
              <a:t> если не выполняется условие указанное после оператора.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137548-3C56-09F2-1AF0-C05D52D12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030" y="4156835"/>
            <a:ext cx="4982270" cy="4382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81F01A8-2174-3F1F-B686-77D19C5E262F}"/>
              </a:ext>
            </a:extLst>
          </p:cNvPr>
          <p:cNvSpPr txBox="1"/>
          <p:nvPr/>
        </p:nvSpPr>
        <p:spPr>
          <a:xfrm>
            <a:off x="6263934" y="4715826"/>
            <a:ext cx="4982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raise</a:t>
            </a:r>
            <a:r>
              <a:rPr lang="ru-RU" dirty="0"/>
              <a:t> позволяет выбрасывать любое исключение, класс</a:t>
            </a:r>
            <a:r>
              <a:rPr lang="en-US" dirty="0"/>
              <a:t> </a:t>
            </a:r>
            <a:r>
              <a:rPr lang="ru-RU" dirty="0"/>
              <a:t>которого</a:t>
            </a:r>
            <a:r>
              <a:rPr lang="en-US" dirty="0"/>
              <a:t> </a:t>
            </a:r>
            <a:r>
              <a:rPr lang="ru-RU" dirty="0"/>
              <a:t>указывается после оператора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2527E5C-9396-4230-0B54-1B6ED09AF4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55" y="-7888"/>
            <a:ext cx="1565419" cy="221767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B0F074E-5AA4-B131-6190-9DF23C17487B}"/>
              </a:ext>
            </a:extLst>
          </p:cNvPr>
          <p:cNvSpPr txBox="1"/>
          <p:nvPr/>
        </p:nvSpPr>
        <p:spPr>
          <a:xfrm>
            <a:off x="6572665" y="569232"/>
            <a:ext cx="1353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Исключение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98A68B70-8FDF-4EBE-E1E0-5934086067E2}"/>
              </a:ext>
            </a:extLst>
          </p:cNvPr>
          <p:cNvCxnSpPr>
            <a:cxnSpLocks/>
          </p:cNvCxnSpPr>
          <p:nvPr/>
        </p:nvCxnSpPr>
        <p:spPr>
          <a:xfrm flipV="1">
            <a:off x="7288567" y="194575"/>
            <a:ext cx="915637" cy="391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57A9BFD-E161-5066-7D26-1E2C0690F8F7}"/>
              </a:ext>
            </a:extLst>
          </p:cNvPr>
          <p:cNvSpPr txBox="1"/>
          <p:nvPr/>
        </p:nvSpPr>
        <p:spPr>
          <a:xfrm>
            <a:off x="10346873" y="1588364"/>
            <a:ext cx="143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raise/assert</a:t>
            </a:r>
            <a:endParaRPr lang="ru-RU" dirty="0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ACDE9B1-8840-F286-3278-3B14B18CC758}"/>
              </a:ext>
            </a:extLst>
          </p:cNvPr>
          <p:cNvCxnSpPr>
            <a:cxnSpLocks/>
          </p:cNvCxnSpPr>
          <p:nvPr/>
        </p:nvCxnSpPr>
        <p:spPr>
          <a:xfrm flipH="1" flipV="1">
            <a:off x="9925235" y="1100950"/>
            <a:ext cx="941033" cy="459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4185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Исключения</a:t>
            </a:r>
            <a:r>
              <a:rPr lang="en-US" dirty="0"/>
              <a:t> (</a:t>
            </a:r>
            <a:r>
              <a:rPr lang="ru-RU" dirty="0"/>
              <a:t>обработка)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A8EE759-5408-9EDF-6701-68F8A9FA2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Программа, которая прекращает свое выполнение</a:t>
            </a:r>
            <a:r>
              <a:rPr lang="en-US" dirty="0"/>
              <a:t> </a:t>
            </a:r>
            <a:r>
              <a:rPr lang="ru-RU" dirty="0"/>
              <a:t>после первой же ошибки без сообщения конечному</a:t>
            </a:r>
            <a:r>
              <a:rPr lang="en-US" dirty="0"/>
              <a:t> </a:t>
            </a:r>
            <a:r>
              <a:rPr lang="ru-RU" dirty="0"/>
              <a:t>пользователю о причинах ее возникновения,</a:t>
            </a:r>
            <a:r>
              <a:rPr lang="en-US" dirty="0"/>
              <a:t> </a:t>
            </a:r>
            <a:r>
              <a:rPr lang="ru-RU" dirty="0"/>
              <a:t>является плохой программой</a:t>
            </a:r>
            <a:r>
              <a:rPr lang="en-US" dirty="0"/>
              <a:t> </a:t>
            </a:r>
            <a:r>
              <a:rPr lang="ru-RU" dirty="0"/>
              <a:t>Для отлавливания исключений и попытки их</a:t>
            </a:r>
            <a:r>
              <a:rPr lang="en-US" dirty="0"/>
              <a:t> </a:t>
            </a:r>
            <a:r>
              <a:rPr lang="ru-RU" dirty="0"/>
              <a:t>программного исправления или формирования</a:t>
            </a:r>
            <a:r>
              <a:rPr lang="en-US" dirty="0"/>
              <a:t> </a:t>
            </a:r>
            <a:r>
              <a:rPr lang="ru-RU" dirty="0"/>
              <a:t>отчета существует конструкция </a:t>
            </a:r>
            <a:r>
              <a:rPr lang="ru-RU" dirty="0" err="1"/>
              <a:t>try</a:t>
            </a:r>
            <a:r>
              <a:rPr lang="ru-RU" dirty="0"/>
              <a:t> ... </a:t>
            </a:r>
            <a:r>
              <a:rPr lang="ru-RU" dirty="0" err="1"/>
              <a:t>except</a:t>
            </a:r>
            <a:r>
              <a:rPr lang="en-US" dirty="0"/>
              <a:t>.</a:t>
            </a:r>
            <a:endParaRPr lang="ru-RU" dirty="0"/>
          </a:p>
          <a:p>
            <a:pPr marL="0" indent="0" algn="just">
              <a:buNone/>
            </a:pPr>
            <a:endParaRPr lang="ru-RU" dirty="0">
              <a:solidFill>
                <a:srgbClr val="454545"/>
              </a:solidFill>
              <a:latin typeface="Helvetica" panose="020B0604020202020204" pitchFamily="34" charset="0"/>
            </a:endParaRP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9D7B9B-C8D5-B9BE-7C2F-FEBF32BD8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3738777"/>
            <a:ext cx="4953691" cy="28960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81FDF7-4C5E-C8CB-ECB5-9775D2E68CDC}"/>
              </a:ext>
            </a:extLst>
          </p:cNvPr>
          <p:cNvSpPr txBox="1"/>
          <p:nvPr/>
        </p:nvSpPr>
        <p:spPr>
          <a:xfrm>
            <a:off x="2152589" y="3369445"/>
            <a:ext cx="277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Общий вид конструкции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8C796A-61B0-CDC0-AA4F-AF12C9C8E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846" y="3554111"/>
            <a:ext cx="4280306" cy="299621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C7D928-D914-F28B-8BE7-89CD2ECA387C}"/>
              </a:ext>
            </a:extLst>
          </p:cNvPr>
          <p:cNvSpPr txBox="1"/>
          <p:nvPr/>
        </p:nvSpPr>
        <p:spPr>
          <a:xfrm>
            <a:off x="6513576" y="3554111"/>
            <a:ext cx="149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Исключение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2D371A3-5DF2-76FD-BDFA-92583B3E8B9D}"/>
              </a:ext>
            </a:extLst>
          </p:cNvPr>
          <p:cNvCxnSpPr/>
          <p:nvPr/>
        </p:nvCxnSpPr>
        <p:spPr>
          <a:xfrm>
            <a:off x="7776839" y="3897297"/>
            <a:ext cx="967666" cy="603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42DBB6A-BC1D-AF30-8E9F-D9F805E01E3F}"/>
              </a:ext>
            </a:extLst>
          </p:cNvPr>
          <p:cNvSpPr txBox="1"/>
          <p:nvPr/>
        </p:nvSpPr>
        <p:spPr>
          <a:xfrm>
            <a:off x="10426996" y="3429000"/>
            <a:ext cx="1553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try … except</a:t>
            </a:r>
            <a:endParaRPr lang="ru-RU" dirty="0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769F63E1-A337-A3B8-DB03-DB42C403867B}"/>
              </a:ext>
            </a:extLst>
          </p:cNvPr>
          <p:cNvCxnSpPr>
            <a:cxnSpLocks/>
          </p:cNvCxnSpPr>
          <p:nvPr/>
        </p:nvCxnSpPr>
        <p:spPr>
          <a:xfrm flipH="1">
            <a:off x="10235953" y="3825334"/>
            <a:ext cx="967666" cy="690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33CF08E5-C92F-B338-0423-51C1942DE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5773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Исключения</a:t>
            </a:r>
            <a:r>
              <a:rPr lang="en-US" dirty="0"/>
              <a:t> (</a:t>
            </a:r>
            <a:r>
              <a:rPr lang="ru-RU" dirty="0"/>
              <a:t>обработка)</a:t>
            </a:r>
          </a:p>
        </p:txBody>
      </p:sp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33CF08E5-C92F-B338-0423-51C1942DE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49</a:t>
            </a:fld>
            <a:endParaRPr lang="ru-RU"/>
          </a:p>
        </p:txBody>
      </p:sp>
      <p:sp>
        <p:nvSpPr>
          <p:cNvPr id="13" name="Содержимое 2"/>
          <p:cNvSpPr>
            <a:spLocks noGrp="1"/>
          </p:cNvSpPr>
          <p:nvPr>
            <p:ph idx="1"/>
          </p:nvPr>
        </p:nvSpPr>
        <p:spPr>
          <a:xfrm>
            <a:off x="455847" y="1853275"/>
            <a:ext cx="8928992" cy="5544616"/>
          </a:xfrm>
        </p:spPr>
        <p:txBody>
          <a:bodyPr/>
          <a:lstStyle/>
          <a:p>
            <a:r>
              <a:rPr lang="ru-RU" dirty="0"/>
              <a:t>Инструкции в этом необязательном блоке выполняются по завершению блока </a:t>
            </a:r>
            <a:r>
              <a:rPr lang="ru-RU" b="1" i="1" dirty="0" err="1"/>
              <a:t>try</a:t>
            </a:r>
            <a:r>
              <a:rPr lang="ru-RU" dirty="0"/>
              <a:t> без исключений, а также без </a:t>
            </a:r>
            <a:r>
              <a:rPr lang="ru-RU" b="1" i="1" dirty="0" err="1"/>
              <a:t>return</a:t>
            </a:r>
            <a:r>
              <a:rPr lang="ru-RU" b="1" i="1" dirty="0"/>
              <a:t>, </a:t>
            </a:r>
            <a:r>
              <a:rPr lang="ru-RU" b="1" i="1" dirty="0" err="1"/>
              <a:t>continue</a:t>
            </a:r>
            <a:r>
              <a:rPr lang="ru-RU" b="1" i="1" dirty="0"/>
              <a:t> и </a:t>
            </a:r>
            <a:r>
              <a:rPr lang="ru-RU" b="1" i="1" dirty="0" err="1"/>
              <a:t>break</a:t>
            </a:r>
            <a:endParaRPr lang="ru-RU" b="1" i="1" dirty="0"/>
          </a:p>
          <a:p>
            <a:pPr>
              <a:buNone/>
            </a:pPr>
            <a:r>
              <a:rPr lang="en-US" b="1" i="1" dirty="0"/>
              <a:t>def ex():</a:t>
            </a:r>
            <a:br>
              <a:rPr lang="en-US" b="1" i="1" dirty="0"/>
            </a:br>
            <a:r>
              <a:rPr lang="en-US" b="1" i="1" dirty="0"/>
              <a:t>    try:</a:t>
            </a:r>
            <a:br>
              <a:rPr lang="en-US" b="1" i="1" dirty="0"/>
            </a:br>
            <a:r>
              <a:rPr lang="en-US" b="1" i="1" dirty="0"/>
              <a:t>        return "</a:t>
            </a:r>
            <a:r>
              <a:rPr lang="ru-RU" b="1" i="1" dirty="0"/>
              <a:t>Норма"</a:t>
            </a:r>
            <a:br>
              <a:rPr lang="ru-RU" b="1" i="1" dirty="0"/>
            </a:br>
            <a:r>
              <a:rPr lang="ru-RU" b="1" i="1" dirty="0"/>
              <a:t>    </a:t>
            </a:r>
            <a:r>
              <a:rPr lang="en-US" b="1" i="1" dirty="0"/>
              <a:t>except:</a:t>
            </a:r>
            <a:br>
              <a:rPr lang="en-US" b="1" i="1" dirty="0"/>
            </a:br>
            <a:r>
              <a:rPr lang="en-US" b="1" i="1" dirty="0"/>
              <a:t>        return "</a:t>
            </a:r>
            <a:r>
              <a:rPr lang="ru-RU" b="1" i="1" dirty="0"/>
              <a:t>Ошибка"</a:t>
            </a:r>
            <a:br>
              <a:rPr lang="ru-RU" b="1" i="1" dirty="0"/>
            </a:br>
            <a:r>
              <a:rPr lang="ru-RU" b="1" i="1" dirty="0"/>
              <a:t>    </a:t>
            </a:r>
            <a:r>
              <a:rPr lang="en-US" b="1" i="1" dirty="0"/>
              <a:t>else:</a:t>
            </a:r>
            <a:br>
              <a:rPr lang="en-US" b="1" i="1" dirty="0"/>
            </a:br>
            <a:r>
              <a:rPr lang="en-US" b="1" i="1" dirty="0"/>
              <a:t>        return "else"</a:t>
            </a:r>
            <a:br>
              <a:rPr lang="en-US" b="1" i="1" dirty="0"/>
            </a:br>
            <a:r>
              <a:rPr lang="en-US" b="1" i="1" dirty="0"/>
              <a:t>print(ex())  </a:t>
            </a:r>
            <a:r>
              <a:rPr lang="en-US" b="1" i="1" dirty="0">
                <a:solidFill>
                  <a:srgbClr val="00B050"/>
                </a:solidFill>
              </a:rPr>
              <a:t># '</a:t>
            </a:r>
            <a:r>
              <a:rPr lang="ru-RU" b="1" i="1" dirty="0">
                <a:solidFill>
                  <a:srgbClr val="00B050"/>
                </a:solidFill>
              </a:rPr>
              <a:t>Норма'</a:t>
            </a:r>
            <a:br>
              <a:rPr lang="ru-RU" i="1" dirty="0"/>
            </a:br>
            <a:endParaRPr lang="ru-RU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717705" y="2677674"/>
            <a:ext cx="5311666" cy="20682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def 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exr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():</a:t>
            </a:r>
            <a:b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try:</a:t>
            </a:r>
            <a:b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pass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#</a:t>
            </a:r>
            <a:r>
              <a:rPr lang="ru-RU" sz="20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пустой оператор</a:t>
            </a:r>
            <a:b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except:</a:t>
            </a:r>
            <a:b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return "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Ошибка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"</a:t>
            </a:r>
            <a:b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else:</a:t>
            </a:r>
            <a:b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return "else"</a:t>
            </a:r>
            <a:b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print(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exr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())  </a:t>
            </a:r>
            <a:r>
              <a:rPr lang="en-US" sz="20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# 'else'</a:t>
            </a:r>
            <a:endParaRPr lang="ru-RU" sz="20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63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Словари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5</a:t>
            </a:fld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19C488-B0DB-0F20-45CD-F4EA6D716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842" y="2093976"/>
            <a:ext cx="4860366" cy="370602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0212" y="1699586"/>
            <a:ext cx="680081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Словарь обозначается фигурными скобками </a:t>
            </a:r>
            <a:r>
              <a:rPr lang="en-US" dirty="0"/>
              <a:t>{}</a:t>
            </a:r>
          </a:p>
          <a:p>
            <a:pPr>
              <a:buNone/>
            </a:pPr>
            <a:r>
              <a:rPr lang="en-US" b="1" i="1" dirty="0"/>
              <a:t>d = {} 		</a:t>
            </a:r>
            <a:r>
              <a:rPr lang="en-US" b="1" i="1" dirty="0">
                <a:solidFill>
                  <a:srgbClr val="00B050"/>
                </a:solidFill>
              </a:rPr>
              <a:t># </a:t>
            </a:r>
            <a:r>
              <a:rPr lang="ru-RU" b="1" i="1" dirty="0">
                <a:solidFill>
                  <a:srgbClr val="00B050"/>
                </a:solidFill>
              </a:rPr>
              <a:t>пустой словарь</a:t>
            </a:r>
          </a:p>
          <a:p>
            <a:pPr>
              <a:buNone/>
            </a:pPr>
            <a:r>
              <a:rPr lang="nl-NL" b="1" i="1" dirty="0"/>
              <a:t>d ={"Sub":"Hg", "Property":"Met</a:t>
            </a:r>
            <a:r>
              <a:rPr lang="en-US" b="1" i="1" dirty="0"/>
              <a:t>al</a:t>
            </a:r>
            <a:r>
              <a:rPr lang="nl-NL" b="1" i="1" dirty="0"/>
              <a:t>"}</a:t>
            </a:r>
          </a:p>
          <a:p>
            <a:pPr>
              <a:buNone/>
            </a:pPr>
            <a:r>
              <a:rPr lang="nl-NL" dirty="0"/>
              <a:t>"Sub", "Property" – </a:t>
            </a:r>
            <a:r>
              <a:rPr lang="ru-RU" dirty="0"/>
              <a:t>ключи</a:t>
            </a:r>
            <a:endParaRPr lang="en-US" dirty="0"/>
          </a:p>
          <a:p>
            <a:pPr>
              <a:buNone/>
            </a:pPr>
            <a:r>
              <a:rPr lang="nl-NL" b="1" i="1" dirty="0"/>
              <a:t>d</a:t>
            </a:r>
            <a:r>
              <a:rPr lang="en-US" b="1" i="1" dirty="0"/>
              <a:t> = {"key1": 1, "key2": 2} </a:t>
            </a:r>
            <a:r>
              <a:rPr lang="en-US" b="1" i="1" dirty="0">
                <a:solidFill>
                  <a:srgbClr val="00B050"/>
                </a:solidFill>
              </a:rPr>
              <a:t># {'key1': 1, 'key2': 2}</a:t>
            </a:r>
          </a:p>
          <a:p>
            <a:r>
              <a:rPr lang="ru-RU" dirty="0"/>
              <a:t>Использование метода </a:t>
            </a:r>
            <a:r>
              <a:rPr lang="en-US" b="1" i="1" dirty="0" err="1"/>
              <a:t>setdefault</a:t>
            </a:r>
            <a:endParaRPr lang="ru-RU" b="1" i="1" dirty="0"/>
          </a:p>
          <a:p>
            <a:pPr>
              <a:buNone/>
            </a:pPr>
            <a:r>
              <a:rPr lang="en-US" b="1" i="1" dirty="0" err="1"/>
              <a:t>d.setdefault</a:t>
            </a:r>
            <a:r>
              <a:rPr lang="en-US" b="1" i="1" dirty="0"/>
              <a:t>("key4", 5)</a:t>
            </a:r>
            <a:r>
              <a:rPr lang="ru-RU" b="1" i="1" dirty="0"/>
              <a:t> </a:t>
            </a:r>
            <a:r>
              <a:rPr lang="en-US" b="1" i="1" dirty="0">
                <a:solidFill>
                  <a:srgbClr val="00B050"/>
                </a:solidFill>
              </a:rPr>
              <a:t># {'key1': 1, 'key2': 2, 'key4': 5}</a:t>
            </a:r>
          </a:p>
          <a:p>
            <a:pPr>
              <a:buNone/>
            </a:pPr>
            <a:r>
              <a:rPr lang="en-US" b="1" i="1" dirty="0" err="1"/>
              <a:t>d.setdefault</a:t>
            </a:r>
            <a:r>
              <a:rPr lang="en-US" b="1" i="1" dirty="0"/>
              <a:t>("key1", 5) </a:t>
            </a:r>
            <a:r>
              <a:rPr lang="en-US" b="1" i="1" dirty="0">
                <a:solidFill>
                  <a:srgbClr val="00B050"/>
                </a:solidFill>
              </a:rPr>
              <a:t># {'key1': 1, 'key2': 2}</a:t>
            </a:r>
          </a:p>
          <a:p>
            <a:pPr>
              <a:buNone/>
            </a:pPr>
            <a:r>
              <a:rPr lang="en-US" b="1" i="1" dirty="0"/>
              <a:t>e = </a:t>
            </a:r>
            <a:r>
              <a:rPr lang="en-US" b="1" i="1" dirty="0" err="1"/>
              <a:t>d.setdefault</a:t>
            </a:r>
            <a:r>
              <a:rPr lang="en-US" b="1" i="1" dirty="0"/>
              <a:t>("key4", 5) </a:t>
            </a:r>
            <a:r>
              <a:rPr lang="en-US" b="1" i="1" dirty="0">
                <a:solidFill>
                  <a:srgbClr val="00B050"/>
                </a:solidFill>
              </a:rPr>
              <a:t># 5</a:t>
            </a:r>
          </a:p>
          <a:p>
            <a:pPr>
              <a:buNone/>
            </a:pPr>
            <a:r>
              <a:rPr lang="en-US" b="1" i="1" dirty="0"/>
              <a:t>e = </a:t>
            </a:r>
            <a:r>
              <a:rPr lang="en-US" b="1" i="1" dirty="0" err="1"/>
              <a:t>d.setdefault</a:t>
            </a:r>
            <a:r>
              <a:rPr lang="en-US" b="1" i="1" dirty="0"/>
              <a:t>("key1", 5) </a:t>
            </a:r>
            <a:r>
              <a:rPr lang="en-US" b="1" i="1" dirty="0">
                <a:solidFill>
                  <a:srgbClr val="00B050"/>
                </a:solidFill>
              </a:rPr>
              <a:t># 1</a:t>
            </a:r>
          </a:p>
          <a:p>
            <a:r>
              <a:rPr lang="ru-RU" dirty="0"/>
              <a:t>Создание словаря по ключам</a:t>
            </a:r>
            <a:endParaRPr lang="en-US" dirty="0"/>
          </a:p>
          <a:p>
            <a:pPr>
              <a:buNone/>
            </a:pPr>
            <a:r>
              <a:rPr lang="en-US" b="1" i="1" dirty="0"/>
              <a:t>d = </a:t>
            </a:r>
            <a:r>
              <a:rPr lang="en-US" b="1" i="1" dirty="0" err="1"/>
              <a:t>dict</a:t>
            </a:r>
            <a:r>
              <a:rPr lang="en-US" b="1" i="1" dirty="0"/>
              <a:t>(</a:t>
            </a:r>
            <a:r>
              <a:rPr lang="en-US" b="1" i="1" dirty="0" err="1"/>
              <a:t>sh</a:t>
            </a:r>
            <a:r>
              <a:rPr lang="en-US" b="1" i="1" dirty="0"/>
              <a:t>="d", </a:t>
            </a:r>
            <a:r>
              <a:rPr lang="en-US" b="1" i="1" dirty="0" err="1"/>
              <a:t>lng</a:t>
            </a:r>
            <a:r>
              <a:rPr lang="en-US" b="1" i="1" dirty="0"/>
              <a:t>="di") </a:t>
            </a:r>
            <a:r>
              <a:rPr lang="en-US" b="1" i="1" dirty="0">
                <a:solidFill>
                  <a:srgbClr val="00B050"/>
                </a:solidFill>
              </a:rPr>
              <a:t># {'</a:t>
            </a:r>
            <a:r>
              <a:rPr lang="en-US" b="1" i="1" dirty="0" err="1">
                <a:solidFill>
                  <a:srgbClr val="00B050"/>
                </a:solidFill>
              </a:rPr>
              <a:t>sh</a:t>
            </a:r>
            <a:r>
              <a:rPr lang="en-US" b="1" i="1" dirty="0">
                <a:solidFill>
                  <a:srgbClr val="00B050"/>
                </a:solidFill>
              </a:rPr>
              <a:t>': 'd', '</a:t>
            </a:r>
            <a:r>
              <a:rPr lang="en-US" b="1" i="1" dirty="0" err="1">
                <a:solidFill>
                  <a:srgbClr val="00B050"/>
                </a:solidFill>
              </a:rPr>
              <a:t>lng</a:t>
            </a:r>
            <a:r>
              <a:rPr lang="en-US" b="1" i="1" dirty="0">
                <a:solidFill>
                  <a:srgbClr val="00B050"/>
                </a:solidFill>
              </a:rPr>
              <a:t>': 'di'}</a:t>
            </a:r>
            <a:endParaRPr lang="ru-RU" b="1" i="1" dirty="0">
              <a:solidFill>
                <a:srgbClr val="00B050"/>
              </a:solidFill>
            </a:endParaRPr>
          </a:p>
          <a:p>
            <a:r>
              <a:rPr lang="ru-RU" dirty="0"/>
              <a:t>С помощью метода </a:t>
            </a:r>
            <a:r>
              <a:rPr lang="en-US" b="1" i="1" dirty="0" err="1"/>
              <a:t>fromkeys</a:t>
            </a:r>
            <a:endParaRPr lang="ru-RU" b="1" i="1" dirty="0"/>
          </a:p>
          <a:p>
            <a:pPr>
              <a:buNone/>
            </a:pPr>
            <a:r>
              <a:rPr lang="en-US" b="1" i="1" dirty="0" err="1"/>
              <a:t>mydict</a:t>
            </a:r>
            <a:r>
              <a:rPr lang="en-US" b="1" i="1" dirty="0"/>
              <a:t> = </a:t>
            </a:r>
            <a:r>
              <a:rPr lang="en-US" b="1" i="1" dirty="0" err="1"/>
              <a:t>dict.fromkeys</a:t>
            </a:r>
            <a:r>
              <a:rPr lang="en-US" b="1" i="1" dirty="0"/>
              <a:t>(["a", "b"], 1) </a:t>
            </a:r>
            <a:r>
              <a:rPr lang="en-US" b="1" i="1" dirty="0">
                <a:solidFill>
                  <a:srgbClr val="00B050"/>
                </a:solidFill>
              </a:rPr>
              <a:t># {'a': 1, 'b': 1}</a:t>
            </a:r>
          </a:p>
          <a:p>
            <a:pPr>
              <a:buNone/>
            </a:pPr>
            <a:r>
              <a:rPr lang="en-US" b="1" i="1" dirty="0"/>
              <a:t>d = </a:t>
            </a:r>
            <a:r>
              <a:rPr lang="en-US" b="1" i="1" dirty="0" err="1"/>
              <a:t>dict.fromkeys</a:t>
            </a:r>
            <a:r>
              <a:rPr lang="en-US" b="1" i="1" dirty="0"/>
              <a:t> (["a", "b"] </a:t>
            </a:r>
            <a:r>
              <a:rPr lang="en-US" b="1" i="1" dirty="0">
                <a:solidFill>
                  <a:srgbClr val="00B050"/>
                </a:solidFill>
              </a:rPr>
              <a:t># {'a': None, 'b': None}</a:t>
            </a:r>
          </a:p>
        </p:txBody>
      </p:sp>
    </p:spTree>
    <p:extLst>
      <p:ext uri="{BB962C8B-B14F-4D97-AF65-F5344CB8AC3E}">
        <p14:creationId xmlns:p14="http://schemas.microsoft.com/office/powerpoint/2010/main" val="22266320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Исключения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33CF08E5-C92F-B338-0423-51C1942DE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50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69848" y="1909310"/>
            <a:ext cx="193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Блок </a:t>
            </a:r>
            <a:r>
              <a:rPr lang="en-US" sz="2400" i="1" dirty="0">
                <a:solidFill>
                  <a:srgbClr val="FF0000"/>
                </a:solidFill>
              </a:rPr>
              <a:t>finally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69847" y="2645567"/>
            <a:ext cx="88288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Инструкции из этого блока будут выполнены после выполнения всех прочих блоков, в том числе если исключение не было обработано (в этом случае оно будет выброшено</a:t>
            </a:r>
            <a:r>
              <a:rPr lang="en-US" sz="2400" dirty="0"/>
              <a:t> </a:t>
            </a:r>
            <a:r>
              <a:rPr lang="ru-RU" sz="2400" dirty="0"/>
              <a:t>повторно в конце блока </a:t>
            </a:r>
            <a:r>
              <a:rPr lang="ru-RU" sz="2400" b="1" i="1" dirty="0" err="1"/>
              <a:t>finally</a:t>
            </a:r>
            <a:r>
              <a:rPr lang="ru-RU" sz="2400" dirty="0"/>
              <a:t> автоматически) и если в блоке </a:t>
            </a:r>
            <a:r>
              <a:rPr lang="ru-RU" sz="2400" b="1" i="1" dirty="0" err="1"/>
              <a:t>try</a:t>
            </a:r>
            <a:r>
              <a:rPr lang="ru-RU" sz="2400" dirty="0"/>
              <a:t> присутствуют </a:t>
            </a:r>
            <a:r>
              <a:rPr lang="ru-RU" sz="2400" b="1" i="1" dirty="0" err="1"/>
              <a:t>return</a:t>
            </a:r>
            <a:r>
              <a:rPr lang="ru-RU" sz="2400" dirty="0"/>
              <a:t> или </a:t>
            </a:r>
            <a:r>
              <a:rPr lang="ru-RU" sz="2400" b="1" i="1" dirty="0" err="1"/>
              <a:t>break</a:t>
            </a:r>
            <a:r>
              <a:rPr lang="ru-RU" sz="2400" dirty="0"/>
              <a:t>. </a:t>
            </a:r>
            <a:r>
              <a:rPr lang="ru-RU" sz="2400" b="1" dirty="0"/>
              <a:t>При этом информация об исключении недоступна</a:t>
            </a:r>
            <a:r>
              <a:rPr lang="ru-RU" sz="2400" i="1" dirty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583545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7CA14-78FC-683B-9F0A-21C76512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Задание для самоконтроля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197EF0-C01D-ABDF-3FA3-069DDDF8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268808" cy="405079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Задать словарь d равный {'t': -18, 'b': -5, 'h': -18, 'y': 16, 'a': 6}</a:t>
            </a:r>
          </a:p>
          <a:p>
            <a:r>
              <a:rPr lang="ru-RU" dirty="0"/>
              <a:t>Вывести все ключи словаря</a:t>
            </a:r>
          </a:p>
          <a:p>
            <a:r>
              <a:rPr lang="ru-RU" dirty="0"/>
              <a:t>Создать словарь имеющий два новых ключа и один старый (любые ключи, любые значения). Обновить ваш словарь, с помощью нового, используя распаковку.</a:t>
            </a:r>
          </a:p>
          <a:p>
            <a:r>
              <a:rPr lang="ru-RU" dirty="0"/>
              <a:t>Вывести список пар ключ значение.</a:t>
            </a:r>
            <a:endParaRPr lang="en-US" dirty="0"/>
          </a:p>
          <a:p>
            <a:r>
              <a:rPr lang="ru-RU" dirty="0"/>
              <a:t>Добавить в словарь </a:t>
            </a:r>
            <a:r>
              <a:rPr lang="en-US" dirty="0"/>
              <a:t>d </a:t>
            </a:r>
            <a:r>
              <a:rPr lang="ru-RU" dirty="0"/>
              <a:t>список под ключом </a:t>
            </a:r>
            <a:r>
              <a:rPr lang="en-US" dirty="0"/>
              <a:t>a </a:t>
            </a:r>
            <a:r>
              <a:rPr lang="ru-RU" dirty="0"/>
              <a:t>и вывести словарь в файл </a:t>
            </a:r>
            <a:r>
              <a:rPr lang="en-US" dirty="0"/>
              <a:t>json</a:t>
            </a:r>
          </a:p>
          <a:p>
            <a:r>
              <a:rPr lang="ru-RU" dirty="0"/>
              <a:t>Придумать и реализовать свой пример по использованию исключения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0D9C47-2823-DD09-15B5-724AD5A4E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51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4FC025-D1DD-F21D-C9B0-3481AE3A0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506" y="2068496"/>
            <a:ext cx="4941981" cy="3493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27255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24328"/>
            <a:ext cx="10058400" cy="1609344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232A726-C55F-11AA-5F67-7C0D14FD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48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Словари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6</a:t>
            </a:fld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19C488-B0DB-0F20-45CD-F4EA6D716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842" y="2093976"/>
            <a:ext cx="4860366" cy="37060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3979" y="1706394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Создание словаря из списка списков</a:t>
            </a:r>
          </a:p>
          <a:p>
            <a:pPr>
              <a:buNone/>
            </a:pPr>
            <a:r>
              <a:rPr lang="en-US" b="1" i="1" dirty="0" err="1"/>
              <a:t>rawlist</a:t>
            </a:r>
            <a:r>
              <a:rPr lang="en-US" b="1" i="1" dirty="0"/>
              <a:t> = [[</a:t>
            </a:r>
            <a:r>
              <a:rPr lang="ru-RU" b="1" i="1" dirty="0"/>
              <a:t>"</a:t>
            </a:r>
            <a:r>
              <a:rPr lang="en-US" b="1" i="1" dirty="0"/>
              <a:t>a</a:t>
            </a:r>
            <a:r>
              <a:rPr lang="ru-RU" b="1" i="1" dirty="0"/>
              <a:t>"</a:t>
            </a:r>
            <a:r>
              <a:rPr lang="en-US" b="1" i="1" dirty="0"/>
              <a:t>, </a:t>
            </a:r>
            <a:r>
              <a:rPr lang="ru-RU" b="1" i="1" dirty="0"/>
              <a:t>"</a:t>
            </a:r>
            <a:r>
              <a:rPr lang="en-US" b="1" i="1" dirty="0"/>
              <a:t>b</a:t>
            </a:r>
            <a:r>
              <a:rPr lang="ru-RU" b="1" i="1" dirty="0"/>
              <a:t>"</a:t>
            </a:r>
            <a:r>
              <a:rPr lang="en-US" b="1" i="1" dirty="0"/>
              <a:t>], [</a:t>
            </a:r>
            <a:r>
              <a:rPr lang="ru-RU" b="1" i="1" dirty="0"/>
              <a:t>"</a:t>
            </a:r>
            <a:r>
              <a:rPr lang="en-US" b="1" i="1" dirty="0"/>
              <a:t>c</a:t>
            </a:r>
            <a:r>
              <a:rPr lang="ru-RU" b="1" i="1" dirty="0"/>
              <a:t>"</a:t>
            </a:r>
            <a:r>
              <a:rPr lang="en-US" b="1" i="1" dirty="0"/>
              <a:t>, </a:t>
            </a:r>
            <a:r>
              <a:rPr lang="ru-RU" b="1" i="1" dirty="0"/>
              <a:t>"</a:t>
            </a:r>
            <a:r>
              <a:rPr lang="en-US" b="1" i="1" dirty="0"/>
              <a:t>d</a:t>
            </a:r>
            <a:r>
              <a:rPr lang="ru-RU" b="1" i="1" dirty="0"/>
              <a:t>"</a:t>
            </a:r>
            <a:r>
              <a:rPr lang="en-US" b="1" i="1" dirty="0"/>
              <a:t>], [</a:t>
            </a:r>
            <a:r>
              <a:rPr lang="ru-RU" b="1" i="1" dirty="0"/>
              <a:t>"</a:t>
            </a:r>
            <a:r>
              <a:rPr lang="en-US" b="1" i="1" dirty="0"/>
              <a:t>e</a:t>
            </a:r>
            <a:r>
              <a:rPr lang="ru-RU" b="1" i="1" dirty="0"/>
              <a:t>"</a:t>
            </a:r>
            <a:r>
              <a:rPr lang="en-US" b="1" i="1" dirty="0"/>
              <a:t>, </a:t>
            </a:r>
            <a:r>
              <a:rPr lang="ru-RU" b="1" i="1" dirty="0"/>
              <a:t>"</a:t>
            </a:r>
            <a:r>
              <a:rPr lang="en-US" b="1" i="1" dirty="0"/>
              <a:t>f</a:t>
            </a:r>
            <a:r>
              <a:rPr lang="ru-RU" b="1" i="1" dirty="0"/>
              <a:t>"</a:t>
            </a:r>
            <a:r>
              <a:rPr lang="en-US" b="1" i="1" dirty="0"/>
              <a:t>]]</a:t>
            </a:r>
            <a:endParaRPr lang="ru-RU" b="1" i="1" dirty="0"/>
          </a:p>
          <a:p>
            <a:pPr>
              <a:buNone/>
            </a:pPr>
            <a:r>
              <a:rPr lang="en-US" b="1" i="1" dirty="0"/>
              <a:t>d = </a:t>
            </a:r>
            <a:r>
              <a:rPr lang="en-US" b="1" i="1" dirty="0" err="1"/>
              <a:t>dict</a:t>
            </a:r>
            <a:r>
              <a:rPr lang="en-US" b="1" i="1" dirty="0"/>
              <a:t>(</a:t>
            </a:r>
            <a:r>
              <a:rPr lang="en-US" b="1" i="1" dirty="0" err="1"/>
              <a:t>rawlist</a:t>
            </a:r>
            <a:r>
              <a:rPr lang="en-US" b="1" i="1" dirty="0"/>
              <a:t>) 	</a:t>
            </a:r>
            <a:r>
              <a:rPr lang="en-US" b="1" i="1" dirty="0">
                <a:solidFill>
                  <a:srgbClr val="00B050"/>
                </a:solidFill>
              </a:rPr>
              <a:t># {'a': 'b', 'c': 'd', 'e': 'f'}</a:t>
            </a:r>
            <a:endParaRPr lang="ru-RU" b="1" i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ru-RU" dirty="0"/>
              <a:t>из списка кортежей:</a:t>
            </a:r>
          </a:p>
          <a:p>
            <a:pPr>
              <a:buNone/>
            </a:pPr>
            <a:r>
              <a:rPr lang="en-US" b="1" i="1" dirty="0" err="1"/>
              <a:t>rawlist</a:t>
            </a:r>
            <a:r>
              <a:rPr lang="en-US" b="1" i="1" dirty="0"/>
              <a:t> </a:t>
            </a:r>
            <a:r>
              <a:rPr lang="pt-BR" b="1" i="1" dirty="0"/>
              <a:t>= [("a", "b"), ("c", "d"), ("e", "f")]</a:t>
            </a:r>
            <a:endParaRPr lang="ru-RU" b="1" i="1" dirty="0"/>
          </a:p>
          <a:p>
            <a:pPr>
              <a:buNone/>
            </a:pPr>
            <a:r>
              <a:rPr lang="en-US" b="1" i="1" dirty="0"/>
              <a:t>d = </a:t>
            </a:r>
            <a:r>
              <a:rPr lang="en-US" b="1" i="1" dirty="0" err="1"/>
              <a:t>dict</a:t>
            </a:r>
            <a:r>
              <a:rPr lang="en-US" b="1" i="1" dirty="0"/>
              <a:t>(</a:t>
            </a:r>
            <a:r>
              <a:rPr lang="en-US" b="1" i="1" dirty="0" err="1"/>
              <a:t>rawlist</a:t>
            </a:r>
            <a:r>
              <a:rPr lang="en-US" b="1" i="1" dirty="0"/>
              <a:t>) </a:t>
            </a:r>
            <a:r>
              <a:rPr lang="en-US" b="1" i="1" dirty="0">
                <a:solidFill>
                  <a:srgbClr val="00B050"/>
                </a:solidFill>
              </a:rPr>
              <a:t># {'a': 'b', 'c': 'd', 'e': 'f'}</a:t>
            </a:r>
            <a:endParaRPr lang="ru-RU" b="1" i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ru-RU" dirty="0"/>
              <a:t>из кортежа списков:</a:t>
            </a:r>
          </a:p>
          <a:p>
            <a:pPr>
              <a:buNone/>
            </a:pPr>
            <a:r>
              <a:rPr lang="en-US" b="1" i="1" dirty="0" err="1"/>
              <a:t>rawtuple</a:t>
            </a:r>
            <a:r>
              <a:rPr lang="en-US" b="1" i="1" dirty="0"/>
              <a:t> = </a:t>
            </a:r>
            <a:r>
              <a:rPr lang="pt-BR" b="1" i="1" dirty="0"/>
              <a:t>(["a", "b"], ["c", "d"], ["e", "f"])</a:t>
            </a:r>
            <a:endParaRPr lang="ru-RU" b="1" i="1" dirty="0"/>
          </a:p>
          <a:p>
            <a:pPr>
              <a:buNone/>
            </a:pPr>
            <a:r>
              <a:rPr lang="en-US" b="1" i="1" dirty="0"/>
              <a:t>d = </a:t>
            </a:r>
            <a:r>
              <a:rPr lang="en-US" b="1" i="1" dirty="0" err="1"/>
              <a:t>dict</a:t>
            </a:r>
            <a:r>
              <a:rPr lang="en-US" b="1" i="1" dirty="0"/>
              <a:t>(</a:t>
            </a:r>
            <a:r>
              <a:rPr lang="en-US" b="1" i="1" dirty="0" err="1"/>
              <a:t>rawtuple</a:t>
            </a:r>
            <a:r>
              <a:rPr lang="en-US" b="1" i="1" dirty="0"/>
              <a:t>)</a:t>
            </a:r>
            <a:r>
              <a:rPr lang="ru-RU" b="1" i="1" dirty="0"/>
              <a:t> </a:t>
            </a:r>
            <a:r>
              <a:rPr lang="en-US" b="1" i="1" dirty="0">
                <a:solidFill>
                  <a:srgbClr val="00B050"/>
                </a:solidFill>
              </a:rPr>
              <a:t># {'a': 'b', 'c': 'd', 'e': 'f'}</a:t>
            </a:r>
          </a:p>
          <a:p>
            <a:pPr>
              <a:buNone/>
            </a:pPr>
            <a:r>
              <a:rPr lang="ru-RU" dirty="0"/>
              <a:t>Список строк</a:t>
            </a:r>
          </a:p>
          <a:p>
            <a:pPr>
              <a:buNone/>
            </a:pPr>
            <a:r>
              <a:rPr lang="en-US" b="1" i="1" dirty="0"/>
              <a:t>s = [</a:t>
            </a:r>
            <a:r>
              <a:rPr lang="ru-RU" b="1" i="1" dirty="0"/>
              <a:t>"</a:t>
            </a:r>
            <a:r>
              <a:rPr lang="en-US" b="1" i="1" dirty="0"/>
              <a:t>ab</a:t>
            </a:r>
            <a:r>
              <a:rPr lang="ru-RU" b="1" i="1" dirty="0"/>
              <a:t>"</a:t>
            </a:r>
            <a:r>
              <a:rPr lang="en-US" b="1" i="1" dirty="0"/>
              <a:t>, </a:t>
            </a:r>
            <a:r>
              <a:rPr lang="ru-RU" b="1" i="1" dirty="0"/>
              <a:t>"</a:t>
            </a:r>
            <a:r>
              <a:rPr lang="en-US" b="1" i="1" dirty="0"/>
              <a:t>cd</a:t>
            </a:r>
            <a:r>
              <a:rPr lang="ru-RU" b="1" i="1" dirty="0"/>
              <a:t>"</a:t>
            </a:r>
            <a:r>
              <a:rPr lang="en-US" b="1" i="1" dirty="0"/>
              <a:t>, </a:t>
            </a:r>
            <a:r>
              <a:rPr lang="ru-RU" b="1" i="1" dirty="0"/>
              <a:t>"</a:t>
            </a:r>
            <a:r>
              <a:rPr lang="en-US" b="1" i="1" dirty="0" err="1"/>
              <a:t>ef</a:t>
            </a:r>
            <a:r>
              <a:rPr lang="ru-RU" b="1" i="1" dirty="0"/>
              <a:t>"</a:t>
            </a:r>
            <a:r>
              <a:rPr lang="en-US" b="1" i="1" dirty="0"/>
              <a:t>]</a:t>
            </a:r>
            <a:endParaRPr lang="ru-RU" b="1" i="1" dirty="0"/>
          </a:p>
          <a:p>
            <a:pPr>
              <a:buNone/>
            </a:pPr>
            <a:r>
              <a:rPr lang="en-US" b="1" i="1" dirty="0"/>
              <a:t>d = </a:t>
            </a:r>
            <a:r>
              <a:rPr lang="en-US" b="1" i="1" dirty="0" err="1"/>
              <a:t>dict</a:t>
            </a:r>
            <a:r>
              <a:rPr lang="en-US" b="1" i="1" dirty="0"/>
              <a:t>(s)</a:t>
            </a:r>
            <a:r>
              <a:rPr lang="ru-RU" b="1" i="1" dirty="0"/>
              <a:t> 		</a:t>
            </a:r>
            <a:r>
              <a:rPr lang="en-US" b="1" i="1" dirty="0">
                <a:solidFill>
                  <a:srgbClr val="00B050"/>
                </a:solidFill>
              </a:rPr>
              <a:t>#</a:t>
            </a:r>
            <a:r>
              <a:rPr lang="ru-RU" b="1" i="1" dirty="0">
                <a:solidFill>
                  <a:srgbClr val="00B050"/>
                </a:solidFill>
              </a:rPr>
              <a:t> </a:t>
            </a:r>
            <a:r>
              <a:rPr lang="en-US" b="1" i="1" dirty="0">
                <a:solidFill>
                  <a:srgbClr val="00B050"/>
                </a:solidFill>
              </a:rPr>
              <a:t>{'a': 'b', 'c': 'd', 'e': 'f'}</a:t>
            </a:r>
          </a:p>
          <a:p>
            <a:pPr>
              <a:buNone/>
            </a:pPr>
            <a:r>
              <a:rPr lang="ru-RU" dirty="0"/>
              <a:t>Кортеж строк</a:t>
            </a:r>
          </a:p>
          <a:p>
            <a:pPr>
              <a:buNone/>
            </a:pPr>
            <a:r>
              <a:rPr lang="en-US" b="1" i="1" dirty="0"/>
              <a:t>s = </a:t>
            </a:r>
            <a:r>
              <a:rPr lang="ru-RU" b="1" i="1" dirty="0"/>
              <a:t>("</a:t>
            </a:r>
            <a:r>
              <a:rPr lang="en-US" b="1" i="1" dirty="0"/>
              <a:t>ab</a:t>
            </a:r>
            <a:r>
              <a:rPr lang="ru-RU" b="1" i="1" dirty="0"/>
              <a:t>"</a:t>
            </a:r>
            <a:r>
              <a:rPr lang="en-US" b="1" i="1" dirty="0"/>
              <a:t>, </a:t>
            </a:r>
            <a:r>
              <a:rPr lang="ru-RU" b="1" i="1" dirty="0"/>
              <a:t>"</a:t>
            </a:r>
            <a:r>
              <a:rPr lang="en-US" b="1" i="1" dirty="0"/>
              <a:t>cd</a:t>
            </a:r>
            <a:r>
              <a:rPr lang="ru-RU" b="1" i="1" dirty="0"/>
              <a:t>"</a:t>
            </a:r>
            <a:r>
              <a:rPr lang="en-US" b="1" i="1" dirty="0"/>
              <a:t>, </a:t>
            </a:r>
            <a:r>
              <a:rPr lang="ru-RU" b="1" i="1" dirty="0"/>
              <a:t>"</a:t>
            </a:r>
            <a:r>
              <a:rPr lang="en-US" b="1" i="1" dirty="0" err="1"/>
              <a:t>ef</a:t>
            </a:r>
            <a:r>
              <a:rPr lang="ru-RU" b="1" i="1" dirty="0"/>
              <a:t>")</a:t>
            </a:r>
          </a:p>
          <a:p>
            <a:pPr>
              <a:buNone/>
            </a:pPr>
            <a:r>
              <a:rPr lang="en-US" b="1" i="1" dirty="0"/>
              <a:t>d = </a:t>
            </a:r>
            <a:r>
              <a:rPr lang="en-US" b="1" i="1" dirty="0" err="1"/>
              <a:t>dict</a:t>
            </a:r>
            <a:r>
              <a:rPr lang="en-US" b="1" i="1" dirty="0"/>
              <a:t>(s)</a:t>
            </a:r>
            <a:r>
              <a:rPr lang="ru-RU" b="1" i="1" dirty="0"/>
              <a:t> 		</a:t>
            </a:r>
            <a:r>
              <a:rPr lang="en-US" b="1" i="1" dirty="0">
                <a:solidFill>
                  <a:srgbClr val="00B050"/>
                </a:solidFill>
              </a:rPr>
              <a:t>#</a:t>
            </a:r>
            <a:r>
              <a:rPr lang="ru-RU" b="1" i="1" dirty="0">
                <a:solidFill>
                  <a:srgbClr val="00B050"/>
                </a:solidFill>
              </a:rPr>
              <a:t> </a:t>
            </a:r>
            <a:r>
              <a:rPr lang="en-US" b="1" i="1" dirty="0">
                <a:solidFill>
                  <a:srgbClr val="00B050"/>
                </a:solidFill>
              </a:rPr>
              <a:t>{'a': 'b', 'c': 'd', 'e': 'f'}</a:t>
            </a:r>
            <a:endParaRPr lang="ru-RU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11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Словари (методы)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7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FC942D-332B-9023-719B-96B8EAF52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548" y="1709689"/>
            <a:ext cx="6719554" cy="45986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6C2E52-7910-A450-54E9-E62CCB1D0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432" y="2281561"/>
            <a:ext cx="3544023" cy="300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14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Словари (распаковка)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Распаковка может быть применена и для словарей. С помощью распаковки можно легко объединить несколько списков. В случае наличия одинаковых элементов, присваиваются значения наиболее позднего вхождения. Иногда с использованием распаковки удобно передавать параметры в функцию (смотри в следующей серии…).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8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90C9F9-BE32-7FDD-42D9-4C2706615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229" y="3657814"/>
            <a:ext cx="4570284" cy="15110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025F67-A3D2-2683-6B9D-0937341B68E5}"/>
              </a:ext>
            </a:extLst>
          </p:cNvPr>
          <p:cNvSpPr txBox="1"/>
          <p:nvPr/>
        </p:nvSpPr>
        <p:spPr>
          <a:xfrm flipH="1">
            <a:off x="1617067" y="3244334"/>
            <a:ext cx="4180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Объединение словарей распаковкой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3DF2C5-98AD-F26B-90D5-0529D1FB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436" y="2998412"/>
            <a:ext cx="3772426" cy="36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51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Словари (перечисление)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По умолчанию перечисление словарей осуществляется только по ключам. Однако, с помощью автоматической распаковки на каждой итерации цикла, можно осуществлять одновременное перечисления по ключам и значениям словаря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16161D-26EA-03E7-5B46-3AB3212EE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215958"/>
            <a:ext cx="4915586" cy="19528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ACD2CA-8C41-43FB-4891-19B405CA2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801" y="3215958"/>
            <a:ext cx="4934639" cy="895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DA614C-9927-DC46-F9B8-8BF9EA8BFF20}"/>
              </a:ext>
            </a:extLst>
          </p:cNvPr>
          <p:cNvSpPr txBox="1"/>
          <p:nvPr/>
        </p:nvSpPr>
        <p:spPr>
          <a:xfrm flipH="1">
            <a:off x="2238505" y="2831977"/>
            <a:ext cx="2777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Без распаковки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00C4DE-4220-D092-1BC9-30CE15F3D833}"/>
              </a:ext>
            </a:extLst>
          </p:cNvPr>
          <p:cNvSpPr txBox="1"/>
          <p:nvPr/>
        </p:nvSpPr>
        <p:spPr>
          <a:xfrm flipH="1">
            <a:off x="7983837" y="2805319"/>
            <a:ext cx="2777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распаковкой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191BF5-17B5-BDF1-8301-7B0CE964E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01" y="4366451"/>
            <a:ext cx="4362635" cy="249154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855977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2325</TotalTime>
  <Words>3362</Words>
  <Application>Microsoft Office PowerPoint</Application>
  <PresentationFormat>Широкоэкранный</PresentationFormat>
  <Paragraphs>351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1" baseType="lpstr">
      <vt:lpstr>Arial</vt:lpstr>
      <vt:lpstr>Calibri</vt:lpstr>
      <vt:lpstr>Cambria</vt:lpstr>
      <vt:lpstr>Helvetica</vt:lpstr>
      <vt:lpstr>Rockwell</vt:lpstr>
      <vt:lpstr>Rockwell Condensed</vt:lpstr>
      <vt:lpstr>Times New Roman</vt:lpstr>
      <vt:lpstr>Wingdings</vt:lpstr>
      <vt:lpstr>Дерево</vt:lpstr>
      <vt:lpstr>Библиотеки языка Python для компьютерных вычислений и моделирования</vt:lpstr>
      <vt:lpstr>Темы</vt:lpstr>
      <vt:lpstr>Полезные ресурсы</vt:lpstr>
      <vt:lpstr>Словари</vt:lpstr>
      <vt:lpstr>Словари</vt:lpstr>
      <vt:lpstr>Словари</vt:lpstr>
      <vt:lpstr>Словари (методы)</vt:lpstr>
      <vt:lpstr>Словари (распаковка)</vt:lpstr>
      <vt:lpstr>Словари (перечисление)</vt:lpstr>
      <vt:lpstr>Множества (Set)</vt:lpstr>
      <vt:lpstr>Множества (Set)</vt:lpstr>
      <vt:lpstr>Множества (Set)</vt:lpstr>
      <vt:lpstr>Множества (Set)</vt:lpstr>
      <vt:lpstr>Множества (методы)</vt:lpstr>
      <vt:lpstr>Множества (методы)</vt:lpstr>
      <vt:lpstr>Множества (методы)</vt:lpstr>
      <vt:lpstr>Множества (Set и frozenset)</vt:lpstr>
      <vt:lpstr>Встроенные функции </vt:lpstr>
      <vt:lpstr>Встроенные функции </vt:lpstr>
      <vt:lpstr>Встроенные функции </vt:lpstr>
      <vt:lpstr>Встроенные функции </vt:lpstr>
      <vt:lpstr>Встроенные функции </vt:lpstr>
      <vt:lpstr>Встроенные функции </vt:lpstr>
      <vt:lpstr>Встроенные функции </vt:lpstr>
      <vt:lpstr>Встроенные функции </vt:lpstr>
      <vt:lpstr>Встроенные функции </vt:lpstr>
      <vt:lpstr>Импорт модулей </vt:lpstr>
      <vt:lpstr>модуль datetime</vt:lpstr>
      <vt:lpstr>модуль datetime (основные типы)</vt:lpstr>
      <vt:lpstr>модуль datetime (основные функции)</vt:lpstr>
      <vt:lpstr>модуль itertools</vt:lpstr>
      <vt:lpstr>модуль itertools (функции)</vt:lpstr>
      <vt:lpstr>модуль itertools (функции)</vt:lpstr>
      <vt:lpstr>библиотека math</vt:lpstr>
      <vt:lpstr>библиотека math</vt:lpstr>
      <vt:lpstr>библиотека math</vt:lpstr>
      <vt:lpstr>библиотека math</vt:lpstr>
      <vt:lpstr>Модуль random</vt:lpstr>
      <vt:lpstr>Модуль random</vt:lpstr>
      <vt:lpstr>Файлы</vt:lpstr>
      <vt:lpstr>Файлы (Составные режимы)</vt:lpstr>
      <vt:lpstr>Файлы(чтение и запись)</vt:lpstr>
      <vt:lpstr>Файлы(закрытие)</vt:lpstr>
      <vt:lpstr>Файлы(Пример записи)</vt:lpstr>
      <vt:lpstr>Файлы(формат JSOn)</vt:lpstr>
      <vt:lpstr>Исключения</vt:lpstr>
      <vt:lpstr>Исключения (выбрасывание)</vt:lpstr>
      <vt:lpstr>Исключения (обработка)</vt:lpstr>
      <vt:lpstr>Исключения (обработка)</vt:lpstr>
      <vt:lpstr>Исключения </vt:lpstr>
      <vt:lpstr>Задание для самоконтроля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</dc:title>
  <dc:creator>Roman</dc:creator>
  <cp:lastModifiedBy>Лобанов Алексей Владимирович</cp:lastModifiedBy>
  <cp:revision>37</cp:revision>
  <dcterms:created xsi:type="dcterms:W3CDTF">2022-01-12T12:48:55Z</dcterms:created>
  <dcterms:modified xsi:type="dcterms:W3CDTF">2023-01-25T14:54:44Z</dcterms:modified>
</cp:coreProperties>
</file>