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68" r:id="rId3"/>
    <p:sldId id="269" r:id="rId4"/>
    <p:sldId id="257" r:id="rId5"/>
    <p:sldId id="262" r:id="rId6"/>
    <p:sldId id="298" r:id="rId7"/>
    <p:sldId id="300" r:id="rId8"/>
    <p:sldId id="301" r:id="rId9"/>
    <p:sldId id="302" r:id="rId10"/>
    <p:sldId id="303" r:id="rId11"/>
    <p:sldId id="296" r:id="rId12"/>
    <p:sldId id="264" r:id="rId13"/>
    <p:sldId id="297" r:id="rId14"/>
    <p:sldId id="299" r:id="rId15"/>
    <p:sldId id="263" r:id="rId16"/>
    <p:sldId id="271" r:id="rId17"/>
    <p:sldId id="273" r:id="rId18"/>
    <p:sldId id="272" r:id="rId19"/>
    <p:sldId id="267" r:id="rId20"/>
    <p:sldId id="266" r:id="rId21"/>
    <p:sldId id="281" r:id="rId22"/>
    <p:sldId id="282" r:id="rId23"/>
    <p:sldId id="280" r:id="rId24"/>
    <p:sldId id="283" r:id="rId25"/>
    <p:sldId id="284" r:id="rId26"/>
    <p:sldId id="285" r:id="rId27"/>
    <p:sldId id="286" r:id="rId28"/>
    <p:sldId id="287" r:id="rId29"/>
    <p:sldId id="294" r:id="rId30"/>
    <p:sldId id="261" r:id="rId3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1A4BD3-7C8D-4034-813D-B90365BE1DE4}" type="datetimeFigureOut">
              <a:rPr lang="ru-RU" smtClean="0"/>
              <a:t>08.04.2021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1F7EB3-C15E-4F7B-8AEA-67721B4BC7A8}" type="slidenum">
              <a:rPr lang="ru-RU" smtClean="0"/>
              <a:t>‹#›</a:t>
            </a:fld>
            <a:endParaRPr lang="ru-RU"/>
          </a:p>
        </p:txBody>
      </p:sp>
    </p:spTree>
    <p:extLst>
      <p:ext uri="{BB962C8B-B14F-4D97-AF65-F5344CB8AC3E}">
        <p14:creationId xmlns:p14="http://schemas.microsoft.com/office/powerpoint/2010/main" val="109003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3D5C11EB-D329-41AC-A27B-AABF4C979710}" type="datetimeFigureOut">
              <a:rPr lang="ru-RU" smtClean="0"/>
              <a:t>08.04.2021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3B2F6E2-0908-4D29-8778-2BC2E0C33BC7}" type="slidenum">
              <a:rPr lang="ru-RU" smtClean="0"/>
              <a:t>‹#›</a:t>
            </a:fld>
            <a:endParaRPr lang="ru-RU"/>
          </a:p>
        </p:txBody>
      </p:sp>
    </p:spTree>
    <p:extLst>
      <p:ext uri="{BB962C8B-B14F-4D97-AF65-F5344CB8AC3E}">
        <p14:creationId xmlns:p14="http://schemas.microsoft.com/office/powerpoint/2010/main" val="3381685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D5C11EB-D329-41AC-A27B-AABF4C979710}" type="datetimeFigureOut">
              <a:rPr lang="ru-RU" smtClean="0"/>
              <a:t>08.04.2021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3B2F6E2-0908-4D29-8778-2BC2E0C33BC7}" type="slidenum">
              <a:rPr lang="ru-RU" smtClean="0"/>
              <a:t>‹#›</a:t>
            </a:fld>
            <a:endParaRPr lang="ru-RU"/>
          </a:p>
        </p:txBody>
      </p:sp>
    </p:spTree>
    <p:extLst>
      <p:ext uri="{BB962C8B-B14F-4D97-AF65-F5344CB8AC3E}">
        <p14:creationId xmlns:p14="http://schemas.microsoft.com/office/powerpoint/2010/main" val="3541470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D5C11EB-D329-41AC-A27B-AABF4C979710}" type="datetimeFigureOut">
              <a:rPr lang="ru-RU" smtClean="0"/>
              <a:t>08.04.2021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3B2F6E2-0908-4D29-8778-2BC2E0C33BC7}" type="slidenum">
              <a:rPr lang="ru-RU" smtClean="0"/>
              <a:t>‹#›</a:t>
            </a:fld>
            <a:endParaRPr lang="ru-RU"/>
          </a:p>
        </p:txBody>
      </p:sp>
    </p:spTree>
    <p:extLst>
      <p:ext uri="{BB962C8B-B14F-4D97-AF65-F5344CB8AC3E}">
        <p14:creationId xmlns:p14="http://schemas.microsoft.com/office/powerpoint/2010/main" val="684939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D5C11EB-D329-41AC-A27B-AABF4C979710}" type="datetimeFigureOut">
              <a:rPr lang="ru-RU" smtClean="0"/>
              <a:t>08.04.2021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3B2F6E2-0908-4D29-8778-2BC2E0C33BC7}" type="slidenum">
              <a:rPr lang="ru-RU" smtClean="0"/>
              <a:t>‹#›</a:t>
            </a:fld>
            <a:endParaRPr lang="ru-RU"/>
          </a:p>
        </p:txBody>
      </p:sp>
    </p:spTree>
    <p:extLst>
      <p:ext uri="{BB962C8B-B14F-4D97-AF65-F5344CB8AC3E}">
        <p14:creationId xmlns:p14="http://schemas.microsoft.com/office/powerpoint/2010/main" val="2019530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D5C11EB-D329-41AC-A27B-AABF4C979710}" type="datetimeFigureOut">
              <a:rPr lang="ru-RU" smtClean="0"/>
              <a:t>08.04.2021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3B2F6E2-0908-4D29-8778-2BC2E0C33BC7}" type="slidenum">
              <a:rPr lang="ru-RU" smtClean="0"/>
              <a:t>‹#›</a:t>
            </a:fld>
            <a:endParaRPr lang="ru-RU"/>
          </a:p>
        </p:txBody>
      </p:sp>
    </p:spTree>
    <p:extLst>
      <p:ext uri="{BB962C8B-B14F-4D97-AF65-F5344CB8AC3E}">
        <p14:creationId xmlns:p14="http://schemas.microsoft.com/office/powerpoint/2010/main" val="3061908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3D5C11EB-D329-41AC-A27B-AABF4C979710}" type="datetimeFigureOut">
              <a:rPr lang="ru-RU" smtClean="0"/>
              <a:t>08.04.2021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3B2F6E2-0908-4D29-8778-2BC2E0C33BC7}" type="slidenum">
              <a:rPr lang="ru-RU" smtClean="0"/>
              <a:t>‹#›</a:t>
            </a:fld>
            <a:endParaRPr lang="ru-RU"/>
          </a:p>
        </p:txBody>
      </p:sp>
    </p:spTree>
    <p:extLst>
      <p:ext uri="{BB962C8B-B14F-4D97-AF65-F5344CB8AC3E}">
        <p14:creationId xmlns:p14="http://schemas.microsoft.com/office/powerpoint/2010/main" val="2614794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3D5C11EB-D329-41AC-A27B-AABF4C979710}" type="datetimeFigureOut">
              <a:rPr lang="ru-RU" smtClean="0"/>
              <a:t>08.04.2021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3B2F6E2-0908-4D29-8778-2BC2E0C33BC7}" type="slidenum">
              <a:rPr lang="ru-RU" smtClean="0"/>
              <a:t>‹#›</a:t>
            </a:fld>
            <a:endParaRPr lang="ru-RU"/>
          </a:p>
        </p:txBody>
      </p:sp>
    </p:spTree>
    <p:extLst>
      <p:ext uri="{BB962C8B-B14F-4D97-AF65-F5344CB8AC3E}">
        <p14:creationId xmlns:p14="http://schemas.microsoft.com/office/powerpoint/2010/main" val="2951691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3D5C11EB-D329-41AC-A27B-AABF4C979710}" type="datetimeFigureOut">
              <a:rPr lang="ru-RU" smtClean="0"/>
              <a:t>08.04.2021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3B2F6E2-0908-4D29-8778-2BC2E0C33BC7}" type="slidenum">
              <a:rPr lang="ru-RU" smtClean="0"/>
              <a:t>‹#›</a:t>
            </a:fld>
            <a:endParaRPr lang="ru-RU"/>
          </a:p>
        </p:txBody>
      </p:sp>
    </p:spTree>
    <p:extLst>
      <p:ext uri="{BB962C8B-B14F-4D97-AF65-F5344CB8AC3E}">
        <p14:creationId xmlns:p14="http://schemas.microsoft.com/office/powerpoint/2010/main" val="3477695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5C11EB-D329-41AC-A27B-AABF4C979710}" type="datetimeFigureOut">
              <a:rPr lang="ru-RU" smtClean="0"/>
              <a:t>08.04.2021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3B2F6E2-0908-4D29-8778-2BC2E0C33BC7}" type="slidenum">
              <a:rPr lang="ru-RU" smtClean="0"/>
              <a:t>‹#›</a:t>
            </a:fld>
            <a:endParaRPr lang="ru-RU"/>
          </a:p>
        </p:txBody>
      </p:sp>
    </p:spTree>
    <p:extLst>
      <p:ext uri="{BB962C8B-B14F-4D97-AF65-F5344CB8AC3E}">
        <p14:creationId xmlns:p14="http://schemas.microsoft.com/office/powerpoint/2010/main" val="4145954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3D5C11EB-D329-41AC-A27B-AABF4C979710}" type="datetimeFigureOut">
              <a:rPr lang="ru-RU" smtClean="0"/>
              <a:t>08.04.2021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3B2F6E2-0908-4D29-8778-2BC2E0C33BC7}" type="slidenum">
              <a:rPr lang="ru-RU" smtClean="0"/>
              <a:t>‹#›</a:t>
            </a:fld>
            <a:endParaRPr lang="ru-RU"/>
          </a:p>
        </p:txBody>
      </p:sp>
    </p:spTree>
    <p:extLst>
      <p:ext uri="{BB962C8B-B14F-4D97-AF65-F5344CB8AC3E}">
        <p14:creationId xmlns:p14="http://schemas.microsoft.com/office/powerpoint/2010/main" val="887639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3D5C11EB-D329-41AC-A27B-AABF4C979710}" type="datetimeFigureOut">
              <a:rPr lang="ru-RU" smtClean="0"/>
              <a:t>08.04.2021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3B2F6E2-0908-4D29-8778-2BC2E0C33BC7}" type="slidenum">
              <a:rPr lang="ru-RU" smtClean="0"/>
              <a:t>‹#›</a:t>
            </a:fld>
            <a:endParaRPr lang="ru-RU"/>
          </a:p>
        </p:txBody>
      </p:sp>
    </p:spTree>
    <p:extLst>
      <p:ext uri="{BB962C8B-B14F-4D97-AF65-F5344CB8AC3E}">
        <p14:creationId xmlns:p14="http://schemas.microsoft.com/office/powerpoint/2010/main" val="1901716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C11EB-D329-41AC-A27B-AABF4C979710}" type="datetimeFigureOut">
              <a:rPr lang="ru-RU" smtClean="0"/>
              <a:t>08.04.2021</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B2F6E2-0908-4D29-8778-2BC2E0C33BC7}" type="slidenum">
              <a:rPr lang="ru-RU" smtClean="0"/>
              <a:t>‹#›</a:t>
            </a:fld>
            <a:endParaRPr lang="ru-RU"/>
          </a:p>
        </p:txBody>
      </p:sp>
    </p:spTree>
    <p:extLst>
      <p:ext uri="{BB962C8B-B14F-4D97-AF65-F5344CB8AC3E}">
        <p14:creationId xmlns:p14="http://schemas.microsoft.com/office/powerpoint/2010/main" val="21690732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10.jpeg"/></Relationships>
</file>

<file path=ppt/slides/_rels/slide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2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2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2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hyperlink" Target="http://aquagroup.ru/normdocs/9379" TargetMode="External"/></Relationships>
</file>

<file path=ppt/slides/_rels/slide3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2412" y="1752"/>
            <a:ext cx="9141587" cy="6870713"/>
          </a:xfrm>
          <a:prstGeom prst="rect">
            <a:avLst/>
          </a:prstGeom>
        </p:spPr>
      </p:pic>
      <p:sp>
        <p:nvSpPr>
          <p:cNvPr id="5" name="TextBox 4"/>
          <p:cNvSpPr txBox="1"/>
          <p:nvPr/>
        </p:nvSpPr>
        <p:spPr>
          <a:xfrm>
            <a:off x="751012" y="2129449"/>
            <a:ext cx="7644385" cy="2354053"/>
          </a:xfrm>
          <a:prstGeom prst="rect">
            <a:avLst/>
          </a:prstGeom>
          <a:noFill/>
        </p:spPr>
        <p:txBody>
          <a:bodyPr wrap="square" lIns="65274" tIns="32637" rIns="65274" bIns="32637" rtlCol="0">
            <a:spAutoFit/>
          </a:bodyPr>
          <a:lstStyle/>
          <a:p>
            <a:pPr algn="ctr"/>
            <a:r>
              <a:rPr lang="ru-RU" sz="4800" dirty="0">
                <a:latin typeface="Times New Roman" panose="02020603050405020304" pitchFamily="18" charset="0"/>
                <a:cs typeface="Times New Roman" panose="02020603050405020304" pitchFamily="18" charset="0"/>
              </a:rPr>
              <a:t>Огнеупорность керамических материалов и методы ее определения</a:t>
            </a:r>
            <a:endParaRPr lang="ru-RU" sz="4500" dirty="0">
              <a:solidFill>
                <a:schemeClr val="bg1"/>
              </a:solidFill>
              <a:latin typeface="Times New Roman" panose="02020603050405020304" pitchFamily="18" charset="0"/>
              <a:cs typeface="Times New Roman" panose="02020603050405020304" pitchFamily="18" charset="0"/>
            </a:endParaRPr>
          </a:p>
        </p:txBody>
      </p:sp>
      <p:sp>
        <p:nvSpPr>
          <p:cNvPr id="7" name="Rectangle 1"/>
          <p:cNvSpPr>
            <a:spLocks noChangeArrowheads="1"/>
          </p:cNvSpPr>
          <p:nvPr/>
        </p:nvSpPr>
        <p:spPr bwMode="auto">
          <a:xfrm>
            <a:off x="1296605" y="250640"/>
            <a:ext cx="65532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ru-RU" altLang="ru-RU" sz="2000" dirty="0">
                <a:latin typeface="Times New Roman" panose="02020603050405020304" pitchFamily="18" charset="0"/>
                <a:cs typeface="Times New Roman" panose="02020603050405020304" pitchFamily="18" charset="0"/>
              </a:rPr>
              <a:t>Российский химико-технологический университет</a:t>
            </a:r>
            <a:br>
              <a:rPr lang="ru-RU" altLang="ru-RU" sz="2000" dirty="0">
                <a:latin typeface="Times New Roman" panose="02020603050405020304" pitchFamily="18" charset="0"/>
                <a:cs typeface="Times New Roman" panose="02020603050405020304" pitchFamily="18" charset="0"/>
              </a:rPr>
            </a:br>
            <a:r>
              <a:rPr lang="ru-RU" altLang="ru-RU" sz="2000" dirty="0">
                <a:latin typeface="Times New Roman" panose="02020603050405020304" pitchFamily="18" charset="0"/>
                <a:cs typeface="Times New Roman" panose="02020603050405020304" pitchFamily="18" charset="0"/>
              </a:rPr>
              <a:t>имени  Д. И. Менделеева</a:t>
            </a:r>
            <a:br>
              <a:rPr lang="ru-RU" altLang="ru-RU" sz="2000" dirty="0">
                <a:latin typeface="Times New Roman" panose="02020603050405020304" pitchFamily="18" charset="0"/>
                <a:cs typeface="Times New Roman" panose="02020603050405020304" pitchFamily="18" charset="0"/>
              </a:rPr>
            </a:br>
            <a:r>
              <a:rPr lang="ru-RU" altLang="ru-RU" sz="2000" dirty="0">
                <a:latin typeface="Times New Roman" panose="02020603050405020304" pitchFamily="18" charset="0"/>
                <a:cs typeface="Times New Roman" panose="02020603050405020304" pitchFamily="18" charset="0"/>
              </a:rPr>
              <a:t>Кафедра химической технологии керамики</a:t>
            </a:r>
          </a:p>
          <a:p>
            <a:pPr algn="ctr" eaLnBrk="1" hangingPunct="1">
              <a:spcBef>
                <a:spcPct val="0"/>
              </a:spcBef>
              <a:buFontTx/>
              <a:buNone/>
            </a:pPr>
            <a:r>
              <a:rPr lang="ru-RU" altLang="ru-RU" sz="2000" dirty="0">
                <a:latin typeface="Times New Roman" panose="02020603050405020304" pitchFamily="18" charset="0"/>
                <a:cs typeface="Times New Roman" panose="02020603050405020304" pitchFamily="18" charset="0"/>
              </a:rPr>
              <a:t>и огнеупоров</a:t>
            </a:r>
          </a:p>
        </p:txBody>
      </p:sp>
      <p:sp>
        <p:nvSpPr>
          <p:cNvPr id="8" name="Text Box 18"/>
          <p:cNvSpPr txBox="1">
            <a:spLocks noChangeArrowheads="1"/>
          </p:cNvSpPr>
          <p:nvPr/>
        </p:nvSpPr>
        <p:spPr bwMode="auto">
          <a:xfrm>
            <a:off x="4481513" y="5117411"/>
            <a:ext cx="3962400" cy="424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5205" tIns="57603" rIns="115205" bIns="57603">
            <a:spAutoFit/>
          </a:bodyPr>
          <a:ls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a:lstStyle>
          <a:p>
            <a:pPr algn="r">
              <a:defRPr/>
            </a:pPr>
            <a:r>
              <a:rPr lang="ru-RU" sz="2000" dirty="0">
                <a:cs typeface="Times New Roman" panose="02020603050405020304" pitchFamily="18" charset="0"/>
              </a:rPr>
              <a:t>Занятие </a:t>
            </a:r>
            <a:r>
              <a:rPr lang="en-US" sz="2000" dirty="0">
                <a:cs typeface="Times New Roman" panose="02020603050405020304" pitchFamily="18" charset="0"/>
              </a:rPr>
              <a:t>Zoom</a:t>
            </a:r>
            <a:endParaRPr lang="ru-RU" sz="2000" dirty="0">
              <a:cs typeface="Times New Roman" panose="02020603050405020304" pitchFamily="18" charset="0"/>
            </a:endParaRPr>
          </a:p>
        </p:txBody>
      </p:sp>
    </p:spTree>
    <p:extLst>
      <p:ext uri="{BB962C8B-B14F-4D97-AF65-F5344CB8AC3E}">
        <p14:creationId xmlns:p14="http://schemas.microsoft.com/office/powerpoint/2010/main" val="2539482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9091" cy="6857999"/>
          </a:xfrm>
          <a:prstGeom prst="rect">
            <a:avLst/>
          </a:prstGeom>
        </p:spPr>
      </p:pic>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10</a:t>
            </a:fld>
            <a:endParaRPr lang="ru-RU" dirty="0">
              <a:latin typeface="Arial" panose="020B0604020202020204" pitchFamily="34" charset="0"/>
              <a:cs typeface="Arial" panose="020B0604020202020204" pitchFamily="34" charset="0"/>
            </a:endParaRPr>
          </a:p>
        </p:txBody>
      </p:sp>
      <p:pic>
        <p:nvPicPr>
          <p:cNvPr id="9" name="Рисунок 8"/>
          <p:cNvPicPr>
            <a:picLocks noChangeAspect="1"/>
          </p:cNvPicPr>
          <p:nvPr/>
        </p:nvPicPr>
        <p:blipFill>
          <a:blip r:embed="rId3"/>
          <a:stretch>
            <a:fillRect/>
          </a:stretch>
        </p:blipFill>
        <p:spPr>
          <a:xfrm>
            <a:off x="7968963" y="300754"/>
            <a:ext cx="677060" cy="1200524"/>
          </a:xfrm>
          <a:prstGeom prst="rect">
            <a:avLst/>
          </a:prstGeom>
        </p:spPr>
      </p:pic>
      <p:pic>
        <p:nvPicPr>
          <p:cNvPr id="1638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b="4848"/>
          <a:stretch/>
        </p:blipFill>
        <p:spPr bwMode="auto">
          <a:xfrm>
            <a:off x="2084284" y="1008960"/>
            <a:ext cx="4996120" cy="51681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Прямоугольник 1"/>
          <p:cNvSpPr/>
          <p:nvPr/>
        </p:nvSpPr>
        <p:spPr>
          <a:xfrm>
            <a:off x="319315" y="300754"/>
            <a:ext cx="7649648" cy="707886"/>
          </a:xfrm>
          <a:prstGeom prst="rect">
            <a:avLst/>
          </a:prstGeom>
        </p:spPr>
        <p:txBody>
          <a:bodyPr wrap="square">
            <a:spAutoFit/>
          </a:bodyPr>
          <a:lstStyle/>
          <a:p>
            <a:pPr algn="ctr"/>
            <a:r>
              <a:rPr lang="ru-RU" sz="2000" b="1" dirty="0">
                <a:latin typeface="Times New Roman" panose="02020603050405020304" pitchFamily="18" charset="0"/>
                <a:cs typeface="Times New Roman" panose="02020603050405020304" pitchFamily="18" charset="0"/>
              </a:rPr>
              <a:t>Технологический процесс производства шамотных огнеупоров с использованием пластического метода формования </a:t>
            </a:r>
            <a:endParaRPr lang="ru-RU" sz="20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06906" y="6093296"/>
            <a:ext cx="6662057" cy="923330"/>
          </a:xfrm>
          <a:prstGeom prst="rect">
            <a:avLst/>
          </a:prstGeom>
          <a:noFill/>
        </p:spPr>
        <p:txBody>
          <a:bodyPr wrap="square" rtlCol="0">
            <a:spAutoFit/>
          </a:bodyPr>
          <a:lstStyle/>
          <a:p>
            <a:pPr algn="ctr"/>
            <a:r>
              <a:rPr lang="ru-RU" dirty="0">
                <a:latin typeface="Times New Roman" panose="02020603050405020304" pitchFamily="18" charset="0"/>
                <a:cs typeface="Times New Roman" panose="02020603050405020304" pitchFamily="18" charset="0"/>
              </a:rPr>
              <a:t>Рисунок – 1. Технологический процесс производства шамотных огнеупоров с использованием пластического метода формования </a:t>
            </a:r>
          </a:p>
          <a:p>
            <a:r>
              <a:rPr lang="ru-RU" dirty="0"/>
              <a:t> </a:t>
            </a:r>
          </a:p>
        </p:txBody>
      </p:sp>
    </p:spTree>
    <p:extLst>
      <p:ext uri="{BB962C8B-B14F-4D97-AF65-F5344CB8AC3E}">
        <p14:creationId xmlns:p14="http://schemas.microsoft.com/office/powerpoint/2010/main" val="3893732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5091" y="0"/>
            <a:ext cx="9149091" cy="6857999"/>
          </a:xfrm>
          <a:prstGeom prst="rect">
            <a:avLst/>
          </a:prstGeom>
        </p:spPr>
      </p:pic>
      <p:sp>
        <p:nvSpPr>
          <p:cNvPr id="2" name="Заголовок 2"/>
          <p:cNvSpPr txBox="1">
            <a:spLocks/>
          </p:cNvSpPr>
          <p:nvPr/>
        </p:nvSpPr>
        <p:spPr>
          <a:xfrm>
            <a:off x="706682" y="1745059"/>
            <a:ext cx="7725544" cy="38929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u-RU" sz="2400" dirty="0">
                <a:latin typeface="Arial" panose="020B0604020202020204" pitchFamily="34" charset="0"/>
                <a:cs typeface="Arial" panose="020B0604020202020204" pitchFamily="34" charset="0"/>
              </a:rPr>
              <a:t>Факторы, влияющие на огнеупорность можно разделить на 2 группы:</a:t>
            </a:r>
          </a:p>
        </p:txBody>
      </p:sp>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4" name="Заголовок 2"/>
          <p:cNvSpPr txBox="1">
            <a:spLocks/>
          </p:cNvSpPr>
          <p:nvPr/>
        </p:nvSpPr>
        <p:spPr>
          <a:xfrm>
            <a:off x="887780" y="376155"/>
            <a:ext cx="6021020" cy="504056"/>
          </a:xfrm>
          <a:prstGeom prst="rect">
            <a:avLst/>
          </a:prstGeom>
        </p:spPr>
        <p:txBody>
          <a:bodyPr vert="horz" lIns="91440" tIns="45720" rIns="91440" bIns="45720" rtlCol="0" anchor="ctr">
            <a:noAutofit/>
          </a:bodyPr>
          <a:lstStyle>
            <a:defPPr>
              <a:defRPr lang="ru-RU"/>
            </a:defPPr>
            <a:lvl1pPr>
              <a:spcBef>
                <a:spcPct val="0"/>
              </a:spcBef>
              <a:buNone/>
              <a:defRPr sz="2000" b="1">
                <a:solidFill>
                  <a:srgbClr val="000000"/>
                </a:solidFill>
                <a:latin typeface="Arial"/>
                <a:ea typeface="+mj-ea"/>
                <a:cs typeface="Arial"/>
              </a:defRPr>
            </a:lvl1pPr>
          </a:lstStyle>
          <a:p>
            <a:pPr algn="ctr"/>
            <a:r>
              <a:rPr lang="ru-RU" sz="3200" dirty="0">
                <a:solidFill>
                  <a:schemeClr val="tx1"/>
                </a:solidFill>
                <a:latin typeface="Times New Roman" panose="02020603050405020304" pitchFamily="18" charset="0"/>
                <a:cs typeface="Times New Roman" panose="02020603050405020304" pitchFamily="18" charset="0"/>
              </a:rPr>
              <a:t>Факторы, влияющие на огнеупорность</a:t>
            </a: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11</a:t>
            </a:fld>
            <a:endParaRPr lang="ru-RU" dirty="0">
              <a:latin typeface="Arial" panose="020B0604020202020204" pitchFamily="34" charset="0"/>
              <a:cs typeface="Arial" panose="020B0604020202020204" pitchFamily="34" charset="0"/>
            </a:endParaRPr>
          </a:p>
        </p:txBody>
      </p:sp>
      <p:pic>
        <p:nvPicPr>
          <p:cNvPr id="9" name="Рисунок 8"/>
          <p:cNvPicPr>
            <a:picLocks noChangeAspect="1"/>
          </p:cNvPicPr>
          <p:nvPr/>
        </p:nvPicPr>
        <p:blipFill>
          <a:blip r:embed="rId3"/>
          <a:stretch>
            <a:fillRect/>
          </a:stretch>
        </p:blipFill>
        <p:spPr>
          <a:xfrm>
            <a:off x="7968963" y="300754"/>
            <a:ext cx="677060" cy="1200524"/>
          </a:xfrm>
          <a:prstGeom prst="rect">
            <a:avLst/>
          </a:prstGeom>
        </p:spPr>
      </p:pic>
      <p:sp>
        <p:nvSpPr>
          <p:cNvPr id="16" name="Стрелка вниз 15"/>
          <p:cNvSpPr/>
          <p:nvPr/>
        </p:nvSpPr>
        <p:spPr>
          <a:xfrm>
            <a:off x="6023427" y="2381375"/>
            <a:ext cx="275771" cy="12726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Стрелка вниз 16"/>
          <p:cNvSpPr/>
          <p:nvPr/>
        </p:nvSpPr>
        <p:spPr>
          <a:xfrm>
            <a:off x="2074457" y="2381375"/>
            <a:ext cx="275771" cy="12726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TextBox 17"/>
          <p:cNvSpPr txBox="1"/>
          <p:nvPr/>
        </p:nvSpPr>
        <p:spPr>
          <a:xfrm>
            <a:off x="1081432" y="4122057"/>
            <a:ext cx="2261820" cy="1569660"/>
          </a:xfrm>
          <a:prstGeom prst="rect">
            <a:avLst/>
          </a:prstGeom>
          <a:noFill/>
        </p:spPr>
        <p:txBody>
          <a:bodyPr wrap="square" rtlCol="0">
            <a:spAutoFit/>
          </a:bodyPr>
          <a:lstStyle/>
          <a:p>
            <a:pPr algn="ctr"/>
            <a:r>
              <a:rPr lang="ru-RU" sz="2400" dirty="0"/>
              <a:t>обусловленные свойствами испытуемого материала</a:t>
            </a:r>
          </a:p>
        </p:txBody>
      </p:sp>
      <p:sp>
        <p:nvSpPr>
          <p:cNvPr id="19" name="TextBox 18"/>
          <p:cNvSpPr txBox="1"/>
          <p:nvPr/>
        </p:nvSpPr>
        <p:spPr>
          <a:xfrm>
            <a:off x="5239655" y="4122057"/>
            <a:ext cx="2119085" cy="1938992"/>
          </a:xfrm>
          <a:prstGeom prst="rect">
            <a:avLst/>
          </a:prstGeom>
          <a:noFill/>
        </p:spPr>
        <p:txBody>
          <a:bodyPr wrap="square" rtlCol="0">
            <a:spAutoFit/>
          </a:bodyPr>
          <a:lstStyle/>
          <a:p>
            <a:pPr algn="ctr"/>
            <a:r>
              <a:rPr lang="ru-RU" sz="2400" dirty="0"/>
              <a:t>зависящие от условий и метода проведения испытаний</a:t>
            </a:r>
          </a:p>
        </p:txBody>
      </p:sp>
    </p:spTree>
    <p:extLst>
      <p:ext uri="{BB962C8B-B14F-4D97-AF65-F5344CB8AC3E}">
        <p14:creationId xmlns:p14="http://schemas.microsoft.com/office/powerpoint/2010/main" val="37137207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9091" cy="6857999"/>
          </a:xfrm>
          <a:prstGeom prst="rect">
            <a:avLst/>
          </a:prstGeom>
        </p:spPr>
      </p:pic>
      <p:sp>
        <p:nvSpPr>
          <p:cNvPr id="2" name="Заголовок 2"/>
          <p:cNvSpPr txBox="1">
            <a:spLocks/>
          </p:cNvSpPr>
          <p:nvPr/>
        </p:nvSpPr>
        <p:spPr>
          <a:xfrm>
            <a:off x="887780" y="1164071"/>
            <a:ext cx="7725544" cy="38929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ru-RU" sz="2400" dirty="0">
              <a:solidFill>
                <a:schemeClr val="accent1">
                  <a:lumMod val="75000"/>
                </a:schemeClr>
              </a:solidFill>
              <a:latin typeface="Arial" panose="020B0604020202020204" pitchFamily="34" charset="0"/>
              <a:cs typeface="Arial" panose="020B0604020202020204" pitchFamily="34" charset="0"/>
            </a:endParaRPr>
          </a:p>
        </p:txBody>
      </p:sp>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4" name="Заголовок 2"/>
          <p:cNvSpPr txBox="1">
            <a:spLocks/>
          </p:cNvSpPr>
          <p:nvPr/>
        </p:nvSpPr>
        <p:spPr>
          <a:xfrm>
            <a:off x="887780" y="545252"/>
            <a:ext cx="5614620" cy="504056"/>
          </a:xfrm>
          <a:prstGeom prst="rect">
            <a:avLst/>
          </a:prstGeom>
        </p:spPr>
        <p:txBody>
          <a:bodyPr vert="horz" lIns="91440" tIns="45720" rIns="91440" bIns="45720" rtlCol="0" anchor="ctr">
            <a:noAutofit/>
          </a:bodyPr>
          <a:lstStyle>
            <a:defPPr>
              <a:defRPr lang="ru-RU"/>
            </a:defPPr>
            <a:lvl1pPr>
              <a:spcBef>
                <a:spcPct val="0"/>
              </a:spcBef>
              <a:buNone/>
              <a:defRPr sz="2000" b="1">
                <a:solidFill>
                  <a:srgbClr val="000000"/>
                </a:solidFill>
                <a:latin typeface="Arial"/>
                <a:ea typeface="+mj-ea"/>
                <a:cs typeface="Arial"/>
              </a:defRPr>
            </a:lvl1pPr>
          </a:lstStyle>
          <a:p>
            <a:pPr algn="ctr"/>
            <a:r>
              <a:rPr lang="ru-RU" sz="3200" dirty="0">
                <a:solidFill>
                  <a:schemeClr val="tx1"/>
                </a:solidFill>
                <a:latin typeface="Times New Roman" panose="02020603050405020304" pitchFamily="18" charset="0"/>
                <a:cs typeface="Times New Roman" panose="02020603050405020304" pitchFamily="18" charset="0"/>
              </a:rPr>
              <a:t>Факторы, влияющие на огнеупорность</a:t>
            </a: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12</a:t>
            </a:fld>
            <a:endParaRPr lang="ru-RU" dirty="0">
              <a:latin typeface="Arial" panose="020B0604020202020204" pitchFamily="34" charset="0"/>
              <a:cs typeface="Arial" panose="020B0604020202020204" pitchFamily="34" charset="0"/>
            </a:endParaRPr>
          </a:p>
        </p:txBody>
      </p:sp>
      <p:pic>
        <p:nvPicPr>
          <p:cNvPr id="9" name="Рисунок 8"/>
          <p:cNvPicPr>
            <a:picLocks noChangeAspect="1"/>
          </p:cNvPicPr>
          <p:nvPr/>
        </p:nvPicPr>
        <p:blipFill>
          <a:blip r:embed="rId3"/>
          <a:stretch>
            <a:fillRect/>
          </a:stretch>
        </p:blipFill>
        <p:spPr>
          <a:xfrm>
            <a:off x="7968963" y="300754"/>
            <a:ext cx="677060" cy="1200524"/>
          </a:xfrm>
          <a:prstGeom prst="rect">
            <a:avLst/>
          </a:prstGeom>
        </p:spPr>
      </p:pic>
      <p:sp>
        <p:nvSpPr>
          <p:cNvPr id="6" name="TextBox 5"/>
          <p:cNvSpPr txBox="1"/>
          <p:nvPr/>
        </p:nvSpPr>
        <p:spPr>
          <a:xfrm>
            <a:off x="467543" y="2152770"/>
            <a:ext cx="8145779" cy="3108543"/>
          </a:xfrm>
          <a:prstGeom prst="rect">
            <a:avLst/>
          </a:prstGeom>
          <a:noFill/>
        </p:spPr>
        <p:txBody>
          <a:bodyPr wrap="square" rtlCol="0">
            <a:spAutoFit/>
          </a:bodyPr>
          <a:lstStyle/>
          <a:p>
            <a:pPr algn="just"/>
            <a:r>
              <a:rPr lang="ru-RU" sz="2800" dirty="0">
                <a:latin typeface="Times New Roman" panose="02020603050405020304" pitchFamily="18" charset="0"/>
                <a:cs typeface="Times New Roman" panose="02020603050405020304" pitchFamily="18" charset="0"/>
              </a:rPr>
              <a:t>Первая группа факторов включает химический, минеральный и зерновой составы материала; размер частиц отдельных составляющих минералов; взаимное расположение кристаллических и стекловидных фаз, обуславливающих интенсивность их взаимодействия при нагревании. </a:t>
            </a:r>
          </a:p>
        </p:txBody>
      </p:sp>
    </p:spTree>
    <p:extLst>
      <p:ext uri="{BB962C8B-B14F-4D97-AF65-F5344CB8AC3E}">
        <p14:creationId xmlns:p14="http://schemas.microsoft.com/office/powerpoint/2010/main" val="1594714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9091" cy="6857999"/>
          </a:xfrm>
          <a:prstGeom prst="rect">
            <a:avLst/>
          </a:prstGeom>
        </p:spPr>
      </p:pic>
      <p:sp>
        <p:nvSpPr>
          <p:cNvPr id="2" name="Заголовок 2"/>
          <p:cNvSpPr txBox="1">
            <a:spLocks/>
          </p:cNvSpPr>
          <p:nvPr/>
        </p:nvSpPr>
        <p:spPr>
          <a:xfrm>
            <a:off x="887780" y="1164071"/>
            <a:ext cx="7725544" cy="38929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ru-RU" sz="2400" dirty="0">
              <a:solidFill>
                <a:schemeClr val="accent1">
                  <a:lumMod val="75000"/>
                </a:schemeClr>
              </a:solidFill>
              <a:latin typeface="Arial" panose="020B0604020202020204" pitchFamily="34" charset="0"/>
              <a:cs typeface="Arial" panose="020B0604020202020204" pitchFamily="34" charset="0"/>
            </a:endParaRPr>
          </a:p>
        </p:txBody>
      </p:sp>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4" name="Заголовок 2"/>
          <p:cNvSpPr txBox="1">
            <a:spLocks/>
          </p:cNvSpPr>
          <p:nvPr/>
        </p:nvSpPr>
        <p:spPr>
          <a:xfrm>
            <a:off x="887780" y="545252"/>
            <a:ext cx="6064563" cy="504056"/>
          </a:xfrm>
          <a:prstGeom prst="rect">
            <a:avLst/>
          </a:prstGeom>
        </p:spPr>
        <p:txBody>
          <a:bodyPr vert="horz" lIns="91440" tIns="45720" rIns="91440" bIns="45720" rtlCol="0" anchor="ctr">
            <a:noAutofit/>
          </a:bodyPr>
          <a:lstStyle>
            <a:defPPr>
              <a:defRPr lang="ru-RU"/>
            </a:defPPr>
            <a:lvl1pPr>
              <a:spcBef>
                <a:spcPct val="0"/>
              </a:spcBef>
              <a:buNone/>
              <a:defRPr sz="2000" b="1">
                <a:solidFill>
                  <a:srgbClr val="000000"/>
                </a:solidFill>
                <a:latin typeface="Arial"/>
                <a:ea typeface="+mj-ea"/>
                <a:cs typeface="Arial"/>
              </a:defRPr>
            </a:lvl1pPr>
          </a:lstStyle>
          <a:p>
            <a:pPr algn="ctr"/>
            <a:r>
              <a:rPr lang="ru-RU" sz="3200" dirty="0">
                <a:solidFill>
                  <a:schemeClr val="tx1"/>
                </a:solidFill>
                <a:latin typeface="Times New Roman" panose="02020603050405020304" pitchFamily="18" charset="0"/>
                <a:cs typeface="Times New Roman" panose="02020603050405020304" pitchFamily="18" charset="0"/>
              </a:rPr>
              <a:t>Факторы, влияющие на огнеупорность</a:t>
            </a: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13</a:t>
            </a:fld>
            <a:endParaRPr lang="ru-RU" dirty="0">
              <a:latin typeface="Arial" panose="020B0604020202020204" pitchFamily="34" charset="0"/>
              <a:cs typeface="Arial" panose="020B0604020202020204" pitchFamily="34" charset="0"/>
            </a:endParaRPr>
          </a:p>
        </p:txBody>
      </p:sp>
      <p:pic>
        <p:nvPicPr>
          <p:cNvPr id="9" name="Рисунок 8"/>
          <p:cNvPicPr>
            <a:picLocks noChangeAspect="1"/>
          </p:cNvPicPr>
          <p:nvPr/>
        </p:nvPicPr>
        <p:blipFill>
          <a:blip r:embed="rId3"/>
          <a:stretch>
            <a:fillRect/>
          </a:stretch>
        </p:blipFill>
        <p:spPr>
          <a:xfrm>
            <a:off x="7968963" y="300754"/>
            <a:ext cx="677060" cy="1200524"/>
          </a:xfrm>
          <a:prstGeom prst="rect">
            <a:avLst/>
          </a:prstGeom>
        </p:spPr>
      </p:pic>
      <p:sp>
        <p:nvSpPr>
          <p:cNvPr id="12" name="TextBox 11"/>
          <p:cNvSpPr txBox="1"/>
          <p:nvPr/>
        </p:nvSpPr>
        <p:spPr>
          <a:xfrm>
            <a:off x="467544" y="1486763"/>
            <a:ext cx="8229599" cy="4431983"/>
          </a:xfrm>
          <a:prstGeom prst="rect">
            <a:avLst/>
          </a:prstGeom>
          <a:noFill/>
        </p:spPr>
        <p:txBody>
          <a:bodyPr wrap="square" rtlCol="0">
            <a:spAutoFit/>
          </a:bodyPr>
          <a:lstStyle/>
          <a:p>
            <a:pPr algn="just"/>
            <a:r>
              <a:rPr lang="ru-RU" sz="2400" dirty="0">
                <a:latin typeface="Times New Roman" panose="02020603050405020304" pitchFamily="18" charset="0"/>
                <a:cs typeface="Times New Roman" panose="02020603050405020304" pitchFamily="18" charset="0"/>
              </a:rPr>
              <a:t>Ко второй группе факторов относятся форма образца и отчасти его установка на огнеупорную подставку (под наклоном или прямо), скорость нагревания при испытании, распределение температур и расположение образца в рабочей камере, газовая среда в испытательной печи и др. Следовательно, определять огнеупорность материалов следует в строго определенных стандартных условиях, чтобы исключить влияние многочисленных факторов, связанных с методикой проведения испытания, и тогда огнеупорность будет зависеть только от химического и минерального состава материала. </a:t>
            </a:r>
          </a:p>
          <a:p>
            <a:endParaRPr lang="ru-RU" dirty="0"/>
          </a:p>
        </p:txBody>
      </p:sp>
    </p:spTree>
    <p:extLst>
      <p:ext uri="{BB962C8B-B14F-4D97-AF65-F5344CB8AC3E}">
        <p14:creationId xmlns:p14="http://schemas.microsoft.com/office/powerpoint/2010/main" val="338612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9091" cy="6857999"/>
          </a:xfrm>
          <a:prstGeom prst="rect">
            <a:avLst/>
          </a:prstGeom>
        </p:spPr>
      </p:pic>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14</a:t>
            </a:fld>
            <a:endParaRPr lang="ru-RU" dirty="0">
              <a:latin typeface="Arial" panose="020B0604020202020204" pitchFamily="34" charset="0"/>
              <a:cs typeface="Arial" panose="020B0604020202020204" pitchFamily="34" charset="0"/>
            </a:endParaRPr>
          </a:p>
        </p:txBody>
      </p:sp>
      <p:pic>
        <p:nvPicPr>
          <p:cNvPr id="9" name="Рисунок 8"/>
          <p:cNvPicPr>
            <a:picLocks noChangeAspect="1"/>
          </p:cNvPicPr>
          <p:nvPr/>
        </p:nvPicPr>
        <p:blipFill>
          <a:blip r:embed="rId3"/>
          <a:stretch>
            <a:fillRect/>
          </a:stretch>
        </p:blipFill>
        <p:spPr>
          <a:xfrm>
            <a:off x="7968963" y="300754"/>
            <a:ext cx="677060" cy="1200524"/>
          </a:xfrm>
          <a:prstGeom prst="rect">
            <a:avLst/>
          </a:prstGeom>
        </p:spPr>
      </p:pic>
      <p:pic>
        <p:nvPicPr>
          <p:cNvPr id="10242" name="Picture 2" descr="https://sun9-3.userapi.com/eBtP8h3QyF_qFo8ZbDn5z7XtZCYk6ST_pN449Q/xWniyIqtXm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8914" y="521629"/>
            <a:ext cx="6574970" cy="602470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191808" y="177280"/>
            <a:ext cx="5354479" cy="369332"/>
          </a:xfrm>
          <a:prstGeom prst="rect">
            <a:avLst/>
          </a:prstGeom>
          <a:noFill/>
        </p:spPr>
        <p:txBody>
          <a:bodyPr wrap="none" rtlCol="0">
            <a:spAutoFit/>
          </a:bodyPr>
          <a:lstStyle/>
          <a:p>
            <a:r>
              <a:rPr lang="ru-RU" dirty="0"/>
              <a:t>Таблица – 5. Зерновой состав и свойства огнеупоров</a:t>
            </a:r>
          </a:p>
        </p:txBody>
      </p:sp>
    </p:spTree>
    <p:extLst>
      <p:ext uri="{BB962C8B-B14F-4D97-AF65-F5344CB8AC3E}">
        <p14:creationId xmlns:p14="http://schemas.microsoft.com/office/powerpoint/2010/main" val="32726304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9091" cy="6857999"/>
          </a:xfrm>
          <a:prstGeom prst="rect">
            <a:avLst/>
          </a:prstGeom>
        </p:spPr>
      </p:pic>
      <p:sp>
        <p:nvSpPr>
          <p:cNvPr id="2" name="Заголовок 2"/>
          <p:cNvSpPr txBox="1">
            <a:spLocks/>
          </p:cNvSpPr>
          <p:nvPr/>
        </p:nvSpPr>
        <p:spPr>
          <a:xfrm>
            <a:off x="887780" y="1164071"/>
            <a:ext cx="7725544" cy="38929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ru-RU" sz="2400" dirty="0">
              <a:solidFill>
                <a:schemeClr val="accent1">
                  <a:lumMod val="75000"/>
                </a:schemeClr>
              </a:solidFill>
              <a:latin typeface="Arial" panose="020B0604020202020204" pitchFamily="34" charset="0"/>
              <a:cs typeface="Arial" panose="020B0604020202020204" pitchFamily="34" charset="0"/>
            </a:endParaRPr>
          </a:p>
        </p:txBody>
      </p:sp>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4" name="Заголовок 2"/>
          <p:cNvSpPr txBox="1">
            <a:spLocks/>
          </p:cNvSpPr>
          <p:nvPr/>
        </p:nvSpPr>
        <p:spPr>
          <a:xfrm>
            <a:off x="1484545" y="672847"/>
            <a:ext cx="6179999" cy="504056"/>
          </a:xfrm>
          <a:prstGeom prst="rect">
            <a:avLst/>
          </a:prstGeom>
        </p:spPr>
        <p:txBody>
          <a:bodyPr vert="horz" lIns="91440" tIns="45720" rIns="91440" bIns="45720" rtlCol="0" anchor="ctr">
            <a:noAutofit/>
          </a:bodyPr>
          <a:lstStyle>
            <a:defPPr>
              <a:defRPr lang="ru-RU"/>
            </a:defPPr>
            <a:lvl1pPr>
              <a:spcBef>
                <a:spcPct val="0"/>
              </a:spcBef>
              <a:buNone/>
              <a:defRPr sz="2000" b="1">
                <a:solidFill>
                  <a:srgbClr val="000000"/>
                </a:solidFill>
                <a:latin typeface="Arial"/>
                <a:ea typeface="+mj-ea"/>
                <a:cs typeface="Arial"/>
              </a:defRPr>
            </a:lvl1pPr>
          </a:lstStyle>
          <a:p>
            <a:pPr algn="ctr"/>
            <a:r>
              <a:rPr lang="ru-RU" sz="3200" dirty="0">
                <a:solidFill>
                  <a:schemeClr val="tx1"/>
                </a:solidFill>
                <a:latin typeface="Times New Roman" panose="02020603050405020304" pitchFamily="18" charset="0"/>
                <a:cs typeface="Times New Roman" panose="02020603050405020304" pitchFamily="18" charset="0"/>
              </a:rPr>
              <a:t>Количественная мера огнеупорности</a:t>
            </a:r>
          </a:p>
          <a:p>
            <a:pPr algn="ctr"/>
            <a:endParaRPr lang="ru-RU" sz="320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15</a:t>
            </a:fld>
            <a:endParaRPr lang="ru-RU" dirty="0">
              <a:latin typeface="Arial" panose="020B0604020202020204" pitchFamily="34" charset="0"/>
              <a:cs typeface="Arial" panose="020B0604020202020204" pitchFamily="34" charset="0"/>
            </a:endParaRPr>
          </a:p>
        </p:txBody>
      </p:sp>
      <p:pic>
        <p:nvPicPr>
          <p:cNvPr id="9" name="Рисунок 8"/>
          <p:cNvPicPr>
            <a:picLocks noChangeAspect="1"/>
          </p:cNvPicPr>
          <p:nvPr/>
        </p:nvPicPr>
        <p:blipFill>
          <a:blip r:embed="rId3"/>
          <a:stretch>
            <a:fillRect/>
          </a:stretch>
        </p:blipFill>
        <p:spPr>
          <a:xfrm>
            <a:off x="7968963" y="300754"/>
            <a:ext cx="677060" cy="1200524"/>
          </a:xfrm>
          <a:prstGeom prst="rect">
            <a:avLst/>
          </a:prstGeom>
        </p:spPr>
      </p:pic>
      <p:sp>
        <p:nvSpPr>
          <p:cNvPr id="6" name="TextBox 5"/>
          <p:cNvSpPr txBox="1"/>
          <p:nvPr/>
        </p:nvSpPr>
        <p:spPr>
          <a:xfrm>
            <a:off x="467544" y="1774088"/>
            <a:ext cx="8145779" cy="3416320"/>
          </a:xfrm>
          <a:prstGeom prst="rect">
            <a:avLst/>
          </a:prstGeom>
          <a:noFill/>
        </p:spPr>
        <p:txBody>
          <a:bodyPr wrap="square" rtlCol="0">
            <a:spAutoFit/>
          </a:bodyPr>
          <a:lstStyle/>
          <a:p>
            <a:pPr algn="just"/>
            <a:r>
              <a:rPr lang="ru-RU" sz="2400" dirty="0">
                <a:latin typeface="Times New Roman" panose="02020603050405020304" pitchFamily="18" charset="0"/>
                <a:cs typeface="Times New Roman" panose="02020603050405020304" pitchFamily="18" charset="0"/>
              </a:rPr>
              <a:t>Количественной мерой огнеупорности является температура, при которой образец из исследуемого материала в форме трехгранной усеченной пирамиды, называемой пироскопом керамическим (ПК), деформируясь при нагревании под собственной тяжестью, коснётся верхним основанием огнеупорной подставки. Такая степень деформации образца (падение пироскопа) происходит при определенной вязкости, колеблющейся в пределах 10</a:t>
            </a:r>
            <a:r>
              <a:rPr lang="en-US" sz="2400" baseline="30000" dirty="0"/>
              <a:t>2</a:t>
            </a:r>
            <a:r>
              <a:rPr lang="en-US" sz="2400" dirty="0">
                <a:latin typeface="Times New Roman" panose="02020603050405020304" pitchFamily="18" charset="0"/>
                <a:cs typeface="Times New Roman" panose="02020603050405020304" pitchFamily="18" charset="0"/>
              </a:rPr>
              <a:t>-10</a:t>
            </a:r>
            <a:r>
              <a:rPr lang="en-US" sz="2400" baseline="30000" dirty="0"/>
              <a:t>3</a:t>
            </a:r>
            <a:r>
              <a:rPr lang="ru-RU" sz="2400" dirty="0">
                <a:latin typeface="Times New Roman" panose="02020603050405020304" pitchFamily="18" charset="0"/>
                <a:cs typeface="Times New Roman" panose="02020603050405020304" pitchFamily="18" charset="0"/>
              </a:rPr>
              <a:t> Па*с, независимо от состава материала.</a:t>
            </a:r>
          </a:p>
        </p:txBody>
      </p:sp>
    </p:spTree>
    <p:extLst>
      <p:ext uri="{BB962C8B-B14F-4D97-AF65-F5344CB8AC3E}">
        <p14:creationId xmlns:p14="http://schemas.microsoft.com/office/powerpoint/2010/main" val="15947140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9091" cy="6857999"/>
          </a:xfrm>
          <a:prstGeom prst="rect">
            <a:avLst/>
          </a:prstGeom>
        </p:spPr>
      </p:pic>
      <p:sp>
        <p:nvSpPr>
          <p:cNvPr id="2" name="Заголовок 2"/>
          <p:cNvSpPr txBox="1">
            <a:spLocks/>
          </p:cNvSpPr>
          <p:nvPr/>
        </p:nvSpPr>
        <p:spPr>
          <a:xfrm>
            <a:off x="887780" y="1164071"/>
            <a:ext cx="7725544" cy="38929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ru-RU" sz="2400" dirty="0">
              <a:solidFill>
                <a:schemeClr val="accent1">
                  <a:lumMod val="75000"/>
                </a:schemeClr>
              </a:solidFill>
              <a:latin typeface="Arial" panose="020B0604020202020204" pitchFamily="34" charset="0"/>
              <a:cs typeface="Arial" panose="020B0604020202020204" pitchFamily="34" charset="0"/>
            </a:endParaRPr>
          </a:p>
        </p:txBody>
      </p:sp>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4" name="Заголовок 2"/>
          <p:cNvSpPr txBox="1">
            <a:spLocks/>
          </p:cNvSpPr>
          <p:nvPr/>
        </p:nvSpPr>
        <p:spPr>
          <a:xfrm>
            <a:off x="1205879" y="414859"/>
            <a:ext cx="6763084" cy="504056"/>
          </a:xfrm>
          <a:prstGeom prst="rect">
            <a:avLst/>
          </a:prstGeom>
        </p:spPr>
        <p:txBody>
          <a:bodyPr vert="horz" lIns="91440" tIns="45720" rIns="91440" bIns="45720" rtlCol="0" anchor="ctr">
            <a:noAutofit/>
          </a:bodyPr>
          <a:lstStyle>
            <a:defPPr>
              <a:defRPr lang="ru-RU"/>
            </a:defPPr>
            <a:lvl1pPr>
              <a:spcBef>
                <a:spcPct val="0"/>
              </a:spcBef>
              <a:buNone/>
              <a:defRPr sz="2000" b="1">
                <a:solidFill>
                  <a:srgbClr val="000000"/>
                </a:solidFill>
                <a:latin typeface="Arial"/>
                <a:ea typeface="+mj-ea"/>
                <a:cs typeface="Arial"/>
              </a:defRPr>
            </a:lvl1pPr>
          </a:lstStyle>
          <a:p>
            <a:pPr algn="ctr"/>
            <a:r>
              <a:rPr lang="ru-RU" sz="3200" dirty="0">
                <a:solidFill>
                  <a:schemeClr val="tx1"/>
                </a:solidFill>
                <a:latin typeface="Times New Roman" panose="02020603050405020304" pitchFamily="18" charset="0"/>
                <a:cs typeface="Times New Roman" panose="02020603050405020304" pitchFamily="18" charset="0"/>
              </a:rPr>
              <a:t>Количественная мера огнеупорности</a:t>
            </a: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16</a:t>
            </a:fld>
            <a:endParaRPr lang="ru-RU" dirty="0">
              <a:latin typeface="Arial" panose="020B0604020202020204" pitchFamily="34" charset="0"/>
              <a:cs typeface="Arial" panose="020B0604020202020204" pitchFamily="34" charset="0"/>
            </a:endParaRPr>
          </a:p>
        </p:txBody>
      </p:sp>
      <p:pic>
        <p:nvPicPr>
          <p:cNvPr id="9" name="Рисунок 8"/>
          <p:cNvPicPr>
            <a:picLocks noChangeAspect="1"/>
          </p:cNvPicPr>
          <p:nvPr/>
        </p:nvPicPr>
        <p:blipFill>
          <a:blip r:embed="rId3"/>
          <a:stretch>
            <a:fillRect/>
          </a:stretch>
        </p:blipFill>
        <p:spPr>
          <a:xfrm>
            <a:off x="7968963" y="300754"/>
            <a:ext cx="677060" cy="1200524"/>
          </a:xfrm>
          <a:prstGeom prst="rect">
            <a:avLst/>
          </a:prstGeom>
        </p:spPr>
      </p:pic>
      <p:pic>
        <p:nvPicPr>
          <p:cNvPr id="1026" name="Picture 2" descr="https://www.masterovoi.ru/image-19-8/keramicheskie-piroskopy.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8817" y="2285092"/>
            <a:ext cx="6860146" cy="281266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1568009" y="4900935"/>
            <a:ext cx="6124562" cy="400110"/>
          </a:xfrm>
          <a:prstGeom prst="rect">
            <a:avLst/>
          </a:prstGeom>
          <a:noFill/>
        </p:spPr>
        <p:txBody>
          <a:bodyPr wrap="none" rtlCol="0">
            <a:spAutoFit/>
          </a:bodyPr>
          <a:lstStyle/>
          <a:p>
            <a:r>
              <a:rPr lang="ru-RU" sz="2000" dirty="0">
                <a:latin typeface="Times New Roman" panose="02020603050405020304" pitchFamily="18" charset="0"/>
                <a:cs typeface="Times New Roman" panose="02020603050405020304" pitchFamily="18" charset="0"/>
              </a:rPr>
              <a:t>Рисунок – 2. Деформация пироскопов при нагревании</a:t>
            </a:r>
          </a:p>
        </p:txBody>
      </p:sp>
    </p:spTree>
    <p:extLst>
      <p:ext uri="{BB962C8B-B14F-4D97-AF65-F5344CB8AC3E}">
        <p14:creationId xmlns:p14="http://schemas.microsoft.com/office/powerpoint/2010/main" val="122854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9091" cy="6857999"/>
          </a:xfrm>
          <a:prstGeom prst="rect">
            <a:avLst/>
          </a:prstGeom>
        </p:spPr>
      </p:pic>
      <p:sp>
        <p:nvSpPr>
          <p:cNvPr id="2" name="Заголовок 2"/>
          <p:cNvSpPr txBox="1">
            <a:spLocks/>
          </p:cNvSpPr>
          <p:nvPr/>
        </p:nvSpPr>
        <p:spPr>
          <a:xfrm>
            <a:off x="887780" y="1164071"/>
            <a:ext cx="7725544" cy="38929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ru-RU" sz="2400" dirty="0">
              <a:solidFill>
                <a:schemeClr val="accent1">
                  <a:lumMod val="75000"/>
                </a:schemeClr>
              </a:solidFill>
              <a:latin typeface="Arial" panose="020B0604020202020204" pitchFamily="34" charset="0"/>
              <a:cs typeface="Arial" panose="020B0604020202020204" pitchFamily="34" charset="0"/>
            </a:endParaRPr>
          </a:p>
        </p:txBody>
      </p:sp>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4" name="Заголовок 2"/>
          <p:cNvSpPr txBox="1">
            <a:spLocks/>
          </p:cNvSpPr>
          <p:nvPr/>
        </p:nvSpPr>
        <p:spPr>
          <a:xfrm>
            <a:off x="887780" y="545252"/>
            <a:ext cx="6456449" cy="504056"/>
          </a:xfrm>
          <a:prstGeom prst="rect">
            <a:avLst/>
          </a:prstGeom>
        </p:spPr>
        <p:txBody>
          <a:bodyPr vert="horz" lIns="91440" tIns="45720" rIns="91440" bIns="45720" rtlCol="0" anchor="ctr">
            <a:noAutofit/>
          </a:bodyPr>
          <a:lstStyle>
            <a:defPPr>
              <a:defRPr lang="ru-RU"/>
            </a:defPPr>
            <a:lvl1pPr>
              <a:spcBef>
                <a:spcPct val="0"/>
              </a:spcBef>
              <a:buNone/>
              <a:defRPr sz="2000" b="1">
                <a:solidFill>
                  <a:srgbClr val="000000"/>
                </a:solidFill>
                <a:latin typeface="Arial"/>
                <a:ea typeface="+mj-ea"/>
                <a:cs typeface="Arial"/>
              </a:defRPr>
            </a:lvl1pPr>
          </a:lstStyle>
          <a:p>
            <a:pPr algn="ctr"/>
            <a:r>
              <a:rPr lang="ru-RU" sz="3200" dirty="0">
                <a:solidFill>
                  <a:schemeClr val="tx1"/>
                </a:solidFill>
                <a:latin typeface="Arial" panose="020B0604020202020204" pitchFamily="34" charset="0"/>
                <a:cs typeface="Arial" panose="020B0604020202020204" pitchFamily="34" charset="0"/>
              </a:rPr>
              <a:t>Классификация по огнеупорности</a:t>
            </a: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17</a:t>
            </a:fld>
            <a:endParaRPr lang="ru-RU" dirty="0">
              <a:latin typeface="Arial" panose="020B0604020202020204" pitchFamily="34" charset="0"/>
              <a:cs typeface="Arial" panose="020B0604020202020204" pitchFamily="34" charset="0"/>
            </a:endParaRPr>
          </a:p>
        </p:txBody>
      </p:sp>
      <p:pic>
        <p:nvPicPr>
          <p:cNvPr id="9" name="Рисунок 8"/>
          <p:cNvPicPr>
            <a:picLocks noChangeAspect="1"/>
          </p:cNvPicPr>
          <p:nvPr/>
        </p:nvPicPr>
        <p:blipFill>
          <a:blip r:embed="rId3"/>
          <a:stretch>
            <a:fillRect/>
          </a:stretch>
        </p:blipFill>
        <p:spPr>
          <a:xfrm>
            <a:off x="7968963" y="300754"/>
            <a:ext cx="677060" cy="1200524"/>
          </a:xfrm>
          <a:prstGeom prst="rect">
            <a:avLst/>
          </a:prstGeom>
        </p:spPr>
      </p:pic>
      <p:sp>
        <p:nvSpPr>
          <p:cNvPr id="6" name="TextBox 5"/>
          <p:cNvSpPr txBox="1"/>
          <p:nvPr/>
        </p:nvSpPr>
        <p:spPr>
          <a:xfrm>
            <a:off x="1045029" y="2235200"/>
            <a:ext cx="6923934" cy="1938992"/>
          </a:xfrm>
          <a:prstGeom prst="rect">
            <a:avLst/>
          </a:prstGeom>
          <a:noFill/>
        </p:spPr>
        <p:txBody>
          <a:bodyPr wrap="square" rtlCol="0">
            <a:spAutoFit/>
          </a:bodyPr>
          <a:lstStyle/>
          <a:p>
            <a:pPr marL="285750" indent="-285750">
              <a:buFontTx/>
              <a:buChar char="-"/>
            </a:pPr>
            <a:r>
              <a:rPr lang="ru-RU" sz="2400" dirty="0">
                <a:latin typeface="Times New Roman" panose="02020603050405020304" pitchFamily="18" charset="0"/>
                <a:cs typeface="Times New Roman" panose="02020603050405020304" pitchFamily="18" charset="0"/>
              </a:rPr>
              <a:t>Легкоплавкие (</a:t>
            </a:r>
            <a:r>
              <a:rPr lang="en-US" sz="2400" dirty="0">
                <a:latin typeface="Times New Roman" panose="02020603050405020304" pitchFamily="18" charset="0"/>
                <a:cs typeface="Times New Roman" panose="02020603050405020304" pitchFamily="18" charset="0"/>
              </a:rPr>
              <a:t>T&lt;</a:t>
            </a:r>
            <a:r>
              <a:rPr lang="ru-RU" sz="2400" dirty="0">
                <a:latin typeface="Times New Roman" panose="02020603050405020304" pitchFamily="18" charset="0"/>
                <a:cs typeface="Times New Roman" panose="02020603050405020304" pitchFamily="18" charset="0"/>
              </a:rPr>
              <a:t>1300°</a:t>
            </a:r>
            <a:r>
              <a:rPr lang="en-US" sz="2400" dirty="0">
                <a:latin typeface="Times New Roman" panose="02020603050405020304" pitchFamily="18" charset="0"/>
                <a:cs typeface="Times New Roman" panose="02020603050405020304" pitchFamily="18" charset="0"/>
              </a:rPr>
              <a:t>C</a:t>
            </a:r>
            <a:r>
              <a:rPr lang="ru-RU"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285750" indent="-285750">
              <a:buFontTx/>
              <a:buChar char="-"/>
            </a:pPr>
            <a:r>
              <a:rPr lang="ru-RU" sz="2400" dirty="0">
                <a:latin typeface="Times New Roman" panose="02020603050405020304" pitchFamily="18" charset="0"/>
                <a:cs typeface="Times New Roman" panose="02020603050405020304" pitchFamily="18" charset="0"/>
              </a:rPr>
              <a:t>Тугоплавкие (1300-1580°</a:t>
            </a:r>
            <a:r>
              <a:rPr lang="en-US" sz="2400" dirty="0">
                <a:latin typeface="Times New Roman" panose="02020603050405020304" pitchFamily="18" charset="0"/>
                <a:cs typeface="Times New Roman" panose="02020603050405020304" pitchFamily="18" charset="0"/>
              </a:rPr>
              <a:t>C</a:t>
            </a:r>
            <a:r>
              <a:rPr lang="ru-RU" sz="2400" dirty="0">
                <a:latin typeface="Times New Roman" panose="02020603050405020304" pitchFamily="18" charset="0"/>
                <a:cs typeface="Times New Roman" panose="02020603050405020304" pitchFamily="18" charset="0"/>
              </a:rPr>
              <a:t>)</a:t>
            </a:r>
          </a:p>
          <a:p>
            <a:pPr marL="285750" indent="-285750">
              <a:buFontTx/>
              <a:buChar char="-"/>
            </a:pPr>
            <a:r>
              <a:rPr lang="ru-RU" sz="2400" dirty="0">
                <a:latin typeface="Times New Roman" panose="02020603050405020304" pitchFamily="18" charset="0"/>
                <a:cs typeface="Times New Roman" panose="02020603050405020304" pitchFamily="18" charset="0"/>
              </a:rPr>
              <a:t>Огнеупорные (</a:t>
            </a:r>
            <a:r>
              <a:rPr lang="en-US" sz="2400" dirty="0">
                <a:latin typeface="Times New Roman" panose="02020603050405020304" pitchFamily="18" charset="0"/>
                <a:cs typeface="Times New Roman" panose="02020603050405020304" pitchFamily="18" charset="0"/>
              </a:rPr>
              <a:t>1580-</a:t>
            </a:r>
            <a:r>
              <a:rPr lang="ru-RU" sz="24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77</a:t>
            </a:r>
            <a:r>
              <a:rPr lang="ru-RU" sz="2400" dirty="0">
                <a:latin typeface="Times New Roman" panose="02020603050405020304" pitchFamily="18" charset="0"/>
                <a:cs typeface="Times New Roman" panose="02020603050405020304" pitchFamily="18" charset="0"/>
              </a:rPr>
              <a:t>0°</a:t>
            </a:r>
            <a:r>
              <a:rPr lang="en-US" sz="2400" dirty="0">
                <a:latin typeface="Times New Roman" panose="02020603050405020304" pitchFamily="18" charset="0"/>
                <a:cs typeface="Times New Roman" panose="02020603050405020304" pitchFamily="18" charset="0"/>
              </a:rPr>
              <a:t>C</a:t>
            </a:r>
            <a:r>
              <a:rPr lang="ru-RU" sz="2400" dirty="0">
                <a:latin typeface="Times New Roman" panose="02020603050405020304" pitchFamily="18" charset="0"/>
                <a:cs typeface="Times New Roman" panose="02020603050405020304" pitchFamily="18" charset="0"/>
              </a:rPr>
              <a:t>)</a:t>
            </a:r>
          </a:p>
          <a:p>
            <a:pPr marL="285750" indent="-285750">
              <a:buFontTx/>
              <a:buChar char="-"/>
            </a:pPr>
            <a:r>
              <a:rPr lang="ru-RU" sz="2400" dirty="0">
                <a:latin typeface="Times New Roman" panose="02020603050405020304" pitchFamily="18" charset="0"/>
                <a:cs typeface="Times New Roman" panose="02020603050405020304" pitchFamily="18" charset="0"/>
              </a:rPr>
              <a:t>Высокоогнеупорные </a:t>
            </a:r>
            <a:r>
              <a:rPr lang="en-US" sz="2400" dirty="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до 2000°</a:t>
            </a:r>
            <a:r>
              <a:rPr lang="en-US" sz="2400" dirty="0">
                <a:latin typeface="Times New Roman" panose="02020603050405020304" pitchFamily="18" charset="0"/>
                <a:cs typeface="Times New Roman" panose="02020603050405020304" pitchFamily="18" charset="0"/>
              </a:rPr>
              <a:t>C</a:t>
            </a:r>
            <a:r>
              <a:rPr lang="ru-RU"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285750" indent="-285750">
              <a:buFontTx/>
              <a:buChar char="-"/>
            </a:pPr>
            <a:r>
              <a:rPr lang="ru-RU" sz="2400" dirty="0">
                <a:latin typeface="Times New Roman" panose="02020603050405020304" pitchFamily="18" charset="0"/>
                <a:cs typeface="Times New Roman" panose="02020603050405020304" pitchFamily="18" charset="0"/>
              </a:rPr>
              <a:t>Огнеупоры высшей огнеупорности (</a:t>
            </a:r>
            <a:r>
              <a:rPr lang="en-US" sz="2400" dirty="0">
                <a:latin typeface="Times New Roman" panose="02020603050405020304" pitchFamily="18" charset="0"/>
                <a:cs typeface="Times New Roman" panose="02020603050405020304" pitchFamily="18" charset="0"/>
              </a:rPr>
              <a:t>T&gt;20</a:t>
            </a:r>
            <a:r>
              <a:rPr lang="ru-RU" sz="2400" dirty="0">
                <a:latin typeface="Times New Roman" panose="02020603050405020304" pitchFamily="18" charset="0"/>
                <a:cs typeface="Times New Roman" panose="02020603050405020304" pitchFamily="18" charset="0"/>
              </a:rPr>
              <a:t>00°</a:t>
            </a:r>
            <a:r>
              <a:rPr lang="en-US" sz="2400" dirty="0">
                <a:latin typeface="Times New Roman" panose="02020603050405020304" pitchFamily="18" charset="0"/>
                <a:cs typeface="Times New Roman" panose="02020603050405020304" pitchFamily="18" charset="0"/>
              </a:rPr>
              <a:t>C</a:t>
            </a:r>
            <a:r>
              <a:rPr lang="ru-RU"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8123688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9091" cy="6857999"/>
          </a:xfrm>
          <a:prstGeom prst="rect">
            <a:avLst/>
          </a:prstGeom>
        </p:spPr>
      </p:pic>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4" name="Заголовок 2"/>
          <p:cNvSpPr txBox="1">
            <a:spLocks/>
          </p:cNvSpPr>
          <p:nvPr/>
        </p:nvSpPr>
        <p:spPr>
          <a:xfrm>
            <a:off x="887780" y="545252"/>
            <a:ext cx="7725544" cy="504056"/>
          </a:xfrm>
          <a:prstGeom prst="rect">
            <a:avLst/>
          </a:prstGeom>
        </p:spPr>
        <p:txBody>
          <a:bodyPr vert="horz" lIns="91440" tIns="45720" rIns="91440" bIns="45720" rtlCol="0" anchor="ctr">
            <a:noAutofit/>
          </a:bodyPr>
          <a:lstStyle>
            <a:defPPr>
              <a:defRPr lang="ru-RU"/>
            </a:defPPr>
            <a:lvl1pPr>
              <a:spcBef>
                <a:spcPct val="0"/>
              </a:spcBef>
              <a:buNone/>
              <a:defRPr sz="2000" b="1">
                <a:solidFill>
                  <a:srgbClr val="000000"/>
                </a:solidFill>
                <a:latin typeface="Arial"/>
                <a:ea typeface="+mj-ea"/>
                <a:cs typeface="Arial"/>
              </a:defRPr>
            </a:lvl1pPr>
          </a:lstStyle>
          <a:p>
            <a:pPr algn="ctr"/>
            <a:r>
              <a:rPr lang="ru-RU" sz="3200" dirty="0">
                <a:solidFill>
                  <a:schemeClr val="tx1"/>
                </a:solidFill>
                <a:latin typeface="Times New Roman" panose="02020603050405020304" pitchFamily="18" charset="0"/>
                <a:cs typeface="Times New Roman" panose="02020603050405020304" pitchFamily="18" charset="0"/>
              </a:rPr>
              <a:t>Обозначение огнеупорности</a:t>
            </a: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18</a:t>
            </a:fld>
            <a:endParaRPr lang="ru-RU" dirty="0">
              <a:latin typeface="Arial" panose="020B0604020202020204" pitchFamily="34" charset="0"/>
              <a:cs typeface="Arial" panose="020B0604020202020204" pitchFamily="34" charset="0"/>
            </a:endParaRPr>
          </a:p>
        </p:txBody>
      </p:sp>
      <p:pic>
        <p:nvPicPr>
          <p:cNvPr id="9" name="Рисунок 8"/>
          <p:cNvPicPr>
            <a:picLocks noChangeAspect="1"/>
          </p:cNvPicPr>
          <p:nvPr/>
        </p:nvPicPr>
        <p:blipFill>
          <a:blip r:embed="rId3"/>
          <a:stretch>
            <a:fillRect/>
          </a:stretch>
        </p:blipFill>
        <p:spPr>
          <a:xfrm>
            <a:off x="7968963" y="300754"/>
            <a:ext cx="677060" cy="1200524"/>
          </a:xfrm>
          <a:prstGeom prst="rect">
            <a:avLst/>
          </a:prstGeom>
        </p:spPr>
      </p:pic>
      <p:sp>
        <p:nvSpPr>
          <p:cNvPr id="6" name="TextBox 5"/>
          <p:cNvSpPr txBox="1"/>
          <p:nvPr/>
        </p:nvSpPr>
        <p:spPr>
          <a:xfrm>
            <a:off x="887780" y="1553363"/>
            <a:ext cx="7419713" cy="3046988"/>
          </a:xfrm>
          <a:prstGeom prst="rect">
            <a:avLst/>
          </a:prstGeom>
          <a:noFill/>
        </p:spPr>
        <p:txBody>
          <a:bodyPr wrap="square" rtlCol="0">
            <a:spAutoFit/>
          </a:bodyPr>
          <a:lstStyle/>
          <a:p>
            <a:pPr algn="just"/>
            <a:r>
              <a:rPr lang="ru-RU" sz="2400" dirty="0">
                <a:latin typeface="Times New Roman" panose="02020603050405020304" pitchFamily="18" charset="0"/>
                <a:cs typeface="Times New Roman" panose="02020603050405020304" pitchFamily="18" charset="0"/>
              </a:rPr>
              <a:t>Обозначается огнеупорность материала номером того стандартного контрольного пироскопа, который падает одновременно с испытуемым. Численное значение температуры падения пироскопа соответствует его номеру, выдавленному на грани пирамидки и увеличенному в 10 раз. Температура падения контрольных пироскопов устанавливается в пределах 1580-2000°</a:t>
            </a:r>
            <a:r>
              <a:rPr lang="en-US" sz="2400" dirty="0">
                <a:latin typeface="Times New Roman" panose="02020603050405020304" pitchFamily="18" charset="0"/>
                <a:cs typeface="Times New Roman" panose="02020603050405020304" pitchFamily="18" charset="0"/>
              </a:rPr>
              <a:t>C</a:t>
            </a:r>
            <a:r>
              <a:rPr lang="ru-RU" sz="2400" dirty="0">
                <a:latin typeface="Times New Roman" panose="02020603050405020304" pitchFamily="18" charset="0"/>
                <a:cs typeface="Times New Roman" panose="02020603050405020304" pitchFamily="18" charset="0"/>
              </a:rPr>
              <a:t> с интервалом в 20-40°</a:t>
            </a:r>
            <a:r>
              <a:rPr lang="en-US" sz="2400" dirty="0">
                <a:latin typeface="Times New Roman" panose="02020603050405020304" pitchFamily="18" charset="0"/>
                <a:cs typeface="Times New Roman" panose="02020603050405020304" pitchFamily="18" charset="0"/>
              </a:rPr>
              <a:t>C</a:t>
            </a:r>
            <a:r>
              <a:rPr lang="ru-RU"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3114788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9091" cy="6857999"/>
          </a:xfrm>
          <a:prstGeom prst="rect">
            <a:avLst/>
          </a:prstGeom>
        </p:spPr>
      </p:pic>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4" name="Заголовок 2"/>
          <p:cNvSpPr txBox="1">
            <a:spLocks/>
          </p:cNvSpPr>
          <p:nvPr/>
        </p:nvSpPr>
        <p:spPr>
          <a:xfrm>
            <a:off x="887780" y="545252"/>
            <a:ext cx="7725544" cy="504056"/>
          </a:xfrm>
          <a:prstGeom prst="rect">
            <a:avLst/>
          </a:prstGeom>
        </p:spPr>
        <p:txBody>
          <a:bodyPr vert="horz" lIns="91440" tIns="45720" rIns="91440" bIns="45720" rtlCol="0" anchor="ctr">
            <a:noAutofit/>
          </a:bodyPr>
          <a:lstStyle>
            <a:defPPr>
              <a:defRPr lang="ru-RU"/>
            </a:defPPr>
            <a:lvl1pPr>
              <a:spcBef>
                <a:spcPct val="0"/>
              </a:spcBef>
              <a:buNone/>
              <a:defRPr sz="2000" b="1">
                <a:solidFill>
                  <a:srgbClr val="000000"/>
                </a:solidFill>
                <a:latin typeface="Arial"/>
                <a:ea typeface="+mj-ea"/>
                <a:cs typeface="Arial"/>
              </a:defRPr>
            </a:lvl1pPr>
          </a:lstStyle>
          <a:p>
            <a:pPr algn="ctr"/>
            <a:r>
              <a:rPr lang="ru-RU" sz="3200" dirty="0">
                <a:solidFill>
                  <a:schemeClr val="tx1"/>
                </a:solidFill>
                <a:latin typeface="Times New Roman" panose="02020603050405020304" pitchFamily="18" charset="0"/>
                <a:cs typeface="Times New Roman" panose="02020603050405020304" pitchFamily="18" charset="0"/>
              </a:rPr>
              <a:t>Обозначение огнеупорности</a:t>
            </a: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19</a:t>
            </a:fld>
            <a:endParaRPr lang="ru-RU" dirty="0">
              <a:latin typeface="Arial" panose="020B0604020202020204" pitchFamily="34" charset="0"/>
              <a:cs typeface="Arial" panose="020B0604020202020204" pitchFamily="34" charset="0"/>
            </a:endParaRPr>
          </a:p>
        </p:txBody>
      </p:sp>
      <p:pic>
        <p:nvPicPr>
          <p:cNvPr id="9" name="Рисунок 8"/>
          <p:cNvPicPr>
            <a:picLocks noChangeAspect="1"/>
          </p:cNvPicPr>
          <p:nvPr/>
        </p:nvPicPr>
        <p:blipFill>
          <a:blip r:embed="rId3"/>
          <a:stretch>
            <a:fillRect/>
          </a:stretch>
        </p:blipFill>
        <p:spPr>
          <a:xfrm>
            <a:off x="7968963" y="300754"/>
            <a:ext cx="677060" cy="1200524"/>
          </a:xfrm>
          <a:prstGeom prst="rect">
            <a:avLst/>
          </a:prstGeom>
        </p:spPr>
      </p:pic>
      <p:pic>
        <p:nvPicPr>
          <p:cNvPr id="5125" name="Picture 5" descr="https://sun9-16.userapi.com/Amuc2tUa5t26v8jzcIfZDahH_PloiFlew9JyLQ/p_j55JS2pe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5461" y="1745059"/>
            <a:ext cx="6811282" cy="381431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2598905" y="1316612"/>
            <a:ext cx="4303294" cy="369332"/>
          </a:xfrm>
          <a:prstGeom prst="rect">
            <a:avLst/>
          </a:prstGeom>
          <a:noFill/>
        </p:spPr>
        <p:txBody>
          <a:bodyPr wrap="none" rtlCol="0">
            <a:spAutoFit/>
          </a:bodyPr>
          <a:lstStyle/>
          <a:p>
            <a:r>
              <a:rPr lang="ru-RU" dirty="0"/>
              <a:t>Таблица – 6. Характеристики огнеупоров. </a:t>
            </a:r>
          </a:p>
        </p:txBody>
      </p:sp>
    </p:spTree>
    <p:extLst>
      <p:ext uri="{BB962C8B-B14F-4D97-AF65-F5344CB8AC3E}">
        <p14:creationId xmlns:p14="http://schemas.microsoft.com/office/powerpoint/2010/main" val="3510891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9091" cy="6857999"/>
          </a:xfrm>
          <a:prstGeom prst="rect">
            <a:avLst/>
          </a:prstGeom>
        </p:spPr>
      </p:pic>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4" name="Заголовок 2"/>
          <p:cNvSpPr txBox="1">
            <a:spLocks/>
          </p:cNvSpPr>
          <p:nvPr/>
        </p:nvSpPr>
        <p:spPr>
          <a:xfrm>
            <a:off x="887780" y="545252"/>
            <a:ext cx="7725544" cy="504056"/>
          </a:xfrm>
          <a:prstGeom prst="rect">
            <a:avLst/>
          </a:prstGeom>
        </p:spPr>
        <p:txBody>
          <a:bodyPr vert="horz" lIns="91440" tIns="45720" rIns="91440" bIns="45720" rtlCol="0" anchor="ctr">
            <a:noAutofit/>
          </a:bodyPr>
          <a:lstStyle>
            <a:defPPr>
              <a:defRPr lang="ru-RU"/>
            </a:defPPr>
            <a:lvl1pPr>
              <a:spcBef>
                <a:spcPct val="0"/>
              </a:spcBef>
              <a:buNone/>
              <a:defRPr sz="2000" b="1">
                <a:solidFill>
                  <a:srgbClr val="000000"/>
                </a:solidFill>
                <a:latin typeface="Arial"/>
                <a:ea typeface="+mj-ea"/>
                <a:cs typeface="Arial"/>
              </a:defRPr>
            </a:lvl1pPr>
          </a:lstStyle>
          <a:p>
            <a:pPr algn="ctr"/>
            <a:r>
              <a:rPr lang="ru-RU" altLang="ru-RU" sz="3200" dirty="0">
                <a:latin typeface="Times New Roman" pitchFamily="18" charset="0"/>
                <a:cs typeface="Times New Roman" pitchFamily="18" charset="0"/>
              </a:rPr>
              <a:t>Библиографический список</a:t>
            </a: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2</a:t>
            </a:fld>
            <a:endParaRPr lang="ru-RU" dirty="0">
              <a:latin typeface="Arial" panose="020B0604020202020204" pitchFamily="34" charset="0"/>
              <a:cs typeface="Arial" panose="020B0604020202020204" pitchFamily="34" charset="0"/>
            </a:endParaRPr>
          </a:p>
        </p:txBody>
      </p:sp>
      <p:pic>
        <p:nvPicPr>
          <p:cNvPr id="9" name="Рисунок 8"/>
          <p:cNvPicPr>
            <a:picLocks noChangeAspect="1"/>
          </p:cNvPicPr>
          <p:nvPr/>
        </p:nvPicPr>
        <p:blipFill>
          <a:blip r:embed="rId3"/>
          <a:stretch>
            <a:fillRect/>
          </a:stretch>
        </p:blipFill>
        <p:spPr>
          <a:xfrm>
            <a:off x="7968963" y="300754"/>
            <a:ext cx="677060" cy="1200524"/>
          </a:xfrm>
          <a:prstGeom prst="rect">
            <a:avLst/>
          </a:prstGeom>
        </p:spPr>
      </p:pic>
      <p:sp>
        <p:nvSpPr>
          <p:cNvPr id="11" name="Прямоугольник 3"/>
          <p:cNvSpPr>
            <a:spLocks noChangeArrowheads="1"/>
          </p:cNvSpPr>
          <p:nvPr/>
        </p:nvSpPr>
        <p:spPr bwMode="auto">
          <a:xfrm>
            <a:off x="107950" y="1559148"/>
            <a:ext cx="8891588"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tabLst>
                <a:tab pos="342900" algn="l"/>
              </a:tabLst>
              <a:defRPr sz="3200">
                <a:solidFill>
                  <a:schemeClr val="tx1"/>
                </a:solidFill>
                <a:latin typeface="Arial" charset="0"/>
              </a:defRPr>
            </a:lvl1pPr>
            <a:lvl2pPr marL="742950" indent="-285750">
              <a:spcBef>
                <a:spcPct val="20000"/>
              </a:spcBef>
              <a:buChar char="–"/>
              <a:tabLst>
                <a:tab pos="342900" algn="l"/>
              </a:tabLst>
              <a:defRPr sz="2800">
                <a:solidFill>
                  <a:schemeClr val="tx1"/>
                </a:solidFill>
                <a:latin typeface="Arial" charset="0"/>
              </a:defRPr>
            </a:lvl2pPr>
            <a:lvl3pPr marL="1143000" indent="-228600">
              <a:spcBef>
                <a:spcPct val="20000"/>
              </a:spcBef>
              <a:buChar char="•"/>
              <a:tabLst>
                <a:tab pos="342900" algn="l"/>
              </a:tabLst>
              <a:defRPr sz="2400">
                <a:solidFill>
                  <a:schemeClr val="tx1"/>
                </a:solidFill>
                <a:latin typeface="Arial" charset="0"/>
              </a:defRPr>
            </a:lvl3pPr>
            <a:lvl4pPr marL="1600200" indent="-228600">
              <a:spcBef>
                <a:spcPct val="20000"/>
              </a:spcBef>
              <a:buChar char="–"/>
              <a:tabLst>
                <a:tab pos="342900" algn="l"/>
              </a:tabLst>
              <a:defRPr sz="2000">
                <a:solidFill>
                  <a:schemeClr val="tx1"/>
                </a:solidFill>
                <a:latin typeface="Arial" charset="0"/>
              </a:defRPr>
            </a:lvl4pPr>
            <a:lvl5pPr marL="2057400" indent="-228600">
              <a:spcBef>
                <a:spcPct val="20000"/>
              </a:spcBef>
              <a:buChar char="»"/>
              <a:tabLst>
                <a:tab pos="342900" algn="l"/>
              </a:tabLst>
              <a:defRPr sz="2000">
                <a:solidFill>
                  <a:schemeClr val="tx1"/>
                </a:solidFill>
                <a:latin typeface="Arial" charset="0"/>
              </a:defRPr>
            </a:lvl5pPr>
            <a:lvl6pPr marL="2514600" indent="-228600" eaLnBrk="0" fontAlgn="base" hangingPunct="0">
              <a:spcBef>
                <a:spcPct val="20000"/>
              </a:spcBef>
              <a:spcAft>
                <a:spcPct val="0"/>
              </a:spcAft>
              <a:buChar char="»"/>
              <a:tabLst>
                <a:tab pos="342900" algn="l"/>
              </a:tabLst>
              <a:defRPr sz="2000">
                <a:solidFill>
                  <a:schemeClr val="tx1"/>
                </a:solidFill>
                <a:latin typeface="Arial" charset="0"/>
              </a:defRPr>
            </a:lvl6pPr>
            <a:lvl7pPr marL="2971800" indent="-228600" eaLnBrk="0" fontAlgn="base" hangingPunct="0">
              <a:spcBef>
                <a:spcPct val="20000"/>
              </a:spcBef>
              <a:spcAft>
                <a:spcPct val="0"/>
              </a:spcAft>
              <a:buChar char="»"/>
              <a:tabLst>
                <a:tab pos="342900" algn="l"/>
              </a:tabLst>
              <a:defRPr sz="2000">
                <a:solidFill>
                  <a:schemeClr val="tx1"/>
                </a:solidFill>
                <a:latin typeface="Arial" charset="0"/>
              </a:defRPr>
            </a:lvl7pPr>
            <a:lvl8pPr marL="3429000" indent="-228600" eaLnBrk="0" fontAlgn="base" hangingPunct="0">
              <a:spcBef>
                <a:spcPct val="20000"/>
              </a:spcBef>
              <a:spcAft>
                <a:spcPct val="0"/>
              </a:spcAft>
              <a:buChar char="»"/>
              <a:tabLst>
                <a:tab pos="342900" algn="l"/>
              </a:tabLst>
              <a:defRPr sz="2000">
                <a:solidFill>
                  <a:schemeClr val="tx1"/>
                </a:solidFill>
                <a:latin typeface="Arial" charset="0"/>
              </a:defRPr>
            </a:lvl8pPr>
            <a:lvl9pPr marL="3886200" indent="-228600" eaLnBrk="0" fontAlgn="base" hangingPunct="0">
              <a:spcBef>
                <a:spcPct val="20000"/>
              </a:spcBef>
              <a:spcAft>
                <a:spcPct val="0"/>
              </a:spcAft>
              <a:buChar char="»"/>
              <a:tabLst>
                <a:tab pos="342900" algn="l"/>
              </a:tabLst>
              <a:defRPr sz="2000">
                <a:solidFill>
                  <a:schemeClr val="tx1"/>
                </a:solidFill>
                <a:latin typeface="Arial" charset="0"/>
              </a:defRPr>
            </a:lvl9pPr>
          </a:lstStyle>
          <a:p>
            <a:pPr algn="just" eaLnBrk="1" hangingPunct="1">
              <a:spcBef>
                <a:spcPct val="0"/>
              </a:spcBef>
              <a:buFontTx/>
              <a:buAutoNum type="arabicPeriod"/>
            </a:pPr>
            <a:r>
              <a:rPr lang="ru-RU" altLang="ru-RU" sz="2400" dirty="0">
                <a:latin typeface="Times New Roman" pitchFamily="18" charset="0"/>
                <a:cs typeface="Times New Roman" pitchFamily="18" charset="0"/>
              </a:rPr>
              <a:t> Н.Т. Андрианов, А.В. Беляков, В.Л. </a:t>
            </a:r>
            <a:r>
              <a:rPr lang="ru-RU" altLang="ru-RU" sz="2400" dirty="0" err="1">
                <a:latin typeface="Times New Roman" pitchFamily="18" charset="0"/>
                <a:cs typeface="Times New Roman" pitchFamily="18" charset="0"/>
              </a:rPr>
              <a:t>Балкевич</a:t>
            </a:r>
            <a:r>
              <a:rPr lang="ru-RU" altLang="ru-RU" sz="2400" dirty="0">
                <a:latin typeface="Times New Roman" pitchFamily="18" charset="0"/>
                <a:cs typeface="Times New Roman" pitchFamily="18" charset="0"/>
              </a:rPr>
              <a:t>, А.С. Власов, И.Я. </a:t>
            </a:r>
            <a:r>
              <a:rPr lang="ru-RU" altLang="ru-RU" sz="2400" dirty="0" err="1">
                <a:latin typeface="Times New Roman" pitchFamily="18" charset="0"/>
                <a:cs typeface="Times New Roman" pitchFamily="18" charset="0"/>
              </a:rPr>
              <a:t>Гузман</a:t>
            </a:r>
            <a:r>
              <a:rPr lang="ru-RU" altLang="ru-RU" sz="2400" dirty="0">
                <a:latin typeface="Times New Roman" pitchFamily="18" charset="0"/>
                <a:cs typeface="Times New Roman" pitchFamily="18" charset="0"/>
              </a:rPr>
              <a:t>, Е.С. Лукин, Ю.М. Мосин, Б.С. Скидан. Химическая технология керамики. Учеб. пособие для вузов </a:t>
            </a:r>
            <a:r>
              <a:rPr lang="en-US" altLang="ru-RU" sz="2400" dirty="0">
                <a:latin typeface="Times New Roman" pitchFamily="18" charset="0"/>
                <a:cs typeface="Times New Roman" pitchFamily="18" charset="0"/>
              </a:rPr>
              <a:t>/ </a:t>
            </a:r>
            <a:r>
              <a:rPr lang="ru-RU" altLang="ru-RU" sz="2400" dirty="0">
                <a:latin typeface="Times New Roman" pitchFamily="18" charset="0"/>
                <a:cs typeface="Times New Roman" pitchFamily="18" charset="0"/>
              </a:rPr>
              <a:t>Под ред. И.Я. </a:t>
            </a:r>
            <a:r>
              <a:rPr lang="ru-RU" altLang="ru-RU" sz="2400" dirty="0" err="1">
                <a:latin typeface="Times New Roman" pitchFamily="18" charset="0"/>
                <a:cs typeface="Times New Roman" pitchFamily="18" charset="0"/>
              </a:rPr>
              <a:t>Гузмана</a:t>
            </a:r>
            <a:r>
              <a:rPr lang="ru-RU" altLang="ru-RU" sz="2400" dirty="0">
                <a:latin typeface="Times New Roman" pitchFamily="18" charset="0"/>
                <a:cs typeface="Times New Roman" pitchFamily="18" charset="0"/>
              </a:rPr>
              <a:t>. — М.: </a:t>
            </a:r>
            <a:r>
              <a:rPr lang="en-US" altLang="ru-RU" sz="2400" dirty="0">
                <a:latin typeface="Times New Roman" pitchFamily="18" charset="0"/>
                <a:cs typeface="Times New Roman" pitchFamily="18" charset="0"/>
              </a:rPr>
              <a:t>OOO </a:t>
            </a:r>
            <a:r>
              <a:rPr lang="ru-RU" altLang="ru-RU" sz="2400" dirty="0">
                <a:latin typeface="Times New Roman" pitchFamily="18" charset="0"/>
                <a:cs typeface="Times New Roman" pitchFamily="18" charset="0"/>
              </a:rPr>
              <a:t>РИФ «СТРОЙМАТЕРИАЛЫ», 2012. – 496 с.</a:t>
            </a:r>
          </a:p>
          <a:p>
            <a:pPr algn="just" eaLnBrk="1" hangingPunct="1">
              <a:spcBef>
                <a:spcPct val="0"/>
              </a:spcBef>
              <a:buFontTx/>
              <a:buAutoNum type="arabicPeriod"/>
            </a:pPr>
            <a:endParaRPr lang="ru-RU" altLang="ru-RU" sz="2400" dirty="0">
              <a:latin typeface="Times New Roman" pitchFamily="18" charset="0"/>
              <a:cs typeface="Times New Roman" pitchFamily="18" charset="0"/>
            </a:endParaRPr>
          </a:p>
          <a:p>
            <a:pPr algn="just" eaLnBrk="1" hangingPunct="1">
              <a:spcBef>
                <a:spcPct val="0"/>
              </a:spcBef>
              <a:buFontTx/>
              <a:buAutoNum type="arabicPeriod"/>
            </a:pPr>
            <a:r>
              <a:rPr lang="ru-RU" altLang="ru-RU" sz="2400" dirty="0">
                <a:latin typeface="Times New Roman" pitchFamily="18" charset="0"/>
                <a:cs typeface="Times New Roman" pitchFamily="18" charset="0"/>
              </a:rPr>
              <a:t> Л.И. Сычева, Е.Н. Потапова, Д.О. Лемешев, Н.Ю. Михайленко, А.И. Захаров, И.Н. Тихомирова, А.В. Беляков, Е.Е. Строганова. Практикум по технологии тугоплавких неметаллических и силикатных материалов</a:t>
            </a:r>
            <a:r>
              <a:rPr lang="en-US" altLang="ru-RU" sz="2400" dirty="0">
                <a:latin typeface="Times New Roman" pitchFamily="18" charset="0"/>
                <a:cs typeface="Times New Roman" pitchFamily="18" charset="0"/>
              </a:rPr>
              <a:t>.</a:t>
            </a:r>
            <a:r>
              <a:rPr lang="ru-RU" altLang="ru-RU" sz="2400" dirty="0">
                <a:latin typeface="Times New Roman" pitchFamily="18" charset="0"/>
                <a:cs typeface="Times New Roman" pitchFamily="18" charset="0"/>
              </a:rPr>
              <a:t> Учеб. пособие / Под ред. Н.А. Макарова.</a:t>
            </a:r>
            <a:r>
              <a:rPr lang="en-US" altLang="ru-RU" sz="2400" dirty="0">
                <a:latin typeface="Times New Roman" pitchFamily="18" charset="0"/>
                <a:cs typeface="Times New Roman" pitchFamily="18" charset="0"/>
              </a:rPr>
              <a:t> </a:t>
            </a:r>
            <a:r>
              <a:rPr lang="ru-RU" altLang="ru-RU" sz="2400" dirty="0">
                <a:latin typeface="Times New Roman" pitchFamily="18" charset="0"/>
                <a:cs typeface="Times New Roman" pitchFamily="18" charset="0"/>
              </a:rPr>
              <a:t>— М.: РХТУ им. Д.И. Менделеева, 2019.</a:t>
            </a:r>
            <a:r>
              <a:rPr lang="en-US" altLang="ru-RU" sz="2400" dirty="0">
                <a:latin typeface="Times New Roman" pitchFamily="18" charset="0"/>
                <a:cs typeface="Times New Roman" pitchFamily="18" charset="0"/>
              </a:rPr>
              <a:t> </a:t>
            </a:r>
            <a:r>
              <a:rPr lang="ru-RU" altLang="ru-RU" sz="2400" dirty="0">
                <a:latin typeface="Times New Roman" pitchFamily="18" charset="0"/>
                <a:cs typeface="Times New Roman" pitchFamily="18" charset="0"/>
              </a:rPr>
              <a:t>— 270 с.</a:t>
            </a:r>
            <a:endParaRPr lang="ru-RU" altLang="ru-RU" sz="18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518066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9091" cy="6857999"/>
          </a:xfrm>
          <a:prstGeom prst="rect">
            <a:avLst/>
          </a:prstGeom>
        </p:spPr>
      </p:pic>
      <p:sp>
        <p:nvSpPr>
          <p:cNvPr id="2" name="Заголовок 2"/>
          <p:cNvSpPr txBox="1">
            <a:spLocks/>
          </p:cNvSpPr>
          <p:nvPr/>
        </p:nvSpPr>
        <p:spPr>
          <a:xfrm>
            <a:off x="887780" y="1164071"/>
            <a:ext cx="7725544" cy="38929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ru-RU" sz="2400" dirty="0">
              <a:solidFill>
                <a:schemeClr val="accent1">
                  <a:lumMod val="75000"/>
                </a:schemeClr>
              </a:solidFill>
              <a:latin typeface="Arial" panose="020B0604020202020204" pitchFamily="34" charset="0"/>
              <a:cs typeface="Arial" panose="020B0604020202020204" pitchFamily="34" charset="0"/>
            </a:endParaRPr>
          </a:p>
        </p:txBody>
      </p:sp>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4" name="Заголовок 2"/>
          <p:cNvSpPr txBox="1">
            <a:spLocks/>
          </p:cNvSpPr>
          <p:nvPr/>
        </p:nvSpPr>
        <p:spPr>
          <a:xfrm>
            <a:off x="243419" y="426781"/>
            <a:ext cx="7725544" cy="504056"/>
          </a:xfrm>
          <a:prstGeom prst="rect">
            <a:avLst/>
          </a:prstGeom>
        </p:spPr>
        <p:txBody>
          <a:bodyPr vert="horz" lIns="91440" tIns="45720" rIns="91440" bIns="45720" rtlCol="0" anchor="ctr">
            <a:noAutofit/>
          </a:bodyPr>
          <a:lstStyle>
            <a:defPPr>
              <a:defRPr lang="ru-RU"/>
            </a:defPPr>
            <a:lvl1pPr>
              <a:spcBef>
                <a:spcPct val="0"/>
              </a:spcBef>
              <a:buNone/>
              <a:defRPr sz="2000" b="1">
                <a:solidFill>
                  <a:srgbClr val="000000"/>
                </a:solidFill>
                <a:latin typeface="Arial"/>
                <a:ea typeface="+mj-ea"/>
                <a:cs typeface="Arial"/>
              </a:defRPr>
            </a:lvl1pPr>
          </a:lstStyle>
          <a:p>
            <a:pPr algn="ctr"/>
            <a:r>
              <a:rPr lang="ru-RU" sz="3200" dirty="0">
                <a:solidFill>
                  <a:schemeClr val="tx1"/>
                </a:solidFill>
                <a:latin typeface="Times New Roman" panose="02020603050405020304" pitchFamily="18" charset="0"/>
                <a:cs typeface="Times New Roman" panose="02020603050405020304" pitchFamily="18" charset="0"/>
              </a:rPr>
              <a:t>Методика определения огнеупорности </a:t>
            </a: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20</a:t>
            </a:fld>
            <a:endParaRPr lang="ru-RU" dirty="0">
              <a:latin typeface="Arial" panose="020B0604020202020204" pitchFamily="34" charset="0"/>
              <a:cs typeface="Arial" panose="020B0604020202020204" pitchFamily="34" charset="0"/>
            </a:endParaRPr>
          </a:p>
        </p:txBody>
      </p:sp>
      <p:pic>
        <p:nvPicPr>
          <p:cNvPr id="9" name="Рисунок 8"/>
          <p:cNvPicPr>
            <a:picLocks noChangeAspect="1"/>
          </p:cNvPicPr>
          <p:nvPr/>
        </p:nvPicPr>
        <p:blipFill>
          <a:blip r:embed="rId3"/>
          <a:stretch>
            <a:fillRect/>
          </a:stretch>
        </p:blipFill>
        <p:spPr>
          <a:xfrm>
            <a:off x="7968963" y="300754"/>
            <a:ext cx="677060" cy="1200524"/>
          </a:xfrm>
          <a:prstGeom prst="rect">
            <a:avLst/>
          </a:prstGeom>
        </p:spPr>
      </p:pic>
      <p:sp>
        <p:nvSpPr>
          <p:cNvPr id="10" name="TextBox 9"/>
          <p:cNvSpPr txBox="1"/>
          <p:nvPr/>
        </p:nvSpPr>
        <p:spPr>
          <a:xfrm>
            <a:off x="687464" y="2017485"/>
            <a:ext cx="7774162" cy="3108543"/>
          </a:xfrm>
          <a:prstGeom prst="rect">
            <a:avLst/>
          </a:prstGeom>
          <a:noFill/>
        </p:spPr>
        <p:txBody>
          <a:bodyPr wrap="square" rtlCol="0">
            <a:spAutoFit/>
          </a:bodyPr>
          <a:lstStyle/>
          <a:p>
            <a:pPr algn="just"/>
            <a:r>
              <a:rPr lang="ru-RU" sz="2400" dirty="0">
                <a:latin typeface="Times New Roman" panose="02020603050405020304" pitchFamily="18" charset="0"/>
                <a:cs typeface="Times New Roman" panose="02020603050405020304" pitchFamily="18" charset="0"/>
              </a:rPr>
              <a:t>Для огнеупорных материалов и изделий огнеупорность определяют в пределах ПК 158 до ПК 200 (1580-2000 °</a:t>
            </a:r>
            <a:r>
              <a:rPr lang="en-US" sz="2400" dirty="0">
                <a:latin typeface="Times New Roman" panose="02020603050405020304" pitchFamily="18" charset="0"/>
                <a:cs typeface="Times New Roman" panose="02020603050405020304" pitchFamily="18" charset="0"/>
              </a:rPr>
              <a:t>C</a:t>
            </a:r>
            <a:r>
              <a:rPr lang="ru-RU" sz="2400" dirty="0">
                <a:latin typeface="Times New Roman" panose="02020603050405020304" pitchFamily="18" charset="0"/>
                <a:cs typeface="Times New Roman" panose="02020603050405020304" pitchFamily="18" charset="0"/>
              </a:rPr>
              <a:t>), для легкоплавких глин методика имеет некоторые отличия. Поскольку огнеупорность является важным свойством, в первую очередь, для огнеупорных материалов приведена методика ее определения , а для легкоплавких глин отмечены лишь особенности определения</a:t>
            </a:r>
            <a:r>
              <a:rPr lang="ru-RU"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5947140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9091" cy="6857999"/>
          </a:xfrm>
          <a:prstGeom prst="rect">
            <a:avLst/>
          </a:prstGeom>
        </p:spPr>
      </p:pic>
      <p:sp>
        <p:nvSpPr>
          <p:cNvPr id="2" name="Заголовок 2"/>
          <p:cNvSpPr txBox="1">
            <a:spLocks/>
          </p:cNvSpPr>
          <p:nvPr/>
        </p:nvSpPr>
        <p:spPr>
          <a:xfrm>
            <a:off x="887780" y="1164071"/>
            <a:ext cx="7725544" cy="38929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ru-RU" sz="2400" dirty="0">
              <a:solidFill>
                <a:schemeClr val="accent1">
                  <a:lumMod val="75000"/>
                </a:schemeClr>
              </a:solidFill>
              <a:latin typeface="Arial" panose="020B0604020202020204" pitchFamily="34" charset="0"/>
              <a:cs typeface="Arial" panose="020B0604020202020204" pitchFamily="34" charset="0"/>
            </a:endParaRPr>
          </a:p>
        </p:txBody>
      </p:sp>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4" name="Заголовок 2"/>
          <p:cNvSpPr txBox="1">
            <a:spLocks/>
          </p:cNvSpPr>
          <p:nvPr/>
        </p:nvSpPr>
        <p:spPr>
          <a:xfrm>
            <a:off x="467544" y="660015"/>
            <a:ext cx="7725544" cy="504056"/>
          </a:xfrm>
          <a:prstGeom prst="rect">
            <a:avLst/>
          </a:prstGeom>
        </p:spPr>
        <p:txBody>
          <a:bodyPr vert="horz" lIns="91440" tIns="45720" rIns="91440" bIns="45720" rtlCol="0" anchor="ctr">
            <a:noAutofit/>
          </a:bodyPr>
          <a:lstStyle>
            <a:defPPr>
              <a:defRPr lang="ru-RU"/>
            </a:defPPr>
            <a:lvl1pPr>
              <a:spcBef>
                <a:spcPct val="0"/>
              </a:spcBef>
              <a:buNone/>
              <a:defRPr sz="2000" b="1">
                <a:solidFill>
                  <a:srgbClr val="000000"/>
                </a:solidFill>
                <a:latin typeface="Arial"/>
                <a:ea typeface="+mj-ea"/>
                <a:cs typeface="Arial"/>
              </a:defRPr>
            </a:lvl1pPr>
          </a:lstStyle>
          <a:p>
            <a:pPr algn="ctr"/>
            <a:r>
              <a:rPr lang="ru-RU" sz="3200" dirty="0">
                <a:solidFill>
                  <a:schemeClr val="tx1"/>
                </a:solidFill>
                <a:latin typeface="Times New Roman" panose="02020603050405020304" pitchFamily="18" charset="0"/>
                <a:cs typeface="Times New Roman" panose="02020603050405020304" pitchFamily="18" charset="0"/>
              </a:rPr>
              <a:t>Методика определения огнеупорности </a:t>
            </a: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21</a:t>
            </a:fld>
            <a:endParaRPr lang="ru-RU" dirty="0">
              <a:latin typeface="Arial" panose="020B0604020202020204" pitchFamily="34" charset="0"/>
              <a:cs typeface="Arial" panose="020B0604020202020204" pitchFamily="34" charset="0"/>
            </a:endParaRPr>
          </a:p>
        </p:txBody>
      </p:sp>
      <p:pic>
        <p:nvPicPr>
          <p:cNvPr id="9" name="Рисунок 8"/>
          <p:cNvPicPr>
            <a:picLocks noChangeAspect="1"/>
          </p:cNvPicPr>
          <p:nvPr/>
        </p:nvPicPr>
        <p:blipFill>
          <a:blip r:embed="rId3"/>
          <a:stretch>
            <a:fillRect/>
          </a:stretch>
        </p:blipFill>
        <p:spPr>
          <a:xfrm>
            <a:off x="7968963" y="300754"/>
            <a:ext cx="677060" cy="1200524"/>
          </a:xfrm>
          <a:prstGeom prst="rect">
            <a:avLst/>
          </a:prstGeom>
        </p:spPr>
      </p:pic>
      <p:sp>
        <p:nvSpPr>
          <p:cNvPr id="11" name="TextBox 10"/>
          <p:cNvSpPr txBox="1"/>
          <p:nvPr/>
        </p:nvSpPr>
        <p:spPr>
          <a:xfrm>
            <a:off x="696683" y="1256466"/>
            <a:ext cx="7416801" cy="5601533"/>
          </a:xfrm>
          <a:prstGeom prst="rect">
            <a:avLst/>
          </a:prstGeom>
          <a:noFill/>
        </p:spPr>
        <p:txBody>
          <a:bodyPr wrap="square" rtlCol="0">
            <a:spAutoFit/>
          </a:bodyPr>
          <a:lstStyle/>
          <a:p>
            <a:r>
              <a:rPr lang="ru-RU" sz="2000" dirty="0">
                <a:latin typeface="Times New Roman" panose="02020603050405020304" pitchFamily="18" charset="0"/>
                <a:cs typeface="Times New Roman" panose="02020603050405020304" pitchFamily="18" charset="0"/>
              </a:rPr>
              <a:t>Оборудование и материалы:</a:t>
            </a:r>
          </a:p>
          <a:p>
            <a:pPr marL="285750" indent="-285750">
              <a:buFont typeface="Wingdings" panose="05000000000000000000" pitchFamily="2" charset="2"/>
              <a:buChar char="ü"/>
            </a:pPr>
            <a:r>
              <a:rPr lang="ru-RU" sz="2000" dirty="0">
                <a:latin typeface="Times New Roman" panose="02020603050405020304" pitchFamily="18" charset="0"/>
                <a:cs typeface="Times New Roman" panose="02020603050405020304" pitchFamily="18" charset="0"/>
              </a:rPr>
              <a:t>Формы для изготовления опытных  пироскопов и огнеупорных подставок для них </a:t>
            </a:r>
          </a:p>
          <a:p>
            <a:pPr marL="285750" indent="-285750">
              <a:buFont typeface="Wingdings" panose="05000000000000000000" pitchFamily="2" charset="2"/>
              <a:buChar char="ü"/>
            </a:pPr>
            <a:r>
              <a:rPr lang="ru-RU" sz="2000" dirty="0">
                <a:latin typeface="Times New Roman" panose="02020603050405020304" pitchFamily="18" charset="0"/>
                <a:cs typeface="Times New Roman" panose="02020603050405020304" pitchFamily="18" charset="0"/>
              </a:rPr>
              <a:t>Ступка с пестиком</a:t>
            </a:r>
          </a:p>
          <a:p>
            <a:pPr marL="285750" indent="-285750">
              <a:buFont typeface="Wingdings" panose="05000000000000000000" pitchFamily="2" charset="2"/>
              <a:buChar char="ü"/>
            </a:pPr>
            <a:r>
              <a:rPr lang="ru-RU" sz="2000" dirty="0">
                <a:latin typeface="Times New Roman" panose="02020603050405020304" pitchFamily="18" charset="0"/>
                <a:cs typeface="Times New Roman" panose="02020603050405020304" pitchFamily="18" charset="0"/>
              </a:rPr>
              <a:t>Сито №02</a:t>
            </a:r>
          </a:p>
          <a:p>
            <a:pPr marL="285750" indent="-285750">
              <a:buFont typeface="Wingdings" panose="05000000000000000000" pitchFamily="2" charset="2"/>
              <a:buChar char="ü"/>
            </a:pPr>
            <a:r>
              <a:rPr lang="ru-RU" sz="2000" dirty="0">
                <a:latin typeface="Times New Roman" panose="02020603050405020304" pitchFamily="18" charset="0"/>
                <a:cs typeface="Times New Roman" panose="02020603050405020304" pitchFamily="18" charset="0"/>
              </a:rPr>
              <a:t>Постоянный магнит</a:t>
            </a:r>
          </a:p>
          <a:p>
            <a:pPr marL="285750" indent="-285750">
              <a:buFont typeface="Wingdings" panose="05000000000000000000" pitchFamily="2" charset="2"/>
              <a:buChar char="ü"/>
            </a:pPr>
            <a:r>
              <a:rPr lang="ru-RU" sz="2000" dirty="0">
                <a:latin typeface="Times New Roman" panose="02020603050405020304" pitchFamily="18" charset="0"/>
                <a:cs typeface="Times New Roman" panose="02020603050405020304" pitchFamily="18" charset="0"/>
              </a:rPr>
              <a:t>Набор стандартных пироскопов</a:t>
            </a:r>
          </a:p>
          <a:p>
            <a:pPr marL="285750" indent="-285750">
              <a:buFont typeface="Wingdings" panose="05000000000000000000" pitchFamily="2" charset="2"/>
              <a:buChar char="ü"/>
            </a:pPr>
            <a:r>
              <a:rPr lang="ru-RU" sz="2000" dirty="0">
                <a:latin typeface="Times New Roman" panose="02020603050405020304" pitchFamily="18" charset="0"/>
                <a:cs typeface="Times New Roman" panose="02020603050405020304" pitchFamily="18" charset="0"/>
              </a:rPr>
              <a:t>Термопара платина-платинородиевая или оптический пирометр</a:t>
            </a:r>
          </a:p>
          <a:p>
            <a:pPr marL="285750" indent="-285750">
              <a:buFont typeface="Wingdings" panose="05000000000000000000" pitchFamily="2" charset="2"/>
              <a:buChar char="ü"/>
            </a:pPr>
            <a:r>
              <a:rPr lang="ru-RU" sz="2000" dirty="0">
                <a:latin typeface="Times New Roman" panose="02020603050405020304" pitchFamily="18" charset="0"/>
                <a:cs typeface="Times New Roman" panose="02020603050405020304" pitchFamily="18" charset="0"/>
              </a:rPr>
              <a:t>Лист стекла</a:t>
            </a:r>
          </a:p>
          <a:p>
            <a:pPr marL="285750" indent="-285750">
              <a:buFont typeface="Wingdings" panose="05000000000000000000" pitchFamily="2" charset="2"/>
              <a:buChar char="ü"/>
            </a:pPr>
            <a:r>
              <a:rPr lang="ru-RU" sz="2000" dirty="0">
                <a:latin typeface="Times New Roman" panose="02020603050405020304" pitchFamily="18" charset="0"/>
                <a:cs typeface="Times New Roman" panose="02020603050405020304" pitchFamily="18" charset="0"/>
              </a:rPr>
              <a:t>Шаблон для установки пироскопов</a:t>
            </a:r>
          </a:p>
          <a:p>
            <a:pPr marL="285750" indent="-285750">
              <a:buFont typeface="Wingdings" panose="05000000000000000000" pitchFamily="2" charset="2"/>
              <a:buChar char="ü"/>
            </a:pPr>
            <a:r>
              <a:rPr lang="ru-RU" sz="2000" dirty="0">
                <a:latin typeface="Times New Roman" panose="02020603050405020304" pitchFamily="18" charset="0"/>
                <a:cs typeface="Times New Roman" panose="02020603050405020304" pitchFamily="18" charset="0"/>
              </a:rPr>
              <a:t>Сушильный шкаф</a:t>
            </a:r>
          </a:p>
          <a:p>
            <a:pPr marL="285750" indent="-285750">
              <a:buFont typeface="Wingdings" panose="05000000000000000000" pitchFamily="2" charset="2"/>
              <a:buChar char="ü"/>
            </a:pPr>
            <a:r>
              <a:rPr lang="ru-RU" sz="2000" dirty="0">
                <a:latin typeface="Times New Roman" panose="02020603050405020304" pitchFamily="18" charset="0"/>
                <a:cs typeface="Times New Roman" panose="02020603050405020304" pitchFamily="18" charset="0"/>
              </a:rPr>
              <a:t>Печь криптоловая </a:t>
            </a:r>
          </a:p>
          <a:p>
            <a:pPr marL="285750" indent="-285750">
              <a:buFont typeface="Wingdings" panose="05000000000000000000" pitchFamily="2" charset="2"/>
              <a:buChar char="ü"/>
            </a:pPr>
            <a:r>
              <a:rPr lang="ru-RU" sz="2000" dirty="0">
                <a:latin typeface="Times New Roman" panose="02020603050405020304" pitchFamily="18" charset="0"/>
                <a:cs typeface="Times New Roman" panose="02020603050405020304" pitchFamily="18" charset="0"/>
              </a:rPr>
              <a:t>Часы</a:t>
            </a:r>
          </a:p>
          <a:p>
            <a:pPr marL="285750" indent="-285750">
              <a:buFont typeface="Wingdings" panose="05000000000000000000" pitchFamily="2" charset="2"/>
              <a:buChar char="ü"/>
            </a:pPr>
            <a:r>
              <a:rPr lang="ru-RU" sz="2000" dirty="0">
                <a:latin typeface="Times New Roman" panose="02020603050405020304" pitchFamily="18" charset="0"/>
                <a:cs typeface="Times New Roman" panose="02020603050405020304" pitchFamily="18" charset="0"/>
              </a:rPr>
              <a:t>Очки с темными стеклами</a:t>
            </a:r>
          </a:p>
          <a:p>
            <a:pPr marL="285750" indent="-285750">
              <a:buFont typeface="Wingdings" panose="05000000000000000000" pitchFamily="2" charset="2"/>
              <a:buChar char="ü"/>
            </a:pPr>
            <a:r>
              <a:rPr lang="ru-RU" sz="2000" dirty="0">
                <a:latin typeface="Times New Roman" panose="02020603050405020304" pitchFamily="18" charset="0"/>
                <a:cs typeface="Times New Roman" panose="02020603050405020304" pitchFamily="18" charset="0"/>
              </a:rPr>
              <a:t>Огнеупорная глина</a:t>
            </a:r>
          </a:p>
          <a:p>
            <a:pPr marL="285750" indent="-285750">
              <a:buFont typeface="Wingdings" panose="05000000000000000000" pitchFamily="2" charset="2"/>
              <a:buChar char="ü"/>
            </a:pPr>
            <a:r>
              <a:rPr lang="ru-RU" sz="2000" dirty="0">
                <a:latin typeface="Times New Roman" panose="02020603050405020304" pitchFamily="18" charset="0"/>
                <a:cs typeface="Times New Roman" panose="02020603050405020304" pitchFamily="18" charset="0"/>
              </a:rPr>
              <a:t>Измельченный </a:t>
            </a:r>
            <a:r>
              <a:rPr lang="ru-RU" sz="2000" dirty="0" err="1">
                <a:latin typeface="Times New Roman" panose="02020603050405020304" pitchFamily="18" charset="0"/>
                <a:cs typeface="Times New Roman" panose="02020603050405020304" pitchFamily="18" charset="0"/>
              </a:rPr>
              <a:t>электроплавленный</a:t>
            </a:r>
            <a:r>
              <a:rPr lang="ru-RU" sz="2000" dirty="0">
                <a:latin typeface="Times New Roman" panose="02020603050405020304" pitchFamily="18" charset="0"/>
                <a:cs typeface="Times New Roman" panose="02020603050405020304" pitchFamily="18" charset="0"/>
              </a:rPr>
              <a:t> корунд</a:t>
            </a:r>
          </a:p>
          <a:p>
            <a:pPr marL="285750" indent="-285750">
              <a:buFont typeface="Wingdings" panose="05000000000000000000" pitchFamily="2" charset="2"/>
              <a:buChar char="ü"/>
            </a:pPr>
            <a:r>
              <a:rPr lang="ru-RU" sz="2000" dirty="0">
                <a:latin typeface="Times New Roman" panose="02020603050405020304" pitchFamily="18" charset="0"/>
                <a:cs typeface="Times New Roman" panose="02020603050405020304" pitchFamily="18" charset="0"/>
              </a:rPr>
              <a:t>10 %-</a:t>
            </a:r>
            <a:r>
              <a:rPr lang="ru-RU" sz="2000" dirty="0" err="1">
                <a:latin typeface="Times New Roman" panose="02020603050405020304" pitchFamily="18" charset="0"/>
                <a:cs typeface="Times New Roman" panose="02020603050405020304" pitchFamily="18" charset="0"/>
              </a:rPr>
              <a:t>ый</a:t>
            </a:r>
            <a:r>
              <a:rPr lang="ru-RU" sz="2000" dirty="0">
                <a:latin typeface="Times New Roman" panose="02020603050405020304" pitchFamily="18" charset="0"/>
                <a:cs typeface="Times New Roman" panose="02020603050405020304" pitchFamily="18" charset="0"/>
              </a:rPr>
              <a:t> раствор декстрина</a:t>
            </a:r>
          </a:p>
          <a:p>
            <a:endParaRPr lang="ru-RU" dirty="0"/>
          </a:p>
        </p:txBody>
      </p:sp>
    </p:spTree>
    <p:extLst>
      <p:ext uri="{BB962C8B-B14F-4D97-AF65-F5344CB8AC3E}">
        <p14:creationId xmlns:p14="http://schemas.microsoft.com/office/powerpoint/2010/main" val="19771907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7798" y="-2"/>
            <a:ext cx="9149091" cy="6857999"/>
          </a:xfrm>
          <a:prstGeom prst="rect">
            <a:avLst/>
          </a:prstGeom>
        </p:spPr>
      </p:pic>
      <p:sp>
        <p:nvSpPr>
          <p:cNvPr id="2" name="Заголовок 2"/>
          <p:cNvSpPr txBox="1">
            <a:spLocks/>
          </p:cNvSpPr>
          <p:nvPr/>
        </p:nvSpPr>
        <p:spPr>
          <a:xfrm>
            <a:off x="887780" y="1164071"/>
            <a:ext cx="7725544" cy="38929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ru-RU" sz="2400" dirty="0">
              <a:solidFill>
                <a:schemeClr val="accent1">
                  <a:lumMod val="75000"/>
                </a:schemeClr>
              </a:solidFill>
              <a:latin typeface="Arial" panose="020B0604020202020204" pitchFamily="34" charset="0"/>
              <a:cs typeface="Arial" panose="020B0604020202020204" pitchFamily="34" charset="0"/>
            </a:endParaRPr>
          </a:p>
        </p:txBody>
      </p:sp>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4" name="Заголовок 2"/>
          <p:cNvSpPr txBox="1">
            <a:spLocks/>
          </p:cNvSpPr>
          <p:nvPr/>
        </p:nvSpPr>
        <p:spPr>
          <a:xfrm>
            <a:off x="243419" y="524447"/>
            <a:ext cx="7725544" cy="504056"/>
          </a:xfrm>
          <a:prstGeom prst="rect">
            <a:avLst/>
          </a:prstGeom>
        </p:spPr>
        <p:txBody>
          <a:bodyPr vert="horz" lIns="91440" tIns="45720" rIns="91440" bIns="45720" rtlCol="0" anchor="ctr">
            <a:noAutofit/>
          </a:bodyPr>
          <a:lstStyle>
            <a:defPPr>
              <a:defRPr lang="ru-RU"/>
            </a:defPPr>
            <a:lvl1pPr>
              <a:spcBef>
                <a:spcPct val="0"/>
              </a:spcBef>
              <a:buNone/>
              <a:defRPr sz="2000" b="1">
                <a:solidFill>
                  <a:srgbClr val="000000"/>
                </a:solidFill>
                <a:latin typeface="Arial"/>
                <a:ea typeface="+mj-ea"/>
                <a:cs typeface="Arial"/>
              </a:defRPr>
            </a:lvl1pPr>
          </a:lstStyle>
          <a:p>
            <a:pPr algn="ctr"/>
            <a:r>
              <a:rPr lang="ru-RU" sz="3200" dirty="0">
                <a:solidFill>
                  <a:schemeClr val="tx1"/>
                </a:solidFill>
                <a:latin typeface="Times New Roman" panose="02020603050405020304" pitchFamily="18" charset="0"/>
                <a:cs typeface="Times New Roman" panose="02020603050405020304" pitchFamily="18" charset="0"/>
              </a:rPr>
              <a:t>Методика определения огнеупорности </a:t>
            </a: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22</a:t>
            </a:fld>
            <a:endParaRPr lang="ru-RU" dirty="0">
              <a:latin typeface="Arial" panose="020B0604020202020204" pitchFamily="34" charset="0"/>
              <a:cs typeface="Arial" panose="020B0604020202020204" pitchFamily="34" charset="0"/>
            </a:endParaRPr>
          </a:p>
        </p:txBody>
      </p:sp>
      <p:pic>
        <p:nvPicPr>
          <p:cNvPr id="9" name="Рисунок 8"/>
          <p:cNvPicPr>
            <a:picLocks noChangeAspect="1"/>
          </p:cNvPicPr>
          <p:nvPr/>
        </p:nvPicPr>
        <p:blipFill>
          <a:blip r:embed="rId3"/>
          <a:stretch>
            <a:fillRect/>
          </a:stretch>
        </p:blipFill>
        <p:spPr>
          <a:xfrm>
            <a:off x="7968963" y="300754"/>
            <a:ext cx="677060" cy="1200524"/>
          </a:xfrm>
          <a:prstGeom prst="rect">
            <a:avLst/>
          </a:prstGeom>
        </p:spPr>
      </p:pic>
      <p:pic>
        <p:nvPicPr>
          <p:cNvPr id="717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29814" y="2090058"/>
            <a:ext cx="3416209" cy="2293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550564" y="1745059"/>
            <a:ext cx="4514922" cy="4093428"/>
          </a:xfrm>
          <a:prstGeom prst="rect">
            <a:avLst/>
          </a:prstGeom>
          <a:noFill/>
        </p:spPr>
        <p:txBody>
          <a:bodyPr wrap="square" rtlCol="0">
            <a:spAutoFit/>
          </a:bodyPr>
          <a:lstStyle/>
          <a:p>
            <a:pPr algn="just"/>
            <a:r>
              <a:rPr lang="ru-RU" sz="2000" dirty="0">
                <a:latin typeface="Times New Roman" panose="02020603050405020304" pitchFamily="18" charset="0"/>
                <a:cs typeface="Times New Roman" panose="02020603050405020304" pitchFamily="18" charset="0"/>
              </a:rPr>
              <a:t>Для определения огнеупорности пластичных материалов (глины, </a:t>
            </a:r>
            <a:r>
              <a:rPr lang="ru-RU" sz="2000" dirty="0" err="1">
                <a:latin typeface="Times New Roman" panose="02020603050405020304" pitchFamily="18" charset="0"/>
                <a:cs typeface="Times New Roman" panose="02020603050405020304" pitchFamily="18" charset="0"/>
              </a:rPr>
              <a:t>коалина</a:t>
            </a:r>
            <a:r>
              <a:rPr lang="ru-RU" sz="2000" dirty="0">
                <a:latin typeface="Times New Roman" panose="02020603050405020304" pitchFamily="18" charset="0"/>
                <a:cs typeface="Times New Roman" panose="02020603050405020304" pitchFamily="18" charset="0"/>
              </a:rPr>
              <a:t>) от средней пробы, измельченной до прохождения без остатка через сито №02, отбирают 10-15 г материала, переводят его в пластичное состояние и формируют в специальной разборной металлической или пластмассовой форме (рисунок – 3) образец, высотой 30 мм со сторонами нижнего основания 8 мм и верхнего 2 мм, одно ребро которой перпендикулярно основанию.</a:t>
            </a:r>
          </a:p>
        </p:txBody>
      </p:sp>
      <p:sp>
        <p:nvSpPr>
          <p:cNvPr id="11" name="TextBox 10"/>
          <p:cNvSpPr txBox="1"/>
          <p:nvPr/>
        </p:nvSpPr>
        <p:spPr>
          <a:xfrm>
            <a:off x="5588000" y="4688114"/>
            <a:ext cx="3109144" cy="646331"/>
          </a:xfrm>
          <a:prstGeom prst="rect">
            <a:avLst/>
          </a:prstGeom>
          <a:noFill/>
        </p:spPr>
        <p:txBody>
          <a:bodyPr wrap="square" rtlCol="0">
            <a:spAutoFit/>
          </a:bodyPr>
          <a:lstStyle/>
          <a:p>
            <a:pPr algn="ctr"/>
            <a:r>
              <a:rPr lang="ru-RU" dirty="0">
                <a:latin typeface="Times New Roman" panose="02020603050405020304" pitchFamily="18" charset="0"/>
                <a:cs typeface="Times New Roman" panose="02020603050405020304" pitchFamily="18" charset="0"/>
              </a:rPr>
              <a:t>Рисунок – 3. Форма для изготовления образцов</a:t>
            </a:r>
            <a:r>
              <a:rPr lang="ru-RU" dirty="0"/>
              <a:t>.</a:t>
            </a:r>
          </a:p>
        </p:txBody>
      </p:sp>
    </p:spTree>
    <p:extLst>
      <p:ext uri="{BB962C8B-B14F-4D97-AF65-F5344CB8AC3E}">
        <p14:creationId xmlns:p14="http://schemas.microsoft.com/office/powerpoint/2010/main" val="19771907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9091" cy="6857999"/>
          </a:xfrm>
          <a:prstGeom prst="rect">
            <a:avLst/>
          </a:prstGeom>
        </p:spPr>
      </p:pic>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23</a:t>
            </a:fld>
            <a:endParaRPr lang="ru-RU" dirty="0">
              <a:latin typeface="Arial" panose="020B0604020202020204" pitchFamily="34" charset="0"/>
              <a:cs typeface="Arial" panose="020B0604020202020204" pitchFamily="34" charset="0"/>
            </a:endParaRPr>
          </a:p>
        </p:txBody>
      </p:sp>
      <p:pic>
        <p:nvPicPr>
          <p:cNvPr id="9" name="Рисунок 8"/>
          <p:cNvPicPr>
            <a:picLocks noChangeAspect="1"/>
          </p:cNvPicPr>
          <p:nvPr/>
        </p:nvPicPr>
        <p:blipFill>
          <a:blip r:embed="rId3"/>
          <a:stretch>
            <a:fillRect/>
          </a:stretch>
        </p:blipFill>
        <p:spPr>
          <a:xfrm>
            <a:off x="7968963" y="300754"/>
            <a:ext cx="677060" cy="1200524"/>
          </a:xfrm>
          <a:prstGeom prst="rect">
            <a:avLst/>
          </a:prstGeom>
        </p:spPr>
      </p:pic>
      <p:sp>
        <p:nvSpPr>
          <p:cNvPr id="2" name="TextBox 1"/>
          <p:cNvSpPr txBox="1"/>
          <p:nvPr/>
        </p:nvSpPr>
        <p:spPr>
          <a:xfrm>
            <a:off x="467544" y="2002971"/>
            <a:ext cx="8178479" cy="3785652"/>
          </a:xfrm>
          <a:prstGeom prst="rect">
            <a:avLst/>
          </a:prstGeom>
          <a:noFill/>
        </p:spPr>
        <p:txBody>
          <a:bodyPr wrap="square" rtlCol="0">
            <a:spAutoFit/>
          </a:bodyPr>
          <a:lstStyle/>
          <a:p>
            <a:pPr algn="just"/>
            <a:r>
              <a:rPr lang="ru-RU" sz="2400" dirty="0">
                <a:latin typeface="Times New Roman" panose="02020603050405020304" pitchFamily="18" charset="0"/>
                <a:cs typeface="Times New Roman" panose="02020603050405020304" pitchFamily="18" charset="0"/>
              </a:rPr>
              <a:t>Материал для испытания готовой продукции берут из середины рассеченного на две половинки изделия. Отобранную среднюю пробу измельчают в фарфоровой ступке до прохождения через сито №02. Просеянный материал смешивают с 10 %-</a:t>
            </a:r>
            <a:r>
              <a:rPr lang="ru-RU" sz="2400" dirty="0" err="1">
                <a:latin typeface="Times New Roman" panose="02020603050405020304" pitchFamily="18" charset="0"/>
                <a:cs typeface="Times New Roman" panose="02020603050405020304" pitchFamily="18" charset="0"/>
              </a:rPr>
              <a:t>ым</a:t>
            </a:r>
            <a:r>
              <a:rPr lang="ru-RU" sz="2400" dirty="0">
                <a:latin typeface="Times New Roman" panose="02020603050405020304" pitchFamily="18" charset="0"/>
                <a:cs typeface="Times New Roman" panose="02020603050405020304" pitchFamily="18" charset="0"/>
              </a:rPr>
              <a:t> раствором декстрина или другой органической клеящей добавкой, а затем формуют пирамидки. Для растирания материалов особо высокой твердости пользуются стальной ступкой; из порошка затем тщательно удаляют магнитом железо. При наличии в пробе немагнитных частиц обработку магнитом не производят.</a:t>
            </a:r>
          </a:p>
        </p:txBody>
      </p:sp>
      <p:sp>
        <p:nvSpPr>
          <p:cNvPr id="4" name="Прямоугольник 3"/>
          <p:cNvSpPr/>
          <p:nvPr/>
        </p:nvSpPr>
        <p:spPr>
          <a:xfrm>
            <a:off x="528407" y="524818"/>
            <a:ext cx="7419532" cy="584775"/>
          </a:xfrm>
          <a:prstGeom prst="rect">
            <a:avLst/>
          </a:prstGeom>
        </p:spPr>
        <p:txBody>
          <a:bodyPr wrap="none">
            <a:spAutoFit/>
          </a:bodyPr>
          <a:lstStyle/>
          <a:p>
            <a:pPr algn="ctr"/>
            <a:r>
              <a:rPr lang="ru-RU" sz="3200" b="1" dirty="0">
                <a:latin typeface="Times New Roman" panose="02020603050405020304" pitchFamily="18" charset="0"/>
                <a:cs typeface="Times New Roman" panose="02020603050405020304" pitchFamily="18" charset="0"/>
              </a:rPr>
              <a:t>Методика определения огнеупорности </a:t>
            </a:r>
          </a:p>
        </p:txBody>
      </p:sp>
    </p:spTree>
    <p:extLst>
      <p:ext uri="{BB962C8B-B14F-4D97-AF65-F5344CB8AC3E}">
        <p14:creationId xmlns:p14="http://schemas.microsoft.com/office/powerpoint/2010/main" val="6934622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9091" cy="6857999"/>
          </a:xfrm>
          <a:prstGeom prst="rect">
            <a:avLst/>
          </a:prstGeom>
        </p:spPr>
      </p:pic>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24</a:t>
            </a:fld>
            <a:endParaRPr lang="ru-RU" dirty="0">
              <a:latin typeface="Arial" panose="020B0604020202020204" pitchFamily="34" charset="0"/>
              <a:cs typeface="Arial" panose="020B0604020202020204" pitchFamily="34" charset="0"/>
            </a:endParaRPr>
          </a:p>
        </p:txBody>
      </p:sp>
      <p:pic>
        <p:nvPicPr>
          <p:cNvPr id="9" name="Рисунок 8"/>
          <p:cNvPicPr>
            <a:picLocks noChangeAspect="1"/>
          </p:cNvPicPr>
          <p:nvPr/>
        </p:nvPicPr>
        <p:blipFill>
          <a:blip r:embed="rId3"/>
          <a:stretch>
            <a:fillRect/>
          </a:stretch>
        </p:blipFill>
        <p:spPr>
          <a:xfrm>
            <a:off x="7968963" y="300754"/>
            <a:ext cx="677060" cy="1200524"/>
          </a:xfrm>
          <a:prstGeom prst="rect">
            <a:avLst/>
          </a:prstGeom>
        </p:spPr>
      </p:pic>
      <p:sp>
        <p:nvSpPr>
          <p:cNvPr id="2" name="TextBox 1"/>
          <p:cNvSpPr txBox="1"/>
          <p:nvPr/>
        </p:nvSpPr>
        <p:spPr>
          <a:xfrm>
            <a:off x="559801" y="1791947"/>
            <a:ext cx="8029487" cy="4093428"/>
          </a:xfrm>
          <a:prstGeom prst="rect">
            <a:avLst/>
          </a:prstGeom>
          <a:noFill/>
        </p:spPr>
        <p:txBody>
          <a:bodyPr wrap="square" rtlCol="0">
            <a:spAutoFit/>
          </a:bodyPr>
          <a:lstStyle/>
          <a:p>
            <a:pPr algn="just"/>
            <a:r>
              <a:rPr lang="ru-RU" sz="2000" dirty="0">
                <a:latin typeface="Times New Roman" panose="02020603050405020304" pitchFamily="18" charset="0"/>
                <a:cs typeface="Times New Roman" panose="02020603050405020304" pitchFamily="18" charset="0"/>
              </a:rPr>
              <a:t>Подставку для пироскопов в виде диска диаметром 45 или 50 мм и толщиной 10 мм формуют в металлической форме из высокоогнеупорной массы. В свежесформованной подставке делают равномерно расположенные треугольные гнездышки глубиной 3 мм и стороной основания 8 мм для установки пироскопов. Испытуемые образцы (2 шт.) и контрольные пироскопы (4 шт.) устанавливают по вписанной окружности диаметром 15 или 20 мм на равном расстоянии от центра высокоогнеупорной подставки.  Два контрольных пироскопа должны иметь огнеупорность, соответствующую предполагаемой температуре падения испытуемого образца, и располагаться  один против другого так же, как испытуемые пирамидки. Два других тоже располагаются один против другого и, соответственно, номером выше и ниже (рисунок – 4).</a:t>
            </a:r>
          </a:p>
        </p:txBody>
      </p:sp>
      <p:sp>
        <p:nvSpPr>
          <p:cNvPr id="4" name="Прямоугольник 3"/>
          <p:cNvSpPr/>
          <p:nvPr/>
        </p:nvSpPr>
        <p:spPr>
          <a:xfrm>
            <a:off x="223607" y="524818"/>
            <a:ext cx="7419532" cy="584775"/>
          </a:xfrm>
          <a:prstGeom prst="rect">
            <a:avLst/>
          </a:prstGeom>
        </p:spPr>
        <p:txBody>
          <a:bodyPr wrap="none">
            <a:spAutoFit/>
          </a:bodyPr>
          <a:lstStyle/>
          <a:p>
            <a:pPr algn="ctr"/>
            <a:r>
              <a:rPr lang="ru-RU" sz="3200" b="1" dirty="0">
                <a:latin typeface="Times New Roman" panose="02020603050405020304" pitchFamily="18" charset="0"/>
                <a:cs typeface="Times New Roman" panose="02020603050405020304" pitchFamily="18" charset="0"/>
              </a:rPr>
              <a:t>Методика определения огнеупорности </a:t>
            </a:r>
          </a:p>
        </p:txBody>
      </p:sp>
    </p:spTree>
    <p:extLst>
      <p:ext uri="{BB962C8B-B14F-4D97-AF65-F5344CB8AC3E}">
        <p14:creationId xmlns:p14="http://schemas.microsoft.com/office/powerpoint/2010/main" val="20292833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14514" y="0"/>
            <a:ext cx="9149091" cy="6857999"/>
          </a:xfrm>
          <a:prstGeom prst="rect">
            <a:avLst/>
          </a:prstGeom>
        </p:spPr>
      </p:pic>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25</a:t>
            </a:fld>
            <a:endParaRPr lang="ru-RU" dirty="0">
              <a:latin typeface="Arial" panose="020B0604020202020204" pitchFamily="34" charset="0"/>
              <a:cs typeface="Arial" panose="020B0604020202020204" pitchFamily="34" charset="0"/>
            </a:endParaRPr>
          </a:p>
        </p:txBody>
      </p:sp>
      <p:pic>
        <p:nvPicPr>
          <p:cNvPr id="9" name="Рисунок 8"/>
          <p:cNvPicPr>
            <a:picLocks noChangeAspect="1"/>
          </p:cNvPicPr>
          <p:nvPr/>
        </p:nvPicPr>
        <p:blipFill>
          <a:blip r:embed="rId3"/>
          <a:stretch>
            <a:fillRect/>
          </a:stretch>
        </p:blipFill>
        <p:spPr>
          <a:xfrm>
            <a:off x="7968963" y="300754"/>
            <a:ext cx="677060" cy="1200524"/>
          </a:xfrm>
          <a:prstGeom prst="rect">
            <a:avLst/>
          </a:prstGeom>
        </p:spPr>
      </p:pic>
      <p:sp>
        <p:nvSpPr>
          <p:cNvPr id="4" name="TextBox 3"/>
          <p:cNvSpPr txBox="1"/>
          <p:nvPr/>
        </p:nvSpPr>
        <p:spPr>
          <a:xfrm>
            <a:off x="550565" y="1501278"/>
            <a:ext cx="4979378" cy="3785652"/>
          </a:xfrm>
          <a:prstGeom prst="rect">
            <a:avLst/>
          </a:prstGeom>
          <a:noFill/>
        </p:spPr>
        <p:txBody>
          <a:bodyPr wrap="square" rtlCol="0">
            <a:spAutoFit/>
          </a:bodyPr>
          <a:lstStyle/>
          <a:p>
            <a:pPr algn="just"/>
            <a:r>
              <a:rPr lang="ru-RU" sz="2400" dirty="0">
                <a:latin typeface="Times New Roman" panose="02020603050405020304" pitchFamily="18" charset="0"/>
                <a:cs typeface="Times New Roman" panose="02020603050405020304" pitchFamily="18" charset="0"/>
              </a:rPr>
              <a:t>Образцы и пироскопы устанавливают так, чтобы грани их, противоположные короткому ребру, были обращены к центру подставки. Короткое ребро должно быть наклонено по направлению к краю подставки под углом 8 градусов к вертикали. Правильность установки пироскопов проверяют специальным шаблоном.</a:t>
            </a:r>
          </a:p>
        </p:txBody>
      </p:sp>
      <p:pic>
        <p:nvPicPr>
          <p:cNvPr id="819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54413" y="1669237"/>
            <a:ext cx="2791610" cy="28544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5982973" y="4519364"/>
            <a:ext cx="2714171" cy="1200329"/>
          </a:xfrm>
          <a:prstGeom prst="rect">
            <a:avLst/>
          </a:prstGeom>
          <a:noFill/>
        </p:spPr>
        <p:txBody>
          <a:bodyPr wrap="square" rtlCol="0">
            <a:spAutoFit/>
          </a:bodyPr>
          <a:lstStyle/>
          <a:p>
            <a:pPr algn="ctr"/>
            <a:r>
              <a:rPr lang="ru-RU" dirty="0"/>
              <a:t>Рисунок – 4. Расположение образцов при определении огнеупорности.</a:t>
            </a:r>
          </a:p>
        </p:txBody>
      </p:sp>
      <p:sp>
        <p:nvSpPr>
          <p:cNvPr id="10" name="Прямоугольник 9"/>
          <p:cNvSpPr/>
          <p:nvPr/>
        </p:nvSpPr>
        <p:spPr>
          <a:xfrm>
            <a:off x="136522" y="316241"/>
            <a:ext cx="7419532" cy="584775"/>
          </a:xfrm>
          <a:prstGeom prst="rect">
            <a:avLst/>
          </a:prstGeom>
        </p:spPr>
        <p:txBody>
          <a:bodyPr wrap="none">
            <a:spAutoFit/>
          </a:bodyPr>
          <a:lstStyle/>
          <a:p>
            <a:pPr algn="ctr"/>
            <a:r>
              <a:rPr lang="ru-RU" sz="3200" b="1" dirty="0">
                <a:latin typeface="Times New Roman" panose="02020603050405020304" pitchFamily="18" charset="0"/>
                <a:cs typeface="Times New Roman" panose="02020603050405020304" pitchFamily="18" charset="0"/>
              </a:rPr>
              <a:t>Методика определения огнеупорности </a:t>
            </a:r>
          </a:p>
        </p:txBody>
      </p:sp>
    </p:spTree>
    <p:extLst>
      <p:ext uri="{BB962C8B-B14F-4D97-AF65-F5344CB8AC3E}">
        <p14:creationId xmlns:p14="http://schemas.microsoft.com/office/powerpoint/2010/main" val="20292833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9091" cy="6857999"/>
          </a:xfrm>
          <a:prstGeom prst="rect">
            <a:avLst/>
          </a:prstGeom>
        </p:spPr>
      </p:pic>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26</a:t>
            </a:fld>
            <a:endParaRPr lang="ru-RU" dirty="0">
              <a:latin typeface="Arial" panose="020B0604020202020204" pitchFamily="34" charset="0"/>
              <a:cs typeface="Arial" panose="020B0604020202020204" pitchFamily="34" charset="0"/>
            </a:endParaRPr>
          </a:p>
        </p:txBody>
      </p:sp>
      <p:pic>
        <p:nvPicPr>
          <p:cNvPr id="9" name="Рисунок 8"/>
          <p:cNvPicPr>
            <a:picLocks noChangeAspect="1"/>
          </p:cNvPicPr>
          <p:nvPr/>
        </p:nvPicPr>
        <p:blipFill>
          <a:blip r:embed="rId3"/>
          <a:stretch>
            <a:fillRect/>
          </a:stretch>
        </p:blipFill>
        <p:spPr>
          <a:xfrm>
            <a:off x="7968963" y="300754"/>
            <a:ext cx="677060" cy="1200524"/>
          </a:xfrm>
          <a:prstGeom prst="rect">
            <a:avLst/>
          </a:prstGeom>
        </p:spPr>
      </p:pic>
      <p:sp>
        <p:nvSpPr>
          <p:cNvPr id="2" name="TextBox 1"/>
          <p:cNvSpPr txBox="1"/>
          <p:nvPr/>
        </p:nvSpPr>
        <p:spPr>
          <a:xfrm>
            <a:off x="467544" y="1382285"/>
            <a:ext cx="7756929" cy="4154984"/>
          </a:xfrm>
          <a:prstGeom prst="rect">
            <a:avLst/>
          </a:prstGeom>
          <a:noFill/>
        </p:spPr>
        <p:txBody>
          <a:bodyPr wrap="square" rtlCol="0">
            <a:spAutoFit/>
          </a:bodyPr>
          <a:lstStyle/>
          <a:p>
            <a:pPr algn="just"/>
            <a:r>
              <a:rPr lang="ru-RU" sz="2000" dirty="0">
                <a:latin typeface="Times New Roman" panose="02020603050405020304" pitchFamily="18" charset="0"/>
                <a:cs typeface="Times New Roman" panose="02020603050405020304" pitchFamily="18" charset="0"/>
              </a:rPr>
              <a:t>Чаще всего огнеупорность определяют в электрических </a:t>
            </a:r>
            <a:r>
              <a:rPr lang="ru-RU" sz="2000" dirty="0" err="1">
                <a:latin typeface="Times New Roman" panose="02020603050405020304" pitchFamily="18" charset="0"/>
                <a:cs typeface="Times New Roman" panose="02020603050405020304" pitchFamily="18" charset="0"/>
              </a:rPr>
              <a:t>криптоловых</a:t>
            </a:r>
            <a:r>
              <a:rPr lang="ru-RU" sz="2000" dirty="0">
                <a:latin typeface="Times New Roman" panose="02020603050405020304" pitchFamily="18" charset="0"/>
                <a:cs typeface="Times New Roman" panose="02020603050405020304" pitchFamily="18" charset="0"/>
              </a:rPr>
              <a:t> печах любой конструкции, обеспечивающей в середине вертикальной жаровой трубы диаметром от 60 до 70 мм равномерную температуру до 1770°</a:t>
            </a:r>
            <a:r>
              <a:rPr lang="en-US" sz="2000" dirty="0">
                <a:latin typeface="Times New Roman" panose="02020603050405020304" pitchFamily="18" charset="0"/>
                <a:cs typeface="Times New Roman" panose="02020603050405020304" pitchFamily="18" charset="0"/>
              </a:rPr>
              <a:t>C</a:t>
            </a:r>
            <a:r>
              <a:rPr lang="ru-RU" sz="2000" dirty="0">
                <a:latin typeface="Times New Roman" panose="02020603050405020304" pitchFamily="18" charset="0"/>
                <a:cs typeface="Times New Roman" panose="02020603050405020304" pitchFamily="18" charset="0"/>
              </a:rPr>
              <a:t> . Целесообразно снабдить печь автоматическим регулирующим и записывающим устройством. Температура в печи при введении в нее пироскопов должна быть не выше 1000°</a:t>
            </a:r>
            <a:r>
              <a:rPr lang="en-US" sz="2000" dirty="0">
                <a:latin typeface="Times New Roman" panose="02020603050405020304" pitchFamily="18" charset="0"/>
                <a:cs typeface="Times New Roman" panose="02020603050405020304" pitchFamily="18" charset="0"/>
              </a:rPr>
              <a:t>C</a:t>
            </a:r>
            <a:r>
              <a:rPr lang="ru-RU" sz="2000" dirty="0">
                <a:latin typeface="Times New Roman" panose="02020603050405020304" pitchFamily="18" charset="0"/>
                <a:cs typeface="Times New Roman" panose="02020603050405020304" pitchFamily="18" charset="0"/>
              </a:rPr>
              <a:t> , причем подставку с образцами следует вводить в печь осторожно, прогревая ее постепенно в нижних, более холодных зонах печи. Скорость подъема температуры в печи до 1000°</a:t>
            </a:r>
            <a:r>
              <a:rPr lang="en-US" sz="2000" dirty="0">
                <a:latin typeface="Times New Roman" panose="02020603050405020304" pitchFamily="18" charset="0"/>
                <a:cs typeface="Times New Roman" panose="02020603050405020304" pitchFamily="18" charset="0"/>
              </a:rPr>
              <a:t>C</a:t>
            </a:r>
            <a:r>
              <a:rPr lang="ru-RU" sz="2000" dirty="0">
                <a:latin typeface="Times New Roman" panose="02020603050405020304" pitchFamily="18" charset="0"/>
                <a:cs typeface="Times New Roman" panose="02020603050405020304" pitchFamily="18" charset="0"/>
              </a:rPr>
              <a:t>  строго не устанавливается. От 1000 до 1500°</a:t>
            </a:r>
            <a:r>
              <a:rPr lang="en-US" sz="2000" dirty="0">
                <a:latin typeface="Times New Roman" panose="02020603050405020304" pitchFamily="18" charset="0"/>
                <a:cs typeface="Times New Roman" panose="02020603050405020304" pitchFamily="18" charset="0"/>
              </a:rPr>
              <a:t>C</a:t>
            </a:r>
            <a:r>
              <a:rPr lang="ru-RU" sz="2000" dirty="0">
                <a:latin typeface="Times New Roman" panose="02020603050405020304" pitchFamily="18" charset="0"/>
                <a:cs typeface="Times New Roman" panose="02020603050405020304" pitchFamily="18" charset="0"/>
              </a:rPr>
              <a:t> скорость подъема температуры должна быть в пределах 15-10 град/мин, а начиная с 1500°</a:t>
            </a:r>
            <a:r>
              <a:rPr lang="en-US" sz="2000" dirty="0">
                <a:latin typeface="Times New Roman" panose="02020603050405020304" pitchFamily="18" charset="0"/>
                <a:cs typeface="Times New Roman" panose="02020603050405020304" pitchFamily="18" charset="0"/>
              </a:rPr>
              <a:t>C</a:t>
            </a:r>
            <a:r>
              <a:rPr lang="ru-RU" sz="2000" dirty="0">
                <a:latin typeface="Times New Roman" panose="02020603050405020304" pitchFamily="18" charset="0"/>
                <a:cs typeface="Times New Roman" panose="02020603050405020304" pitchFamily="18" charset="0"/>
              </a:rPr>
              <a:t>  – 3-5 град/мин. Испытание заканчивают, когда оба испытуемых пироскопа коснутся вершинами подставки. </a:t>
            </a:r>
          </a:p>
        </p:txBody>
      </p:sp>
      <p:sp>
        <p:nvSpPr>
          <p:cNvPr id="4" name="Прямоугольник 3"/>
          <p:cNvSpPr/>
          <p:nvPr/>
        </p:nvSpPr>
        <p:spPr>
          <a:xfrm>
            <a:off x="285639" y="376602"/>
            <a:ext cx="7419532" cy="584775"/>
          </a:xfrm>
          <a:prstGeom prst="rect">
            <a:avLst/>
          </a:prstGeom>
        </p:spPr>
        <p:txBody>
          <a:bodyPr wrap="none">
            <a:spAutoFit/>
          </a:bodyPr>
          <a:lstStyle/>
          <a:p>
            <a:pPr algn="ctr"/>
            <a:r>
              <a:rPr lang="ru-RU" sz="3200" b="1" dirty="0">
                <a:latin typeface="Times New Roman" panose="02020603050405020304" pitchFamily="18" charset="0"/>
                <a:cs typeface="Times New Roman" panose="02020603050405020304" pitchFamily="18" charset="0"/>
              </a:rPr>
              <a:t>Методика определения огнеупорности </a:t>
            </a:r>
          </a:p>
        </p:txBody>
      </p:sp>
    </p:spTree>
    <p:extLst>
      <p:ext uri="{BB962C8B-B14F-4D97-AF65-F5344CB8AC3E}">
        <p14:creationId xmlns:p14="http://schemas.microsoft.com/office/powerpoint/2010/main" val="19310369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9091" cy="6857999"/>
          </a:xfrm>
          <a:prstGeom prst="rect">
            <a:avLst/>
          </a:prstGeom>
        </p:spPr>
      </p:pic>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00000"/>
              </a:lnSpc>
              <a:spcAft>
                <a:spcPts val="1200"/>
              </a:spcAft>
            </a:pPr>
            <a:r>
              <a:rPr lang="ru-RU" altLang="ru-RU" sz="2000" dirty="0">
                <a:latin typeface="Times New Roman" panose="02020603050405020304" pitchFamily="18" charset="0"/>
                <a:cs typeface="Times New Roman" panose="02020603050405020304" pitchFamily="18" charset="0"/>
              </a:rPr>
              <a:t>Падение пироскопов должно происходить от центра подставки по радиусам. В случае неправильного падения испытуемого образца или контрольного пироскопа испытание следует повторить, причем повторное использование даже не начавших деформироваться пироскопов запрещается. В случае преждевременного прекращения испытания по каким-либо причинам возобновлять их с теми же пироскопам не допускается, если была достигнута температура выше 1300</a:t>
            </a:r>
            <a:r>
              <a:rPr lang="ru-RU" sz="2000" dirty="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C</a:t>
            </a:r>
            <a:r>
              <a:rPr lang="ru-RU" sz="2000" dirty="0">
                <a:latin typeface="Times New Roman" panose="02020603050405020304" pitchFamily="18" charset="0"/>
                <a:cs typeface="Times New Roman" panose="02020603050405020304" pitchFamily="18" charset="0"/>
              </a:rPr>
              <a:t> </a:t>
            </a:r>
            <a:r>
              <a:rPr lang="ru-RU" altLang="ru-RU" sz="2000" dirty="0">
                <a:latin typeface="Times New Roman" panose="02020603050405020304" pitchFamily="18" charset="0"/>
                <a:cs typeface="Times New Roman" panose="02020603050405020304" pitchFamily="18" charset="0"/>
              </a:rPr>
              <a:t>.</a:t>
            </a: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27</a:t>
            </a:fld>
            <a:endParaRPr lang="ru-RU" dirty="0">
              <a:latin typeface="Arial" panose="020B0604020202020204" pitchFamily="34" charset="0"/>
              <a:cs typeface="Arial" panose="020B0604020202020204" pitchFamily="34" charset="0"/>
            </a:endParaRPr>
          </a:p>
        </p:txBody>
      </p:sp>
      <p:pic>
        <p:nvPicPr>
          <p:cNvPr id="9" name="Рисунок 8"/>
          <p:cNvPicPr>
            <a:picLocks noChangeAspect="1"/>
          </p:cNvPicPr>
          <p:nvPr/>
        </p:nvPicPr>
        <p:blipFill>
          <a:blip r:embed="rId3"/>
          <a:stretch>
            <a:fillRect/>
          </a:stretch>
        </p:blipFill>
        <p:spPr>
          <a:xfrm>
            <a:off x="7968963" y="300754"/>
            <a:ext cx="677060" cy="1200524"/>
          </a:xfrm>
          <a:prstGeom prst="rect">
            <a:avLst/>
          </a:prstGeom>
        </p:spPr>
      </p:pic>
      <p:sp>
        <p:nvSpPr>
          <p:cNvPr id="2" name="Прямоугольник 1"/>
          <p:cNvSpPr/>
          <p:nvPr/>
        </p:nvSpPr>
        <p:spPr>
          <a:xfrm>
            <a:off x="122007" y="608628"/>
            <a:ext cx="7419532" cy="584775"/>
          </a:xfrm>
          <a:prstGeom prst="rect">
            <a:avLst/>
          </a:prstGeom>
        </p:spPr>
        <p:txBody>
          <a:bodyPr wrap="none">
            <a:spAutoFit/>
          </a:bodyPr>
          <a:lstStyle/>
          <a:p>
            <a:pPr algn="ctr"/>
            <a:r>
              <a:rPr lang="ru-RU" sz="3200" b="1" dirty="0">
                <a:latin typeface="Times New Roman" panose="02020603050405020304" pitchFamily="18" charset="0"/>
                <a:cs typeface="Times New Roman" panose="02020603050405020304" pitchFamily="18" charset="0"/>
              </a:rPr>
              <a:t>Методика определения огнеупорности </a:t>
            </a:r>
          </a:p>
        </p:txBody>
      </p:sp>
    </p:spTree>
    <p:extLst>
      <p:ext uri="{BB962C8B-B14F-4D97-AF65-F5344CB8AC3E}">
        <p14:creationId xmlns:p14="http://schemas.microsoft.com/office/powerpoint/2010/main" val="38227799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9091" cy="6857999"/>
          </a:xfrm>
          <a:prstGeom prst="rect">
            <a:avLst/>
          </a:prstGeom>
        </p:spPr>
      </p:pic>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28</a:t>
            </a:fld>
            <a:endParaRPr lang="ru-RU" dirty="0">
              <a:latin typeface="Arial" panose="020B0604020202020204" pitchFamily="34" charset="0"/>
              <a:cs typeface="Arial" panose="020B0604020202020204" pitchFamily="34" charset="0"/>
            </a:endParaRPr>
          </a:p>
        </p:txBody>
      </p:sp>
      <p:pic>
        <p:nvPicPr>
          <p:cNvPr id="9" name="Рисунок 8"/>
          <p:cNvPicPr>
            <a:picLocks noChangeAspect="1"/>
          </p:cNvPicPr>
          <p:nvPr/>
        </p:nvPicPr>
        <p:blipFill>
          <a:blip r:embed="rId3"/>
          <a:stretch>
            <a:fillRect/>
          </a:stretch>
        </p:blipFill>
        <p:spPr>
          <a:xfrm>
            <a:off x="7968963" y="300754"/>
            <a:ext cx="677060" cy="1200524"/>
          </a:xfrm>
          <a:prstGeom prst="rect">
            <a:avLst/>
          </a:prstGeom>
        </p:spPr>
      </p:pic>
      <p:sp>
        <p:nvSpPr>
          <p:cNvPr id="2" name="TextBox 1"/>
          <p:cNvSpPr txBox="1"/>
          <p:nvPr/>
        </p:nvSpPr>
        <p:spPr>
          <a:xfrm>
            <a:off x="550563" y="1526434"/>
            <a:ext cx="4412343" cy="4093428"/>
          </a:xfrm>
          <a:prstGeom prst="rect">
            <a:avLst/>
          </a:prstGeom>
          <a:noFill/>
        </p:spPr>
        <p:txBody>
          <a:bodyPr wrap="square" rtlCol="0">
            <a:spAutoFit/>
          </a:bodyPr>
          <a:lstStyle/>
          <a:p>
            <a:pPr algn="just"/>
            <a:r>
              <a:rPr lang="ru-RU" sz="2000" dirty="0">
                <a:latin typeface="Times New Roman" panose="02020603050405020304" pitchFamily="18" charset="0"/>
                <a:cs typeface="Times New Roman" panose="02020603050405020304" pitchFamily="18" charset="0"/>
              </a:rPr>
              <a:t>Огнеупорность легкоплавких глин определяют на больших пироскопах высотой 60 мм со сторонами нижнего основания 15 мм и верхнего 5 мм, изготовленных из пластичной массы.  Огнеупорную подставку (рисунок – 5) формуют из пластичной шамотной массы. Испытуемые образцы устанавливают попарно по диагонали в специально выполненные треугольные гнезда глубиной 3 мм. Всего может быть испытано пять проб глин по два образца.</a:t>
            </a:r>
          </a:p>
        </p:txBody>
      </p:sp>
      <p:pic>
        <p:nvPicPr>
          <p:cNvPr id="921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7153" y="1501278"/>
            <a:ext cx="3083727" cy="4111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588000" y="5907314"/>
            <a:ext cx="3058023" cy="646331"/>
          </a:xfrm>
          <a:prstGeom prst="rect">
            <a:avLst/>
          </a:prstGeom>
          <a:noFill/>
        </p:spPr>
        <p:txBody>
          <a:bodyPr wrap="square" rtlCol="0">
            <a:spAutoFit/>
          </a:bodyPr>
          <a:lstStyle/>
          <a:p>
            <a:pPr algn="ctr"/>
            <a:r>
              <a:rPr lang="ru-RU" dirty="0"/>
              <a:t>Рисунок – 5. Огнеупорная подставка для образцов.</a:t>
            </a:r>
          </a:p>
        </p:txBody>
      </p:sp>
      <p:sp>
        <p:nvSpPr>
          <p:cNvPr id="6" name="Прямоугольник 5"/>
          <p:cNvSpPr/>
          <p:nvPr/>
        </p:nvSpPr>
        <p:spPr>
          <a:xfrm>
            <a:off x="251349" y="90873"/>
            <a:ext cx="8056144" cy="1077218"/>
          </a:xfrm>
          <a:prstGeom prst="rect">
            <a:avLst/>
          </a:prstGeom>
        </p:spPr>
        <p:txBody>
          <a:bodyPr wrap="square">
            <a:spAutoFit/>
          </a:bodyPr>
          <a:lstStyle/>
          <a:p>
            <a:pPr algn="ctr"/>
            <a:r>
              <a:rPr lang="ru-RU" sz="3200" b="1" dirty="0">
                <a:latin typeface="Times New Roman" panose="02020603050405020304" pitchFamily="18" charset="0"/>
                <a:cs typeface="Times New Roman" panose="02020603050405020304" pitchFamily="18" charset="0"/>
              </a:rPr>
              <a:t>Методика определения огнеупорности легкоплавких глин</a:t>
            </a:r>
          </a:p>
        </p:txBody>
      </p:sp>
    </p:spTree>
    <p:extLst>
      <p:ext uri="{BB962C8B-B14F-4D97-AF65-F5344CB8AC3E}">
        <p14:creationId xmlns:p14="http://schemas.microsoft.com/office/powerpoint/2010/main" val="38227799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9091" cy="6857999"/>
          </a:xfrm>
          <a:prstGeom prst="rect">
            <a:avLst/>
          </a:prstGeom>
        </p:spPr>
      </p:pic>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29</a:t>
            </a:fld>
            <a:endParaRPr lang="ru-RU" dirty="0">
              <a:latin typeface="Arial" panose="020B0604020202020204" pitchFamily="34" charset="0"/>
              <a:cs typeface="Arial" panose="020B0604020202020204" pitchFamily="34" charset="0"/>
            </a:endParaRPr>
          </a:p>
        </p:txBody>
      </p:sp>
      <p:pic>
        <p:nvPicPr>
          <p:cNvPr id="9" name="Рисунок 8"/>
          <p:cNvPicPr>
            <a:picLocks noChangeAspect="1"/>
          </p:cNvPicPr>
          <p:nvPr/>
        </p:nvPicPr>
        <p:blipFill>
          <a:blip r:embed="rId3"/>
          <a:stretch>
            <a:fillRect/>
          </a:stretch>
        </p:blipFill>
        <p:spPr>
          <a:xfrm>
            <a:off x="7968963" y="300754"/>
            <a:ext cx="677060" cy="1200524"/>
          </a:xfrm>
          <a:prstGeom prst="rect">
            <a:avLst/>
          </a:prstGeom>
        </p:spPr>
      </p:pic>
      <p:sp>
        <p:nvSpPr>
          <p:cNvPr id="2" name="TextBox 1"/>
          <p:cNvSpPr txBox="1"/>
          <p:nvPr/>
        </p:nvSpPr>
        <p:spPr>
          <a:xfrm>
            <a:off x="467544" y="624114"/>
            <a:ext cx="1720151" cy="584775"/>
          </a:xfrm>
          <a:prstGeom prst="rect">
            <a:avLst/>
          </a:prstGeom>
          <a:noFill/>
        </p:spPr>
        <p:txBody>
          <a:bodyPr wrap="none" rtlCol="0">
            <a:spAutoFit/>
          </a:bodyPr>
          <a:lstStyle/>
          <a:p>
            <a:r>
              <a:rPr lang="ru-RU" sz="3200" b="1" dirty="0">
                <a:latin typeface="Times New Roman" panose="02020603050405020304" pitchFamily="18" charset="0"/>
                <a:cs typeface="Times New Roman" panose="02020603050405020304" pitchFamily="18" charset="0"/>
              </a:rPr>
              <a:t>Выводы</a:t>
            </a:r>
          </a:p>
        </p:txBody>
      </p:sp>
      <p:sp>
        <p:nvSpPr>
          <p:cNvPr id="4" name="TextBox 3"/>
          <p:cNvSpPr txBox="1"/>
          <p:nvPr/>
        </p:nvSpPr>
        <p:spPr>
          <a:xfrm>
            <a:off x="682170" y="1611086"/>
            <a:ext cx="7750629" cy="3754874"/>
          </a:xfrm>
          <a:prstGeom prst="rect">
            <a:avLst/>
          </a:prstGeom>
          <a:noFill/>
        </p:spPr>
        <p:txBody>
          <a:bodyPr wrap="square" rtlCol="0">
            <a:spAutoFit/>
          </a:bodyPr>
          <a:lstStyle/>
          <a:p>
            <a:pPr marL="342900" indent="-342900" algn="just">
              <a:buAutoNum type="arabicPeriod"/>
            </a:pPr>
            <a:r>
              <a:rPr lang="ru-RU" sz="2000" dirty="0">
                <a:latin typeface="Times New Roman" panose="02020603050405020304" pitchFamily="18" charset="0"/>
                <a:cs typeface="Times New Roman" panose="02020603050405020304" pitchFamily="18" charset="0"/>
              </a:rPr>
              <a:t>Огнеупорность характеризует свойство материала противостоять, не расплавляясь, действию высоких температур и является техническим показателем качества исходного сырья и огнеупоров.</a:t>
            </a:r>
          </a:p>
          <a:p>
            <a:pPr marL="342900" indent="-342900" algn="just">
              <a:buAutoNum type="arabicPeriod"/>
            </a:pPr>
            <a:r>
              <a:rPr lang="ru-RU" sz="2000" dirty="0">
                <a:latin typeface="Times New Roman" panose="02020603050405020304" pitchFamily="18" charset="0"/>
                <a:cs typeface="Times New Roman" panose="02020603050405020304" pitchFamily="18" charset="0"/>
              </a:rPr>
              <a:t>Количественной мерой огнеупорности является температура.</a:t>
            </a:r>
          </a:p>
          <a:p>
            <a:pPr marL="342900" indent="-342900" algn="just">
              <a:buAutoNum type="arabicPeriod"/>
            </a:pPr>
            <a:r>
              <a:rPr lang="ru-RU" sz="2000" dirty="0">
                <a:latin typeface="Times New Roman" panose="02020603050405020304" pitchFamily="18" charset="0"/>
                <a:cs typeface="Times New Roman" panose="02020603050405020304" pitchFamily="18" charset="0"/>
              </a:rPr>
              <a:t>Определение огнеупорности проводят с использованием пироскопов. Контрольные пироскопы выбирают в соответствии с данными предварительных испытаний, во время которых температуру падения испытуемых образцов контролируют с помощью термопары либо оптического пирометра.</a:t>
            </a:r>
          </a:p>
          <a:p>
            <a:pPr marL="342900" indent="-342900" algn="just">
              <a:buAutoNum type="arabicPeriod"/>
            </a:pPr>
            <a:r>
              <a:rPr lang="ru-RU" sz="2000" dirty="0">
                <a:latin typeface="Times New Roman" panose="02020603050405020304" pitchFamily="18" charset="0"/>
                <a:cs typeface="Times New Roman" panose="02020603050405020304" pitchFamily="18" charset="0"/>
              </a:rPr>
              <a:t>Результаты наблюдения записывают с интервалом не более 10 минут, а с начала размягчения пироскопа – не реже чем через 5.</a:t>
            </a:r>
          </a:p>
          <a:p>
            <a:pPr marL="342900" indent="-342900" algn="just">
              <a:buAutoNum type="arabicPeriod"/>
            </a:pPr>
            <a:endParaRPr lang="ru-RU" dirty="0"/>
          </a:p>
        </p:txBody>
      </p:sp>
    </p:spTree>
    <p:extLst>
      <p:ext uri="{BB962C8B-B14F-4D97-AF65-F5344CB8AC3E}">
        <p14:creationId xmlns:p14="http://schemas.microsoft.com/office/powerpoint/2010/main" val="3822779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9091" cy="6857999"/>
          </a:xfrm>
          <a:prstGeom prst="rect">
            <a:avLst/>
          </a:prstGeom>
        </p:spPr>
      </p:pic>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4" name="Заголовок 2"/>
          <p:cNvSpPr txBox="1">
            <a:spLocks/>
          </p:cNvSpPr>
          <p:nvPr/>
        </p:nvSpPr>
        <p:spPr>
          <a:xfrm>
            <a:off x="887780" y="545252"/>
            <a:ext cx="7725544" cy="504056"/>
          </a:xfrm>
          <a:prstGeom prst="rect">
            <a:avLst/>
          </a:prstGeom>
        </p:spPr>
        <p:txBody>
          <a:bodyPr vert="horz" lIns="91440" tIns="45720" rIns="91440" bIns="45720" rtlCol="0" anchor="ctr">
            <a:noAutofit/>
          </a:bodyPr>
          <a:lstStyle>
            <a:defPPr>
              <a:defRPr lang="ru-RU"/>
            </a:defPPr>
            <a:lvl1pPr>
              <a:spcBef>
                <a:spcPct val="0"/>
              </a:spcBef>
              <a:buNone/>
              <a:defRPr sz="2000" b="1">
                <a:solidFill>
                  <a:srgbClr val="000000"/>
                </a:solidFill>
                <a:latin typeface="Arial"/>
                <a:ea typeface="+mj-ea"/>
                <a:cs typeface="Arial"/>
              </a:defRPr>
            </a:lvl1pPr>
          </a:lstStyle>
          <a:p>
            <a:pPr algn="ctr"/>
            <a:r>
              <a:rPr lang="ru-RU" altLang="ru-RU" sz="3200" dirty="0">
                <a:latin typeface="Times New Roman" pitchFamily="18" charset="0"/>
                <a:cs typeface="Times New Roman" pitchFamily="18" charset="0"/>
              </a:rPr>
              <a:t>Библиографический список</a:t>
            </a: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3</a:t>
            </a:fld>
            <a:endParaRPr lang="ru-RU" dirty="0">
              <a:latin typeface="Arial" panose="020B0604020202020204" pitchFamily="34" charset="0"/>
              <a:cs typeface="Arial" panose="020B0604020202020204" pitchFamily="34" charset="0"/>
            </a:endParaRPr>
          </a:p>
        </p:txBody>
      </p:sp>
      <p:pic>
        <p:nvPicPr>
          <p:cNvPr id="9" name="Рисунок 8"/>
          <p:cNvPicPr>
            <a:picLocks noChangeAspect="1"/>
          </p:cNvPicPr>
          <p:nvPr/>
        </p:nvPicPr>
        <p:blipFill>
          <a:blip r:embed="rId3"/>
          <a:stretch>
            <a:fillRect/>
          </a:stretch>
        </p:blipFill>
        <p:spPr>
          <a:xfrm>
            <a:off x="7968963" y="300754"/>
            <a:ext cx="677060" cy="1200524"/>
          </a:xfrm>
          <a:prstGeom prst="rect">
            <a:avLst/>
          </a:prstGeom>
        </p:spPr>
      </p:pic>
      <p:sp>
        <p:nvSpPr>
          <p:cNvPr id="10" name="Прямоугольник 3"/>
          <p:cNvSpPr>
            <a:spLocks noChangeArrowheads="1"/>
          </p:cNvSpPr>
          <p:nvPr/>
        </p:nvSpPr>
        <p:spPr bwMode="auto">
          <a:xfrm>
            <a:off x="217714" y="1745059"/>
            <a:ext cx="8824686"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tabLst>
                <a:tab pos="342900" algn="l"/>
              </a:tabLst>
              <a:defRPr sz="3200">
                <a:solidFill>
                  <a:schemeClr val="tx1"/>
                </a:solidFill>
                <a:latin typeface="Arial" charset="0"/>
              </a:defRPr>
            </a:lvl1pPr>
            <a:lvl2pPr marL="742950" indent="-285750">
              <a:spcBef>
                <a:spcPct val="20000"/>
              </a:spcBef>
              <a:buChar char="–"/>
              <a:tabLst>
                <a:tab pos="342900" algn="l"/>
              </a:tabLst>
              <a:defRPr sz="2800">
                <a:solidFill>
                  <a:schemeClr val="tx1"/>
                </a:solidFill>
                <a:latin typeface="Arial" charset="0"/>
              </a:defRPr>
            </a:lvl2pPr>
            <a:lvl3pPr marL="1143000" indent="-228600">
              <a:spcBef>
                <a:spcPct val="20000"/>
              </a:spcBef>
              <a:buChar char="•"/>
              <a:tabLst>
                <a:tab pos="342900" algn="l"/>
              </a:tabLst>
              <a:defRPr sz="2400">
                <a:solidFill>
                  <a:schemeClr val="tx1"/>
                </a:solidFill>
                <a:latin typeface="Arial" charset="0"/>
              </a:defRPr>
            </a:lvl3pPr>
            <a:lvl4pPr marL="1600200" indent="-228600">
              <a:spcBef>
                <a:spcPct val="20000"/>
              </a:spcBef>
              <a:buChar char="–"/>
              <a:tabLst>
                <a:tab pos="342900" algn="l"/>
              </a:tabLst>
              <a:defRPr sz="2000">
                <a:solidFill>
                  <a:schemeClr val="tx1"/>
                </a:solidFill>
                <a:latin typeface="Arial" charset="0"/>
              </a:defRPr>
            </a:lvl4pPr>
            <a:lvl5pPr marL="2057400" indent="-228600">
              <a:spcBef>
                <a:spcPct val="20000"/>
              </a:spcBef>
              <a:buChar char="»"/>
              <a:tabLst>
                <a:tab pos="342900" algn="l"/>
              </a:tabLst>
              <a:defRPr sz="2000">
                <a:solidFill>
                  <a:schemeClr val="tx1"/>
                </a:solidFill>
                <a:latin typeface="Arial" charset="0"/>
              </a:defRPr>
            </a:lvl5pPr>
            <a:lvl6pPr marL="2514600" indent="-228600" eaLnBrk="0" fontAlgn="base" hangingPunct="0">
              <a:spcBef>
                <a:spcPct val="20000"/>
              </a:spcBef>
              <a:spcAft>
                <a:spcPct val="0"/>
              </a:spcAft>
              <a:buChar char="»"/>
              <a:tabLst>
                <a:tab pos="342900" algn="l"/>
              </a:tabLst>
              <a:defRPr sz="2000">
                <a:solidFill>
                  <a:schemeClr val="tx1"/>
                </a:solidFill>
                <a:latin typeface="Arial" charset="0"/>
              </a:defRPr>
            </a:lvl6pPr>
            <a:lvl7pPr marL="2971800" indent="-228600" eaLnBrk="0" fontAlgn="base" hangingPunct="0">
              <a:spcBef>
                <a:spcPct val="20000"/>
              </a:spcBef>
              <a:spcAft>
                <a:spcPct val="0"/>
              </a:spcAft>
              <a:buChar char="»"/>
              <a:tabLst>
                <a:tab pos="342900" algn="l"/>
              </a:tabLst>
              <a:defRPr sz="2000">
                <a:solidFill>
                  <a:schemeClr val="tx1"/>
                </a:solidFill>
                <a:latin typeface="Arial" charset="0"/>
              </a:defRPr>
            </a:lvl7pPr>
            <a:lvl8pPr marL="3429000" indent="-228600" eaLnBrk="0" fontAlgn="base" hangingPunct="0">
              <a:spcBef>
                <a:spcPct val="20000"/>
              </a:spcBef>
              <a:spcAft>
                <a:spcPct val="0"/>
              </a:spcAft>
              <a:buChar char="»"/>
              <a:tabLst>
                <a:tab pos="342900" algn="l"/>
              </a:tabLst>
              <a:defRPr sz="2000">
                <a:solidFill>
                  <a:schemeClr val="tx1"/>
                </a:solidFill>
                <a:latin typeface="Arial" charset="0"/>
              </a:defRPr>
            </a:lvl8pPr>
            <a:lvl9pPr marL="3886200" indent="-228600" eaLnBrk="0" fontAlgn="base" hangingPunct="0">
              <a:spcBef>
                <a:spcPct val="20000"/>
              </a:spcBef>
              <a:spcAft>
                <a:spcPct val="0"/>
              </a:spcAft>
              <a:buChar char="»"/>
              <a:tabLst>
                <a:tab pos="342900" algn="l"/>
              </a:tabLst>
              <a:defRPr sz="2000">
                <a:solidFill>
                  <a:schemeClr val="tx1"/>
                </a:solidFill>
                <a:latin typeface="Arial" charset="0"/>
              </a:defRPr>
            </a:lvl9pPr>
          </a:lstStyle>
          <a:p>
            <a:pPr algn="just" fontAlgn="base">
              <a:spcBef>
                <a:spcPts val="0"/>
              </a:spcBef>
              <a:buNone/>
            </a:pPr>
            <a:r>
              <a:rPr lang="ru-RU" altLang="ru-RU" sz="2400" dirty="0">
                <a:latin typeface="Times New Roman" pitchFamily="18" charset="0"/>
                <a:cs typeface="Times New Roman" pitchFamily="18" charset="0"/>
              </a:rPr>
              <a:t>3. </a:t>
            </a:r>
            <a:r>
              <a:rPr lang="ru-RU" altLang="ru-RU" sz="2400" dirty="0" err="1">
                <a:latin typeface="Times New Roman" pitchFamily="18" charset="0"/>
                <a:cs typeface="Times New Roman" pitchFamily="18" charset="0"/>
              </a:rPr>
              <a:t>К.К.Стрелов</a:t>
            </a:r>
            <a:r>
              <a:rPr lang="ru-RU" altLang="ru-RU" sz="2400" dirty="0">
                <a:latin typeface="Times New Roman" pitchFamily="18" charset="0"/>
                <a:cs typeface="Times New Roman" pitchFamily="18" charset="0"/>
              </a:rPr>
              <a:t>, </a:t>
            </a:r>
            <a:r>
              <a:rPr lang="ru-RU" altLang="ru-RU" sz="2400" dirty="0" err="1">
                <a:latin typeface="Times New Roman" pitchFamily="18" charset="0"/>
                <a:cs typeface="Times New Roman" pitchFamily="18" charset="0"/>
              </a:rPr>
              <a:t>П.С.Мамыкин</a:t>
            </a:r>
            <a:r>
              <a:rPr lang="ru-RU" altLang="ru-RU" sz="2400" dirty="0">
                <a:latin typeface="Times New Roman" pitchFamily="18" charset="0"/>
                <a:cs typeface="Times New Roman" pitchFamily="18" charset="0"/>
              </a:rPr>
              <a:t>. Технология огнеупоров. Издание третье, переработанное. М.: Металлургия, 1978.</a:t>
            </a:r>
            <a:r>
              <a:rPr lang="en-US" altLang="ru-RU" sz="2400" dirty="0">
                <a:latin typeface="Times New Roman" pitchFamily="18" charset="0"/>
                <a:cs typeface="Times New Roman" pitchFamily="18" charset="0"/>
              </a:rPr>
              <a:t> - 376 c.</a:t>
            </a:r>
            <a:endParaRPr lang="ru-RU" altLang="ru-RU" sz="2400" dirty="0">
              <a:latin typeface="Times New Roman" pitchFamily="18" charset="0"/>
              <a:cs typeface="Times New Roman" pitchFamily="18" charset="0"/>
            </a:endParaRPr>
          </a:p>
          <a:p>
            <a:pPr algn="just" fontAlgn="base">
              <a:spcBef>
                <a:spcPts val="0"/>
              </a:spcBef>
              <a:buNone/>
            </a:pPr>
            <a:endParaRPr lang="ru-RU" altLang="ru-RU" sz="2400" dirty="0">
              <a:latin typeface="Times New Roman" pitchFamily="18" charset="0"/>
              <a:cs typeface="Times New Roman" pitchFamily="18" charset="0"/>
            </a:endParaRPr>
          </a:p>
          <a:p>
            <a:pPr algn="just" fontAlgn="base">
              <a:spcBef>
                <a:spcPts val="0"/>
              </a:spcBef>
              <a:buNone/>
            </a:pPr>
            <a:r>
              <a:rPr lang="ru-RU" altLang="ru-RU" sz="2400" dirty="0">
                <a:latin typeface="Times New Roman" pitchFamily="18" charset="0"/>
                <a:cs typeface="Times New Roman" pitchFamily="18" charset="0"/>
              </a:rPr>
              <a:t>4. </a:t>
            </a:r>
            <a:r>
              <a:rPr lang="ru-RU" sz="2400" dirty="0">
                <a:latin typeface="Times New Roman" panose="02020603050405020304" pitchFamily="18" charset="0"/>
                <a:cs typeface="Times New Roman" panose="02020603050405020304" pitchFamily="18" charset="0"/>
              </a:rPr>
              <a:t>Национальные стандарты. Изделия огнеупорные. Методы испытаний. Часть 1. Огнеупоры и огнеупорное сырье. Методы определения огнеупорности. ГОСТ 4069-69 2004 </a:t>
            </a:r>
            <a:r>
              <a:rPr lang="ru-RU" altLang="ru-RU" sz="2400" dirty="0">
                <a:latin typeface="Times New Roman" pitchFamily="18" charset="0"/>
                <a:cs typeface="Times New Roman" pitchFamily="18" charset="0"/>
              </a:rPr>
              <a:t>[электронный ресурс]: </a:t>
            </a:r>
            <a:r>
              <a:rPr lang="en-US" altLang="ru-RU" sz="2400" dirty="0">
                <a:latin typeface="Times New Roman" pitchFamily="18" charset="0"/>
                <a:cs typeface="Times New Roman" pitchFamily="18" charset="0"/>
                <a:hlinkClick r:id="rId4"/>
              </a:rPr>
              <a:t>http://aquagroup.Ru/normdocs/9379</a:t>
            </a:r>
            <a:r>
              <a:rPr lang="ru-RU" altLang="ru-RU" sz="2400" dirty="0">
                <a:latin typeface="Times New Roman" pitchFamily="18" charset="0"/>
                <a:cs typeface="Times New Roman" pitchFamily="18" charset="0"/>
              </a:rPr>
              <a:t>  (дата обращения: 25.03.2020).</a:t>
            </a:r>
          </a:p>
        </p:txBody>
      </p:sp>
    </p:spTree>
    <p:extLst>
      <p:ext uri="{BB962C8B-B14F-4D97-AF65-F5344CB8AC3E}">
        <p14:creationId xmlns:p14="http://schemas.microsoft.com/office/powerpoint/2010/main" val="21674303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Рисунок 7"/>
          <p:cNvPicPr>
            <a:picLocks noChangeAspect="1"/>
          </p:cNvPicPr>
          <p:nvPr/>
        </p:nvPicPr>
        <p:blipFill>
          <a:blip r:embed="rId2"/>
          <a:stretch>
            <a:fillRect/>
          </a:stretch>
        </p:blipFill>
        <p:spPr>
          <a:xfrm>
            <a:off x="0" y="0"/>
            <a:ext cx="9141588" cy="6870713"/>
          </a:xfrm>
          <a:prstGeom prst="rect">
            <a:avLst/>
          </a:prstGeom>
        </p:spPr>
      </p:pic>
      <p:sp>
        <p:nvSpPr>
          <p:cNvPr id="5" name="TextBox 4"/>
          <p:cNvSpPr txBox="1"/>
          <p:nvPr/>
        </p:nvSpPr>
        <p:spPr>
          <a:xfrm>
            <a:off x="2575271" y="3049796"/>
            <a:ext cx="4752062" cy="619909"/>
          </a:xfrm>
          <a:prstGeom prst="rect">
            <a:avLst/>
          </a:prstGeom>
          <a:noFill/>
        </p:spPr>
        <p:txBody>
          <a:bodyPr wrap="none" lIns="65274" tIns="32637" rIns="65274" bIns="32637" rtlCol="0">
            <a:spAutoFit/>
          </a:bodyPr>
          <a:lstStyle/>
          <a:p>
            <a:r>
              <a:rPr lang="ru-RU" sz="3600" b="1" dirty="0">
                <a:latin typeface="Times New Roman" panose="02020603050405020304" pitchFamily="18" charset="0"/>
                <a:cs typeface="Times New Roman" panose="02020603050405020304" pitchFamily="18" charset="0"/>
              </a:rPr>
              <a:t>Спасибо за внимание!</a:t>
            </a:r>
          </a:p>
        </p:txBody>
      </p:sp>
    </p:spTree>
    <p:extLst>
      <p:ext uri="{BB962C8B-B14F-4D97-AF65-F5344CB8AC3E}">
        <p14:creationId xmlns:p14="http://schemas.microsoft.com/office/powerpoint/2010/main" val="2323092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 name="Рисунок 8"/>
          <p:cNvPicPr>
            <a:picLocks noChangeAspect="1"/>
          </p:cNvPicPr>
          <p:nvPr/>
        </p:nvPicPr>
        <p:blipFill>
          <a:blip r:embed="rId2"/>
          <a:stretch>
            <a:fillRect/>
          </a:stretch>
        </p:blipFill>
        <p:spPr>
          <a:xfrm>
            <a:off x="-5091" y="0"/>
            <a:ext cx="9149091" cy="6857999"/>
          </a:xfrm>
          <a:prstGeom prst="rect">
            <a:avLst/>
          </a:prstGeom>
        </p:spPr>
      </p:pic>
      <p:sp>
        <p:nvSpPr>
          <p:cNvPr id="2" name="Заголовок 2"/>
          <p:cNvSpPr txBox="1">
            <a:spLocks/>
          </p:cNvSpPr>
          <p:nvPr/>
        </p:nvSpPr>
        <p:spPr>
          <a:xfrm>
            <a:off x="887780" y="1164070"/>
            <a:ext cx="7725544" cy="38929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ru-RU" sz="2400" dirty="0">
              <a:solidFill>
                <a:schemeClr val="accent1">
                  <a:lumMod val="75000"/>
                </a:schemeClr>
              </a:solidFill>
              <a:latin typeface="Arial" panose="020B0604020202020204" pitchFamily="34" charset="0"/>
              <a:cs typeface="Arial" panose="020B0604020202020204" pitchFamily="34" charset="0"/>
            </a:endParaRPr>
          </a:p>
        </p:txBody>
      </p:sp>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4" name="Заголовок 2"/>
          <p:cNvSpPr txBox="1">
            <a:spLocks/>
          </p:cNvSpPr>
          <p:nvPr/>
        </p:nvSpPr>
        <p:spPr>
          <a:xfrm>
            <a:off x="887780" y="545252"/>
            <a:ext cx="7725544" cy="504056"/>
          </a:xfrm>
          <a:prstGeom prst="rect">
            <a:avLst/>
          </a:prstGeom>
        </p:spPr>
        <p:txBody>
          <a:bodyPr vert="horz" lIns="91440" tIns="45720" rIns="91440" bIns="45720" rtlCol="0" anchor="ctr">
            <a:noAutofit/>
          </a:bodyPr>
          <a:lstStyle>
            <a:defPPr>
              <a:defRPr lang="ru-RU"/>
            </a:defPPr>
            <a:lvl1pPr>
              <a:spcBef>
                <a:spcPct val="0"/>
              </a:spcBef>
              <a:buNone/>
              <a:defRPr sz="2000" b="1">
                <a:solidFill>
                  <a:srgbClr val="000000"/>
                </a:solidFill>
                <a:latin typeface="Arial"/>
                <a:ea typeface="+mj-ea"/>
                <a:cs typeface="Arial"/>
              </a:defRPr>
            </a:lvl1pPr>
          </a:lstStyle>
          <a:p>
            <a:r>
              <a:rPr lang="ru-RU" sz="3200" dirty="0">
                <a:solidFill>
                  <a:schemeClr val="tx1"/>
                </a:solidFill>
                <a:latin typeface="Times New Roman" panose="02020603050405020304" pitchFamily="18" charset="0"/>
                <a:cs typeface="Times New Roman" panose="02020603050405020304" pitchFamily="18" charset="0"/>
              </a:rPr>
              <a:t>Введение</a:t>
            </a: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4</a:t>
            </a:fld>
            <a:endParaRPr lang="ru-RU" dirty="0">
              <a:latin typeface="Arial" panose="020B0604020202020204" pitchFamily="34" charset="0"/>
              <a:cs typeface="Arial" panose="020B0604020202020204" pitchFamily="34" charset="0"/>
            </a:endParaRPr>
          </a:p>
        </p:txBody>
      </p:sp>
      <p:pic>
        <p:nvPicPr>
          <p:cNvPr id="5" name="Рисунок 4"/>
          <p:cNvPicPr>
            <a:picLocks noChangeAspect="1"/>
          </p:cNvPicPr>
          <p:nvPr/>
        </p:nvPicPr>
        <p:blipFill>
          <a:blip r:embed="rId3"/>
          <a:stretch>
            <a:fillRect/>
          </a:stretch>
        </p:blipFill>
        <p:spPr>
          <a:xfrm>
            <a:off x="7968963" y="300754"/>
            <a:ext cx="677060" cy="1200524"/>
          </a:xfrm>
          <a:prstGeom prst="rect">
            <a:avLst/>
          </a:prstGeom>
        </p:spPr>
      </p:pic>
      <p:sp>
        <p:nvSpPr>
          <p:cNvPr id="10" name="TextBox 9"/>
          <p:cNvSpPr txBox="1"/>
          <p:nvPr/>
        </p:nvSpPr>
        <p:spPr>
          <a:xfrm>
            <a:off x="624114" y="1524654"/>
            <a:ext cx="7823200" cy="3785652"/>
          </a:xfrm>
          <a:prstGeom prst="rect">
            <a:avLst/>
          </a:prstGeom>
          <a:noFill/>
        </p:spPr>
        <p:txBody>
          <a:bodyPr wrap="square" rtlCol="0">
            <a:spAutoFit/>
          </a:bodyPr>
          <a:lstStyle/>
          <a:p>
            <a:pPr algn="just"/>
            <a:r>
              <a:rPr lang="ru-RU" sz="2400" dirty="0">
                <a:latin typeface="Times New Roman" panose="02020603050405020304" pitchFamily="18" charset="0"/>
                <a:cs typeface="Times New Roman" panose="02020603050405020304" pitchFamily="18" charset="0"/>
              </a:rPr>
              <a:t>Огнеупоры – материалы, изготавливаемые на основе минерального сырья и отличающиеся способностью сохранять без существенных нарушений свои функциональные свойства. Без огнеупоров нет другого практически приемлемого способа получить и поддерживать длительное время высокие температуры в больших объемах. Развитие новых способов получения электрической энергии в магнитных гидродинамических генераторах и топливных элементов в значительной мере определяется свойствами огнеупоров. </a:t>
            </a:r>
          </a:p>
        </p:txBody>
      </p:sp>
    </p:spTree>
    <p:extLst>
      <p:ext uri="{BB962C8B-B14F-4D97-AF65-F5344CB8AC3E}">
        <p14:creationId xmlns:p14="http://schemas.microsoft.com/office/powerpoint/2010/main" val="1178204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9091" cy="6857999"/>
          </a:xfrm>
          <a:prstGeom prst="rect">
            <a:avLst/>
          </a:prstGeom>
        </p:spPr>
      </p:pic>
      <p:sp>
        <p:nvSpPr>
          <p:cNvPr id="2" name="Заголовок 2"/>
          <p:cNvSpPr txBox="1">
            <a:spLocks/>
          </p:cNvSpPr>
          <p:nvPr/>
        </p:nvSpPr>
        <p:spPr>
          <a:xfrm>
            <a:off x="887780" y="1164071"/>
            <a:ext cx="7725544" cy="519318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ru-RU" sz="2400" dirty="0">
              <a:solidFill>
                <a:schemeClr val="accent1">
                  <a:lumMod val="75000"/>
                </a:schemeClr>
              </a:solidFill>
              <a:latin typeface="Arial" panose="020B0604020202020204" pitchFamily="34" charset="0"/>
              <a:cs typeface="Arial" panose="020B0604020202020204" pitchFamily="34" charset="0"/>
            </a:endParaRPr>
          </a:p>
        </p:txBody>
      </p:sp>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4" name="Заголовок 2"/>
          <p:cNvSpPr txBox="1">
            <a:spLocks/>
          </p:cNvSpPr>
          <p:nvPr/>
        </p:nvSpPr>
        <p:spPr>
          <a:xfrm>
            <a:off x="887780" y="545252"/>
            <a:ext cx="7725544" cy="504056"/>
          </a:xfrm>
          <a:prstGeom prst="rect">
            <a:avLst/>
          </a:prstGeom>
        </p:spPr>
        <p:txBody>
          <a:bodyPr vert="horz" lIns="91440" tIns="45720" rIns="91440" bIns="45720" rtlCol="0" anchor="ctr">
            <a:noAutofit/>
          </a:bodyPr>
          <a:lstStyle>
            <a:defPPr>
              <a:defRPr lang="ru-RU"/>
            </a:defPPr>
            <a:lvl1pPr>
              <a:spcBef>
                <a:spcPct val="0"/>
              </a:spcBef>
              <a:buNone/>
              <a:defRPr sz="2000" b="1">
                <a:solidFill>
                  <a:srgbClr val="000000"/>
                </a:solidFill>
                <a:latin typeface="Arial"/>
                <a:ea typeface="+mj-ea"/>
                <a:cs typeface="Arial"/>
              </a:defRPr>
            </a:lvl1pPr>
          </a:lstStyle>
          <a:p>
            <a:r>
              <a:rPr lang="ru-RU" sz="3200" dirty="0">
                <a:solidFill>
                  <a:schemeClr val="tx1"/>
                </a:solidFill>
                <a:latin typeface="Times New Roman" panose="02020603050405020304" pitchFamily="18" charset="0"/>
                <a:cs typeface="Times New Roman" panose="02020603050405020304" pitchFamily="18" charset="0"/>
              </a:rPr>
              <a:t>Введение</a:t>
            </a: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5</a:t>
            </a:fld>
            <a:endParaRPr lang="ru-RU" dirty="0">
              <a:latin typeface="Arial" panose="020B0604020202020204" pitchFamily="34" charset="0"/>
              <a:cs typeface="Arial" panose="020B0604020202020204" pitchFamily="34" charset="0"/>
            </a:endParaRPr>
          </a:p>
        </p:txBody>
      </p:sp>
      <p:pic>
        <p:nvPicPr>
          <p:cNvPr id="9" name="Рисунок 8"/>
          <p:cNvPicPr>
            <a:picLocks noChangeAspect="1"/>
          </p:cNvPicPr>
          <p:nvPr/>
        </p:nvPicPr>
        <p:blipFill>
          <a:blip r:embed="rId3"/>
          <a:stretch>
            <a:fillRect/>
          </a:stretch>
        </p:blipFill>
        <p:spPr>
          <a:xfrm>
            <a:off x="7968963" y="300754"/>
            <a:ext cx="677060" cy="1200524"/>
          </a:xfrm>
          <a:prstGeom prst="rect">
            <a:avLst/>
          </a:prstGeom>
        </p:spPr>
      </p:pic>
      <p:sp>
        <p:nvSpPr>
          <p:cNvPr id="11" name="TextBox 10"/>
          <p:cNvSpPr txBox="1"/>
          <p:nvPr/>
        </p:nvSpPr>
        <p:spPr>
          <a:xfrm>
            <a:off x="682171" y="1501278"/>
            <a:ext cx="184731" cy="369332"/>
          </a:xfrm>
          <a:prstGeom prst="rect">
            <a:avLst/>
          </a:prstGeom>
          <a:noFill/>
        </p:spPr>
        <p:txBody>
          <a:bodyPr wrap="none" rtlCol="0">
            <a:spAutoFit/>
          </a:bodyPr>
          <a:lstStyle/>
          <a:p>
            <a:endParaRPr lang="ru-RU" dirty="0"/>
          </a:p>
        </p:txBody>
      </p:sp>
      <p:sp>
        <p:nvSpPr>
          <p:cNvPr id="12" name="TextBox 11"/>
          <p:cNvSpPr txBox="1"/>
          <p:nvPr/>
        </p:nvSpPr>
        <p:spPr>
          <a:xfrm>
            <a:off x="580570" y="1685944"/>
            <a:ext cx="7837715" cy="4093428"/>
          </a:xfrm>
          <a:prstGeom prst="rect">
            <a:avLst/>
          </a:prstGeom>
          <a:noFill/>
        </p:spPr>
        <p:txBody>
          <a:bodyPr wrap="square" rtlCol="0">
            <a:spAutoFit/>
          </a:bodyPr>
          <a:lstStyle/>
          <a:p>
            <a:pPr algn="just"/>
            <a:r>
              <a:rPr lang="ru-RU" sz="2000" dirty="0">
                <a:latin typeface="Times New Roman" panose="02020603050405020304" pitchFamily="18" charset="0"/>
                <a:cs typeface="Times New Roman" panose="02020603050405020304" pitchFamily="18" charset="0"/>
              </a:rPr>
              <a:t>Огнеупорностью называют свойство материала противостоять в определенных условиях, не расплавляясь, воздействию на него высоких температур. В огнеупорных материалах при достаточно высоких температурах образуется  расплав (жидкость). По мере увеличения количества расплава и снижения его вязкости материал теряет связность и при определенной температуре деформируется. Количество расплава и его вязкость , определяющие возможную деформацию материала или его растекания, зависит от многих причин: химического и минералогического состава материала, крупности частиц, температуры и скорости нагревания образца, его формы и размеров. Поэтому огнеупорность является не физической константой материала, а технической, которая сохраняет свое значение при соблюдении ряда условий при ее определение. </a:t>
            </a:r>
          </a:p>
        </p:txBody>
      </p:sp>
    </p:spTree>
    <p:extLst>
      <p:ext uri="{BB962C8B-B14F-4D97-AF65-F5344CB8AC3E}">
        <p14:creationId xmlns:p14="http://schemas.microsoft.com/office/powerpoint/2010/main" val="16264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9091" cy="6857999"/>
          </a:xfrm>
          <a:prstGeom prst="rect">
            <a:avLst/>
          </a:prstGeom>
        </p:spPr>
      </p:pic>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6</a:t>
            </a:fld>
            <a:endParaRPr lang="ru-RU" dirty="0">
              <a:latin typeface="Arial" panose="020B0604020202020204" pitchFamily="34" charset="0"/>
              <a:cs typeface="Arial" panose="020B0604020202020204" pitchFamily="34" charset="0"/>
            </a:endParaRPr>
          </a:p>
        </p:txBody>
      </p:sp>
      <p:pic>
        <p:nvPicPr>
          <p:cNvPr id="9" name="Рисунок 8"/>
          <p:cNvPicPr>
            <a:picLocks noChangeAspect="1"/>
          </p:cNvPicPr>
          <p:nvPr/>
        </p:nvPicPr>
        <p:blipFill>
          <a:blip r:embed="rId3"/>
          <a:stretch>
            <a:fillRect/>
          </a:stretch>
        </p:blipFill>
        <p:spPr>
          <a:xfrm>
            <a:off x="7968963" y="300754"/>
            <a:ext cx="677060" cy="1200524"/>
          </a:xfrm>
          <a:prstGeom prst="rect">
            <a:avLst/>
          </a:prstGeom>
        </p:spPr>
      </p:pic>
      <p:pic>
        <p:nvPicPr>
          <p:cNvPr id="1229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39094" y="1253478"/>
            <a:ext cx="5977706" cy="4839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959429" y="666040"/>
            <a:ext cx="4690002" cy="400110"/>
          </a:xfrm>
          <a:prstGeom prst="rect">
            <a:avLst/>
          </a:prstGeom>
          <a:noFill/>
        </p:spPr>
        <p:txBody>
          <a:bodyPr wrap="none" rtlCol="0">
            <a:spAutoFit/>
          </a:bodyPr>
          <a:lstStyle/>
          <a:p>
            <a:r>
              <a:rPr lang="ru-RU" sz="2000" dirty="0">
                <a:latin typeface="Times New Roman" panose="02020603050405020304" pitchFamily="18" charset="0"/>
                <a:cs typeface="Times New Roman" panose="02020603050405020304" pitchFamily="18" charset="0"/>
              </a:rPr>
              <a:t>Таблица – 1. Классификация огнеупоров</a:t>
            </a:r>
            <a:endParaRPr lang="ru-RU" dirty="0"/>
          </a:p>
        </p:txBody>
      </p:sp>
    </p:spTree>
    <p:extLst>
      <p:ext uri="{BB962C8B-B14F-4D97-AF65-F5344CB8AC3E}">
        <p14:creationId xmlns:p14="http://schemas.microsoft.com/office/powerpoint/2010/main" val="606263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9091" cy="6857999"/>
          </a:xfrm>
          <a:prstGeom prst="rect">
            <a:avLst/>
          </a:prstGeom>
        </p:spPr>
      </p:pic>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7</a:t>
            </a:fld>
            <a:endParaRPr lang="ru-RU" dirty="0">
              <a:latin typeface="Arial" panose="020B0604020202020204" pitchFamily="34" charset="0"/>
              <a:cs typeface="Arial" panose="020B0604020202020204" pitchFamily="34" charset="0"/>
            </a:endParaRPr>
          </a:p>
        </p:txBody>
      </p:sp>
      <p:pic>
        <p:nvPicPr>
          <p:cNvPr id="9" name="Рисунок 8"/>
          <p:cNvPicPr>
            <a:picLocks noChangeAspect="1"/>
          </p:cNvPicPr>
          <p:nvPr/>
        </p:nvPicPr>
        <p:blipFill>
          <a:blip r:embed="rId3"/>
          <a:stretch>
            <a:fillRect/>
          </a:stretch>
        </p:blipFill>
        <p:spPr>
          <a:xfrm>
            <a:off x="7968963" y="300754"/>
            <a:ext cx="677060" cy="1200524"/>
          </a:xfrm>
          <a:prstGeom prst="rect">
            <a:avLst/>
          </a:prstGeom>
        </p:spPr>
      </p:pic>
      <p:pic>
        <p:nvPicPr>
          <p:cNvPr id="1331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37876" y="1213920"/>
            <a:ext cx="5790238" cy="4603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243288" y="653144"/>
            <a:ext cx="4179414" cy="369332"/>
          </a:xfrm>
          <a:prstGeom prst="rect">
            <a:avLst/>
          </a:prstGeom>
          <a:noFill/>
        </p:spPr>
        <p:txBody>
          <a:bodyPr wrap="none" rtlCol="0">
            <a:spAutoFit/>
          </a:bodyPr>
          <a:lstStyle/>
          <a:p>
            <a:r>
              <a:rPr lang="ru-RU" dirty="0">
                <a:latin typeface="Times New Roman" panose="02020603050405020304" pitchFamily="18" charset="0"/>
                <a:cs typeface="Times New Roman" panose="02020603050405020304" pitchFamily="18" charset="0"/>
              </a:rPr>
              <a:t>Таблица – 2. Классификация огнеупоров</a:t>
            </a:r>
            <a:endParaRPr lang="ru-RU" dirty="0"/>
          </a:p>
        </p:txBody>
      </p:sp>
    </p:spTree>
    <p:extLst>
      <p:ext uri="{BB962C8B-B14F-4D97-AF65-F5344CB8AC3E}">
        <p14:creationId xmlns:p14="http://schemas.microsoft.com/office/powerpoint/2010/main" val="2811712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9091" cy="6857999"/>
          </a:xfrm>
          <a:prstGeom prst="rect">
            <a:avLst/>
          </a:prstGeom>
        </p:spPr>
      </p:pic>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8</a:t>
            </a:fld>
            <a:endParaRPr lang="ru-RU" dirty="0">
              <a:latin typeface="Arial" panose="020B0604020202020204" pitchFamily="34" charset="0"/>
              <a:cs typeface="Arial" panose="020B0604020202020204" pitchFamily="34" charset="0"/>
            </a:endParaRPr>
          </a:p>
        </p:txBody>
      </p:sp>
      <p:pic>
        <p:nvPicPr>
          <p:cNvPr id="9" name="Рисунок 8"/>
          <p:cNvPicPr>
            <a:picLocks noChangeAspect="1"/>
          </p:cNvPicPr>
          <p:nvPr/>
        </p:nvPicPr>
        <p:blipFill>
          <a:blip r:embed="rId3"/>
          <a:stretch>
            <a:fillRect/>
          </a:stretch>
        </p:blipFill>
        <p:spPr>
          <a:xfrm>
            <a:off x="7968963" y="300754"/>
            <a:ext cx="677060" cy="1200524"/>
          </a:xfrm>
          <a:prstGeom prst="rect">
            <a:avLst/>
          </a:prstGeom>
        </p:spPr>
      </p:pic>
      <p:pic>
        <p:nvPicPr>
          <p:cNvPr id="1433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98159" y="1182914"/>
            <a:ext cx="5571898" cy="4485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090057" y="682171"/>
            <a:ext cx="4632294" cy="677108"/>
          </a:xfrm>
          <a:prstGeom prst="rect">
            <a:avLst/>
          </a:prstGeom>
          <a:noFill/>
        </p:spPr>
        <p:txBody>
          <a:bodyPr wrap="none" rtlCol="0">
            <a:spAutoFit/>
          </a:bodyPr>
          <a:lstStyle/>
          <a:p>
            <a:r>
              <a:rPr lang="ru-RU" sz="2000" dirty="0">
                <a:latin typeface="Times New Roman" panose="02020603050405020304" pitchFamily="18" charset="0"/>
                <a:cs typeface="Times New Roman" panose="02020603050405020304" pitchFamily="18" charset="0"/>
              </a:rPr>
              <a:t>Таблица – 3. Классификация огнеупоров</a:t>
            </a:r>
            <a:endParaRPr lang="ru-RU" sz="2000" dirty="0"/>
          </a:p>
          <a:p>
            <a:endParaRPr lang="ru-RU" dirty="0"/>
          </a:p>
        </p:txBody>
      </p:sp>
    </p:spTree>
    <p:extLst>
      <p:ext uri="{BB962C8B-B14F-4D97-AF65-F5344CB8AC3E}">
        <p14:creationId xmlns:p14="http://schemas.microsoft.com/office/powerpoint/2010/main" val="1435925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9149091" cy="6857999"/>
          </a:xfrm>
          <a:prstGeom prst="rect">
            <a:avLst/>
          </a:prstGeom>
        </p:spPr>
      </p:pic>
      <p:sp>
        <p:nvSpPr>
          <p:cNvPr id="3" name="Объект 2"/>
          <p:cNvSpPr txBox="1">
            <a:spLocks/>
          </p:cNvSpPr>
          <p:nvPr/>
        </p:nvSpPr>
        <p:spPr>
          <a:xfrm>
            <a:off x="467544" y="1745059"/>
            <a:ext cx="8229600" cy="43482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Aft>
                <a:spcPts val="1200"/>
              </a:spcAft>
            </a:pPr>
            <a:endParaRPr lang="ru-RU" altLang="ru-RU" sz="1400" dirty="0">
              <a:latin typeface="Arial" panose="020B0604020202020204" pitchFamily="34" charset="0"/>
              <a:cs typeface="Arial" panose="020B0604020202020204" pitchFamily="34" charset="0"/>
            </a:endParaRPr>
          </a:p>
        </p:txBody>
      </p:sp>
      <p:sp>
        <p:nvSpPr>
          <p:cNvPr id="8" name="Номер слайда 1"/>
          <p:cNvSpPr>
            <a:spLocks noGrp="1"/>
          </p:cNvSpPr>
          <p:nvPr>
            <p:ph type="sldNum" sz="quarter" idx="12"/>
          </p:nvPr>
        </p:nvSpPr>
        <p:spPr>
          <a:xfrm>
            <a:off x="6553200" y="6356350"/>
            <a:ext cx="2133600" cy="365125"/>
          </a:xfrm>
        </p:spPr>
        <p:txBody>
          <a:bodyPr/>
          <a:lstStyle/>
          <a:p>
            <a:fld id="{9DD0990C-240E-4F6D-96E9-50DBAF192F56}" type="slidenum">
              <a:rPr lang="ru-RU" smtClean="0">
                <a:latin typeface="Arial" panose="020B0604020202020204" pitchFamily="34" charset="0"/>
                <a:cs typeface="Arial" panose="020B0604020202020204" pitchFamily="34" charset="0"/>
              </a:rPr>
              <a:t>9</a:t>
            </a:fld>
            <a:endParaRPr lang="ru-RU" dirty="0">
              <a:latin typeface="Arial" panose="020B0604020202020204" pitchFamily="34" charset="0"/>
              <a:cs typeface="Arial" panose="020B0604020202020204" pitchFamily="34" charset="0"/>
            </a:endParaRPr>
          </a:p>
        </p:txBody>
      </p:sp>
      <p:pic>
        <p:nvPicPr>
          <p:cNvPr id="9" name="Рисунок 8"/>
          <p:cNvPicPr>
            <a:picLocks noChangeAspect="1"/>
          </p:cNvPicPr>
          <p:nvPr/>
        </p:nvPicPr>
        <p:blipFill>
          <a:blip r:embed="rId3"/>
          <a:stretch>
            <a:fillRect/>
          </a:stretch>
        </p:blipFill>
        <p:spPr>
          <a:xfrm>
            <a:off x="7968963" y="300754"/>
            <a:ext cx="677060" cy="1200524"/>
          </a:xfrm>
          <a:prstGeom prst="rect">
            <a:avLst/>
          </a:prstGeom>
        </p:spPr>
      </p:pic>
      <p:pic>
        <p:nvPicPr>
          <p:cNvPr id="1536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2436" y="1741238"/>
            <a:ext cx="7124217" cy="33755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293257" y="696686"/>
            <a:ext cx="4632294" cy="677108"/>
          </a:xfrm>
          <a:prstGeom prst="rect">
            <a:avLst/>
          </a:prstGeom>
          <a:noFill/>
        </p:spPr>
        <p:txBody>
          <a:bodyPr wrap="none" rtlCol="0">
            <a:spAutoFit/>
          </a:bodyPr>
          <a:lstStyle/>
          <a:p>
            <a:r>
              <a:rPr lang="ru-RU" sz="2000" dirty="0">
                <a:latin typeface="Times New Roman" panose="02020603050405020304" pitchFamily="18" charset="0"/>
                <a:cs typeface="Times New Roman" panose="02020603050405020304" pitchFamily="18" charset="0"/>
              </a:rPr>
              <a:t>Таблица – 4. Классификация огнеупоров</a:t>
            </a:r>
            <a:endParaRPr lang="ru-RU" sz="2000" dirty="0"/>
          </a:p>
          <a:p>
            <a:endParaRPr lang="ru-RU" dirty="0"/>
          </a:p>
        </p:txBody>
      </p:sp>
    </p:spTree>
    <p:extLst>
      <p:ext uri="{BB962C8B-B14F-4D97-AF65-F5344CB8AC3E}">
        <p14:creationId xmlns:p14="http://schemas.microsoft.com/office/powerpoint/2010/main" val="1913594019"/>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710</TotalTime>
  <Words>1683</Words>
  <Application>Microsoft Office PowerPoint</Application>
  <PresentationFormat>Экран (4:3)</PresentationFormat>
  <Paragraphs>116</Paragraphs>
  <Slides>30</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30</vt:i4>
      </vt:variant>
    </vt:vector>
  </HeadingPairs>
  <TitlesOfParts>
    <vt:vector size="36" baseType="lpstr">
      <vt:lpstr>Arial</vt:lpstr>
      <vt:lpstr>Calibri</vt:lpstr>
      <vt:lpstr>Calibri Light</vt:lpstr>
      <vt:lpstr>Times New Roman</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Макаров Николай Александрович</cp:lastModifiedBy>
  <cp:revision>58</cp:revision>
  <dcterms:created xsi:type="dcterms:W3CDTF">2018-10-31T17:08:02Z</dcterms:created>
  <dcterms:modified xsi:type="dcterms:W3CDTF">2021-04-08T18:12:39Z</dcterms:modified>
</cp:coreProperties>
</file>