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86" r:id="rId3"/>
    <p:sldId id="319" r:id="rId4"/>
    <p:sldId id="262" r:id="rId5"/>
    <p:sldId id="268" r:id="rId6"/>
    <p:sldId id="357" r:id="rId7"/>
    <p:sldId id="358" r:id="rId8"/>
    <p:sldId id="359" r:id="rId9"/>
    <p:sldId id="300" r:id="rId10"/>
    <p:sldId id="258" r:id="rId11"/>
    <p:sldId id="409" r:id="rId12"/>
    <p:sldId id="314" r:id="rId13"/>
    <p:sldId id="266" r:id="rId14"/>
    <p:sldId id="317" r:id="rId15"/>
    <p:sldId id="347" r:id="rId16"/>
    <p:sldId id="361" r:id="rId17"/>
    <p:sldId id="362" r:id="rId18"/>
    <p:sldId id="363" r:id="rId19"/>
    <p:sldId id="315" r:id="rId20"/>
    <p:sldId id="283" r:id="rId21"/>
    <p:sldId id="278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F3955A-B28C-4F79-826E-AA17B2FB63D6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5804BA-38E0-48D2-B2F3-2665F408DD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3975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F59B1CDB-0CE1-4A2B-97E0-3FDFF413D7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D32D5BA-C278-42A0-8761-862116B85540}" type="slidenum">
              <a:rPr lang="ru-RU" altLang="ru-RU" smtClean="0"/>
              <a:pPr/>
              <a:t>2</a:t>
            </a:fld>
            <a:endParaRPr lang="ru-RU" altLang="ru-RU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40FA5657-3C7D-496B-8395-DA8E0B16834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80170791-3509-4834-AF7B-BF9096DF0B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75809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A1E1FBE9-EDAB-4D7D-9003-36A82F6632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AF4DEBB-8D4E-457A-A895-3AC6B6F0E34B}" type="slidenum">
              <a:rPr lang="ru-RU" altLang="ru-RU" smtClean="0"/>
              <a:pPr/>
              <a:t>4</a:t>
            </a:fld>
            <a:endParaRPr lang="ru-RU" altLang="ru-RU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C73D6C78-C943-4613-B36D-2D930E5E991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EF0D6BC2-40B1-4D83-9349-A86889F3C9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359C33-627B-415C-8F09-965B013CC40B}" type="slidenum">
              <a:rPr lang="ru-RU"/>
              <a:pPr/>
              <a:t>12</a:t>
            </a:fld>
            <a:endParaRPr lang="ru-RU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1F050DA-F599-725C-9101-A768D1DC11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B6218F-7064-4F62-808A-D409A0D9D146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638AC0DF-2D58-C4FF-B88B-86B26473E80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2562FA27-9327-D123-8FF5-CAFF9AE567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F34733-776A-5431-98E7-E9D2DD1F31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EA2BE09-8366-8BCD-DD9F-0B8A941637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382B84C-63B6-EE16-0B2C-AC1527A2F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1F28D-D2B7-447E-9FD0-4F2CEC83BB1E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A76C57A-C9D9-9F25-B65F-EAF2E133B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E4CC032-A0C9-1467-65E3-0CE139D1D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4A8E1-72FB-4F02-A520-2311FE3C2E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8540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E99A1A-F30D-21E0-BCE5-8FEA09AB4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EA1BC56-DC25-C59C-9669-A58F085995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5DA74D7-C036-F763-230E-707D95290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1F28D-D2B7-447E-9FD0-4F2CEC83BB1E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6D1443E-DB8C-167F-28AF-7B29CE233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EC7396D-BB7C-288D-F29A-746A52CD2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4A8E1-72FB-4F02-A520-2311FE3C2E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7895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F24B5C2-CE73-8849-4D94-C1B7ECE128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DB4F547-B3DC-1AC2-6C07-FC246E67AA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EAA3791-A731-A018-CE9A-BD6A787C5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1F28D-D2B7-447E-9FD0-4F2CEC83BB1E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68809D8-18B4-DA8C-CD69-36F506207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912417E-E3F3-0093-653B-A07FFC242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4A8E1-72FB-4F02-A520-2311FE3C2E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92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6F0C3D-8E5F-6492-B7EB-02E615907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8622A54-D2D1-64C2-6759-C4B3B96906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32D24D6-6272-4E51-2AA5-7FFDBC4B2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1F28D-D2B7-447E-9FD0-4F2CEC83BB1E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EC83D5D-B9D8-CD4B-F201-F426C748D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AC78A5A-2687-1C9F-4625-DEB7F7E04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4A8E1-72FB-4F02-A520-2311FE3C2E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8898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104C72-5B7C-BC28-A426-0A9ADCBD2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94EC886-1D57-EE56-AD64-088831AC2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E03A6D3-4593-7F69-3C8E-9CE3C029A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1F28D-D2B7-447E-9FD0-4F2CEC83BB1E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9C6B466-F65E-0EFB-38D6-3CC4AAC2D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8261103-76A5-CD1F-F58F-40D56BD36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4A8E1-72FB-4F02-A520-2311FE3C2E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9092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1D86D8-846A-313B-3AA3-D0844818B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D4E979-5493-98E3-BDF5-C8C4656274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7A366CB-9C2F-A517-0608-F58D94C60E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4CF1D2B-1160-18D4-F4C5-66912B36D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1F28D-D2B7-447E-9FD0-4F2CEC83BB1E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C54A424-4591-8772-78C3-2B16DC6CC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1F7AFAE-BA54-BC52-EFB2-3C9D2CA50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4A8E1-72FB-4F02-A520-2311FE3C2E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9753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F7B602-331E-3789-4D2B-37C4817C3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A8A92B1-47A4-6E12-E8C5-62879F4FA6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63935DD-7035-4989-BF8D-C89240D301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A054900-5A3F-63BF-CCBC-5619E9BC9B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E0805E3-ADF6-0F64-B9A1-FD7B72C2BF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96A9DE9-5311-2FDF-6914-BF5C50C15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1F28D-D2B7-447E-9FD0-4F2CEC83BB1E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5FE4851-64B6-5182-7A4D-ECEF2F600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16CF2EE-735A-FDBA-2648-C69AFB6C2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4A8E1-72FB-4F02-A520-2311FE3C2E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0077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C7F5B6-DAF2-45B4-197A-783494894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CB95E44-1C17-63FF-B0B1-BE8DFD29D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1F28D-D2B7-447E-9FD0-4F2CEC83BB1E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A52A67F-FABD-88A3-7C84-823928B43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ACD9F13-5C52-42AD-1090-5E10CFCC7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4A8E1-72FB-4F02-A520-2311FE3C2E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4635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DFDEE98-700D-368A-86EC-8437C9BC0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1F28D-D2B7-447E-9FD0-4F2CEC83BB1E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3806E90-5F15-BA37-968B-931ADCFF2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AFE242B-9155-676C-A775-48DBA5865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4A8E1-72FB-4F02-A520-2311FE3C2E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7408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2414F5-A56F-D393-1774-BCE9AF5A2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6F73330-AB21-A486-2CBF-FD46C8B199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91C968E-461F-AAB4-0C16-0E5462E60D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B044A2E-BAE6-78A9-9433-D7293D75E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1F28D-D2B7-447E-9FD0-4F2CEC83BB1E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F5A4CD1-4570-AFAB-8B3E-578124115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EBFC88A-0798-31EA-FD81-ADC4DE7B7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4A8E1-72FB-4F02-A520-2311FE3C2E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2780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003571-62A5-CAEB-B341-197FDF76E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D2EB246-3A53-86A3-6152-1D8E69529B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D8AF1E2-5328-B4A8-C48E-916E187320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072327A-B7A6-3312-AF32-88F1FB629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1F28D-D2B7-447E-9FD0-4F2CEC83BB1E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AD47131-25B9-7565-A02F-AD723E93B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04F4DDE-1A8D-C802-0C04-4581A7BE5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4A8E1-72FB-4F02-A520-2311FE3C2E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1907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73C627-DB8B-50CA-D3A6-9CF5E56FC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DCE3BE5-F6FE-A39A-25EC-E3BA3EEE5A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0862309-7130-C620-E276-0F9E048B4D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1F28D-D2B7-447E-9FD0-4F2CEC83BB1E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ABDECDB-98DE-87DA-F43F-73EDBE1AE6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8B26185-BC9D-4D96-4FB6-BEDE7DA905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4A8E1-72FB-4F02-A520-2311FE3C2E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3726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BD6101-7F8D-F4CE-3CB0-C3E7719520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75620" y="1122363"/>
            <a:ext cx="4507831" cy="2387600"/>
          </a:xfrm>
        </p:spPr>
        <p:txBody>
          <a:bodyPr>
            <a:normAutofit fontScale="90000"/>
          </a:bodyPr>
          <a:lstStyle/>
          <a:p>
            <a:r>
              <a:rPr lang="ru-RU" dirty="0"/>
              <a:t>Роль общения в современном деловом мире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BEC8A78-9BFF-2C2B-6DFA-0AB28B2D20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26695" y="4684295"/>
            <a:ext cx="9577135" cy="1655762"/>
          </a:xfrm>
        </p:spPr>
        <p:txBody>
          <a:bodyPr>
            <a:normAutofit/>
          </a:bodyPr>
          <a:lstStyle/>
          <a:p>
            <a:r>
              <a:rPr lang="ru-RU" dirty="0"/>
              <a:t>Первое впечатление  о  человеке</a:t>
            </a:r>
            <a:r>
              <a:rPr lang="en-US" dirty="0"/>
              <a:t>=</a:t>
            </a:r>
            <a:r>
              <a:rPr lang="ru-RU" dirty="0"/>
              <a:t> самопрезентация </a:t>
            </a:r>
          </a:p>
          <a:p>
            <a:r>
              <a:rPr lang="ru-RU" dirty="0"/>
              <a:t>Коммуникативные компетенции специалиста</a:t>
            </a:r>
          </a:p>
          <a:p>
            <a:r>
              <a:rPr lang="ru-RU" dirty="0"/>
              <a:t>Основные понятия курса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144A0C4-C26D-99B8-0064-EE2664B3FE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549" y="177273"/>
            <a:ext cx="6688768" cy="4234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741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FBAEF905-D476-42BC-AE10-AC0BA03880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492125"/>
          </a:xfrm>
          <a:solidFill>
            <a:srgbClr val="00FF00"/>
          </a:solidFill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b="1" dirty="0"/>
              <a:t>                                     </a:t>
            </a:r>
            <a:r>
              <a:rPr lang="ru-RU" b="1" dirty="0">
                <a:highlight>
                  <a:srgbClr val="FFFF00"/>
                </a:highlight>
              </a:rPr>
              <a:t>РЕЧЬ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0C2ECD26-F1DD-4A48-98A7-8F3F369945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096964"/>
            <a:ext cx="12192000" cy="5761036"/>
          </a:xfrm>
          <a:solidFill>
            <a:srgbClr val="00FF00"/>
          </a:solidFill>
        </p:spPr>
        <p:txBody>
          <a:bodyPr>
            <a:normAutofit fontScale="70000" lnSpcReduction="20000"/>
          </a:bodyPr>
          <a:lstStyle/>
          <a:p>
            <a:pPr marL="0" indent="0" eaLnBrk="1" hangingPunct="1">
              <a:buNone/>
              <a:defRPr/>
            </a:pPr>
            <a:r>
              <a:rPr lang="ru-RU" sz="3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                              = </a:t>
            </a:r>
            <a:r>
              <a:rPr lang="ru-RU" sz="3800" b="1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Функционирование языка</a:t>
            </a:r>
          </a:p>
          <a:p>
            <a:pPr eaLnBrk="1" hangingPunct="1">
              <a:defRPr/>
            </a:pPr>
            <a:r>
              <a:rPr lang="ru-RU" sz="3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«</a:t>
            </a:r>
            <a:r>
              <a:rPr lang="ru-RU" sz="3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конкретное говорение, протекающее во времени и облеченное в звуковую  или письменную форму».  УСТНАЯ и ПИСЬМЕННАЯ речь</a:t>
            </a:r>
          </a:p>
          <a:p>
            <a:pPr eaLnBrk="1" hangingPunct="1">
              <a:defRPr/>
            </a:pPr>
            <a:r>
              <a:rPr lang="ru-RU" sz="3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сам процесс говорения, </a:t>
            </a:r>
            <a:r>
              <a:rPr lang="ru-RU" sz="3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результат этого процесса» </a:t>
            </a:r>
            <a:r>
              <a:rPr lang="ru-RU" sz="3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(Арутюнова Н.Д. </a:t>
            </a:r>
            <a:endParaRPr lang="ru-RU" sz="3000" b="1" u="sng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endParaRPr lang="ru-RU" sz="3000" dirty="0">
              <a:solidFill>
                <a:schemeClr val="accent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ru-RU" sz="4600" dirty="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</a:t>
            </a:r>
            <a:r>
              <a:rPr lang="ru-RU" sz="4600" b="1" u="sng" dirty="0"/>
              <a:t>Этапы  деятельности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ru-RU" sz="4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Ориентирование в ситуации</a:t>
            </a:r>
          </a:p>
          <a:p>
            <a:pPr marL="0" indent="0" algn="ctr" eaLnBrk="1" hangingPunct="1">
              <a:buNone/>
              <a:defRPr/>
            </a:pPr>
            <a:r>
              <a:rPr lang="ru-RU" sz="4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Планирование действия</a:t>
            </a:r>
          </a:p>
          <a:p>
            <a:pPr marL="0" indent="0" algn="ctr" eaLnBrk="1" hangingPunct="1">
              <a:buNone/>
              <a:defRPr/>
            </a:pPr>
            <a:r>
              <a:rPr lang="ru-RU" sz="4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Осуществление действия</a:t>
            </a:r>
          </a:p>
          <a:p>
            <a:pPr marL="0" indent="0" algn="ctr">
              <a:buNone/>
              <a:defRPr/>
            </a:pPr>
            <a:r>
              <a:rPr lang="ru-RU" sz="4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Контроль результатов</a:t>
            </a:r>
          </a:p>
          <a:p>
            <a:pPr marL="0" indent="0" algn="ctr">
              <a:buNone/>
              <a:defRPr/>
            </a:pPr>
            <a:r>
              <a:rPr lang="ru-RU" sz="4600" b="1" dirty="0"/>
              <a:t> </a:t>
            </a:r>
            <a:endParaRPr lang="ru-RU" sz="46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sz="3000" dirty="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</a:t>
            </a:r>
            <a:endParaRPr lang="ru-RU" sz="3000" b="1" dirty="0"/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ru-RU" sz="38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highlight>
                  <a:srgbClr val="FFFF00"/>
                </a:highlight>
              </a:rPr>
              <a:t>Языковая  способность  и   развитие речи</a:t>
            </a:r>
          </a:p>
        </p:txBody>
      </p:sp>
      <p:pic>
        <p:nvPicPr>
          <p:cNvPr id="5124" name="Picture 4" descr="j0299125">
            <a:extLst>
              <a:ext uri="{FF2B5EF4-FFF2-40B4-BE49-F238E27FC236}">
                <a16:creationId xmlns:a16="http://schemas.microsoft.com/office/drawing/2014/main" id="{B456EC5A-766F-40D1-AF18-90471B16A7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7950" y="3679908"/>
            <a:ext cx="1714500" cy="2812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0" y="285506"/>
            <a:ext cx="9103659" cy="6572494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                                                Какие виды РД           </a:t>
            </a:r>
          </a:p>
          <a:p>
            <a:pPr>
              <a:buNone/>
            </a:pPr>
            <a:r>
              <a:rPr lang="ru-RU" dirty="0"/>
              <a:t>                                                  первичны?  продуктивны?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/>
              <a:t>Какие виды </a:t>
            </a:r>
          </a:p>
          <a:p>
            <a:pPr>
              <a:buNone/>
            </a:pPr>
            <a:r>
              <a:rPr lang="ru-RU" dirty="0"/>
              <a:t>продуктивны?   </a:t>
            </a:r>
          </a:p>
        </p:txBody>
      </p:sp>
      <p:pic>
        <p:nvPicPr>
          <p:cNvPr id="14338" name="Picture 2" descr="Картинки по запросу картинки виды речевой коммуникаци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1866" y="1373470"/>
            <a:ext cx="6429420" cy="4517664"/>
          </a:xfrm>
          <a:prstGeom prst="rect">
            <a:avLst/>
          </a:prstGeom>
          <a:noFill/>
        </p:spPr>
      </p:pic>
      <p:pic>
        <p:nvPicPr>
          <p:cNvPr id="14340" name="Picture 4" descr="http://konspekta.net/studopediaorg/baza2/756189491386.files/image01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3557" y="951876"/>
            <a:ext cx="4958309" cy="36433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94872" y="365125"/>
            <a:ext cx="11647358" cy="793455"/>
          </a:xfrm>
        </p:spPr>
        <p:txBody>
          <a:bodyPr/>
          <a:lstStyle/>
          <a:p>
            <a:r>
              <a:rPr lang="ru-RU" sz="4000" b="1" dirty="0">
                <a:solidFill>
                  <a:srgbClr val="0000FF"/>
                </a:solidFill>
              </a:rPr>
              <a:t>Коммуникация – установление и развитие контактов 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9764" y="1469035"/>
            <a:ext cx="11482466" cy="5246557"/>
          </a:xfrm>
        </p:spPr>
        <p:txBody>
          <a:bodyPr/>
          <a:lstStyle/>
          <a:p>
            <a:pPr>
              <a:buFontTx/>
              <a:buNone/>
            </a:pPr>
            <a:r>
              <a:rPr lang="ru-RU" dirty="0"/>
              <a:t>                                                                   </a:t>
            </a:r>
            <a:r>
              <a:rPr lang="ru-RU" dirty="0">
                <a:latin typeface="Arial Black" pitchFamily="34" charset="0"/>
              </a:rPr>
              <a:t>шум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232400" y="2781300"/>
            <a:ext cx="1816100" cy="1728788"/>
            <a:chOff x="1824" y="633"/>
            <a:chExt cx="2834" cy="2849"/>
          </a:xfrm>
        </p:grpSpPr>
        <p:sp>
          <p:nvSpPr>
            <p:cNvPr id="38917" name="Puzzle3"/>
            <p:cNvSpPr>
              <a:spLocks noEditPoints="1" noChangeArrowheads="1"/>
            </p:cNvSpPr>
            <p:nvPr/>
          </p:nvSpPr>
          <p:spPr bwMode="auto">
            <a:xfrm>
              <a:off x="3204" y="633"/>
              <a:ext cx="1114" cy="1514"/>
            </a:xfrm>
            <a:custGeom>
              <a:avLst/>
              <a:gdLst>
                <a:gd name="T0" fmla="*/ 10391 w 21600"/>
                <a:gd name="T1" fmla="*/ 15806 h 21600"/>
                <a:gd name="T2" fmla="*/ 20551 w 21600"/>
                <a:gd name="T3" fmla="*/ 21088 h 21600"/>
                <a:gd name="T4" fmla="*/ 13180 w 21600"/>
                <a:gd name="T5" fmla="*/ 13801 h 21600"/>
                <a:gd name="T6" fmla="*/ 20551 w 21600"/>
                <a:gd name="T7" fmla="*/ 7025 h 21600"/>
                <a:gd name="T8" fmla="*/ 10500 w 21600"/>
                <a:gd name="T9" fmla="*/ 52 h 21600"/>
                <a:gd name="T10" fmla="*/ 692 w 21600"/>
                <a:gd name="T11" fmla="*/ 6802 h 21600"/>
                <a:gd name="T12" fmla="*/ 8064 w 21600"/>
                <a:gd name="T13" fmla="*/ 13526 h 21600"/>
                <a:gd name="T14" fmla="*/ 692 w 21600"/>
                <a:gd name="T15" fmla="*/ 21088 h 21600"/>
                <a:gd name="T16" fmla="*/ 2273 w 21600"/>
                <a:gd name="T17" fmla="*/ 7719 h 21600"/>
                <a:gd name="T18" fmla="*/ 19149 w 21600"/>
                <a:gd name="T19" fmla="*/ 202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6625" y="20892"/>
                  </a:moveTo>
                  <a:lnTo>
                    <a:pt x="7105" y="21023"/>
                  </a:lnTo>
                  <a:lnTo>
                    <a:pt x="7513" y="21088"/>
                  </a:lnTo>
                  <a:lnTo>
                    <a:pt x="7922" y="21115"/>
                  </a:lnTo>
                  <a:lnTo>
                    <a:pt x="8242" y="21115"/>
                  </a:lnTo>
                  <a:lnTo>
                    <a:pt x="8544" y="21062"/>
                  </a:lnTo>
                  <a:lnTo>
                    <a:pt x="8810" y="20997"/>
                  </a:lnTo>
                  <a:lnTo>
                    <a:pt x="9023" y="20892"/>
                  </a:lnTo>
                  <a:lnTo>
                    <a:pt x="9148" y="20761"/>
                  </a:lnTo>
                  <a:lnTo>
                    <a:pt x="9290" y="20616"/>
                  </a:lnTo>
                  <a:lnTo>
                    <a:pt x="9361" y="20459"/>
                  </a:lnTo>
                  <a:lnTo>
                    <a:pt x="9396" y="20289"/>
                  </a:lnTo>
                  <a:lnTo>
                    <a:pt x="9396" y="20092"/>
                  </a:lnTo>
                  <a:lnTo>
                    <a:pt x="9325" y="19909"/>
                  </a:lnTo>
                  <a:lnTo>
                    <a:pt x="9219" y="19738"/>
                  </a:lnTo>
                  <a:lnTo>
                    <a:pt x="9094" y="19555"/>
                  </a:lnTo>
                  <a:lnTo>
                    <a:pt x="8917" y="19384"/>
                  </a:lnTo>
                  <a:lnTo>
                    <a:pt x="8650" y="19162"/>
                  </a:lnTo>
                  <a:lnTo>
                    <a:pt x="8437" y="18900"/>
                  </a:lnTo>
                  <a:lnTo>
                    <a:pt x="8277" y="18624"/>
                  </a:lnTo>
                  <a:lnTo>
                    <a:pt x="8135" y="18349"/>
                  </a:lnTo>
                  <a:lnTo>
                    <a:pt x="8028" y="18048"/>
                  </a:lnTo>
                  <a:lnTo>
                    <a:pt x="7993" y="17746"/>
                  </a:lnTo>
                  <a:lnTo>
                    <a:pt x="7993" y="17471"/>
                  </a:lnTo>
                  <a:lnTo>
                    <a:pt x="8028" y="17169"/>
                  </a:lnTo>
                  <a:lnTo>
                    <a:pt x="8135" y="16920"/>
                  </a:lnTo>
                  <a:lnTo>
                    <a:pt x="8277" y="16671"/>
                  </a:lnTo>
                  <a:lnTo>
                    <a:pt x="8366" y="16540"/>
                  </a:lnTo>
                  <a:lnTo>
                    <a:pt x="8473" y="16409"/>
                  </a:lnTo>
                  <a:lnTo>
                    <a:pt x="8615" y="16317"/>
                  </a:lnTo>
                  <a:lnTo>
                    <a:pt x="8739" y="16213"/>
                  </a:lnTo>
                  <a:lnTo>
                    <a:pt x="8881" y="16134"/>
                  </a:lnTo>
                  <a:lnTo>
                    <a:pt x="9059" y="16055"/>
                  </a:lnTo>
                  <a:lnTo>
                    <a:pt x="9254" y="15990"/>
                  </a:lnTo>
                  <a:lnTo>
                    <a:pt x="9432" y="15911"/>
                  </a:lnTo>
                  <a:lnTo>
                    <a:pt x="9663" y="15885"/>
                  </a:lnTo>
                  <a:lnTo>
                    <a:pt x="9876" y="15833"/>
                  </a:lnTo>
                  <a:lnTo>
                    <a:pt x="10142" y="15806"/>
                  </a:lnTo>
                  <a:lnTo>
                    <a:pt x="10391" y="15806"/>
                  </a:lnTo>
                  <a:lnTo>
                    <a:pt x="10728" y="15806"/>
                  </a:lnTo>
                  <a:lnTo>
                    <a:pt x="10995" y="15806"/>
                  </a:lnTo>
                  <a:lnTo>
                    <a:pt x="11279" y="15833"/>
                  </a:lnTo>
                  <a:lnTo>
                    <a:pt x="11546" y="15885"/>
                  </a:lnTo>
                  <a:lnTo>
                    <a:pt x="11776" y="15937"/>
                  </a:lnTo>
                  <a:lnTo>
                    <a:pt x="12025" y="15990"/>
                  </a:lnTo>
                  <a:lnTo>
                    <a:pt x="12221" y="16055"/>
                  </a:lnTo>
                  <a:lnTo>
                    <a:pt x="12434" y="16134"/>
                  </a:lnTo>
                  <a:lnTo>
                    <a:pt x="12611" y="16213"/>
                  </a:lnTo>
                  <a:lnTo>
                    <a:pt x="12771" y="16317"/>
                  </a:lnTo>
                  <a:lnTo>
                    <a:pt x="12913" y="16409"/>
                  </a:lnTo>
                  <a:lnTo>
                    <a:pt x="13038" y="16514"/>
                  </a:lnTo>
                  <a:lnTo>
                    <a:pt x="13251" y="16737"/>
                  </a:lnTo>
                  <a:lnTo>
                    <a:pt x="13428" y="16986"/>
                  </a:lnTo>
                  <a:lnTo>
                    <a:pt x="13517" y="17248"/>
                  </a:lnTo>
                  <a:lnTo>
                    <a:pt x="13588" y="17523"/>
                  </a:lnTo>
                  <a:lnTo>
                    <a:pt x="13588" y="17799"/>
                  </a:lnTo>
                  <a:lnTo>
                    <a:pt x="13517" y="18074"/>
                  </a:lnTo>
                  <a:lnTo>
                    <a:pt x="13428" y="18323"/>
                  </a:lnTo>
                  <a:lnTo>
                    <a:pt x="13286" y="18572"/>
                  </a:lnTo>
                  <a:lnTo>
                    <a:pt x="13109" y="18808"/>
                  </a:lnTo>
                  <a:lnTo>
                    <a:pt x="12878" y="19031"/>
                  </a:lnTo>
                  <a:lnTo>
                    <a:pt x="12434" y="19411"/>
                  </a:lnTo>
                  <a:lnTo>
                    <a:pt x="12132" y="19738"/>
                  </a:lnTo>
                  <a:lnTo>
                    <a:pt x="12025" y="19856"/>
                  </a:lnTo>
                  <a:lnTo>
                    <a:pt x="11919" y="20014"/>
                  </a:lnTo>
                  <a:lnTo>
                    <a:pt x="11883" y="20132"/>
                  </a:lnTo>
                  <a:lnTo>
                    <a:pt x="11883" y="20263"/>
                  </a:lnTo>
                  <a:lnTo>
                    <a:pt x="11883" y="20394"/>
                  </a:lnTo>
                  <a:lnTo>
                    <a:pt x="11954" y="20485"/>
                  </a:lnTo>
                  <a:lnTo>
                    <a:pt x="12061" y="20590"/>
                  </a:lnTo>
                  <a:lnTo>
                    <a:pt x="12185" y="20695"/>
                  </a:lnTo>
                  <a:lnTo>
                    <a:pt x="12327" y="20787"/>
                  </a:lnTo>
                  <a:lnTo>
                    <a:pt x="12540" y="20892"/>
                  </a:lnTo>
                  <a:lnTo>
                    <a:pt x="12771" y="20997"/>
                  </a:lnTo>
                  <a:lnTo>
                    <a:pt x="13073" y="21088"/>
                  </a:lnTo>
                  <a:lnTo>
                    <a:pt x="13428" y="21193"/>
                  </a:lnTo>
                  <a:lnTo>
                    <a:pt x="13873" y="21298"/>
                  </a:lnTo>
                  <a:lnTo>
                    <a:pt x="14317" y="21390"/>
                  </a:lnTo>
                  <a:lnTo>
                    <a:pt x="14778" y="21468"/>
                  </a:lnTo>
                  <a:lnTo>
                    <a:pt x="15294" y="21547"/>
                  </a:lnTo>
                  <a:lnTo>
                    <a:pt x="15809" y="21600"/>
                  </a:lnTo>
                  <a:lnTo>
                    <a:pt x="16359" y="21652"/>
                  </a:lnTo>
                  <a:lnTo>
                    <a:pt x="16875" y="21678"/>
                  </a:lnTo>
                  <a:lnTo>
                    <a:pt x="17407" y="21678"/>
                  </a:lnTo>
                  <a:lnTo>
                    <a:pt x="17958" y="21678"/>
                  </a:lnTo>
                  <a:lnTo>
                    <a:pt x="18473" y="21652"/>
                  </a:lnTo>
                  <a:lnTo>
                    <a:pt x="18953" y="21573"/>
                  </a:lnTo>
                  <a:lnTo>
                    <a:pt x="19397" y="21495"/>
                  </a:lnTo>
                  <a:lnTo>
                    <a:pt x="19841" y="21390"/>
                  </a:lnTo>
                  <a:lnTo>
                    <a:pt x="20214" y="21272"/>
                  </a:lnTo>
                  <a:lnTo>
                    <a:pt x="20551" y="21088"/>
                  </a:lnTo>
                  <a:lnTo>
                    <a:pt x="20480" y="20787"/>
                  </a:lnTo>
                  <a:lnTo>
                    <a:pt x="20409" y="20485"/>
                  </a:lnTo>
                  <a:lnTo>
                    <a:pt x="20356" y="20158"/>
                  </a:lnTo>
                  <a:lnTo>
                    <a:pt x="20356" y="19804"/>
                  </a:lnTo>
                  <a:lnTo>
                    <a:pt x="20321" y="19083"/>
                  </a:lnTo>
                  <a:lnTo>
                    <a:pt x="20356" y="18349"/>
                  </a:lnTo>
                  <a:lnTo>
                    <a:pt x="20409" y="17641"/>
                  </a:lnTo>
                  <a:lnTo>
                    <a:pt x="20480" y="17012"/>
                  </a:lnTo>
                  <a:lnTo>
                    <a:pt x="20551" y="16488"/>
                  </a:lnTo>
                  <a:lnTo>
                    <a:pt x="20551" y="16055"/>
                  </a:lnTo>
                  <a:lnTo>
                    <a:pt x="20551" y="15911"/>
                  </a:lnTo>
                  <a:lnTo>
                    <a:pt x="20445" y="15754"/>
                  </a:lnTo>
                  <a:lnTo>
                    <a:pt x="20356" y="15610"/>
                  </a:lnTo>
                  <a:lnTo>
                    <a:pt x="20178" y="15452"/>
                  </a:lnTo>
                  <a:lnTo>
                    <a:pt x="20001" y="15334"/>
                  </a:lnTo>
                  <a:lnTo>
                    <a:pt x="19770" y="15230"/>
                  </a:lnTo>
                  <a:lnTo>
                    <a:pt x="19521" y="15125"/>
                  </a:lnTo>
                  <a:lnTo>
                    <a:pt x="19290" y="15059"/>
                  </a:lnTo>
                  <a:lnTo>
                    <a:pt x="19024" y="15007"/>
                  </a:lnTo>
                  <a:lnTo>
                    <a:pt x="18740" y="14954"/>
                  </a:lnTo>
                  <a:lnTo>
                    <a:pt x="18509" y="14954"/>
                  </a:lnTo>
                  <a:lnTo>
                    <a:pt x="18225" y="14954"/>
                  </a:lnTo>
                  <a:lnTo>
                    <a:pt x="17994" y="15007"/>
                  </a:lnTo>
                  <a:lnTo>
                    <a:pt x="17763" y="15085"/>
                  </a:lnTo>
                  <a:lnTo>
                    <a:pt x="17550" y="15177"/>
                  </a:lnTo>
                  <a:lnTo>
                    <a:pt x="17372" y="15308"/>
                  </a:lnTo>
                  <a:lnTo>
                    <a:pt x="17176" y="15426"/>
                  </a:lnTo>
                  <a:lnTo>
                    <a:pt x="16928" y="15557"/>
                  </a:lnTo>
                  <a:lnTo>
                    <a:pt x="16661" y="15636"/>
                  </a:lnTo>
                  <a:lnTo>
                    <a:pt x="16359" y="15688"/>
                  </a:lnTo>
                  <a:lnTo>
                    <a:pt x="16022" y="15715"/>
                  </a:lnTo>
                  <a:lnTo>
                    <a:pt x="15667" y="15688"/>
                  </a:lnTo>
                  <a:lnTo>
                    <a:pt x="15294" y="15662"/>
                  </a:lnTo>
                  <a:lnTo>
                    <a:pt x="14956" y="15583"/>
                  </a:lnTo>
                  <a:lnTo>
                    <a:pt x="14619" y="15479"/>
                  </a:lnTo>
                  <a:lnTo>
                    <a:pt x="14281" y="15334"/>
                  </a:lnTo>
                  <a:lnTo>
                    <a:pt x="13961" y="15177"/>
                  </a:lnTo>
                  <a:lnTo>
                    <a:pt x="13695" y="14981"/>
                  </a:lnTo>
                  <a:lnTo>
                    <a:pt x="13588" y="14850"/>
                  </a:lnTo>
                  <a:lnTo>
                    <a:pt x="13482" y="14732"/>
                  </a:lnTo>
                  <a:lnTo>
                    <a:pt x="13393" y="14600"/>
                  </a:lnTo>
                  <a:lnTo>
                    <a:pt x="13322" y="14456"/>
                  </a:lnTo>
                  <a:lnTo>
                    <a:pt x="13251" y="14299"/>
                  </a:lnTo>
                  <a:lnTo>
                    <a:pt x="13215" y="14155"/>
                  </a:lnTo>
                  <a:lnTo>
                    <a:pt x="13180" y="13971"/>
                  </a:lnTo>
                  <a:lnTo>
                    <a:pt x="13180" y="13801"/>
                  </a:lnTo>
                  <a:lnTo>
                    <a:pt x="13180" y="13591"/>
                  </a:lnTo>
                  <a:lnTo>
                    <a:pt x="13215" y="13395"/>
                  </a:lnTo>
                  <a:lnTo>
                    <a:pt x="13251" y="13198"/>
                  </a:lnTo>
                  <a:lnTo>
                    <a:pt x="13322" y="13015"/>
                  </a:lnTo>
                  <a:lnTo>
                    <a:pt x="13393" y="12870"/>
                  </a:lnTo>
                  <a:lnTo>
                    <a:pt x="13482" y="12713"/>
                  </a:lnTo>
                  <a:lnTo>
                    <a:pt x="13588" y="12569"/>
                  </a:lnTo>
                  <a:lnTo>
                    <a:pt x="13730" y="12438"/>
                  </a:lnTo>
                  <a:lnTo>
                    <a:pt x="13997" y="12215"/>
                  </a:lnTo>
                  <a:lnTo>
                    <a:pt x="14334" y="12005"/>
                  </a:lnTo>
                  <a:lnTo>
                    <a:pt x="14690" y="11861"/>
                  </a:lnTo>
                  <a:lnTo>
                    <a:pt x="15063" y="11756"/>
                  </a:lnTo>
                  <a:lnTo>
                    <a:pt x="15436" y="11678"/>
                  </a:lnTo>
                  <a:lnTo>
                    <a:pt x="15809" y="11638"/>
                  </a:lnTo>
                  <a:lnTo>
                    <a:pt x="16182" y="11638"/>
                  </a:lnTo>
                  <a:lnTo>
                    <a:pt x="16555" y="11678"/>
                  </a:lnTo>
                  <a:lnTo>
                    <a:pt x="16910" y="11730"/>
                  </a:lnTo>
                  <a:lnTo>
                    <a:pt x="17248" y="11835"/>
                  </a:lnTo>
                  <a:lnTo>
                    <a:pt x="17514" y="11966"/>
                  </a:lnTo>
                  <a:lnTo>
                    <a:pt x="17763" y="12110"/>
                  </a:lnTo>
                  <a:lnTo>
                    <a:pt x="17887" y="12215"/>
                  </a:lnTo>
                  <a:lnTo>
                    <a:pt x="18065" y="12307"/>
                  </a:lnTo>
                  <a:lnTo>
                    <a:pt x="18260" y="12412"/>
                  </a:lnTo>
                  <a:lnTo>
                    <a:pt x="18438" y="12464"/>
                  </a:lnTo>
                  <a:lnTo>
                    <a:pt x="18669" y="12543"/>
                  </a:lnTo>
                  <a:lnTo>
                    <a:pt x="18882" y="12569"/>
                  </a:lnTo>
                  <a:lnTo>
                    <a:pt x="19113" y="12595"/>
                  </a:lnTo>
                  <a:lnTo>
                    <a:pt x="19361" y="12608"/>
                  </a:lnTo>
                  <a:lnTo>
                    <a:pt x="19592" y="12608"/>
                  </a:lnTo>
                  <a:lnTo>
                    <a:pt x="19841" y="12595"/>
                  </a:lnTo>
                  <a:lnTo>
                    <a:pt x="20072" y="12543"/>
                  </a:lnTo>
                  <a:lnTo>
                    <a:pt x="20321" y="12490"/>
                  </a:lnTo>
                  <a:lnTo>
                    <a:pt x="20551" y="12438"/>
                  </a:lnTo>
                  <a:lnTo>
                    <a:pt x="20800" y="12333"/>
                  </a:lnTo>
                  <a:lnTo>
                    <a:pt x="20996" y="12241"/>
                  </a:lnTo>
                  <a:lnTo>
                    <a:pt x="21244" y="12110"/>
                  </a:lnTo>
                  <a:lnTo>
                    <a:pt x="21298" y="12032"/>
                  </a:lnTo>
                  <a:lnTo>
                    <a:pt x="21404" y="11966"/>
                  </a:lnTo>
                  <a:lnTo>
                    <a:pt x="21475" y="11861"/>
                  </a:lnTo>
                  <a:lnTo>
                    <a:pt x="21511" y="11730"/>
                  </a:lnTo>
                  <a:lnTo>
                    <a:pt x="21617" y="11481"/>
                  </a:lnTo>
                  <a:lnTo>
                    <a:pt x="21653" y="11180"/>
                  </a:lnTo>
                  <a:lnTo>
                    <a:pt x="21653" y="10826"/>
                  </a:lnTo>
                  <a:lnTo>
                    <a:pt x="21653" y="10472"/>
                  </a:lnTo>
                  <a:lnTo>
                    <a:pt x="21582" y="10092"/>
                  </a:lnTo>
                  <a:lnTo>
                    <a:pt x="21511" y="9725"/>
                  </a:lnTo>
                  <a:lnTo>
                    <a:pt x="21298" y="8912"/>
                  </a:lnTo>
                  <a:lnTo>
                    <a:pt x="21067" y="8191"/>
                  </a:lnTo>
                  <a:lnTo>
                    <a:pt x="20800" y="7536"/>
                  </a:lnTo>
                  <a:lnTo>
                    <a:pt x="20551" y="7025"/>
                  </a:lnTo>
                  <a:lnTo>
                    <a:pt x="20001" y="7103"/>
                  </a:lnTo>
                  <a:lnTo>
                    <a:pt x="19432" y="7156"/>
                  </a:lnTo>
                  <a:lnTo>
                    <a:pt x="18846" y="7208"/>
                  </a:lnTo>
                  <a:lnTo>
                    <a:pt x="18225" y="7208"/>
                  </a:lnTo>
                  <a:lnTo>
                    <a:pt x="17656" y="7208"/>
                  </a:lnTo>
                  <a:lnTo>
                    <a:pt x="17070" y="7182"/>
                  </a:lnTo>
                  <a:lnTo>
                    <a:pt x="16484" y="7156"/>
                  </a:lnTo>
                  <a:lnTo>
                    <a:pt x="15986" y="7103"/>
                  </a:lnTo>
                  <a:lnTo>
                    <a:pt x="14992" y="6999"/>
                  </a:lnTo>
                  <a:lnTo>
                    <a:pt x="14210" y="6907"/>
                  </a:lnTo>
                  <a:lnTo>
                    <a:pt x="13695" y="6828"/>
                  </a:lnTo>
                  <a:lnTo>
                    <a:pt x="13517" y="6802"/>
                  </a:lnTo>
                  <a:lnTo>
                    <a:pt x="13073" y="6645"/>
                  </a:lnTo>
                  <a:lnTo>
                    <a:pt x="12700" y="6474"/>
                  </a:lnTo>
                  <a:lnTo>
                    <a:pt x="12363" y="6304"/>
                  </a:lnTo>
                  <a:lnTo>
                    <a:pt x="12132" y="6094"/>
                  </a:lnTo>
                  <a:lnTo>
                    <a:pt x="11919" y="5871"/>
                  </a:lnTo>
                  <a:lnTo>
                    <a:pt x="11776" y="5649"/>
                  </a:lnTo>
                  <a:lnTo>
                    <a:pt x="11688" y="5413"/>
                  </a:lnTo>
                  <a:lnTo>
                    <a:pt x="11617" y="5190"/>
                  </a:lnTo>
                  <a:lnTo>
                    <a:pt x="11617" y="4941"/>
                  </a:lnTo>
                  <a:lnTo>
                    <a:pt x="11652" y="4718"/>
                  </a:lnTo>
                  <a:lnTo>
                    <a:pt x="11723" y="4482"/>
                  </a:lnTo>
                  <a:lnTo>
                    <a:pt x="11812" y="4285"/>
                  </a:lnTo>
                  <a:lnTo>
                    <a:pt x="11919" y="4089"/>
                  </a:lnTo>
                  <a:lnTo>
                    <a:pt x="12096" y="3905"/>
                  </a:lnTo>
                  <a:lnTo>
                    <a:pt x="12292" y="3735"/>
                  </a:lnTo>
                  <a:lnTo>
                    <a:pt x="12505" y="3604"/>
                  </a:lnTo>
                  <a:lnTo>
                    <a:pt x="12700" y="3460"/>
                  </a:lnTo>
                  <a:lnTo>
                    <a:pt x="12878" y="3250"/>
                  </a:lnTo>
                  <a:lnTo>
                    <a:pt x="13038" y="3027"/>
                  </a:lnTo>
                  <a:lnTo>
                    <a:pt x="13180" y="2752"/>
                  </a:lnTo>
                  <a:lnTo>
                    <a:pt x="13286" y="2477"/>
                  </a:lnTo>
                  <a:lnTo>
                    <a:pt x="13322" y="2175"/>
                  </a:lnTo>
                  <a:lnTo>
                    <a:pt x="13357" y="1874"/>
                  </a:lnTo>
                  <a:lnTo>
                    <a:pt x="13286" y="1572"/>
                  </a:lnTo>
                  <a:lnTo>
                    <a:pt x="13180" y="1271"/>
                  </a:lnTo>
                  <a:lnTo>
                    <a:pt x="13038" y="983"/>
                  </a:lnTo>
                  <a:lnTo>
                    <a:pt x="12949" y="865"/>
                  </a:lnTo>
                  <a:lnTo>
                    <a:pt x="12807" y="733"/>
                  </a:lnTo>
                  <a:lnTo>
                    <a:pt x="12665" y="616"/>
                  </a:lnTo>
                  <a:lnTo>
                    <a:pt x="12505" y="511"/>
                  </a:lnTo>
                  <a:lnTo>
                    <a:pt x="12327" y="406"/>
                  </a:lnTo>
                  <a:lnTo>
                    <a:pt x="12132" y="314"/>
                  </a:lnTo>
                  <a:lnTo>
                    <a:pt x="11883" y="235"/>
                  </a:lnTo>
                  <a:lnTo>
                    <a:pt x="11652" y="183"/>
                  </a:lnTo>
                  <a:lnTo>
                    <a:pt x="11368" y="104"/>
                  </a:lnTo>
                  <a:lnTo>
                    <a:pt x="11101" y="78"/>
                  </a:lnTo>
                  <a:lnTo>
                    <a:pt x="10800" y="52"/>
                  </a:lnTo>
                  <a:lnTo>
                    <a:pt x="10444" y="52"/>
                  </a:lnTo>
                  <a:lnTo>
                    <a:pt x="10142" y="52"/>
                  </a:lnTo>
                  <a:lnTo>
                    <a:pt x="9840" y="78"/>
                  </a:lnTo>
                  <a:lnTo>
                    <a:pt x="9574" y="104"/>
                  </a:lnTo>
                  <a:lnTo>
                    <a:pt x="9325" y="157"/>
                  </a:lnTo>
                  <a:lnTo>
                    <a:pt x="9094" y="209"/>
                  </a:lnTo>
                  <a:lnTo>
                    <a:pt x="8846" y="262"/>
                  </a:lnTo>
                  <a:lnTo>
                    <a:pt x="8650" y="340"/>
                  </a:lnTo>
                  <a:lnTo>
                    <a:pt x="8437" y="432"/>
                  </a:lnTo>
                  <a:lnTo>
                    <a:pt x="8277" y="511"/>
                  </a:lnTo>
                  <a:lnTo>
                    <a:pt x="8100" y="616"/>
                  </a:lnTo>
                  <a:lnTo>
                    <a:pt x="7957" y="707"/>
                  </a:lnTo>
                  <a:lnTo>
                    <a:pt x="7833" y="838"/>
                  </a:lnTo>
                  <a:lnTo>
                    <a:pt x="7620" y="1061"/>
                  </a:lnTo>
                  <a:lnTo>
                    <a:pt x="7442" y="1336"/>
                  </a:lnTo>
                  <a:lnTo>
                    <a:pt x="7353" y="1599"/>
                  </a:lnTo>
                  <a:lnTo>
                    <a:pt x="7318" y="1900"/>
                  </a:lnTo>
                  <a:lnTo>
                    <a:pt x="7318" y="2175"/>
                  </a:lnTo>
                  <a:lnTo>
                    <a:pt x="7353" y="2450"/>
                  </a:lnTo>
                  <a:lnTo>
                    <a:pt x="7442" y="2726"/>
                  </a:lnTo>
                  <a:lnTo>
                    <a:pt x="7620" y="2975"/>
                  </a:lnTo>
                  <a:lnTo>
                    <a:pt x="7833" y="3198"/>
                  </a:lnTo>
                  <a:lnTo>
                    <a:pt x="8064" y="3433"/>
                  </a:lnTo>
                  <a:lnTo>
                    <a:pt x="8295" y="3630"/>
                  </a:lnTo>
                  <a:lnTo>
                    <a:pt x="8508" y="3853"/>
                  </a:lnTo>
                  <a:lnTo>
                    <a:pt x="8686" y="4089"/>
                  </a:lnTo>
                  <a:lnTo>
                    <a:pt x="8775" y="4312"/>
                  </a:lnTo>
                  <a:lnTo>
                    <a:pt x="8846" y="4561"/>
                  </a:lnTo>
                  <a:lnTo>
                    <a:pt x="8846" y="4810"/>
                  </a:lnTo>
                  <a:lnTo>
                    <a:pt x="8810" y="5059"/>
                  </a:lnTo>
                  <a:lnTo>
                    <a:pt x="8721" y="5295"/>
                  </a:lnTo>
                  <a:lnTo>
                    <a:pt x="8579" y="5544"/>
                  </a:lnTo>
                  <a:lnTo>
                    <a:pt x="8366" y="5766"/>
                  </a:lnTo>
                  <a:lnTo>
                    <a:pt x="8135" y="5976"/>
                  </a:lnTo>
                  <a:lnTo>
                    <a:pt x="7833" y="6199"/>
                  </a:lnTo>
                  <a:lnTo>
                    <a:pt x="7478" y="6369"/>
                  </a:lnTo>
                  <a:lnTo>
                    <a:pt x="7069" y="6527"/>
                  </a:lnTo>
                  <a:lnTo>
                    <a:pt x="6590" y="6671"/>
                  </a:lnTo>
                  <a:lnTo>
                    <a:pt x="6092" y="6802"/>
                  </a:lnTo>
                  <a:lnTo>
                    <a:pt x="5684" y="6802"/>
                  </a:lnTo>
                  <a:lnTo>
                    <a:pt x="5133" y="6802"/>
                  </a:lnTo>
                  <a:lnTo>
                    <a:pt x="4547" y="6802"/>
                  </a:lnTo>
                  <a:lnTo>
                    <a:pt x="3872" y="6802"/>
                  </a:lnTo>
                  <a:lnTo>
                    <a:pt x="3144" y="6802"/>
                  </a:lnTo>
                  <a:lnTo>
                    <a:pt x="2362" y="6802"/>
                  </a:lnTo>
                  <a:lnTo>
                    <a:pt x="1545" y="6802"/>
                  </a:lnTo>
                  <a:lnTo>
                    <a:pt x="692" y="6802"/>
                  </a:lnTo>
                  <a:lnTo>
                    <a:pt x="586" y="7234"/>
                  </a:lnTo>
                  <a:lnTo>
                    <a:pt x="461" y="7837"/>
                  </a:lnTo>
                  <a:lnTo>
                    <a:pt x="355" y="8493"/>
                  </a:lnTo>
                  <a:lnTo>
                    <a:pt x="248" y="9187"/>
                  </a:lnTo>
                  <a:lnTo>
                    <a:pt x="142" y="9869"/>
                  </a:lnTo>
                  <a:lnTo>
                    <a:pt x="106" y="10498"/>
                  </a:lnTo>
                  <a:lnTo>
                    <a:pt x="106" y="10983"/>
                  </a:lnTo>
                  <a:lnTo>
                    <a:pt x="106" y="11311"/>
                  </a:lnTo>
                  <a:lnTo>
                    <a:pt x="213" y="11481"/>
                  </a:lnTo>
                  <a:lnTo>
                    <a:pt x="319" y="11651"/>
                  </a:lnTo>
                  <a:lnTo>
                    <a:pt x="497" y="11783"/>
                  </a:lnTo>
                  <a:lnTo>
                    <a:pt x="692" y="11914"/>
                  </a:lnTo>
                  <a:lnTo>
                    <a:pt x="941" y="12032"/>
                  </a:lnTo>
                  <a:lnTo>
                    <a:pt x="1207" y="12110"/>
                  </a:lnTo>
                  <a:lnTo>
                    <a:pt x="1509" y="12189"/>
                  </a:lnTo>
                  <a:lnTo>
                    <a:pt x="1794" y="12241"/>
                  </a:lnTo>
                  <a:lnTo>
                    <a:pt x="2131" y="12267"/>
                  </a:lnTo>
                  <a:lnTo>
                    <a:pt x="2433" y="12281"/>
                  </a:lnTo>
                  <a:lnTo>
                    <a:pt x="2735" y="12267"/>
                  </a:lnTo>
                  <a:lnTo>
                    <a:pt x="3055" y="12241"/>
                  </a:lnTo>
                  <a:lnTo>
                    <a:pt x="3357" y="12189"/>
                  </a:lnTo>
                  <a:lnTo>
                    <a:pt x="3623" y="12084"/>
                  </a:lnTo>
                  <a:lnTo>
                    <a:pt x="3872" y="11979"/>
                  </a:lnTo>
                  <a:lnTo>
                    <a:pt x="4103" y="11861"/>
                  </a:lnTo>
                  <a:lnTo>
                    <a:pt x="4316" y="11704"/>
                  </a:lnTo>
                  <a:lnTo>
                    <a:pt x="4582" y="11612"/>
                  </a:lnTo>
                  <a:lnTo>
                    <a:pt x="4849" y="11533"/>
                  </a:lnTo>
                  <a:lnTo>
                    <a:pt x="5169" y="11507"/>
                  </a:lnTo>
                  <a:lnTo>
                    <a:pt x="5506" y="11481"/>
                  </a:lnTo>
                  <a:lnTo>
                    <a:pt x="5808" y="11507"/>
                  </a:lnTo>
                  <a:lnTo>
                    <a:pt x="6146" y="11560"/>
                  </a:lnTo>
                  <a:lnTo>
                    <a:pt x="6501" y="11651"/>
                  </a:lnTo>
                  <a:lnTo>
                    <a:pt x="6803" y="11783"/>
                  </a:lnTo>
                  <a:lnTo>
                    <a:pt x="7105" y="11940"/>
                  </a:lnTo>
                  <a:lnTo>
                    <a:pt x="7353" y="12110"/>
                  </a:lnTo>
                  <a:lnTo>
                    <a:pt x="7584" y="12333"/>
                  </a:lnTo>
                  <a:lnTo>
                    <a:pt x="7798" y="12595"/>
                  </a:lnTo>
                  <a:lnTo>
                    <a:pt x="7922" y="12870"/>
                  </a:lnTo>
                  <a:lnTo>
                    <a:pt x="8028" y="13198"/>
                  </a:lnTo>
                  <a:lnTo>
                    <a:pt x="8064" y="13526"/>
                  </a:lnTo>
                  <a:lnTo>
                    <a:pt x="8028" y="13775"/>
                  </a:lnTo>
                  <a:lnTo>
                    <a:pt x="7922" y="13998"/>
                  </a:lnTo>
                  <a:lnTo>
                    <a:pt x="7798" y="14220"/>
                  </a:lnTo>
                  <a:lnTo>
                    <a:pt x="7584" y="14404"/>
                  </a:lnTo>
                  <a:lnTo>
                    <a:pt x="7353" y="14574"/>
                  </a:lnTo>
                  <a:lnTo>
                    <a:pt x="7105" y="14732"/>
                  </a:lnTo>
                  <a:lnTo>
                    <a:pt x="6803" y="14850"/>
                  </a:lnTo>
                  <a:lnTo>
                    <a:pt x="6501" y="14954"/>
                  </a:lnTo>
                  <a:lnTo>
                    <a:pt x="6146" y="15033"/>
                  </a:lnTo>
                  <a:lnTo>
                    <a:pt x="5808" y="15085"/>
                  </a:lnTo>
                  <a:lnTo>
                    <a:pt x="5506" y="15085"/>
                  </a:lnTo>
                  <a:lnTo>
                    <a:pt x="5169" y="15059"/>
                  </a:lnTo>
                  <a:lnTo>
                    <a:pt x="4849" y="15007"/>
                  </a:lnTo>
                  <a:lnTo>
                    <a:pt x="4582" y="14902"/>
                  </a:lnTo>
                  <a:lnTo>
                    <a:pt x="4316" y="14784"/>
                  </a:lnTo>
                  <a:lnTo>
                    <a:pt x="4103" y="14600"/>
                  </a:lnTo>
                  <a:lnTo>
                    <a:pt x="3907" y="14430"/>
                  </a:lnTo>
                  <a:lnTo>
                    <a:pt x="3659" y="14299"/>
                  </a:lnTo>
                  <a:lnTo>
                    <a:pt x="3428" y="14194"/>
                  </a:lnTo>
                  <a:lnTo>
                    <a:pt x="3179" y="14129"/>
                  </a:lnTo>
                  <a:lnTo>
                    <a:pt x="2913" y="14102"/>
                  </a:lnTo>
                  <a:lnTo>
                    <a:pt x="2646" y="14102"/>
                  </a:lnTo>
                  <a:lnTo>
                    <a:pt x="2362" y="14129"/>
                  </a:lnTo>
                  <a:lnTo>
                    <a:pt x="2096" y="14168"/>
                  </a:lnTo>
                  <a:lnTo>
                    <a:pt x="1811" y="14273"/>
                  </a:lnTo>
                  <a:lnTo>
                    <a:pt x="1545" y="14378"/>
                  </a:lnTo>
                  <a:lnTo>
                    <a:pt x="1314" y="14496"/>
                  </a:lnTo>
                  <a:lnTo>
                    <a:pt x="1065" y="14653"/>
                  </a:lnTo>
                  <a:lnTo>
                    <a:pt x="870" y="14797"/>
                  </a:lnTo>
                  <a:lnTo>
                    <a:pt x="657" y="14981"/>
                  </a:lnTo>
                  <a:lnTo>
                    <a:pt x="497" y="15177"/>
                  </a:lnTo>
                  <a:lnTo>
                    <a:pt x="390" y="15413"/>
                  </a:lnTo>
                  <a:lnTo>
                    <a:pt x="284" y="15636"/>
                  </a:lnTo>
                  <a:lnTo>
                    <a:pt x="248" y="15911"/>
                  </a:lnTo>
                  <a:lnTo>
                    <a:pt x="284" y="16239"/>
                  </a:lnTo>
                  <a:lnTo>
                    <a:pt x="319" y="16566"/>
                  </a:lnTo>
                  <a:lnTo>
                    <a:pt x="497" y="17340"/>
                  </a:lnTo>
                  <a:lnTo>
                    <a:pt x="692" y="18152"/>
                  </a:lnTo>
                  <a:lnTo>
                    <a:pt x="799" y="18559"/>
                  </a:lnTo>
                  <a:lnTo>
                    <a:pt x="905" y="18978"/>
                  </a:lnTo>
                  <a:lnTo>
                    <a:pt x="959" y="19384"/>
                  </a:lnTo>
                  <a:lnTo>
                    <a:pt x="994" y="19791"/>
                  </a:lnTo>
                  <a:lnTo>
                    <a:pt x="994" y="20132"/>
                  </a:lnTo>
                  <a:lnTo>
                    <a:pt x="959" y="20485"/>
                  </a:lnTo>
                  <a:lnTo>
                    <a:pt x="941" y="20669"/>
                  </a:lnTo>
                  <a:lnTo>
                    <a:pt x="870" y="20813"/>
                  </a:lnTo>
                  <a:lnTo>
                    <a:pt x="799" y="20970"/>
                  </a:lnTo>
                  <a:lnTo>
                    <a:pt x="692" y="21088"/>
                  </a:lnTo>
                  <a:lnTo>
                    <a:pt x="1474" y="20997"/>
                  </a:lnTo>
                  <a:lnTo>
                    <a:pt x="2291" y="20866"/>
                  </a:lnTo>
                  <a:lnTo>
                    <a:pt x="3108" y="20787"/>
                  </a:lnTo>
                  <a:lnTo>
                    <a:pt x="3907" y="20721"/>
                  </a:lnTo>
                  <a:lnTo>
                    <a:pt x="4653" y="20695"/>
                  </a:lnTo>
                  <a:lnTo>
                    <a:pt x="5364" y="20695"/>
                  </a:lnTo>
                  <a:lnTo>
                    <a:pt x="5701" y="20721"/>
                  </a:lnTo>
                  <a:lnTo>
                    <a:pt x="6057" y="20761"/>
                  </a:lnTo>
                  <a:lnTo>
                    <a:pt x="6323" y="20813"/>
                  </a:lnTo>
                  <a:lnTo>
                    <a:pt x="6625" y="20892"/>
                  </a:lnTo>
                  <a:close/>
                </a:path>
              </a:pathLst>
            </a:custGeom>
            <a:solidFill>
              <a:srgbClr val="FFBE7D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18" name="Puzzle2"/>
            <p:cNvSpPr>
              <a:spLocks noEditPoints="1" noChangeArrowheads="1"/>
            </p:cNvSpPr>
            <p:nvPr/>
          </p:nvSpPr>
          <p:spPr bwMode="auto">
            <a:xfrm>
              <a:off x="2880" y="1736"/>
              <a:ext cx="1778" cy="1379"/>
            </a:xfrm>
            <a:custGeom>
              <a:avLst/>
              <a:gdLst>
                <a:gd name="T0" fmla="*/ 11 w 21600"/>
                <a:gd name="T1" fmla="*/ 13386 h 21600"/>
                <a:gd name="T2" fmla="*/ 4202 w 21600"/>
                <a:gd name="T3" fmla="*/ 21161 h 21600"/>
                <a:gd name="T4" fmla="*/ 10400 w 21600"/>
                <a:gd name="T5" fmla="*/ 13909 h 21600"/>
                <a:gd name="T6" fmla="*/ 16821 w 21600"/>
                <a:gd name="T7" fmla="*/ 21190 h 21600"/>
                <a:gd name="T8" fmla="*/ 21600 w 21600"/>
                <a:gd name="T9" fmla="*/ 15083 h 21600"/>
                <a:gd name="T10" fmla="*/ 16889 w 21600"/>
                <a:gd name="T11" fmla="*/ 5739 h 21600"/>
                <a:gd name="T12" fmla="*/ 10800 w 21600"/>
                <a:gd name="T13" fmla="*/ 28 h 21600"/>
                <a:gd name="T14" fmla="*/ 4202 w 21600"/>
                <a:gd name="T15" fmla="*/ 5894 h 21600"/>
                <a:gd name="T16" fmla="*/ 5388 w 21600"/>
                <a:gd name="T17" fmla="*/ 6742 h 21600"/>
                <a:gd name="T18" fmla="*/ 16177 w 21600"/>
                <a:gd name="T19" fmla="*/ 2044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4247" y="12354"/>
                  </a:moveTo>
                  <a:lnTo>
                    <a:pt x="4134" y="12468"/>
                  </a:lnTo>
                  <a:lnTo>
                    <a:pt x="4010" y="12581"/>
                  </a:lnTo>
                  <a:lnTo>
                    <a:pt x="3897" y="12637"/>
                  </a:lnTo>
                  <a:lnTo>
                    <a:pt x="3773" y="12694"/>
                  </a:lnTo>
                  <a:lnTo>
                    <a:pt x="3637" y="12694"/>
                  </a:lnTo>
                  <a:lnTo>
                    <a:pt x="3524" y="12694"/>
                  </a:lnTo>
                  <a:lnTo>
                    <a:pt x="3400" y="12665"/>
                  </a:lnTo>
                  <a:lnTo>
                    <a:pt x="3287" y="12609"/>
                  </a:lnTo>
                  <a:lnTo>
                    <a:pt x="3027" y="12496"/>
                  </a:lnTo>
                  <a:lnTo>
                    <a:pt x="2790" y="12340"/>
                  </a:lnTo>
                  <a:lnTo>
                    <a:pt x="2530" y="12142"/>
                  </a:lnTo>
                  <a:lnTo>
                    <a:pt x="2293" y="11987"/>
                  </a:lnTo>
                  <a:lnTo>
                    <a:pt x="2033" y="11817"/>
                  </a:lnTo>
                  <a:lnTo>
                    <a:pt x="1773" y="11676"/>
                  </a:lnTo>
                  <a:lnTo>
                    <a:pt x="1638" y="11662"/>
                  </a:lnTo>
                  <a:lnTo>
                    <a:pt x="1513" y="11634"/>
                  </a:lnTo>
                  <a:lnTo>
                    <a:pt x="1378" y="11634"/>
                  </a:lnTo>
                  <a:lnTo>
                    <a:pt x="1253" y="11634"/>
                  </a:lnTo>
                  <a:lnTo>
                    <a:pt x="1118" y="11662"/>
                  </a:lnTo>
                  <a:lnTo>
                    <a:pt x="971" y="11732"/>
                  </a:lnTo>
                  <a:lnTo>
                    <a:pt x="835" y="11817"/>
                  </a:lnTo>
                  <a:lnTo>
                    <a:pt x="711" y="11959"/>
                  </a:lnTo>
                  <a:lnTo>
                    <a:pt x="553" y="12086"/>
                  </a:lnTo>
                  <a:lnTo>
                    <a:pt x="429" y="12284"/>
                  </a:lnTo>
                  <a:lnTo>
                    <a:pt x="271" y="12524"/>
                  </a:lnTo>
                  <a:lnTo>
                    <a:pt x="146" y="12793"/>
                  </a:lnTo>
                  <a:lnTo>
                    <a:pt x="79" y="12962"/>
                  </a:lnTo>
                  <a:lnTo>
                    <a:pt x="33" y="13146"/>
                  </a:lnTo>
                  <a:lnTo>
                    <a:pt x="11" y="13386"/>
                  </a:lnTo>
                  <a:lnTo>
                    <a:pt x="11" y="13641"/>
                  </a:lnTo>
                  <a:lnTo>
                    <a:pt x="33" y="13881"/>
                  </a:lnTo>
                  <a:lnTo>
                    <a:pt x="101" y="14150"/>
                  </a:lnTo>
                  <a:lnTo>
                    <a:pt x="192" y="14404"/>
                  </a:lnTo>
                  <a:lnTo>
                    <a:pt x="293" y="14645"/>
                  </a:lnTo>
                  <a:lnTo>
                    <a:pt x="451" y="14857"/>
                  </a:lnTo>
                  <a:lnTo>
                    <a:pt x="621" y="15054"/>
                  </a:lnTo>
                  <a:lnTo>
                    <a:pt x="734" y="15125"/>
                  </a:lnTo>
                  <a:lnTo>
                    <a:pt x="835" y="15210"/>
                  </a:lnTo>
                  <a:lnTo>
                    <a:pt x="948" y="15267"/>
                  </a:lnTo>
                  <a:lnTo>
                    <a:pt x="1084" y="15323"/>
                  </a:lnTo>
                  <a:lnTo>
                    <a:pt x="1208" y="15351"/>
                  </a:lnTo>
                  <a:lnTo>
                    <a:pt x="1355" y="15380"/>
                  </a:lnTo>
                  <a:lnTo>
                    <a:pt x="1513" y="15380"/>
                  </a:lnTo>
                  <a:lnTo>
                    <a:pt x="1683" y="15380"/>
                  </a:lnTo>
                  <a:lnTo>
                    <a:pt x="1864" y="15351"/>
                  </a:lnTo>
                  <a:lnTo>
                    <a:pt x="2033" y="15323"/>
                  </a:lnTo>
                  <a:lnTo>
                    <a:pt x="2225" y="15238"/>
                  </a:lnTo>
                  <a:lnTo>
                    <a:pt x="2428" y="15153"/>
                  </a:lnTo>
                  <a:lnTo>
                    <a:pt x="2745" y="15026"/>
                  </a:lnTo>
                  <a:lnTo>
                    <a:pt x="3005" y="14913"/>
                  </a:lnTo>
                  <a:lnTo>
                    <a:pt x="3264" y="14828"/>
                  </a:lnTo>
                  <a:lnTo>
                    <a:pt x="3513" y="14800"/>
                  </a:lnTo>
                  <a:lnTo>
                    <a:pt x="3615" y="14828"/>
                  </a:lnTo>
                  <a:lnTo>
                    <a:pt x="3728" y="14857"/>
                  </a:lnTo>
                  <a:lnTo>
                    <a:pt x="3807" y="14913"/>
                  </a:lnTo>
                  <a:lnTo>
                    <a:pt x="3920" y="14998"/>
                  </a:lnTo>
                  <a:lnTo>
                    <a:pt x="4010" y="15097"/>
                  </a:lnTo>
                  <a:lnTo>
                    <a:pt x="4089" y="15238"/>
                  </a:lnTo>
                  <a:lnTo>
                    <a:pt x="4179" y="15408"/>
                  </a:lnTo>
                  <a:lnTo>
                    <a:pt x="4247" y="15620"/>
                  </a:lnTo>
                  <a:lnTo>
                    <a:pt x="4326" y="15860"/>
                  </a:lnTo>
                  <a:lnTo>
                    <a:pt x="4394" y="16129"/>
                  </a:lnTo>
                  <a:lnTo>
                    <a:pt x="4439" y="16440"/>
                  </a:lnTo>
                  <a:lnTo>
                    <a:pt x="4507" y="16737"/>
                  </a:lnTo>
                  <a:lnTo>
                    <a:pt x="4552" y="17090"/>
                  </a:lnTo>
                  <a:lnTo>
                    <a:pt x="4575" y="17443"/>
                  </a:lnTo>
                  <a:lnTo>
                    <a:pt x="4586" y="17825"/>
                  </a:lnTo>
                  <a:lnTo>
                    <a:pt x="4586" y="18193"/>
                  </a:lnTo>
                  <a:lnTo>
                    <a:pt x="4586" y="18574"/>
                  </a:lnTo>
                  <a:lnTo>
                    <a:pt x="4586" y="18984"/>
                  </a:lnTo>
                  <a:lnTo>
                    <a:pt x="4552" y="19366"/>
                  </a:lnTo>
                  <a:lnTo>
                    <a:pt x="4507" y="19748"/>
                  </a:lnTo>
                  <a:lnTo>
                    <a:pt x="4462" y="20129"/>
                  </a:lnTo>
                  <a:lnTo>
                    <a:pt x="4371" y="20483"/>
                  </a:lnTo>
                  <a:lnTo>
                    <a:pt x="4292" y="20836"/>
                  </a:lnTo>
                  <a:lnTo>
                    <a:pt x="4202" y="21161"/>
                  </a:lnTo>
                  <a:lnTo>
                    <a:pt x="4744" y="21161"/>
                  </a:lnTo>
                  <a:lnTo>
                    <a:pt x="5264" y="21161"/>
                  </a:lnTo>
                  <a:lnTo>
                    <a:pt x="5784" y="21161"/>
                  </a:lnTo>
                  <a:lnTo>
                    <a:pt x="6235" y="21161"/>
                  </a:lnTo>
                  <a:lnTo>
                    <a:pt x="6676" y="21161"/>
                  </a:lnTo>
                  <a:lnTo>
                    <a:pt x="7060" y="21161"/>
                  </a:lnTo>
                  <a:lnTo>
                    <a:pt x="7410" y="21161"/>
                  </a:lnTo>
                  <a:lnTo>
                    <a:pt x="7670" y="21161"/>
                  </a:lnTo>
                  <a:lnTo>
                    <a:pt x="8020" y="21020"/>
                  </a:lnTo>
                  <a:lnTo>
                    <a:pt x="8303" y="20893"/>
                  </a:lnTo>
                  <a:lnTo>
                    <a:pt x="8563" y="20695"/>
                  </a:lnTo>
                  <a:lnTo>
                    <a:pt x="8800" y="20511"/>
                  </a:lnTo>
                  <a:lnTo>
                    <a:pt x="8969" y="20285"/>
                  </a:lnTo>
                  <a:lnTo>
                    <a:pt x="9150" y="20045"/>
                  </a:lnTo>
                  <a:lnTo>
                    <a:pt x="9252" y="19804"/>
                  </a:lnTo>
                  <a:lnTo>
                    <a:pt x="9342" y="19550"/>
                  </a:lnTo>
                  <a:lnTo>
                    <a:pt x="9410" y="19281"/>
                  </a:lnTo>
                  <a:lnTo>
                    <a:pt x="9433" y="19013"/>
                  </a:lnTo>
                  <a:lnTo>
                    <a:pt x="9433" y="18744"/>
                  </a:lnTo>
                  <a:lnTo>
                    <a:pt x="9387" y="18504"/>
                  </a:lnTo>
                  <a:lnTo>
                    <a:pt x="9320" y="18221"/>
                  </a:lnTo>
                  <a:lnTo>
                    <a:pt x="9207" y="17981"/>
                  </a:lnTo>
                  <a:lnTo>
                    <a:pt x="9105" y="17740"/>
                  </a:lnTo>
                  <a:lnTo>
                    <a:pt x="8924" y="17514"/>
                  </a:lnTo>
                  <a:lnTo>
                    <a:pt x="8777" y="17274"/>
                  </a:lnTo>
                  <a:lnTo>
                    <a:pt x="8642" y="17034"/>
                  </a:lnTo>
                  <a:lnTo>
                    <a:pt x="8563" y="16765"/>
                  </a:lnTo>
                  <a:lnTo>
                    <a:pt x="8472" y="16468"/>
                  </a:lnTo>
                  <a:lnTo>
                    <a:pt x="8450" y="16157"/>
                  </a:lnTo>
                  <a:lnTo>
                    <a:pt x="8450" y="15860"/>
                  </a:lnTo>
                  <a:lnTo>
                    <a:pt x="8472" y="15563"/>
                  </a:lnTo>
                  <a:lnTo>
                    <a:pt x="8540" y="15267"/>
                  </a:lnTo>
                  <a:lnTo>
                    <a:pt x="8642" y="14998"/>
                  </a:lnTo>
                  <a:lnTo>
                    <a:pt x="8777" y="14729"/>
                  </a:lnTo>
                  <a:lnTo>
                    <a:pt x="8868" y="14616"/>
                  </a:lnTo>
                  <a:lnTo>
                    <a:pt x="8969" y="14475"/>
                  </a:lnTo>
                  <a:lnTo>
                    <a:pt x="9060" y="14376"/>
                  </a:lnTo>
                  <a:lnTo>
                    <a:pt x="9184" y="14291"/>
                  </a:lnTo>
                  <a:lnTo>
                    <a:pt x="9297" y="14206"/>
                  </a:lnTo>
                  <a:lnTo>
                    <a:pt x="9433" y="14121"/>
                  </a:lnTo>
                  <a:lnTo>
                    <a:pt x="9579" y="14051"/>
                  </a:lnTo>
                  <a:lnTo>
                    <a:pt x="9726" y="13994"/>
                  </a:lnTo>
                  <a:lnTo>
                    <a:pt x="9884" y="13938"/>
                  </a:lnTo>
                  <a:lnTo>
                    <a:pt x="10054" y="13909"/>
                  </a:lnTo>
                  <a:lnTo>
                    <a:pt x="10257" y="13881"/>
                  </a:lnTo>
                  <a:lnTo>
                    <a:pt x="10449" y="13881"/>
                  </a:lnTo>
                  <a:lnTo>
                    <a:pt x="10664" y="13881"/>
                  </a:lnTo>
                  <a:lnTo>
                    <a:pt x="10856" y="13909"/>
                  </a:lnTo>
                  <a:lnTo>
                    <a:pt x="11037" y="13966"/>
                  </a:lnTo>
                  <a:lnTo>
                    <a:pt x="11206" y="14023"/>
                  </a:lnTo>
                  <a:lnTo>
                    <a:pt x="11353" y="14093"/>
                  </a:lnTo>
                  <a:lnTo>
                    <a:pt x="11511" y="14178"/>
                  </a:lnTo>
                  <a:lnTo>
                    <a:pt x="11635" y="14263"/>
                  </a:lnTo>
                  <a:lnTo>
                    <a:pt x="11748" y="14376"/>
                  </a:lnTo>
                  <a:lnTo>
                    <a:pt x="11861" y="14475"/>
                  </a:lnTo>
                  <a:lnTo>
                    <a:pt x="11941" y="14616"/>
                  </a:lnTo>
                  <a:lnTo>
                    <a:pt x="12031" y="14758"/>
                  </a:lnTo>
                  <a:lnTo>
                    <a:pt x="12099" y="14885"/>
                  </a:lnTo>
                  <a:lnTo>
                    <a:pt x="12200" y="15210"/>
                  </a:lnTo>
                  <a:lnTo>
                    <a:pt x="12268" y="15507"/>
                  </a:lnTo>
                  <a:lnTo>
                    <a:pt x="12291" y="15832"/>
                  </a:lnTo>
                  <a:lnTo>
                    <a:pt x="12291" y="16157"/>
                  </a:lnTo>
                  <a:lnTo>
                    <a:pt x="12246" y="16482"/>
                  </a:lnTo>
                  <a:lnTo>
                    <a:pt x="12178" y="16807"/>
                  </a:lnTo>
                  <a:lnTo>
                    <a:pt x="12099" y="17090"/>
                  </a:lnTo>
                  <a:lnTo>
                    <a:pt x="12008" y="17330"/>
                  </a:lnTo>
                  <a:lnTo>
                    <a:pt x="11884" y="17542"/>
                  </a:lnTo>
                  <a:lnTo>
                    <a:pt x="11748" y="17712"/>
                  </a:lnTo>
                  <a:lnTo>
                    <a:pt x="11613" y="17839"/>
                  </a:lnTo>
                  <a:lnTo>
                    <a:pt x="11489" y="18037"/>
                  </a:lnTo>
                  <a:lnTo>
                    <a:pt x="11398" y="18221"/>
                  </a:lnTo>
                  <a:lnTo>
                    <a:pt x="11319" y="18447"/>
                  </a:lnTo>
                  <a:lnTo>
                    <a:pt x="11251" y="18659"/>
                  </a:lnTo>
                  <a:lnTo>
                    <a:pt x="11206" y="18900"/>
                  </a:lnTo>
                  <a:lnTo>
                    <a:pt x="11184" y="19154"/>
                  </a:lnTo>
                  <a:lnTo>
                    <a:pt x="11184" y="19423"/>
                  </a:lnTo>
                  <a:lnTo>
                    <a:pt x="11229" y="19663"/>
                  </a:lnTo>
                  <a:lnTo>
                    <a:pt x="11297" y="19903"/>
                  </a:lnTo>
                  <a:lnTo>
                    <a:pt x="11376" y="20158"/>
                  </a:lnTo>
                  <a:lnTo>
                    <a:pt x="11511" y="20398"/>
                  </a:lnTo>
                  <a:lnTo>
                    <a:pt x="11681" y="20610"/>
                  </a:lnTo>
                  <a:lnTo>
                    <a:pt x="11884" y="20808"/>
                  </a:lnTo>
                  <a:lnTo>
                    <a:pt x="12121" y="20992"/>
                  </a:lnTo>
                  <a:lnTo>
                    <a:pt x="12404" y="21161"/>
                  </a:lnTo>
                  <a:lnTo>
                    <a:pt x="12528" y="21190"/>
                  </a:lnTo>
                  <a:lnTo>
                    <a:pt x="12856" y="21274"/>
                  </a:lnTo>
                  <a:lnTo>
                    <a:pt x="13330" y="21373"/>
                  </a:lnTo>
                  <a:lnTo>
                    <a:pt x="13963" y="21486"/>
                  </a:lnTo>
                  <a:lnTo>
                    <a:pt x="14313" y="21543"/>
                  </a:lnTo>
                  <a:lnTo>
                    <a:pt x="14652" y="21571"/>
                  </a:lnTo>
                  <a:lnTo>
                    <a:pt x="15025" y="21600"/>
                  </a:lnTo>
                  <a:lnTo>
                    <a:pt x="15409" y="21600"/>
                  </a:lnTo>
                  <a:lnTo>
                    <a:pt x="15782" y="21600"/>
                  </a:lnTo>
                  <a:lnTo>
                    <a:pt x="16177" y="21571"/>
                  </a:lnTo>
                  <a:lnTo>
                    <a:pt x="16516" y="21486"/>
                  </a:lnTo>
                  <a:lnTo>
                    <a:pt x="16889" y="21402"/>
                  </a:lnTo>
                  <a:lnTo>
                    <a:pt x="16821" y="21190"/>
                  </a:lnTo>
                  <a:lnTo>
                    <a:pt x="16776" y="20935"/>
                  </a:lnTo>
                  <a:lnTo>
                    <a:pt x="16742" y="20667"/>
                  </a:lnTo>
                  <a:lnTo>
                    <a:pt x="16719" y="20370"/>
                  </a:lnTo>
                  <a:lnTo>
                    <a:pt x="16697" y="19719"/>
                  </a:lnTo>
                  <a:lnTo>
                    <a:pt x="16697" y="19013"/>
                  </a:lnTo>
                  <a:lnTo>
                    <a:pt x="16719" y="18306"/>
                  </a:lnTo>
                  <a:lnTo>
                    <a:pt x="16753" y="17599"/>
                  </a:lnTo>
                  <a:lnTo>
                    <a:pt x="16821" y="16949"/>
                  </a:lnTo>
                  <a:lnTo>
                    <a:pt x="16889" y="16383"/>
                  </a:lnTo>
                  <a:lnTo>
                    <a:pt x="16934" y="16129"/>
                  </a:lnTo>
                  <a:lnTo>
                    <a:pt x="17002" y="15945"/>
                  </a:lnTo>
                  <a:lnTo>
                    <a:pt x="17081" y="15790"/>
                  </a:lnTo>
                  <a:lnTo>
                    <a:pt x="17194" y="15648"/>
                  </a:lnTo>
                  <a:lnTo>
                    <a:pt x="17318" y="15563"/>
                  </a:lnTo>
                  <a:lnTo>
                    <a:pt x="17453" y="15507"/>
                  </a:lnTo>
                  <a:lnTo>
                    <a:pt x="17600" y="15450"/>
                  </a:lnTo>
                  <a:lnTo>
                    <a:pt x="17758" y="15450"/>
                  </a:lnTo>
                  <a:lnTo>
                    <a:pt x="17905" y="15479"/>
                  </a:lnTo>
                  <a:lnTo>
                    <a:pt x="18064" y="15535"/>
                  </a:lnTo>
                  <a:lnTo>
                    <a:pt x="18233" y="15620"/>
                  </a:lnTo>
                  <a:lnTo>
                    <a:pt x="18380" y="15733"/>
                  </a:lnTo>
                  <a:lnTo>
                    <a:pt x="18561" y="15832"/>
                  </a:lnTo>
                  <a:lnTo>
                    <a:pt x="18707" y="15973"/>
                  </a:lnTo>
                  <a:lnTo>
                    <a:pt x="18866" y="16129"/>
                  </a:lnTo>
                  <a:lnTo>
                    <a:pt x="18990" y="16327"/>
                  </a:lnTo>
                  <a:lnTo>
                    <a:pt x="19125" y="16482"/>
                  </a:lnTo>
                  <a:lnTo>
                    <a:pt x="19295" y="16624"/>
                  </a:lnTo>
                  <a:lnTo>
                    <a:pt x="19464" y="16737"/>
                  </a:lnTo>
                  <a:lnTo>
                    <a:pt x="19668" y="16807"/>
                  </a:lnTo>
                  <a:lnTo>
                    <a:pt x="19860" y="16836"/>
                  </a:lnTo>
                  <a:lnTo>
                    <a:pt x="20052" y="16864"/>
                  </a:lnTo>
                  <a:lnTo>
                    <a:pt x="20266" y="16836"/>
                  </a:lnTo>
                  <a:lnTo>
                    <a:pt x="20470" y="16793"/>
                  </a:lnTo>
                  <a:lnTo>
                    <a:pt x="20662" y="16708"/>
                  </a:lnTo>
                  <a:lnTo>
                    <a:pt x="20854" y="16567"/>
                  </a:lnTo>
                  <a:lnTo>
                    <a:pt x="21035" y="16412"/>
                  </a:lnTo>
                  <a:lnTo>
                    <a:pt x="21182" y="16214"/>
                  </a:lnTo>
                  <a:lnTo>
                    <a:pt x="21340" y="16002"/>
                  </a:lnTo>
                  <a:lnTo>
                    <a:pt x="21441" y="15733"/>
                  </a:lnTo>
                  <a:lnTo>
                    <a:pt x="21532" y="15436"/>
                  </a:lnTo>
                  <a:lnTo>
                    <a:pt x="21600" y="15083"/>
                  </a:lnTo>
                  <a:lnTo>
                    <a:pt x="21600" y="14885"/>
                  </a:lnTo>
                  <a:lnTo>
                    <a:pt x="21600" y="14729"/>
                  </a:lnTo>
                  <a:lnTo>
                    <a:pt x="21600" y="14531"/>
                  </a:lnTo>
                  <a:lnTo>
                    <a:pt x="21577" y="14376"/>
                  </a:lnTo>
                  <a:lnTo>
                    <a:pt x="21532" y="14206"/>
                  </a:lnTo>
                  <a:lnTo>
                    <a:pt x="21487" y="14051"/>
                  </a:lnTo>
                  <a:lnTo>
                    <a:pt x="21419" y="13909"/>
                  </a:lnTo>
                  <a:lnTo>
                    <a:pt x="21351" y="13768"/>
                  </a:lnTo>
                  <a:lnTo>
                    <a:pt x="21204" y="13500"/>
                  </a:lnTo>
                  <a:lnTo>
                    <a:pt x="21035" y="13287"/>
                  </a:lnTo>
                  <a:lnTo>
                    <a:pt x="20809" y="13090"/>
                  </a:lnTo>
                  <a:lnTo>
                    <a:pt x="20594" y="12962"/>
                  </a:lnTo>
                  <a:lnTo>
                    <a:pt x="20357" y="12821"/>
                  </a:lnTo>
                  <a:lnTo>
                    <a:pt x="20120" y="12764"/>
                  </a:lnTo>
                  <a:lnTo>
                    <a:pt x="19882" y="12708"/>
                  </a:lnTo>
                  <a:lnTo>
                    <a:pt x="19645" y="12736"/>
                  </a:lnTo>
                  <a:lnTo>
                    <a:pt x="19430" y="12793"/>
                  </a:lnTo>
                  <a:lnTo>
                    <a:pt x="19227" y="12906"/>
                  </a:lnTo>
                  <a:lnTo>
                    <a:pt x="19148" y="12962"/>
                  </a:lnTo>
                  <a:lnTo>
                    <a:pt x="19058" y="13047"/>
                  </a:lnTo>
                  <a:lnTo>
                    <a:pt x="18990" y="13146"/>
                  </a:lnTo>
                  <a:lnTo>
                    <a:pt x="18911" y="13259"/>
                  </a:lnTo>
                  <a:lnTo>
                    <a:pt x="18775" y="13471"/>
                  </a:lnTo>
                  <a:lnTo>
                    <a:pt x="18628" y="13641"/>
                  </a:lnTo>
                  <a:lnTo>
                    <a:pt x="18470" y="13740"/>
                  </a:lnTo>
                  <a:lnTo>
                    <a:pt x="18301" y="13825"/>
                  </a:lnTo>
                  <a:lnTo>
                    <a:pt x="18143" y="13853"/>
                  </a:lnTo>
                  <a:lnTo>
                    <a:pt x="17973" y="13881"/>
                  </a:lnTo>
                  <a:lnTo>
                    <a:pt x="17804" y="13853"/>
                  </a:lnTo>
                  <a:lnTo>
                    <a:pt x="17646" y="13796"/>
                  </a:lnTo>
                  <a:lnTo>
                    <a:pt x="17499" y="13726"/>
                  </a:lnTo>
                  <a:lnTo>
                    <a:pt x="17341" y="13641"/>
                  </a:lnTo>
                  <a:lnTo>
                    <a:pt x="17216" y="13528"/>
                  </a:lnTo>
                  <a:lnTo>
                    <a:pt x="17103" y="13386"/>
                  </a:lnTo>
                  <a:lnTo>
                    <a:pt x="17024" y="13259"/>
                  </a:lnTo>
                  <a:lnTo>
                    <a:pt x="16934" y="13118"/>
                  </a:lnTo>
                  <a:lnTo>
                    <a:pt x="16889" y="12991"/>
                  </a:lnTo>
                  <a:lnTo>
                    <a:pt x="16889" y="12849"/>
                  </a:lnTo>
                  <a:lnTo>
                    <a:pt x="16889" y="12383"/>
                  </a:lnTo>
                  <a:lnTo>
                    <a:pt x="16889" y="11662"/>
                  </a:lnTo>
                  <a:lnTo>
                    <a:pt x="16889" y="10701"/>
                  </a:lnTo>
                  <a:lnTo>
                    <a:pt x="16889" y="9640"/>
                  </a:lnTo>
                  <a:lnTo>
                    <a:pt x="16889" y="8566"/>
                  </a:lnTo>
                  <a:lnTo>
                    <a:pt x="16889" y="7478"/>
                  </a:lnTo>
                  <a:lnTo>
                    <a:pt x="16889" y="6502"/>
                  </a:lnTo>
                  <a:lnTo>
                    <a:pt x="16889" y="5739"/>
                  </a:lnTo>
                  <a:lnTo>
                    <a:pt x="16674" y="5894"/>
                  </a:lnTo>
                  <a:lnTo>
                    <a:pt x="16414" y="6036"/>
                  </a:lnTo>
                  <a:lnTo>
                    <a:pt x="16154" y="6177"/>
                  </a:lnTo>
                  <a:lnTo>
                    <a:pt x="15849" y="6248"/>
                  </a:lnTo>
                  <a:lnTo>
                    <a:pt x="15544" y="6304"/>
                  </a:lnTo>
                  <a:lnTo>
                    <a:pt x="15217" y="6332"/>
                  </a:lnTo>
                  <a:lnTo>
                    <a:pt x="14866" y="6361"/>
                  </a:lnTo>
                  <a:lnTo>
                    <a:pt x="14550" y="6361"/>
                  </a:lnTo>
                  <a:lnTo>
                    <a:pt x="14200" y="6332"/>
                  </a:lnTo>
                  <a:lnTo>
                    <a:pt x="13850" y="6276"/>
                  </a:lnTo>
                  <a:lnTo>
                    <a:pt x="13522" y="6219"/>
                  </a:lnTo>
                  <a:lnTo>
                    <a:pt x="13206" y="6149"/>
                  </a:lnTo>
                  <a:lnTo>
                    <a:pt x="12901" y="6064"/>
                  </a:lnTo>
                  <a:lnTo>
                    <a:pt x="12618" y="5951"/>
                  </a:lnTo>
                  <a:lnTo>
                    <a:pt x="12358" y="5838"/>
                  </a:lnTo>
                  <a:lnTo>
                    <a:pt x="12121" y="5739"/>
                  </a:lnTo>
                  <a:lnTo>
                    <a:pt x="11941" y="5626"/>
                  </a:lnTo>
                  <a:lnTo>
                    <a:pt x="11794" y="5513"/>
                  </a:lnTo>
                  <a:lnTo>
                    <a:pt x="11658" y="5414"/>
                  </a:lnTo>
                  <a:lnTo>
                    <a:pt x="11556" y="5301"/>
                  </a:lnTo>
                  <a:lnTo>
                    <a:pt x="11466" y="5187"/>
                  </a:lnTo>
                  <a:lnTo>
                    <a:pt x="11398" y="5089"/>
                  </a:lnTo>
                  <a:lnTo>
                    <a:pt x="11376" y="4947"/>
                  </a:lnTo>
                  <a:lnTo>
                    <a:pt x="11353" y="4834"/>
                  </a:lnTo>
                  <a:lnTo>
                    <a:pt x="11353" y="4707"/>
                  </a:lnTo>
                  <a:lnTo>
                    <a:pt x="11376" y="4565"/>
                  </a:lnTo>
                  <a:lnTo>
                    <a:pt x="11443" y="4410"/>
                  </a:lnTo>
                  <a:lnTo>
                    <a:pt x="11511" y="4240"/>
                  </a:lnTo>
                  <a:lnTo>
                    <a:pt x="11703" y="3887"/>
                  </a:lnTo>
                  <a:lnTo>
                    <a:pt x="11986" y="3505"/>
                  </a:lnTo>
                  <a:lnTo>
                    <a:pt x="12144" y="3265"/>
                  </a:lnTo>
                  <a:lnTo>
                    <a:pt x="12246" y="3025"/>
                  </a:lnTo>
                  <a:lnTo>
                    <a:pt x="12336" y="2756"/>
                  </a:lnTo>
                  <a:lnTo>
                    <a:pt x="12404" y="2445"/>
                  </a:lnTo>
                  <a:lnTo>
                    <a:pt x="12438" y="2176"/>
                  </a:lnTo>
                  <a:lnTo>
                    <a:pt x="12438" y="1880"/>
                  </a:lnTo>
                  <a:lnTo>
                    <a:pt x="12404" y="1583"/>
                  </a:lnTo>
                  <a:lnTo>
                    <a:pt x="12336" y="1314"/>
                  </a:lnTo>
                  <a:lnTo>
                    <a:pt x="12246" y="1046"/>
                  </a:lnTo>
                  <a:lnTo>
                    <a:pt x="12099" y="791"/>
                  </a:lnTo>
                  <a:lnTo>
                    <a:pt x="12008" y="692"/>
                  </a:lnTo>
                  <a:lnTo>
                    <a:pt x="11918" y="579"/>
                  </a:lnTo>
                  <a:lnTo>
                    <a:pt x="11816" y="466"/>
                  </a:lnTo>
                  <a:lnTo>
                    <a:pt x="11703" y="381"/>
                  </a:lnTo>
                  <a:lnTo>
                    <a:pt x="11579" y="310"/>
                  </a:lnTo>
                  <a:lnTo>
                    <a:pt x="11443" y="226"/>
                  </a:lnTo>
                  <a:lnTo>
                    <a:pt x="11297" y="169"/>
                  </a:lnTo>
                  <a:lnTo>
                    <a:pt x="11138" y="113"/>
                  </a:lnTo>
                  <a:lnTo>
                    <a:pt x="10969" y="56"/>
                  </a:lnTo>
                  <a:lnTo>
                    <a:pt x="10800" y="28"/>
                  </a:lnTo>
                  <a:lnTo>
                    <a:pt x="10619" y="28"/>
                  </a:lnTo>
                  <a:lnTo>
                    <a:pt x="10404" y="28"/>
                  </a:lnTo>
                  <a:lnTo>
                    <a:pt x="10257" y="28"/>
                  </a:lnTo>
                  <a:lnTo>
                    <a:pt x="10076" y="56"/>
                  </a:lnTo>
                  <a:lnTo>
                    <a:pt x="9952" y="84"/>
                  </a:lnTo>
                  <a:lnTo>
                    <a:pt x="9794" y="141"/>
                  </a:lnTo>
                  <a:lnTo>
                    <a:pt x="9692" y="226"/>
                  </a:lnTo>
                  <a:lnTo>
                    <a:pt x="9557" y="282"/>
                  </a:lnTo>
                  <a:lnTo>
                    <a:pt x="9455" y="381"/>
                  </a:lnTo>
                  <a:lnTo>
                    <a:pt x="9365" y="466"/>
                  </a:lnTo>
                  <a:lnTo>
                    <a:pt x="9274" y="579"/>
                  </a:lnTo>
                  <a:lnTo>
                    <a:pt x="9184" y="692"/>
                  </a:lnTo>
                  <a:lnTo>
                    <a:pt x="9128" y="791"/>
                  </a:lnTo>
                  <a:lnTo>
                    <a:pt x="9060" y="932"/>
                  </a:lnTo>
                  <a:lnTo>
                    <a:pt x="8969" y="1201"/>
                  </a:lnTo>
                  <a:lnTo>
                    <a:pt x="8913" y="1498"/>
                  </a:lnTo>
                  <a:lnTo>
                    <a:pt x="8890" y="1795"/>
                  </a:lnTo>
                  <a:lnTo>
                    <a:pt x="8890" y="2120"/>
                  </a:lnTo>
                  <a:lnTo>
                    <a:pt x="8913" y="2445"/>
                  </a:lnTo>
                  <a:lnTo>
                    <a:pt x="8969" y="2756"/>
                  </a:lnTo>
                  <a:lnTo>
                    <a:pt x="9060" y="3081"/>
                  </a:lnTo>
                  <a:lnTo>
                    <a:pt x="9173" y="3378"/>
                  </a:lnTo>
                  <a:lnTo>
                    <a:pt x="9297" y="3647"/>
                  </a:lnTo>
                  <a:lnTo>
                    <a:pt x="9466" y="3887"/>
                  </a:lnTo>
                  <a:lnTo>
                    <a:pt x="9579" y="4085"/>
                  </a:lnTo>
                  <a:lnTo>
                    <a:pt x="9670" y="4269"/>
                  </a:lnTo>
                  <a:lnTo>
                    <a:pt x="9726" y="4467"/>
                  </a:lnTo>
                  <a:lnTo>
                    <a:pt x="9771" y="4650"/>
                  </a:lnTo>
                  <a:lnTo>
                    <a:pt x="9771" y="4834"/>
                  </a:lnTo>
                  <a:lnTo>
                    <a:pt x="9749" y="5032"/>
                  </a:lnTo>
                  <a:lnTo>
                    <a:pt x="9715" y="5216"/>
                  </a:lnTo>
                  <a:lnTo>
                    <a:pt x="9625" y="5385"/>
                  </a:lnTo>
                  <a:lnTo>
                    <a:pt x="9534" y="5513"/>
                  </a:lnTo>
                  <a:lnTo>
                    <a:pt x="9410" y="5626"/>
                  </a:lnTo>
                  <a:lnTo>
                    <a:pt x="9229" y="5710"/>
                  </a:lnTo>
                  <a:lnTo>
                    <a:pt x="9060" y="5767"/>
                  </a:lnTo>
                  <a:lnTo>
                    <a:pt x="8845" y="5767"/>
                  </a:lnTo>
                  <a:lnTo>
                    <a:pt x="8585" y="5739"/>
                  </a:lnTo>
                  <a:lnTo>
                    <a:pt x="8325" y="5654"/>
                  </a:lnTo>
                  <a:lnTo>
                    <a:pt x="8020" y="5513"/>
                  </a:lnTo>
                  <a:lnTo>
                    <a:pt x="7840" y="5442"/>
                  </a:lnTo>
                  <a:lnTo>
                    <a:pt x="7648" y="5385"/>
                  </a:lnTo>
                  <a:lnTo>
                    <a:pt x="7433" y="5329"/>
                  </a:lnTo>
                  <a:lnTo>
                    <a:pt x="7241" y="5301"/>
                  </a:lnTo>
                  <a:lnTo>
                    <a:pt x="6755" y="5301"/>
                  </a:lnTo>
                  <a:lnTo>
                    <a:pt x="6281" y="5329"/>
                  </a:lnTo>
                  <a:lnTo>
                    <a:pt x="5784" y="5385"/>
                  </a:lnTo>
                  <a:lnTo>
                    <a:pt x="5264" y="5498"/>
                  </a:lnTo>
                  <a:lnTo>
                    <a:pt x="4744" y="5597"/>
                  </a:lnTo>
                  <a:lnTo>
                    <a:pt x="4247" y="5739"/>
                  </a:lnTo>
                  <a:lnTo>
                    <a:pt x="4202" y="5894"/>
                  </a:lnTo>
                  <a:lnTo>
                    <a:pt x="4202" y="6191"/>
                  </a:lnTo>
                  <a:lnTo>
                    <a:pt x="4202" y="6545"/>
                  </a:lnTo>
                  <a:lnTo>
                    <a:pt x="4225" y="6954"/>
                  </a:lnTo>
                  <a:lnTo>
                    <a:pt x="4315" y="7930"/>
                  </a:lnTo>
                  <a:lnTo>
                    <a:pt x="4394" y="9018"/>
                  </a:lnTo>
                  <a:lnTo>
                    <a:pt x="4439" y="9570"/>
                  </a:lnTo>
                  <a:lnTo>
                    <a:pt x="4462" y="10107"/>
                  </a:lnTo>
                  <a:lnTo>
                    <a:pt x="4484" y="10630"/>
                  </a:lnTo>
                  <a:lnTo>
                    <a:pt x="4507" y="11082"/>
                  </a:lnTo>
                  <a:lnTo>
                    <a:pt x="4484" y="11520"/>
                  </a:lnTo>
                  <a:lnTo>
                    <a:pt x="4439" y="11874"/>
                  </a:lnTo>
                  <a:lnTo>
                    <a:pt x="4394" y="12029"/>
                  </a:lnTo>
                  <a:lnTo>
                    <a:pt x="4349" y="12171"/>
                  </a:lnTo>
                  <a:lnTo>
                    <a:pt x="4315" y="12284"/>
                  </a:lnTo>
                  <a:lnTo>
                    <a:pt x="4247" y="12354"/>
                  </a:lnTo>
                  <a:close/>
                </a:path>
              </a:pathLst>
            </a:custGeom>
            <a:solidFill>
              <a:srgbClr val="FFFFCC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19" name="Puzzle4"/>
            <p:cNvSpPr>
              <a:spLocks noEditPoints="1" noChangeArrowheads="1"/>
            </p:cNvSpPr>
            <p:nvPr/>
          </p:nvSpPr>
          <p:spPr bwMode="auto">
            <a:xfrm>
              <a:off x="2192" y="1719"/>
              <a:ext cx="1072" cy="1763"/>
            </a:xfrm>
            <a:custGeom>
              <a:avLst/>
              <a:gdLst>
                <a:gd name="T0" fmla="*/ 8307 w 21600"/>
                <a:gd name="T1" fmla="*/ 11593 h 21600"/>
                <a:gd name="T2" fmla="*/ 453 w 21600"/>
                <a:gd name="T3" fmla="*/ 16938 h 21600"/>
                <a:gd name="T4" fmla="*/ 11500 w 21600"/>
                <a:gd name="T5" fmla="*/ 21600 h 21600"/>
                <a:gd name="T6" fmla="*/ 20920 w 21600"/>
                <a:gd name="T7" fmla="*/ 16751 h 21600"/>
                <a:gd name="T8" fmla="*/ 13972 w 21600"/>
                <a:gd name="T9" fmla="*/ 10888 h 21600"/>
                <a:gd name="T10" fmla="*/ 21033 w 21600"/>
                <a:gd name="T11" fmla="*/ 4716 h 21600"/>
                <a:gd name="T12" fmla="*/ 11102 w 21600"/>
                <a:gd name="T13" fmla="*/ 11 h 21600"/>
                <a:gd name="T14" fmla="*/ 453 w 21600"/>
                <a:gd name="T15" fmla="*/ 4716 h 21600"/>
                <a:gd name="T16" fmla="*/ 2076 w 21600"/>
                <a:gd name="T17" fmla="*/ 5664 h 21600"/>
                <a:gd name="T18" fmla="*/ 20203 w 21600"/>
                <a:gd name="T19" fmla="*/ 1598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3813" y="10590"/>
                  </a:moveTo>
                  <a:lnTo>
                    <a:pt x="3927" y="10513"/>
                  </a:lnTo>
                  <a:lnTo>
                    <a:pt x="4078" y="10425"/>
                  </a:lnTo>
                  <a:lnTo>
                    <a:pt x="4210" y="10359"/>
                  </a:lnTo>
                  <a:lnTo>
                    <a:pt x="4361" y="10315"/>
                  </a:lnTo>
                  <a:lnTo>
                    <a:pt x="4682" y="10237"/>
                  </a:lnTo>
                  <a:lnTo>
                    <a:pt x="5041" y="10193"/>
                  </a:lnTo>
                  <a:lnTo>
                    <a:pt x="5456" y="10171"/>
                  </a:lnTo>
                  <a:lnTo>
                    <a:pt x="5853" y="10193"/>
                  </a:lnTo>
                  <a:lnTo>
                    <a:pt x="6249" y="10260"/>
                  </a:lnTo>
                  <a:lnTo>
                    <a:pt x="6646" y="10337"/>
                  </a:lnTo>
                  <a:lnTo>
                    <a:pt x="7004" y="10469"/>
                  </a:lnTo>
                  <a:lnTo>
                    <a:pt x="7363" y="10612"/>
                  </a:lnTo>
                  <a:lnTo>
                    <a:pt x="7665" y="10788"/>
                  </a:lnTo>
                  <a:lnTo>
                    <a:pt x="7911" y="10998"/>
                  </a:lnTo>
                  <a:lnTo>
                    <a:pt x="8024" y="11097"/>
                  </a:lnTo>
                  <a:lnTo>
                    <a:pt x="8137" y="11207"/>
                  </a:lnTo>
                  <a:lnTo>
                    <a:pt x="8194" y="11340"/>
                  </a:lnTo>
                  <a:lnTo>
                    <a:pt x="8269" y="11461"/>
                  </a:lnTo>
                  <a:lnTo>
                    <a:pt x="8307" y="11593"/>
                  </a:lnTo>
                  <a:lnTo>
                    <a:pt x="8307" y="11714"/>
                  </a:lnTo>
                  <a:lnTo>
                    <a:pt x="8307" y="11868"/>
                  </a:lnTo>
                  <a:lnTo>
                    <a:pt x="8307" y="12012"/>
                  </a:lnTo>
                  <a:lnTo>
                    <a:pt x="8194" y="12265"/>
                  </a:lnTo>
                  <a:lnTo>
                    <a:pt x="8062" y="12519"/>
                  </a:lnTo>
                  <a:lnTo>
                    <a:pt x="7873" y="12706"/>
                  </a:lnTo>
                  <a:lnTo>
                    <a:pt x="7627" y="12904"/>
                  </a:lnTo>
                  <a:lnTo>
                    <a:pt x="7363" y="13048"/>
                  </a:lnTo>
                  <a:lnTo>
                    <a:pt x="7080" y="13180"/>
                  </a:lnTo>
                  <a:lnTo>
                    <a:pt x="6759" y="13257"/>
                  </a:lnTo>
                  <a:lnTo>
                    <a:pt x="6419" y="13345"/>
                  </a:lnTo>
                  <a:lnTo>
                    <a:pt x="6098" y="13389"/>
                  </a:lnTo>
                  <a:lnTo>
                    <a:pt x="5739" y="13389"/>
                  </a:lnTo>
                  <a:lnTo>
                    <a:pt x="5418" y="13389"/>
                  </a:lnTo>
                  <a:lnTo>
                    <a:pt x="5079" y="13345"/>
                  </a:lnTo>
                  <a:lnTo>
                    <a:pt x="4758" y="13301"/>
                  </a:lnTo>
                  <a:lnTo>
                    <a:pt x="4474" y="13213"/>
                  </a:lnTo>
                  <a:lnTo>
                    <a:pt x="4172" y="13114"/>
                  </a:lnTo>
                  <a:lnTo>
                    <a:pt x="3965" y="12982"/>
                  </a:lnTo>
                  <a:lnTo>
                    <a:pt x="3738" y="12838"/>
                  </a:lnTo>
                  <a:lnTo>
                    <a:pt x="3493" y="12706"/>
                  </a:lnTo>
                  <a:lnTo>
                    <a:pt x="3228" y="12607"/>
                  </a:lnTo>
                  <a:lnTo>
                    <a:pt x="2945" y="12519"/>
                  </a:lnTo>
                  <a:lnTo>
                    <a:pt x="2700" y="12431"/>
                  </a:lnTo>
                  <a:lnTo>
                    <a:pt x="2397" y="12375"/>
                  </a:lnTo>
                  <a:lnTo>
                    <a:pt x="2152" y="12331"/>
                  </a:lnTo>
                  <a:lnTo>
                    <a:pt x="1888" y="12309"/>
                  </a:lnTo>
                  <a:lnTo>
                    <a:pt x="1642" y="12309"/>
                  </a:lnTo>
                  <a:lnTo>
                    <a:pt x="1397" y="12331"/>
                  </a:lnTo>
                  <a:lnTo>
                    <a:pt x="1170" y="12397"/>
                  </a:lnTo>
                  <a:lnTo>
                    <a:pt x="962" y="12453"/>
                  </a:lnTo>
                  <a:lnTo>
                    <a:pt x="774" y="12563"/>
                  </a:lnTo>
                  <a:lnTo>
                    <a:pt x="623" y="12684"/>
                  </a:lnTo>
                  <a:lnTo>
                    <a:pt x="528" y="12838"/>
                  </a:lnTo>
                  <a:lnTo>
                    <a:pt x="453" y="13026"/>
                  </a:lnTo>
                  <a:lnTo>
                    <a:pt x="339" y="13477"/>
                  </a:lnTo>
                  <a:lnTo>
                    <a:pt x="226" y="13984"/>
                  </a:lnTo>
                  <a:lnTo>
                    <a:pt x="151" y="14535"/>
                  </a:lnTo>
                  <a:lnTo>
                    <a:pt x="113" y="15075"/>
                  </a:lnTo>
                  <a:lnTo>
                    <a:pt x="113" y="15626"/>
                  </a:lnTo>
                  <a:lnTo>
                    <a:pt x="151" y="16133"/>
                  </a:lnTo>
                  <a:lnTo>
                    <a:pt x="188" y="16376"/>
                  </a:lnTo>
                  <a:lnTo>
                    <a:pt x="264" y="16585"/>
                  </a:lnTo>
                  <a:lnTo>
                    <a:pt x="339" y="16773"/>
                  </a:lnTo>
                  <a:lnTo>
                    <a:pt x="453" y="16938"/>
                  </a:lnTo>
                  <a:lnTo>
                    <a:pt x="1095" y="16883"/>
                  </a:lnTo>
                  <a:lnTo>
                    <a:pt x="1963" y="16795"/>
                  </a:lnTo>
                  <a:lnTo>
                    <a:pt x="2945" y="16751"/>
                  </a:lnTo>
                  <a:lnTo>
                    <a:pt x="3965" y="16706"/>
                  </a:lnTo>
                  <a:lnTo>
                    <a:pt x="5022" y="16684"/>
                  </a:lnTo>
                  <a:lnTo>
                    <a:pt x="5947" y="16684"/>
                  </a:lnTo>
                  <a:lnTo>
                    <a:pt x="6759" y="16706"/>
                  </a:lnTo>
                  <a:lnTo>
                    <a:pt x="7363" y="16751"/>
                  </a:lnTo>
                  <a:lnTo>
                    <a:pt x="7948" y="16839"/>
                  </a:lnTo>
                  <a:lnTo>
                    <a:pt x="8458" y="16916"/>
                  </a:lnTo>
                  <a:lnTo>
                    <a:pt x="8893" y="17026"/>
                  </a:lnTo>
                  <a:lnTo>
                    <a:pt x="9289" y="17158"/>
                  </a:lnTo>
                  <a:lnTo>
                    <a:pt x="9572" y="17280"/>
                  </a:lnTo>
                  <a:lnTo>
                    <a:pt x="9799" y="17412"/>
                  </a:lnTo>
                  <a:lnTo>
                    <a:pt x="9969" y="17555"/>
                  </a:lnTo>
                  <a:lnTo>
                    <a:pt x="10120" y="17687"/>
                  </a:lnTo>
                  <a:lnTo>
                    <a:pt x="10158" y="17831"/>
                  </a:lnTo>
                  <a:lnTo>
                    <a:pt x="10195" y="17974"/>
                  </a:lnTo>
                  <a:lnTo>
                    <a:pt x="10158" y="18128"/>
                  </a:lnTo>
                  <a:lnTo>
                    <a:pt x="10082" y="18271"/>
                  </a:lnTo>
                  <a:lnTo>
                    <a:pt x="9969" y="18426"/>
                  </a:lnTo>
                  <a:lnTo>
                    <a:pt x="9837" y="18569"/>
                  </a:lnTo>
                  <a:lnTo>
                    <a:pt x="9648" y="18701"/>
                  </a:lnTo>
                  <a:lnTo>
                    <a:pt x="9440" y="18822"/>
                  </a:lnTo>
                  <a:lnTo>
                    <a:pt x="9213" y="18999"/>
                  </a:lnTo>
                  <a:lnTo>
                    <a:pt x="9044" y="19186"/>
                  </a:lnTo>
                  <a:lnTo>
                    <a:pt x="8893" y="19395"/>
                  </a:lnTo>
                  <a:lnTo>
                    <a:pt x="8817" y="19627"/>
                  </a:lnTo>
                  <a:lnTo>
                    <a:pt x="8779" y="19858"/>
                  </a:lnTo>
                  <a:lnTo>
                    <a:pt x="8779" y="20112"/>
                  </a:lnTo>
                  <a:lnTo>
                    <a:pt x="8855" y="20354"/>
                  </a:lnTo>
                  <a:lnTo>
                    <a:pt x="8968" y="20586"/>
                  </a:lnTo>
                  <a:lnTo>
                    <a:pt x="9138" y="20817"/>
                  </a:lnTo>
                  <a:lnTo>
                    <a:pt x="9365" y="21026"/>
                  </a:lnTo>
                  <a:lnTo>
                    <a:pt x="9610" y="21192"/>
                  </a:lnTo>
                  <a:lnTo>
                    <a:pt x="9950" y="21368"/>
                  </a:lnTo>
                  <a:lnTo>
                    <a:pt x="10120" y="21445"/>
                  </a:lnTo>
                  <a:lnTo>
                    <a:pt x="10346" y="21511"/>
                  </a:lnTo>
                  <a:lnTo>
                    <a:pt x="10516" y="21555"/>
                  </a:lnTo>
                  <a:lnTo>
                    <a:pt x="10743" y="21600"/>
                  </a:lnTo>
                  <a:lnTo>
                    <a:pt x="10988" y="21644"/>
                  </a:lnTo>
                  <a:lnTo>
                    <a:pt x="11215" y="21666"/>
                  </a:lnTo>
                  <a:lnTo>
                    <a:pt x="11498" y="21666"/>
                  </a:lnTo>
                  <a:lnTo>
                    <a:pt x="11762" y="21666"/>
                  </a:lnTo>
                  <a:lnTo>
                    <a:pt x="12253" y="21644"/>
                  </a:lnTo>
                  <a:lnTo>
                    <a:pt x="12763" y="21577"/>
                  </a:lnTo>
                  <a:lnTo>
                    <a:pt x="13197" y="21467"/>
                  </a:lnTo>
                  <a:lnTo>
                    <a:pt x="13556" y="21346"/>
                  </a:lnTo>
                  <a:lnTo>
                    <a:pt x="13896" y="21192"/>
                  </a:lnTo>
                  <a:lnTo>
                    <a:pt x="14179" y="21026"/>
                  </a:lnTo>
                  <a:lnTo>
                    <a:pt x="14444" y="20839"/>
                  </a:lnTo>
                  <a:lnTo>
                    <a:pt x="14576" y="20641"/>
                  </a:lnTo>
                  <a:lnTo>
                    <a:pt x="14727" y="20431"/>
                  </a:lnTo>
                  <a:lnTo>
                    <a:pt x="14765" y="20200"/>
                  </a:lnTo>
                  <a:lnTo>
                    <a:pt x="14802" y="19991"/>
                  </a:lnTo>
                  <a:lnTo>
                    <a:pt x="14727" y="19759"/>
                  </a:lnTo>
                  <a:lnTo>
                    <a:pt x="14613" y="19550"/>
                  </a:lnTo>
                  <a:lnTo>
                    <a:pt x="14444" y="19307"/>
                  </a:lnTo>
                  <a:lnTo>
                    <a:pt x="14217" y="19098"/>
                  </a:lnTo>
                  <a:lnTo>
                    <a:pt x="13934" y="18911"/>
                  </a:lnTo>
                  <a:lnTo>
                    <a:pt x="13669" y="18745"/>
                  </a:lnTo>
                  <a:lnTo>
                    <a:pt x="13462" y="18547"/>
                  </a:lnTo>
                  <a:lnTo>
                    <a:pt x="13311" y="18337"/>
                  </a:lnTo>
                  <a:lnTo>
                    <a:pt x="13197" y="18150"/>
                  </a:lnTo>
                  <a:lnTo>
                    <a:pt x="13122" y="17941"/>
                  </a:lnTo>
                  <a:lnTo>
                    <a:pt x="13122" y="17720"/>
                  </a:lnTo>
                  <a:lnTo>
                    <a:pt x="13122" y="17533"/>
                  </a:lnTo>
                  <a:lnTo>
                    <a:pt x="13197" y="17346"/>
                  </a:lnTo>
                  <a:lnTo>
                    <a:pt x="13273" y="17158"/>
                  </a:lnTo>
                  <a:lnTo>
                    <a:pt x="13386" y="16982"/>
                  </a:lnTo>
                  <a:lnTo>
                    <a:pt x="13537" y="16839"/>
                  </a:lnTo>
                  <a:lnTo>
                    <a:pt x="13707" y="16706"/>
                  </a:lnTo>
                  <a:lnTo>
                    <a:pt x="13896" y="16607"/>
                  </a:lnTo>
                  <a:lnTo>
                    <a:pt x="14104" y="16519"/>
                  </a:lnTo>
                  <a:lnTo>
                    <a:pt x="14330" y="16453"/>
                  </a:lnTo>
                  <a:lnTo>
                    <a:pt x="14538" y="16431"/>
                  </a:lnTo>
                  <a:lnTo>
                    <a:pt x="14897" y="16453"/>
                  </a:lnTo>
                  <a:lnTo>
                    <a:pt x="15406" y="16497"/>
                  </a:lnTo>
                  <a:lnTo>
                    <a:pt x="16105" y="16541"/>
                  </a:lnTo>
                  <a:lnTo>
                    <a:pt x="16898" y="16607"/>
                  </a:lnTo>
                  <a:lnTo>
                    <a:pt x="17804" y="16651"/>
                  </a:lnTo>
                  <a:lnTo>
                    <a:pt x="18786" y="16684"/>
                  </a:lnTo>
                  <a:lnTo>
                    <a:pt x="19844" y="16728"/>
                  </a:lnTo>
                  <a:lnTo>
                    <a:pt x="20920" y="16751"/>
                  </a:lnTo>
                  <a:lnTo>
                    <a:pt x="21109" y="16497"/>
                  </a:lnTo>
                  <a:lnTo>
                    <a:pt x="21241" y="16222"/>
                  </a:lnTo>
                  <a:lnTo>
                    <a:pt x="21392" y="15946"/>
                  </a:lnTo>
                  <a:lnTo>
                    <a:pt x="21467" y="15648"/>
                  </a:lnTo>
                  <a:lnTo>
                    <a:pt x="21543" y="15351"/>
                  </a:lnTo>
                  <a:lnTo>
                    <a:pt x="21618" y="15042"/>
                  </a:lnTo>
                  <a:lnTo>
                    <a:pt x="21618" y="14745"/>
                  </a:lnTo>
                  <a:lnTo>
                    <a:pt x="21618" y="14447"/>
                  </a:lnTo>
                  <a:lnTo>
                    <a:pt x="21618" y="14150"/>
                  </a:lnTo>
                  <a:lnTo>
                    <a:pt x="21581" y="13852"/>
                  </a:lnTo>
                  <a:lnTo>
                    <a:pt x="21505" y="13577"/>
                  </a:lnTo>
                  <a:lnTo>
                    <a:pt x="21430" y="13301"/>
                  </a:lnTo>
                  <a:lnTo>
                    <a:pt x="21354" y="13048"/>
                  </a:lnTo>
                  <a:lnTo>
                    <a:pt x="21241" y="12816"/>
                  </a:lnTo>
                  <a:lnTo>
                    <a:pt x="21146" y="12607"/>
                  </a:lnTo>
                  <a:lnTo>
                    <a:pt x="21033" y="12431"/>
                  </a:lnTo>
                  <a:lnTo>
                    <a:pt x="20920" y="12265"/>
                  </a:lnTo>
                  <a:lnTo>
                    <a:pt x="20769" y="12144"/>
                  </a:lnTo>
                  <a:lnTo>
                    <a:pt x="20637" y="12034"/>
                  </a:lnTo>
                  <a:lnTo>
                    <a:pt x="20486" y="11946"/>
                  </a:lnTo>
                  <a:lnTo>
                    <a:pt x="20297" y="11891"/>
                  </a:lnTo>
                  <a:lnTo>
                    <a:pt x="20165" y="11846"/>
                  </a:lnTo>
                  <a:lnTo>
                    <a:pt x="19976" y="11824"/>
                  </a:lnTo>
                  <a:lnTo>
                    <a:pt x="19806" y="11802"/>
                  </a:lnTo>
                  <a:lnTo>
                    <a:pt x="19390" y="11824"/>
                  </a:lnTo>
                  <a:lnTo>
                    <a:pt x="18956" y="11891"/>
                  </a:lnTo>
                  <a:lnTo>
                    <a:pt x="18503" y="11968"/>
                  </a:lnTo>
                  <a:lnTo>
                    <a:pt x="17993" y="12078"/>
                  </a:lnTo>
                  <a:lnTo>
                    <a:pt x="17653" y="12144"/>
                  </a:lnTo>
                  <a:lnTo>
                    <a:pt x="17332" y="12199"/>
                  </a:lnTo>
                  <a:lnTo>
                    <a:pt x="17049" y="12221"/>
                  </a:lnTo>
                  <a:lnTo>
                    <a:pt x="16747" y="12243"/>
                  </a:lnTo>
                  <a:lnTo>
                    <a:pt x="16464" y="12243"/>
                  </a:lnTo>
                  <a:lnTo>
                    <a:pt x="16218" y="12243"/>
                  </a:lnTo>
                  <a:lnTo>
                    <a:pt x="15992" y="12221"/>
                  </a:lnTo>
                  <a:lnTo>
                    <a:pt x="15746" y="12199"/>
                  </a:lnTo>
                  <a:lnTo>
                    <a:pt x="15520" y="12155"/>
                  </a:lnTo>
                  <a:lnTo>
                    <a:pt x="15350" y="12122"/>
                  </a:lnTo>
                  <a:lnTo>
                    <a:pt x="15161" y="12056"/>
                  </a:lnTo>
                  <a:lnTo>
                    <a:pt x="14972" y="11990"/>
                  </a:lnTo>
                  <a:lnTo>
                    <a:pt x="14689" y="11846"/>
                  </a:lnTo>
                  <a:lnTo>
                    <a:pt x="14444" y="11670"/>
                  </a:lnTo>
                  <a:lnTo>
                    <a:pt x="14255" y="11483"/>
                  </a:lnTo>
                  <a:lnTo>
                    <a:pt x="14104" y="11295"/>
                  </a:lnTo>
                  <a:lnTo>
                    <a:pt x="14028" y="11086"/>
                  </a:lnTo>
                  <a:lnTo>
                    <a:pt x="13972" y="10888"/>
                  </a:lnTo>
                  <a:lnTo>
                    <a:pt x="13972" y="10700"/>
                  </a:lnTo>
                  <a:lnTo>
                    <a:pt x="14009" y="10513"/>
                  </a:lnTo>
                  <a:lnTo>
                    <a:pt x="14066" y="10359"/>
                  </a:lnTo>
                  <a:lnTo>
                    <a:pt x="14179" y="10215"/>
                  </a:lnTo>
                  <a:lnTo>
                    <a:pt x="14406" y="10006"/>
                  </a:lnTo>
                  <a:lnTo>
                    <a:pt x="14651" y="9830"/>
                  </a:lnTo>
                  <a:lnTo>
                    <a:pt x="14878" y="9686"/>
                  </a:lnTo>
                  <a:lnTo>
                    <a:pt x="15123" y="9554"/>
                  </a:lnTo>
                  <a:lnTo>
                    <a:pt x="15350" y="9477"/>
                  </a:lnTo>
                  <a:lnTo>
                    <a:pt x="15558" y="9411"/>
                  </a:lnTo>
                  <a:lnTo>
                    <a:pt x="15803" y="9345"/>
                  </a:lnTo>
                  <a:lnTo>
                    <a:pt x="16030" y="9323"/>
                  </a:lnTo>
                  <a:lnTo>
                    <a:pt x="16256" y="9301"/>
                  </a:lnTo>
                  <a:lnTo>
                    <a:pt x="16464" y="9323"/>
                  </a:lnTo>
                  <a:lnTo>
                    <a:pt x="16690" y="9345"/>
                  </a:lnTo>
                  <a:lnTo>
                    <a:pt x="16898" y="9367"/>
                  </a:lnTo>
                  <a:lnTo>
                    <a:pt x="17332" y="9477"/>
                  </a:lnTo>
                  <a:lnTo>
                    <a:pt x="17767" y="9598"/>
                  </a:lnTo>
                  <a:lnTo>
                    <a:pt x="18163" y="9731"/>
                  </a:lnTo>
                  <a:lnTo>
                    <a:pt x="18597" y="9874"/>
                  </a:lnTo>
                  <a:lnTo>
                    <a:pt x="18994" y="10006"/>
                  </a:lnTo>
                  <a:lnTo>
                    <a:pt x="19428" y="10083"/>
                  </a:lnTo>
                  <a:lnTo>
                    <a:pt x="19617" y="10127"/>
                  </a:lnTo>
                  <a:lnTo>
                    <a:pt x="19844" y="10149"/>
                  </a:lnTo>
                  <a:lnTo>
                    <a:pt x="20013" y="10149"/>
                  </a:lnTo>
                  <a:lnTo>
                    <a:pt x="20240" y="10127"/>
                  </a:lnTo>
                  <a:lnTo>
                    <a:pt x="20410" y="10105"/>
                  </a:lnTo>
                  <a:lnTo>
                    <a:pt x="20637" y="10061"/>
                  </a:lnTo>
                  <a:lnTo>
                    <a:pt x="20844" y="9984"/>
                  </a:lnTo>
                  <a:lnTo>
                    <a:pt x="21033" y="9896"/>
                  </a:lnTo>
                  <a:lnTo>
                    <a:pt x="21146" y="9830"/>
                  </a:lnTo>
                  <a:lnTo>
                    <a:pt x="21203" y="9753"/>
                  </a:lnTo>
                  <a:lnTo>
                    <a:pt x="21279" y="9642"/>
                  </a:lnTo>
                  <a:lnTo>
                    <a:pt x="21354" y="9521"/>
                  </a:lnTo>
                  <a:lnTo>
                    <a:pt x="21430" y="9246"/>
                  </a:lnTo>
                  <a:lnTo>
                    <a:pt x="21430" y="8904"/>
                  </a:lnTo>
                  <a:lnTo>
                    <a:pt x="21430" y="8540"/>
                  </a:lnTo>
                  <a:lnTo>
                    <a:pt x="21392" y="8144"/>
                  </a:lnTo>
                  <a:lnTo>
                    <a:pt x="21354" y="7714"/>
                  </a:lnTo>
                  <a:lnTo>
                    <a:pt x="21279" y="7295"/>
                  </a:lnTo>
                  <a:lnTo>
                    <a:pt x="21146" y="6446"/>
                  </a:lnTo>
                  <a:lnTo>
                    <a:pt x="20995" y="5686"/>
                  </a:lnTo>
                  <a:lnTo>
                    <a:pt x="20958" y="5366"/>
                  </a:lnTo>
                  <a:lnTo>
                    <a:pt x="20958" y="5091"/>
                  </a:lnTo>
                  <a:lnTo>
                    <a:pt x="20958" y="4860"/>
                  </a:lnTo>
                  <a:lnTo>
                    <a:pt x="21033" y="4716"/>
                  </a:lnTo>
                  <a:lnTo>
                    <a:pt x="20637" y="4860"/>
                  </a:lnTo>
                  <a:lnTo>
                    <a:pt x="20127" y="4992"/>
                  </a:lnTo>
                  <a:lnTo>
                    <a:pt x="19617" y="5069"/>
                  </a:lnTo>
                  <a:lnTo>
                    <a:pt x="19032" y="5157"/>
                  </a:lnTo>
                  <a:lnTo>
                    <a:pt x="18465" y="5201"/>
                  </a:lnTo>
                  <a:lnTo>
                    <a:pt x="17842" y="5245"/>
                  </a:lnTo>
                  <a:lnTo>
                    <a:pt x="17219" y="5267"/>
                  </a:lnTo>
                  <a:lnTo>
                    <a:pt x="16615" y="5267"/>
                  </a:lnTo>
                  <a:lnTo>
                    <a:pt x="15992" y="5245"/>
                  </a:lnTo>
                  <a:lnTo>
                    <a:pt x="15369" y="5201"/>
                  </a:lnTo>
                  <a:lnTo>
                    <a:pt x="14840" y="5157"/>
                  </a:lnTo>
                  <a:lnTo>
                    <a:pt x="14293" y="5091"/>
                  </a:lnTo>
                  <a:lnTo>
                    <a:pt x="13783" y="5014"/>
                  </a:lnTo>
                  <a:lnTo>
                    <a:pt x="13386" y="4926"/>
                  </a:lnTo>
                  <a:lnTo>
                    <a:pt x="13027" y="4815"/>
                  </a:lnTo>
                  <a:lnTo>
                    <a:pt x="12725" y="4716"/>
                  </a:lnTo>
                  <a:lnTo>
                    <a:pt x="12480" y="4606"/>
                  </a:lnTo>
                  <a:lnTo>
                    <a:pt x="12291" y="4496"/>
                  </a:lnTo>
                  <a:lnTo>
                    <a:pt x="12197" y="4397"/>
                  </a:lnTo>
                  <a:lnTo>
                    <a:pt x="12083" y="4286"/>
                  </a:lnTo>
                  <a:lnTo>
                    <a:pt x="12046" y="4187"/>
                  </a:lnTo>
                  <a:lnTo>
                    <a:pt x="12008" y="4077"/>
                  </a:lnTo>
                  <a:lnTo>
                    <a:pt x="12046" y="3967"/>
                  </a:lnTo>
                  <a:lnTo>
                    <a:pt x="12121" y="3868"/>
                  </a:lnTo>
                  <a:lnTo>
                    <a:pt x="12197" y="3735"/>
                  </a:lnTo>
                  <a:lnTo>
                    <a:pt x="12291" y="3614"/>
                  </a:lnTo>
                  <a:lnTo>
                    <a:pt x="12442" y="3482"/>
                  </a:lnTo>
                  <a:lnTo>
                    <a:pt x="12631" y="3361"/>
                  </a:lnTo>
                  <a:lnTo>
                    <a:pt x="13065" y="3085"/>
                  </a:lnTo>
                  <a:lnTo>
                    <a:pt x="13537" y="2766"/>
                  </a:lnTo>
                  <a:lnTo>
                    <a:pt x="13783" y="2578"/>
                  </a:lnTo>
                  <a:lnTo>
                    <a:pt x="13934" y="2380"/>
                  </a:lnTo>
                  <a:lnTo>
                    <a:pt x="14028" y="2171"/>
                  </a:lnTo>
                  <a:lnTo>
                    <a:pt x="14104" y="1961"/>
                  </a:lnTo>
                  <a:lnTo>
                    <a:pt x="14104" y="1730"/>
                  </a:lnTo>
                  <a:lnTo>
                    <a:pt x="14066" y="1498"/>
                  </a:lnTo>
                  <a:lnTo>
                    <a:pt x="13972" y="1267"/>
                  </a:lnTo>
                  <a:lnTo>
                    <a:pt x="13820" y="1057"/>
                  </a:lnTo>
                  <a:lnTo>
                    <a:pt x="13594" y="837"/>
                  </a:lnTo>
                  <a:lnTo>
                    <a:pt x="13386" y="628"/>
                  </a:lnTo>
                  <a:lnTo>
                    <a:pt x="13103" y="462"/>
                  </a:lnTo>
                  <a:lnTo>
                    <a:pt x="12763" y="308"/>
                  </a:lnTo>
                  <a:lnTo>
                    <a:pt x="12404" y="187"/>
                  </a:lnTo>
                  <a:lnTo>
                    <a:pt x="12008" y="77"/>
                  </a:lnTo>
                  <a:lnTo>
                    <a:pt x="11574" y="33"/>
                  </a:lnTo>
                  <a:lnTo>
                    <a:pt x="11102" y="11"/>
                  </a:lnTo>
                  <a:lnTo>
                    <a:pt x="10667" y="11"/>
                  </a:lnTo>
                  <a:lnTo>
                    <a:pt x="10233" y="77"/>
                  </a:lnTo>
                  <a:lnTo>
                    <a:pt x="9837" y="187"/>
                  </a:lnTo>
                  <a:lnTo>
                    <a:pt x="9440" y="286"/>
                  </a:lnTo>
                  <a:lnTo>
                    <a:pt x="9062" y="462"/>
                  </a:lnTo>
                  <a:lnTo>
                    <a:pt x="8741" y="628"/>
                  </a:lnTo>
                  <a:lnTo>
                    <a:pt x="8458" y="815"/>
                  </a:lnTo>
                  <a:lnTo>
                    <a:pt x="8232" y="1035"/>
                  </a:lnTo>
                  <a:lnTo>
                    <a:pt x="8062" y="1245"/>
                  </a:lnTo>
                  <a:lnTo>
                    <a:pt x="7911" y="1476"/>
                  </a:lnTo>
                  <a:lnTo>
                    <a:pt x="7835" y="1708"/>
                  </a:lnTo>
                  <a:lnTo>
                    <a:pt x="7797" y="1961"/>
                  </a:lnTo>
                  <a:lnTo>
                    <a:pt x="7835" y="2193"/>
                  </a:lnTo>
                  <a:lnTo>
                    <a:pt x="7948" y="2402"/>
                  </a:lnTo>
                  <a:lnTo>
                    <a:pt x="8062" y="2534"/>
                  </a:lnTo>
                  <a:lnTo>
                    <a:pt x="8175" y="2644"/>
                  </a:lnTo>
                  <a:lnTo>
                    <a:pt x="8269" y="2744"/>
                  </a:lnTo>
                  <a:lnTo>
                    <a:pt x="8420" y="2832"/>
                  </a:lnTo>
                  <a:lnTo>
                    <a:pt x="8704" y="3019"/>
                  </a:lnTo>
                  <a:lnTo>
                    <a:pt x="8968" y="3206"/>
                  </a:lnTo>
                  <a:lnTo>
                    <a:pt x="9138" y="3405"/>
                  </a:lnTo>
                  <a:lnTo>
                    <a:pt x="9327" y="3570"/>
                  </a:lnTo>
                  <a:lnTo>
                    <a:pt x="9440" y="3735"/>
                  </a:lnTo>
                  <a:lnTo>
                    <a:pt x="9516" y="3890"/>
                  </a:lnTo>
                  <a:lnTo>
                    <a:pt x="9534" y="4033"/>
                  </a:lnTo>
                  <a:lnTo>
                    <a:pt x="9534" y="4165"/>
                  </a:lnTo>
                  <a:lnTo>
                    <a:pt x="9516" y="4286"/>
                  </a:lnTo>
                  <a:lnTo>
                    <a:pt x="9440" y="4397"/>
                  </a:lnTo>
                  <a:lnTo>
                    <a:pt x="9327" y="4496"/>
                  </a:lnTo>
                  <a:lnTo>
                    <a:pt x="9176" y="4562"/>
                  </a:lnTo>
                  <a:lnTo>
                    <a:pt x="9006" y="4628"/>
                  </a:lnTo>
                  <a:lnTo>
                    <a:pt x="8779" y="4694"/>
                  </a:lnTo>
                  <a:lnTo>
                    <a:pt x="8534" y="4716"/>
                  </a:lnTo>
                  <a:lnTo>
                    <a:pt x="8232" y="4716"/>
                  </a:lnTo>
                  <a:lnTo>
                    <a:pt x="7118" y="4738"/>
                  </a:lnTo>
                  <a:lnTo>
                    <a:pt x="5947" y="4771"/>
                  </a:lnTo>
                  <a:lnTo>
                    <a:pt x="4795" y="4815"/>
                  </a:lnTo>
                  <a:lnTo>
                    <a:pt x="3681" y="4860"/>
                  </a:lnTo>
                  <a:lnTo>
                    <a:pt x="2662" y="4882"/>
                  </a:lnTo>
                  <a:lnTo>
                    <a:pt x="1755" y="4882"/>
                  </a:lnTo>
                  <a:lnTo>
                    <a:pt x="1359" y="4860"/>
                  </a:lnTo>
                  <a:lnTo>
                    <a:pt x="981" y="4837"/>
                  </a:lnTo>
                  <a:lnTo>
                    <a:pt x="698" y="4771"/>
                  </a:lnTo>
                  <a:lnTo>
                    <a:pt x="453" y="4716"/>
                  </a:lnTo>
                  <a:lnTo>
                    <a:pt x="453" y="5322"/>
                  </a:lnTo>
                  <a:lnTo>
                    <a:pt x="453" y="6083"/>
                  </a:lnTo>
                  <a:lnTo>
                    <a:pt x="453" y="6909"/>
                  </a:lnTo>
                  <a:lnTo>
                    <a:pt x="453" y="7780"/>
                  </a:lnTo>
                  <a:lnTo>
                    <a:pt x="453" y="8606"/>
                  </a:lnTo>
                  <a:lnTo>
                    <a:pt x="453" y="9345"/>
                  </a:lnTo>
                  <a:lnTo>
                    <a:pt x="453" y="9918"/>
                  </a:lnTo>
                  <a:lnTo>
                    <a:pt x="453" y="10282"/>
                  </a:lnTo>
                  <a:lnTo>
                    <a:pt x="490" y="10381"/>
                  </a:lnTo>
                  <a:lnTo>
                    <a:pt x="547" y="10491"/>
                  </a:lnTo>
                  <a:lnTo>
                    <a:pt x="660" y="10590"/>
                  </a:lnTo>
                  <a:lnTo>
                    <a:pt x="811" y="10700"/>
                  </a:lnTo>
                  <a:lnTo>
                    <a:pt x="981" y="10811"/>
                  </a:lnTo>
                  <a:lnTo>
                    <a:pt x="1208" y="10888"/>
                  </a:lnTo>
                  <a:lnTo>
                    <a:pt x="1453" y="10954"/>
                  </a:lnTo>
                  <a:lnTo>
                    <a:pt x="1718" y="11020"/>
                  </a:lnTo>
                  <a:lnTo>
                    <a:pt x="1963" y="11064"/>
                  </a:lnTo>
                  <a:lnTo>
                    <a:pt x="2265" y="11086"/>
                  </a:lnTo>
                  <a:lnTo>
                    <a:pt x="2548" y="11064"/>
                  </a:lnTo>
                  <a:lnTo>
                    <a:pt x="2794" y="11042"/>
                  </a:lnTo>
                  <a:lnTo>
                    <a:pt x="3096" y="10976"/>
                  </a:lnTo>
                  <a:lnTo>
                    <a:pt x="3341" y="10888"/>
                  </a:lnTo>
                  <a:lnTo>
                    <a:pt x="3606" y="10766"/>
                  </a:lnTo>
                  <a:lnTo>
                    <a:pt x="3813" y="10590"/>
                  </a:lnTo>
                  <a:close/>
                </a:path>
              </a:pathLst>
            </a:custGeom>
            <a:solidFill>
              <a:srgbClr val="D8EBB3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20" name="Puzzle1"/>
            <p:cNvSpPr>
              <a:spLocks noEditPoints="1" noChangeArrowheads="1"/>
            </p:cNvSpPr>
            <p:nvPr/>
          </p:nvSpPr>
          <p:spPr bwMode="auto">
            <a:xfrm>
              <a:off x="1824" y="1091"/>
              <a:ext cx="1800" cy="1051"/>
            </a:xfrm>
            <a:custGeom>
              <a:avLst/>
              <a:gdLst>
                <a:gd name="T0" fmla="*/ 16740 w 21600"/>
                <a:gd name="T1" fmla="*/ 21078 h 21600"/>
                <a:gd name="T2" fmla="*/ 16976 w 21600"/>
                <a:gd name="T3" fmla="*/ 521 h 21600"/>
                <a:gd name="T4" fmla="*/ 4725 w 21600"/>
                <a:gd name="T5" fmla="*/ 856 h 21600"/>
                <a:gd name="T6" fmla="*/ 5040 w 21600"/>
                <a:gd name="T7" fmla="*/ 21004 h 21600"/>
                <a:gd name="T8" fmla="*/ 10811 w 21600"/>
                <a:gd name="T9" fmla="*/ 12885 h 21600"/>
                <a:gd name="T10" fmla="*/ 10845 w 21600"/>
                <a:gd name="T11" fmla="*/ 8714 h 21600"/>
                <a:gd name="T12" fmla="*/ 21600 w 21600"/>
                <a:gd name="T13" fmla="*/ 10000 h 21600"/>
                <a:gd name="T14" fmla="*/ 56 w 21600"/>
                <a:gd name="T15" fmla="*/ 10000 h 21600"/>
                <a:gd name="T16" fmla="*/ 6086 w 21600"/>
                <a:gd name="T17" fmla="*/ 2569 h 21600"/>
                <a:gd name="T18" fmla="*/ 16132 w 21600"/>
                <a:gd name="T19" fmla="*/ 1955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0" y="20836"/>
                  </a:moveTo>
                  <a:lnTo>
                    <a:pt x="9528" y="20836"/>
                  </a:lnTo>
                  <a:lnTo>
                    <a:pt x="9686" y="20762"/>
                  </a:lnTo>
                  <a:lnTo>
                    <a:pt x="9810" y="20687"/>
                  </a:lnTo>
                  <a:lnTo>
                    <a:pt x="9922" y="20575"/>
                  </a:lnTo>
                  <a:lnTo>
                    <a:pt x="10012" y="20426"/>
                  </a:lnTo>
                  <a:lnTo>
                    <a:pt x="10068" y="20296"/>
                  </a:lnTo>
                  <a:lnTo>
                    <a:pt x="10113" y="20110"/>
                  </a:lnTo>
                  <a:lnTo>
                    <a:pt x="10136" y="19905"/>
                  </a:lnTo>
                  <a:lnTo>
                    <a:pt x="10136" y="19682"/>
                  </a:lnTo>
                  <a:lnTo>
                    <a:pt x="10113" y="19440"/>
                  </a:lnTo>
                  <a:lnTo>
                    <a:pt x="10068" y="19142"/>
                  </a:lnTo>
                  <a:lnTo>
                    <a:pt x="10012" y="18900"/>
                  </a:lnTo>
                  <a:lnTo>
                    <a:pt x="9900" y="18620"/>
                  </a:lnTo>
                  <a:lnTo>
                    <a:pt x="9787" y="18285"/>
                  </a:lnTo>
                  <a:lnTo>
                    <a:pt x="9641" y="17968"/>
                  </a:lnTo>
                  <a:lnTo>
                    <a:pt x="9472" y="17652"/>
                  </a:lnTo>
                  <a:lnTo>
                    <a:pt x="9382" y="17466"/>
                  </a:lnTo>
                  <a:lnTo>
                    <a:pt x="9315" y="17298"/>
                  </a:lnTo>
                  <a:lnTo>
                    <a:pt x="9258" y="17112"/>
                  </a:lnTo>
                  <a:lnTo>
                    <a:pt x="9191" y="16926"/>
                  </a:lnTo>
                  <a:lnTo>
                    <a:pt x="9123" y="16535"/>
                  </a:lnTo>
                  <a:lnTo>
                    <a:pt x="9101" y="16144"/>
                  </a:lnTo>
                  <a:lnTo>
                    <a:pt x="9101" y="15753"/>
                  </a:lnTo>
                  <a:lnTo>
                    <a:pt x="9168" y="15362"/>
                  </a:lnTo>
                  <a:lnTo>
                    <a:pt x="9236" y="14971"/>
                  </a:lnTo>
                  <a:lnTo>
                    <a:pt x="9360" y="14580"/>
                  </a:lnTo>
                  <a:lnTo>
                    <a:pt x="9495" y="14244"/>
                  </a:lnTo>
                  <a:lnTo>
                    <a:pt x="9663" y="13891"/>
                  </a:lnTo>
                  <a:lnTo>
                    <a:pt x="9855" y="13611"/>
                  </a:lnTo>
                  <a:lnTo>
                    <a:pt x="10068" y="13351"/>
                  </a:lnTo>
                  <a:lnTo>
                    <a:pt x="10293" y="13146"/>
                  </a:lnTo>
                  <a:lnTo>
                    <a:pt x="10552" y="12997"/>
                  </a:lnTo>
                  <a:lnTo>
                    <a:pt x="10811" y="12885"/>
                  </a:lnTo>
                  <a:lnTo>
                    <a:pt x="11069" y="12866"/>
                  </a:lnTo>
                  <a:lnTo>
                    <a:pt x="11351" y="12885"/>
                  </a:lnTo>
                  <a:lnTo>
                    <a:pt x="11610" y="12997"/>
                  </a:lnTo>
                  <a:lnTo>
                    <a:pt x="11846" y="13183"/>
                  </a:lnTo>
                  <a:lnTo>
                    <a:pt x="12060" y="13388"/>
                  </a:lnTo>
                  <a:lnTo>
                    <a:pt x="12251" y="13648"/>
                  </a:lnTo>
                  <a:lnTo>
                    <a:pt x="12419" y="13928"/>
                  </a:lnTo>
                  <a:lnTo>
                    <a:pt x="12555" y="14244"/>
                  </a:lnTo>
                  <a:lnTo>
                    <a:pt x="12690" y="14617"/>
                  </a:lnTo>
                  <a:lnTo>
                    <a:pt x="12768" y="15008"/>
                  </a:lnTo>
                  <a:lnTo>
                    <a:pt x="12836" y="15399"/>
                  </a:lnTo>
                  <a:lnTo>
                    <a:pt x="12858" y="15753"/>
                  </a:lnTo>
                  <a:lnTo>
                    <a:pt x="12858" y="16144"/>
                  </a:lnTo>
                  <a:lnTo>
                    <a:pt x="12813" y="16535"/>
                  </a:lnTo>
                  <a:lnTo>
                    <a:pt x="12746" y="16888"/>
                  </a:lnTo>
                  <a:lnTo>
                    <a:pt x="12667" y="17224"/>
                  </a:lnTo>
                  <a:lnTo>
                    <a:pt x="12510" y="17503"/>
                  </a:lnTo>
                  <a:lnTo>
                    <a:pt x="12228" y="18043"/>
                  </a:lnTo>
                  <a:lnTo>
                    <a:pt x="11970" y="18546"/>
                  </a:lnTo>
                  <a:lnTo>
                    <a:pt x="11868" y="18751"/>
                  </a:lnTo>
                  <a:lnTo>
                    <a:pt x="11778" y="18974"/>
                  </a:lnTo>
                  <a:lnTo>
                    <a:pt x="11711" y="19179"/>
                  </a:lnTo>
                  <a:lnTo>
                    <a:pt x="11666" y="19365"/>
                  </a:lnTo>
                  <a:lnTo>
                    <a:pt x="11632" y="19570"/>
                  </a:lnTo>
                  <a:lnTo>
                    <a:pt x="11632" y="19756"/>
                  </a:lnTo>
                  <a:lnTo>
                    <a:pt x="11632" y="19942"/>
                  </a:lnTo>
                  <a:lnTo>
                    <a:pt x="11643" y="20110"/>
                  </a:lnTo>
                  <a:lnTo>
                    <a:pt x="11711" y="20296"/>
                  </a:lnTo>
                  <a:lnTo>
                    <a:pt x="11801" y="20464"/>
                  </a:lnTo>
                  <a:lnTo>
                    <a:pt x="11891" y="20650"/>
                  </a:lnTo>
                  <a:lnTo>
                    <a:pt x="12037" y="20836"/>
                  </a:lnTo>
                  <a:lnTo>
                    <a:pt x="12206" y="21004"/>
                  </a:lnTo>
                  <a:lnTo>
                    <a:pt x="12419" y="21190"/>
                  </a:lnTo>
                  <a:lnTo>
                    <a:pt x="12667" y="21320"/>
                  </a:lnTo>
                  <a:lnTo>
                    <a:pt x="12960" y="21432"/>
                  </a:lnTo>
                  <a:lnTo>
                    <a:pt x="13286" y="21544"/>
                  </a:lnTo>
                  <a:lnTo>
                    <a:pt x="13612" y="21655"/>
                  </a:lnTo>
                  <a:lnTo>
                    <a:pt x="13983" y="21693"/>
                  </a:lnTo>
                  <a:lnTo>
                    <a:pt x="14343" y="21730"/>
                  </a:lnTo>
                  <a:lnTo>
                    <a:pt x="14715" y="21730"/>
                  </a:lnTo>
                  <a:lnTo>
                    <a:pt x="15075" y="21730"/>
                  </a:lnTo>
                  <a:lnTo>
                    <a:pt x="15446" y="21655"/>
                  </a:lnTo>
                  <a:lnTo>
                    <a:pt x="15794" y="21581"/>
                  </a:lnTo>
                  <a:lnTo>
                    <a:pt x="16132" y="21432"/>
                  </a:lnTo>
                  <a:lnTo>
                    <a:pt x="16458" y="21302"/>
                  </a:lnTo>
                  <a:lnTo>
                    <a:pt x="16740" y="21078"/>
                  </a:lnTo>
                  <a:lnTo>
                    <a:pt x="16976" y="20836"/>
                  </a:lnTo>
                  <a:lnTo>
                    <a:pt x="17043" y="20650"/>
                  </a:lnTo>
                  <a:lnTo>
                    <a:pt x="17088" y="20426"/>
                  </a:lnTo>
                  <a:lnTo>
                    <a:pt x="17133" y="20222"/>
                  </a:lnTo>
                  <a:lnTo>
                    <a:pt x="17156" y="19980"/>
                  </a:lnTo>
                  <a:lnTo>
                    <a:pt x="17167" y="19477"/>
                  </a:lnTo>
                  <a:lnTo>
                    <a:pt x="17167" y="18974"/>
                  </a:lnTo>
                  <a:lnTo>
                    <a:pt x="17156" y="18397"/>
                  </a:lnTo>
                  <a:lnTo>
                    <a:pt x="17111" y="17820"/>
                  </a:lnTo>
                  <a:lnTo>
                    <a:pt x="17066" y="17261"/>
                  </a:lnTo>
                  <a:lnTo>
                    <a:pt x="16998" y="16646"/>
                  </a:lnTo>
                  <a:lnTo>
                    <a:pt x="16852" y="15511"/>
                  </a:lnTo>
                  <a:lnTo>
                    <a:pt x="16740" y="14393"/>
                  </a:lnTo>
                  <a:lnTo>
                    <a:pt x="16717" y="13928"/>
                  </a:lnTo>
                  <a:lnTo>
                    <a:pt x="16695" y="13462"/>
                  </a:lnTo>
                  <a:lnTo>
                    <a:pt x="16717" y="13071"/>
                  </a:lnTo>
                  <a:lnTo>
                    <a:pt x="16785" y="12755"/>
                  </a:lnTo>
                  <a:lnTo>
                    <a:pt x="16852" y="12419"/>
                  </a:lnTo>
                  <a:lnTo>
                    <a:pt x="16953" y="12140"/>
                  </a:lnTo>
                  <a:lnTo>
                    <a:pt x="17088" y="11898"/>
                  </a:lnTo>
                  <a:lnTo>
                    <a:pt x="17212" y="11675"/>
                  </a:lnTo>
                  <a:lnTo>
                    <a:pt x="17370" y="11470"/>
                  </a:lnTo>
                  <a:lnTo>
                    <a:pt x="17516" y="11284"/>
                  </a:lnTo>
                  <a:lnTo>
                    <a:pt x="17696" y="11135"/>
                  </a:lnTo>
                  <a:lnTo>
                    <a:pt x="17865" y="11042"/>
                  </a:lnTo>
                  <a:lnTo>
                    <a:pt x="18033" y="10930"/>
                  </a:lnTo>
                  <a:lnTo>
                    <a:pt x="18213" y="10893"/>
                  </a:lnTo>
                  <a:lnTo>
                    <a:pt x="18382" y="10893"/>
                  </a:lnTo>
                  <a:lnTo>
                    <a:pt x="18551" y="10967"/>
                  </a:lnTo>
                  <a:lnTo>
                    <a:pt x="18708" y="11042"/>
                  </a:lnTo>
                  <a:lnTo>
                    <a:pt x="18855" y="11172"/>
                  </a:lnTo>
                  <a:lnTo>
                    <a:pt x="19012" y="11358"/>
                  </a:lnTo>
                  <a:lnTo>
                    <a:pt x="19136" y="11600"/>
                  </a:lnTo>
                  <a:lnTo>
                    <a:pt x="19271" y="11861"/>
                  </a:lnTo>
                  <a:lnTo>
                    <a:pt x="19440" y="12028"/>
                  </a:lnTo>
                  <a:lnTo>
                    <a:pt x="19608" y="12177"/>
                  </a:lnTo>
                  <a:lnTo>
                    <a:pt x="19822" y="12289"/>
                  </a:lnTo>
                  <a:lnTo>
                    <a:pt x="20025" y="12289"/>
                  </a:lnTo>
                  <a:lnTo>
                    <a:pt x="20238" y="12289"/>
                  </a:lnTo>
                  <a:lnTo>
                    <a:pt x="20452" y="12215"/>
                  </a:lnTo>
                  <a:lnTo>
                    <a:pt x="20643" y="12103"/>
                  </a:lnTo>
                  <a:lnTo>
                    <a:pt x="20846" y="11973"/>
                  </a:lnTo>
                  <a:lnTo>
                    <a:pt x="21037" y="11786"/>
                  </a:lnTo>
                  <a:lnTo>
                    <a:pt x="21206" y="11563"/>
                  </a:lnTo>
                  <a:lnTo>
                    <a:pt x="21363" y="11321"/>
                  </a:lnTo>
                  <a:lnTo>
                    <a:pt x="21465" y="11079"/>
                  </a:lnTo>
                  <a:lnTo>
                    <a:pt x="21577" y="10744"/>
                  </a:lnTo>
                  <a:lnTo>
                    <a:pt x="21622" y="10427"/>
                  </a:lnTo>
                  <a:lnTo>
                    <a:pt x="21645" y="10111"/>
                  </a:lnTo>
                  <a:lnTo>
                    <a:pt x="21622" y="9608"/>
                  </a:lnTo>
                  <a:lnTo>
                    <a:pt x="21577" y="9142"/>
                  </a:lnTo>
                  <a:lnTo>
                    <a:pt x="21465" y="8751"/>
                  </a:lnTo>
                  <a:lnTo>
                    <a:pt x="21363" y="8397"/>
                  </a:lnTo>
                  <a:lnTo>
                    <a:pt x="21206" y="8062"/>
                  </a:lnTo>
                  <a:lnTo>
                    <a:pt x="21037" y="7820"/>
                  </a:lnTo>
                  <a:lnTo>
                    <a:pt x="20846" y="7597"/>
                  </a:lnTo>
                  <a:lnTo>
                    <a:pt x="20643" y="7429"/>
                  </a:lnTo>
                  <a:lnTo>
                    <a:pt x="20452" y="7317"/>
                  </a:lnTo>
                  <a:lnTo>
                    <a:pt x="20238" y="7206"/>
                  </a:lnTo>
                  <a:lnTo>
                    <a:pt x="20025" y="7168"/>
                  </a:lnTo>
                  <a:lnTo>
                    <a:pt x="19822" y="7206"/>
                  </a:lnTo>
                  <a:lnTo>
                    <a:pt x="19608" y="7243"/>
                  </a:lnTo>
                  <a:lnTo>
                    <a:pt x="19440" y="7355"/>
                  </a:lnTo>
                  <a:lnTo>
                    <a:pt x="19271" y="7504"/>
                  </a:lnTo>
                  <a:lnTo>
                    <a:pt x="19136" y="7708"/>
                  </a:lnTo>
                  <a:lnTo>
                    <a:pt x="19012" y="7895"/>
                  </a:lnTo>
                  <a:lnTo>
                    <a:pt x="18832" y="8025"/>
                  </a:lnTo>
                  <a:lnTo>
                    <a:pt x="18663" y="8174"/>
                  </a:lnTo>
                  <a:lnTo>
                    <a:pt x="18472" y="8248"/>
                  </a:lnTo>
                  <a:lnTo>
                    <a:pt x="18270" y="8286"/>
                  </a:lnTo>
                  <a:lnTo>
                    <a:pt x="18078" y="8323"/>
                  </a:lnTo>
                  <a:lnTo>
                    <a:pt x="17887" y="8323"/>
                  </a:lnTo>
                  <a:lnTo>
                    <a:pt x="17696" y="8248"/>
                  </a:lnTo>
                  <a:lnTo>
                    <a:pt x="17493" y="8174"/>
                  </a:lnTo>
                  <a:lnTo>
                    <a:pt x="17302" y="8062"/>
                  </a:lnTo>
                  <a:lnTo>
                    <a:pt x="17133" y="7969"/>
                  </a:lnTo>
                  <a:lnTo>
                    <a:pt x="16976" y="7783"/>
                  </a:lnTo>
                  <a:lnTo>
                    <a:pt x="16852" y="7597"/>
                  </a:lnTo>
                  <a:lnTo>
                    <a:pt x="16740" y="7429"/>
                  </a:lnTo>
                  <a:lnTo>
                    <a:pt x="16672" y="7168"/>
                  </a:lnTo>
                  <a:lnTo>
                    <a:pt x="16638" y="6926"/>
                  </a:lnTo>
                  <a:lnTo>
                    <a:pt x="16616" y="6498"/>
                  </a:lnTo>
                  <a:lnTo>
                    <a:pt x="16616" y="5772"/>
                  </a:lnTo>
                  <a:lnTo>
                    <a:pt x="16650" y="4915"/>
                  </a:lnTo>
                  <a:lnTo>
                    <a:pt x="16695" y="3928"/>
                  </a:lnTo>
                  <a:lnTo>
                    <a:pt x="16762" y="2960"/>
                  </a:lnTo>
                  <a:lnTo>
                    <a:pt x="16830" y="1992"/>
                  </a:lnTo>
                  <a:lnTo>
                    <a:pt x="16908" y="1173"/>
                  </a:lnTo>
                  <a:lnTo>
                    <a:pt x="16976" y="521"/>
                  </a:lnTo>
                  <a:lnTo>
                    <a:pt x="16953" y="521"/>
                  </a:lnTo>
                  <a:lnTo>
                    <a:pt x="16931" y="521"/>
                  </a:lnTo>
                  <a:lnTo>
                    <a:pt x="16267" y="484"/>
                  </a:lnTo>
                  <a:lnTo>
                    <a:pt x="15637" y="428"/>
                  </a:lnTo>
                  <a:lnTo>
                    <a:pt x="15063" y="353"/>
                  </a:lnTo>
                  <a:lnTo>
                    <a:pt x="14523" y="279"/>
                  </a:lnTo>
                  <a:lnTo>
                    <a:pt x="14040" y="167"/>
                  </a:lnTo>
                  <a:lnTo>
                    <a:pt x="13635" y="93"/>
                  </a:lnTo>
                  <a:lnTo>
                    <a:pt x="13331" y="18"/>
                  </a:lnTo>
                  <a:lnTo>
                    <a:pt x="13117" y="18"/>
                  </a:lnTo>
                  <a:lnTo>
                    <a:pt x="12982" y="18"/>
                  </a:lnTo>
                  <a:lnTo>
                    <a:pt x="12858" y="130"/>
                  </a:lnTo>
                  <a:lnTo>
                    <a:pt x="12723" y="279"/>
                  </a:lnTo>
                  <a:lnTo>
                    <a:pt x="12622" y="446"/>
                  </a:lnTo>
                  <a:lnTo>
                    <a:pt x="12510" y="670"/>
                  </a:lnTo>
                  <a:lnTo>
                    <a:pt x="12419" y="912"/>
                  </a:lnTo>
                  <a:lnTo>
                    <a:pt x="12363" y="1210"/>
                  </a:lnTo>
                  <a:lnTo>
                    <a:pt x="12318" y="1526"/>
                  </a:lnTo>
                  <a:lnTo>
                    <a:pt x="12273" y="1843"/>
                  </a:lnTo>
                  <a:lnTo>
                    <a:pt x="12251" y="2215"/>
                  </a:lnTo>
                  <a:lnTo>
                    <a:pt x="12273" y="2532"/>
                  </a:lnTo>
                  <a:lnTo>
                    <a:pt x="12318" y="2886"/>
                  </a:lnTo>
                  <a:lnTo>
                    <a:pt x="12386" y="3240"/>
                  </a:lnTo>
                  <a:lnTo>
                    <a:pt x="12464" y="3556"/>
                  </a:lnTo>
                  <a:lnTo>
                    <a:pt x="12577" y="3891"/>
                  </a:lnTo>
                  <a:lnTo>
                    <a:pt x="12746" y="4171"/>
                  </a:lnTo>
                  <a:lnTo>
                    <a:pt x="12926" y="4487"/>
                  </a:lnTo>
                  <a:lnTo>
                    <a:pt x="13050" y="4860"/>
                  </a:lnTo>
                  <a:lnTo>
                    <a:pt x="13162" y="5251"/>
                  </a:lnTo>
                  <a:lnTo>
                    <a:pt x="13218" y="5604"/>
                  </a:lnTo>
                  <a:lnTo>
                    <a:pt x="13263" y="5995"/>
                  </a:lnTo>
                  <a:lnTo>
                    <a:pt x="13241" y="6386"/>
                  </a:lnTo>
                  <a:lnTo>
                    <a:pt x="13218" y="6740"/>
                  </a:lnTo>
                  <a:lnTo>
                    <a:pt x="13139" y="7094"/>
                  </a:lnTo>
                  <a:lnTo>
                    <a:pt x="13050" y="7429"/>
                  </a:lnTo>
                  <a:lnTo>
                    <a:pt x="12903" y="7746"/>
                  </a:lnTo>
                  <a:lnTo>
                    <a:pt x="12723" y="8025"/>
                  </a:lnTo>
                  <a:lnTo>
                    <a:pt x="12532" y="8286"/>
                  </a:lnTo>
                  <a:lnTo>
                    <a:pt x="12318" y="8491"/>
                  </a:lnTo>
                  <a:lnTo>
                    <a:pt x="12060" y="8677"/>
                  </a:lnTo>
                  <a:lnTo>
                    <a:pt x="11756" y="8788"/>
                  </a:lnTo>
                  <a:lnTo>
                    <a:pt x="11452" y="8826"/>
                  </a:lnTo>
                  <a:lnTo>
                    <a:pt x="11283" y="8826"/>
                  </a:lnTo>
                  <a:lnTo>
                    <a:pt x="11126" y="8826"/>
                  </a:lnTo>
                  <a:lnTo>
                    <a:pt x="11002" y="8788"/>
                  </a:lnTo>
                  <a:lnTo>
                    <a:pt x="10845" y="8714"/>
                  </a:lnTo>
                  <a:lnTo>
                    <a:pt x="10721" y="8640"/>
                  </a:lnTo>
                  <a:lnTo>
                    <a:pt x="10608" y="8565"/>
                  </a:lnTo>
                  <a:lnTo>
                    <a:pt x="10485" y="8453"/>
                  </a:lnTo>
                  <a:lnTo>
                    <a:pt x="10372" y="8323"/>
                  </a:lnTo>
                  <a:lnTo>
                    <a:pt x="10181" y="8062"/>
                  </a:lnTo>
                  <a:lnTo>
                    <a:pt x="10035" y="7746"/>
                  </a:lnTo>
                  <a:lnTo>
                    <a:pt x="9900" y="7392"/>
                  </a:lnTo>
                  <a:lnTo>
                    <a:pt x="9787" y="7001"/>
                  </a:lnTo>
                  <a:lnTo>
                    <a:pt x="9731" y="6610"/>
                  </a:lnTo>
                  <a:lnTo>
                    <a:pt x="9686" y="6219"/>
                  </a:lnTo>
                  <a:lnTo>
                    <a:pt x="9663" y="5772"/>
                  </a:lnTo>
                  <a:lnTo>
                    <a:pt x="9686" y="5381"/>
                  </a:lnTo>
                  <a:lnTo>
                    <a:pt x="9753" y="4990"/>
                  </a:lnTo>
                  <a:lnTo>
                    <a:pt x="9832" y="4636"/>
                  </a:lnTo>
                  <a:lnTo>
                    <a:pt x="9945" y="4320"/>
                  </a:lnTo>
                  <a:lnTo>
                    <a:pt x="10068" y="4022"/>
                  </a:lnTo>
                  <a:lnTo>
                    <a:pt x="10203" y="3817"/>
                  </a:lnTo>
                  <a:lnTo>
                    <a:pt x="10316" y="3593"/>
                  </a:lnTo>
                  <a:lnTo>
                    <a:pt x="10395" y="3351"/>
                  </a:lnTo>
                  <a:lnTo>
                    <a:pt x="10462" y="3109"/>
                  </a:lnTo>
                  <a:lnTo>
                    <a:pt x="10507" y="2848"/>
                  </a:lnTo>
                  <a:lnTo>
                    <a:pt x="10530" y="2606"/>
                  </a:lnTo>
                  <a:lnTo>
                    <a:pt x="10507" y="2346"/>
                  </a:lnTo>
                  <a:lnTo>
                    <a:pt x="10462" y="2141"/>
                  </a:lnTo>
                  <a:lnTo>
                    <a:pt x="10395" y="1880"/>
                  </a:lnTo>
                  <a:lnTo>
                    <a:pt x="10293" y="1638"/>
                  </a:lnTo>
                  <a:lnTo>
                    <a:pt x="10158" y="1415"/>
                  </a:lnTo>
                  <a:lnTo>
                    <a:pt x="9967" y="1210"/>
                  </a:lnTo>
                  <a:lnTo>
                    <a:pt x="9753" y="986"/>
                  </a:lnTo>
                  <a:lnTo>
                    <a:pt x="9495" y="819"/>
                  </a:lnTo>
                  <a:lnTo>
                    <a:pt x="9191" y="670"/>
                  </a:lnTo>
                  <a:lnTo>
                    <a:pt x="8842" y="521"/>
                  </a:lnTo>
                  <a:lnTo>
                    <a:pt x="8471" y="446"/>
                  </a:lnTo>
                  <a:lnTo>
                    <a:pt x="7998" y="428"/>
                  </a:lnTo>
                  <a:lnTo>
                    <a:pt x="7413" y="428"/>
                  </a:lnTo>
                  <a:lnTo>
                    <a:pt x="6817" y="446"/>
                  </a:lnTo>
                  <a:lnTo>
                    <a:pt x="6187" y="521"/>
                  </a:lnTo>
                  <a:lnTo>
                    <a:pt x="5602" y="633"/>
                  </a:lnTo>
                  <a:lnTo>
                    <a:pt x="5107" y="744"/>
                  </a:lnTo>
                  <a:lnTo>
                    <a:pt x="4725" y="856"/>
                  </a:lnTo>
                  <a:lnTo>
                    <a:pt x="4848" y="1564"/>
                  </a:lnTo>
                  <a:lnTo>
                    <a:pt x="5028" y="2495"/>
                  </a:lnTo>
                  <a:lnTo>
                    <a:pt x="5175" y="3556"/>
                  </a:lnTo>
                  <a:lnTo>
                    <a:pt x="5298" y="4673"/>
                  </a:lnTo>
                  <a:lnTo>
                    <a:pt x="5343" y="5213"/>
                  </a:lnTo>
                  <a:lnTo>
                    <a:pt x="5388" y="5753"/>
                  </a:lnTo>
                  <a:lnTo>
                    <a:pt x="5411" y="6275"/>
                  </a:lnTo>
                  <a:lnTo>
                    <a:pt x="5411" y="6740"/>
                  </a:lnTo>
                  <a:lnTo>
                    <a:pt x="5366" y="7168"/>
                  </a:lnTo>
                  <a:lnTo>
                    <a:pt x="5321" y="7541"/>
                  </a:lnTo>
                  <a:lnTo>
                    <a:pt x="5287" y="7708"/>
                  </a:lnTo>
                  <a:lnTo>
                    <a:pt x="5242" y="7857"/>
                  </a:lnTo>
                  <a:lnTo>
                    <a:pt x="5197" y="7969"/>
                  </a:lnTo>
                  <a:lnTo>
                    <a:pt x="5130" y="8062"/>
                  </a:lnTo>
                  <a:lnTo>
                    <a:pt x="5006" y="8248"/>
                  </a:lnTo>
                  <a:lnTo>
                    <a:pt x="4848" y="8397"/>
                  </a:lnTo>
                  <a:lnTo>
                    <a:pt x="4725" y="8528"/>
                  </a:lnTo>
                  <a:lnTo>
                    <a:pt x="4567" y="8640"/>
                  </a:lnTo>
                  <a:lnTo>
                    <a:pt x="4421" y="8714"/>
                  </a:lnTo>
                  <a:lnTo>
                    <a:pt x="4263" y="8751"/>
                  </a:lnTo>
                  <a:lnTo>
                    <a:pt x="4095" y="8788"/>
                  </a:lnTo>
                  <a:lnTo>
                    <a:pt x="3948" y="8788"/>
                  </a:lnTo>
                  <a:lnTo>
                    <a:pt x="3791" y="8751"/>
                  </a:lnTo>
                  <a:lnTo>
                    <a:pt x="3667" y="8714"/>
                  </a:lnTo>
                  <a:lnTo>
                    <a:pt x="3510" y="8677"/>
                  </a:lnTo>
                  <a:lnTo>
                    <a:pt x="3386" y="8602"/>
                  </a:lnTo>
                  <a:lnTo>
                    <a:pt x="3251" y="8491"/>
                  </a:lnTo>
                  <a:lnTo>
                    <a:pt x="3127" y="8360"/>
                  </a:lnTo>
                  <a:lnTo>
                    <a:pt x="3015" y="8248"/>
                  </a:lnTo>
                  <a:lnTo>
                    <a:pt x="2925" y="8062"/>
                  </a:lnTo>
                  <a:lnTo>
                    <a:pt x="2778" y="7857"/>
                  </a:lnTo>
                  <a:lnTo>
                    <a:pt x="2610" y="7671"/>
                  </a:lnTo>
                  <a:lnTo>
                    <a:pt x="2407" y="7541"/>
                  </a:lnTo>
                  <a:lnTo>
                    <a:pt x="2171" y="7466"/>
                  </a:lnTo>
                  <a:lnTo>
                    <a:pt x="1957" y="7429"/>
                  </a:lnTo>
                  <a:lnTo>
                    <a:pt x="1698" y="7429"/>
                  </a:lnTo>
                  <a:lnTo>
                    <a:pt x="1462" y="7466"/>
                  </a:lnTo>
                  <a:lnTo>
                    <a:pt x="1226" y="7559"/>
                  </a:lnTo>
                  <a:lnTo>
                    <a:pt x="989" y="7708"/>
                  </a:lnTo>
                  <a:lnTo>
                    <a:pt x="776" y="7932"/>
                  </a:lnTo>
                  <a:lnTo>
                    <a:pt x="551" y="8211"/>
                  </a:lnTo>
                  <a:lnTo>
                    <a:pt x="382" y="8528"/>
                  </a:lnTo>
                  <a:lnTo>
                    <a:pt x="315" y="8714"/>
                  </a:lnTo>
                  <a:lnTo>
                    <a:pt x="236" y="8919"/>
                  </a:lnTo>
                  <a:lnTo>
                    <a:pt x="191" y="9142"/>
                  </a:lnTo>
                  <a:lnTo>
                    <a:pt x="123" y="9347"/>
                  </a:lnTo>
                  <a:lnTo>
                    <a:pt x="78" y="9608"/>
                  </a:lnTo>
                  <a:lnTo>
                    <a:pt x="56" y="9887"/>
                  </a:lnTo>
                  <a:lnTo>
                    <a:pt x="33" y="10185"/>
                  </a:lnTo>
                  <a:lnTo>
                    <a:pt x="33" y="10464"/>
                  </a:lnTo>
                  <a:lnTo>
                    <a:pt x="33" y="10706"/>
                  </a:lnTo>
                  <a:lnTo>
                    <a:pt x="56" y="10967"/>
                  </a:lnTo>
                  <a:lnTo>
                    <a:pt x="78" y="11172"/>
                  </a:lnTo>
                  <a:lnTo>
                    <a:pt x="123" y="11395"/>
                  </a:lnTo>
                  <a:lnTo>
                    <a:pt x="168" y="11600"/>
                  </a:lnTo>
                  <a:lnTo>
                    <a:pt x="236" y="11786"/>
                  </a:lnTo>
                  <a:lnTo>
                    <a:pt x="292" y="11973"/>
                  </a:lnTo>
                  <a:lnTo>
                    <a:pt x="382" y="12140"/>
                  </a:lnTo>
                  <a:lnTo>
                    <a:pt x="540" y="12419"/>
                  </a:lnTo>
                  <a:lnTo>
                    <a:pt x="731" y="12680"/>
                  </a:lnTo>
                  <a:lnTo>
                    <a:pt x="944" y="12866"/>
                  </a:lnTo>
                  <a:lnTo>
                    <a:pt x="1158" y="12997"/>
                  </a:lnTo>
                  <a:lnTo>
                    <a:pt x="1395" y="13108"/>
                  </a:lnTo>
                  <a:lnTo>
                    <a:pt x="1608" y="13183"/>
                  </a:lnTo>
                  <a:lnTo>
                    <a:pt x="1856" y="13183"/>
                  </a:lnTo>
                  <a:lnTo>
                    <a:pt x="2070" y="13146"/>
                  </a:lnTo>
                  <a:lnTo>
                    <a:pt x="2261" y="13071"/>
                  </a:lnTo>
                  <a:lnTo>
                    <a:pt x="2430" y="12960"/>
                  </a:lnTo>
                  <a:lnTo>
                    <a:pt x="2587" y="12792"/>
                  </a:lnTo>
                  <a:lnTo>
                    <a:pt x="2688" y="12606"/>
                  </a:lnTo>
                  <a:lnTo>
                    <a:pt x="2801" y="12419"/>
                  </a:lnTo>
                  <a:lnTo>
                    <a:pt x="2925" y="12289"/>
                  </a:lnTo>
                  <a:lnTo>
                    <a:pt x="3082" y="12177"/>
                  </a:lnTo>
                  <a:lnTo>
                    <a:pt x="3228" y="12103"/>
                  </a:lnTo>
                  <a:lnTo>
                    <a:pt x="3408" y="12103"/>
                  </a:lnTo>
                  <a:lnTo>
                    <a:pt x="3577" y="12103"/>
                  </a:lnTo>
                  <a:lnTo>
                    <a:pt x="3723" y="12177"/>
                  </a:lnTo>
                  <a:lnTo>
                    <a:pt x="3903" y="12252"/>
                  </a:lnTo>
                  <a:lnTo>
                    <a:pt x="4072" y="12364"/>
                  </a:lnTo>
                  <a:lnTo>
                    <a:pt x="4230" y="12494"/>
                  </a:lnTo>
                  <a:lnTo>
                    <a:pt x="4353" y="12643"/>
                  </a:lnTo>
                  <a:lnTo>
                    <a:pt x="4488" y="12829"/>
                  </a:lnTo>
                  <a:lnTo>
                    <a:pt x="4567" y="13034"/>
                  </a:lnTo>
                  <a:lnTo>
                    <a:pt x="4657" y="13257"/>
                  </a:lnTo>
                  <a:lnTo>
                    <a:pt x="4702" y="13462"/>
                  </a:lnTo>
                  <a:lnTo>
                    <a:pt x="4725" y="13686"/>
                  </a:lnTo>
                  <a:lnTo>
                    <a:pt x="4702" y="14282"/>
                  </a:lnTo>
                  <a:lnTo>
                    <a:pt x="4657" y="15045"/>
                  </a:lnTo>
                  <a:lnTo>
                    <a:pt x="4612" y="15976"/>
                  </a:lnTo>
                  <a:lnTo>
                    <a:pt x="4590" y="16926"/>
                  </a:lnTo>
                  <a:lnTo>
                    <a:pt x="4567" y="17968"/>
                  </a:lnTo>
                  <a:lnTo>
                    <a:pt x="4567" y="19011"/>
                  </a:lnTo>
                  <a:lnTo>
                    <a:pt x="4590" y="19514"/>
                  </a:lnTo>
                  <a:lnTo>
                    <a:pt x="4612" y="19980"/>
                  </a:lnTo>
                  <a:lnTo>
                    <a:pt x="4657" y="20426"/>
                  </a:lnTo>
                  <a:lnTo>
                    <a:pt x="4725" y="20836"/>
                  </a:lnTo>
                  <a:lnTo>
                    <a:pt x="4848" y="20929"/>
                  </a:lnTo>
                  <a:lnTo>
                    <a:pt x="5040" y="21004"/>
                  </a:lnTo>
                  <a:lnTo>
                    <a:pt x="5265" y="21078"/>
                  </a:lnTo>
                  <a:lnTo>
                    <a:pt x="5478" y="21115"/>
                  </a:lnTo>
                  <a:lnTo>
                    <a:pt x="6041" y="21115"/>
                  </a:lnTo>
                  <a:lnTo>
                    <a:pt x="6637" y="21078"/>
                  </a:lnTo>
                  <a:lnTo>
                    <a:pt x="7312" y="21004"/>
                  </a:lnTo>
                  <a:lnTo>
                    <a:pt x="7998" y="20929"/>
                  </a:lnTo>
                  <a:lnTo>
                    <a:pt x="8696" y="20855"/>
                  </a:lnTo>
                  <a:lnTo>
                    <a:pt x="9360" y="20836"/>
                  </a:lnTo>
                  <a:close/>
                </a:path>
              </a:pathLst>
            </a:custGeom>
            <a:solidFill>
              <a:srgbClr val="CC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2067910" y="5368607"/>
            <a:ext cx="952541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000" dirty="0">
                <a:latin typeface="Arial Black" pitchFamily="34" charset="0"/>
              </a:rPr>
              <a:t>Шум= коммуникативные помехи</a:t>
            </a:r>
          </a:p>
        </p:txBody>
      </p:sp>
      <p:sp>
        <p:nvSpPr>
          <p:cNvPr id="38922" name="Text Box 10"/>
          <p:cNvSpPr txBox="1">
            <a:spLocks noChangeArrowheads="1"/>
          </p:cNvSpPr>
          <p:nvPr/>
        </p:nvSpPr>
        <p:spPr bwMode="auto">
          <a:xfrm>
            <a:off x="1396982" y="3133340"/>
            <a:ext cx="239360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2400" b="1" dirty="0">
                <a:solidFill>
                  <a:srgbClr val="0000FF"/>
                </a:solidFill>
                <a:latin typeface="Arial Black" pitchFamily="34" charset="0"/>
              </a:rPr>
              <a:t>ЧЕЛОВЕК</a:t>
            </a:r>
          </a:p>
          <a:p>
            <a:pPr eaLnBrk="0" hangingPunct="0"/>
            <a:r>
              <a:rPr lang="ru-RU" sz="2400" b="1" dirty="0">
                <a:solidFill>
                  <a:srgbClr val="0000FF"/>
                </a:solidFill>
                <a:latin typeface="Arial Black" pitchFamily="34" charset="0"/>
              </a:rPr>
              <a:t>Отправитель</a:t>
            </a:r>
          </a:p>
          <a:p>
            <a:pPr eaLnBrk="0" hangingPunct="0"/>
            <a:r>
              <a:rPr lang="ru-RU" sz="2400" b="1" dirty="0">
                <a:solidFill>
                  <a:srgbClr val="0000FF"/>
                </a:solidFill>
                <a:latin typeface="Arial Black" pitchFamily="34" charset="0"/>
              </a:rPr>
              <a:t>говорящий</a:t>
            </a:r>
          </a:p>
        </p:txBody>
      </p:sp>
      <p:sp>
        <p:nvSpPr>
          <p:cNvPr id="38923" name="Text Box 11"/>
          <p:cNvSpPr txBox="1">
            <a:spLocks noChangeArrowheads="1"/>
          </p:cNvSpPr>
          <p:nvPr/>
        </p:nvSpPr>
        <p:spPr bwMode="auto">
          <a:xfrm>
            <a:off x="9102449" y="3082713"/>
            <a:ext cx="232627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2400" b="1" dirty="0">
                <a:solidFill>
                  <a:srgbClr val="0000FF"/>
                </a:solidFill>
                <a:latin typeface="Arial Black" pitchFamily="34" charset="0"/>
              </a:rPr>
              <a:t>ЧЕЛОВЕК</a:t>
            </a:r>
          </a:p>
          <a:p>
            <a:pPr eaLnBrk="0" hangingPunct="0"/>
            <a:r>
              <a:rPr lang="ru-RU" sz="2400" b="1" dirty="0">
                <a:solidFill>
                  <a:srgbClr val="0000FF"/>
                </a:solidFill>
                <a:latin typeface="Arial Black" pitchFamily="34" charset="0"/>
              </a:rPr>
              <a:t>Получатель</a:t>
            </a:r>
          </a:p>
          <a:p>
            <a:pPr eaLnBrk="0" hangingPunct="0"/>
            <a:r>
              <a:rPr lang="ru-RU" sz="2400" b="1" dirty="0">
                <a:solidFill>
                  <a:srgbClr val="0000FF"/>
                </a:solidFill>
                <a:latin typeface="Arial Black" pitchFamily="34" charset="0"/>
              </a:rPr>
              <a:t>слушающий</a:t>
            </a:r>
          </a:p>
        </p:txBody>
      </p:sp>
      <p:sp>
        <p:nvSpPr>
          <p:cNvPr id="38924" name="Text Box 12"/>
          <p:cNvSpPr txBox="1">
            <a:spLocks noChangeArrowheads="1"/>
          </p:cNvSpPr>
          <p:nvPr/>
        </p:nvSpPr>
        <p:spPr bwMode="auto">
          <a:xfrm>
            <a:off x="2166911" y="2082801"/>
            <a:ext cx="299246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2400" b="1" dirty="0">
                <a:latin typeface="Arial Black" pitchFamily="34" charset="0"/>
              </a:rPr>
              <a:t>Кодирование послания</a:t>
            </a:r>
          </a:p>
        </p:txBody>
      </p:sp>
      <p:sp>
        <p:nvSpPr>
          <p:cNvPr id="38925" name="Text Box 13"/>
          <p:cNvSpPr txBox="1">
            <a:spLocks noChangeArrowheads="1"/>
          </p:cNvSpPr>
          <p:nvPr/>
        </p:nvSpPr>
        <p:spPr bwMode="auto">
          <a:xfrm>
            <a:off x="7810513" y="2133601"/>
            <a:ext cx="358136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2400" b="1" dirty="0">
                <a:latin typeface="Arial Black" pitchFamily="34" charset="0"/>
              </a:rPr>
              <a:t>Декодирование</a:t>
            </a:r>
          </a:p>
          <a:p>
            <a:pPr eaLnBrk="0" hangingPunct="0"/>
            <a:r>
              <a:rPr lang="ru-RU" sz="2400" b="1" dirty="0">
                <a:latin typeface="Arial Black" pitchFamily="34" charset="0"/>
              </a:rPr>
              <a:t> послания</a:t>
            </a:r>
          </a:p>
        </p:txBody>
      </p:sp>
      <p:sp>
        <p:nvSpPr>
          <p:cNvPr id="38926" name="Text Box 14"/>
          <p:cNvSpPr txBox="1">
            <a:spLocks noChangeArrowheads="1"/>
          </p:cNvSpPr>
          <p:nvPr/>
        </p:nvSpPr>
        <p:spPr bwMode="auto">
          <a:xfrm>
            <a:off x="8401050" y="4365625"/>
            <a:ext cx="16652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ru-RU" b="1" dirty="0">
                <a:latin typeface="Times New Roman" pitchFamily="18" charset="0"/>
              </a:rPr>
              <a:t>Кодирование </a:t>
            </a:r>
          </a:p>
          <a:p>
            <a:pPr eaLnBrk="0" hangingPunct="0"/>
            <a:r>
              <a:rPr lang="ru-RU" b="1" dirty="0">
                <a:latin typeface="Times New Roman" pitchFamily="18" charset="0"/>
              </a:rPr>
              <a:t>послания</a:t>
            </a:r>
          </a:p>
        </p:txBody>
      </p:sp>
      <p:sp>
        <p:nvSpPr>
          <p:cNvPr id="38927" name="Text Box 15"/>
          <p:cNvSpPr txBox="1">
            <a:spLocks noChangeArrowheads="1"/>
          </p:cNvSpPr>
          <p:nvPr/>
        </p:nvSpPr>
        <p:spPr bwMode="auto">
          <a:xfrm>
            <a:off x="2566988" y="4530725"/>
            <a:ext cx="26654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ru-RU" b="1">
                <a:latin typeface="Times New Roman" pitchFamily="18" charset="0"/>
              </a:rPr>
              <a:t>Декодирование послания</a:t>
            </a:r>
          </a:p>
        </p:txBody>
      </p:sp>
      <p:sp>
        <p:nvSpPr>
          <p:cNvPr id="38928" name="Line 16"/>
          <p:cNvSpPr>
            <a:spLocks noChangeShapeType="1"/>
          </p:cNvSpPr>
          <p:nvPr/>
        </p:nvSpPr>
        <p:spPr bwMode="auto">
          <a:xfrm>
            <a:off x="5519738" y="580548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929" name="AutoShape 17"/>
          <p:cNvSpPr>
            <a:spLocks noChangeArrowheads="1"/>
          </p:cNvSpPr>
          <p:nvPr/>
        </p:nvSpPr>
        <p:spPr bwMode="auto">
          <a:xfrm>
            <a:off x="4079876" y="3500439"/>
            <a:ext cx="792163" cy="433387"/>
          </a:xfrm>
          <a:prstGeom prst="notchedRightArrow">
            <a:avLst>
              <a:gd name="adj1" fmla="val 50000"/>
              <a:gd name="adj2" fmla="val 4569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30" name="AutoShape 18"/>
          <p:cNvSpPr>
            <a:spLocks noChangeArrowheads="1"/>
          </p:cNvSpPr>
          <p:nvPr/>
        </p:nvSpPr>
        <p:spPr bwMode="auto">
          <a:xfrm>
            <a:off x="7104064" y="3500439"/>
            <a:ext cx="1296987" cy="433387"/>
          </a:xfrm>
          <a:prstGeom prst="leftArrow">
            <a:avLst>
              <a:gd name="adj1" fmla="val 50000"/>
              <a:gd name="adj2" fmla="val 7481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31" name="Freeform 19"/>
          <p:cNvSpPr>
            <a:spLocks/>
          </p:cNvSpPr>
          <p:nvPr/>
        </p:nvSpPr>
        <p:spPr bwMode="auto">
          <a:xfrm>
            <a:off x="4029076" y="1828801"/>
            <a:ext cx="4519613" cy="4010025"/>
          </a:xfrm>
          <a:custGeom>
            <a:avLst/>
            <a:gdLst/>
            <a:ahLst/>
            <a:cxnLst>
              <a:cxn ang="0">
                <a:pos x="1073" y="2430"/>
              </a:cxn>
              <a:cxn ang="0">
                <a:pos x="852" y="2343"/>
              </a:cxn>
              <a:cxn ang="0">
                <a:pos x="489" y="2123"/>
              </a:cxn>
              <a:cxn ang="0">
                <a:pos x="300" y="1996"/>
              </a:cxn>
              <a:cxn ang="0">
                <a:pos x="229" y="1933"/>
              </a:cxn>
              <a:cxn ang="0">
                <a:pos x="126" y="1823"/>
              </a:cxn>
              <a:cxn ang="0">
                <a:pos x="8" y="1152"/>
              </a:cxn>
              <a:cxn ang="0">
                <a:pos x="166" y="726"/>
              </a:cxn>
              <a:cxn ang="0">
                <a:pos x="497" y="126"/>
              </a:cxn>
              <a:cxn ang="0">
                <a:pos x="687" y="0"/>
              </a:cxn>
              <a:cxn ang="0">
                <a:pos x="773" y="79"/>
              </a:cxn>
              <a:cxn ang="0">
                <a:pos x="947" y="355"/>
              </a:cxn>
              <a:cxn ang="0">
                <a:pos x="868" y="237"/>
              </a:cxn>
              <a:cxn ang="0">
                <a:pos x="1192" y="316"/>
              </a:cxn>
              <a:cxn ang="0">
                <a:pos x="1089" y="402"/>
              </a:cxn>
              <a:cxn ang="0">
                <a:pos x="1491" y="268"/>
              </a:cxn>
              <a:cxn ang="0">
                <a:pos x="1357" y="260"/>
              </a:cxn>
              <a:cxn ang="0">
                <a:pos x="1689" y="197"/>
              </a:cxn>
              <a:cxn ang="0">
                <a:pos x="1704" y="379"/>
              </a:cxn>
              <a:cxn ang="0">
                <a:pos x="1988" y="213"/>
              </a:cxn>
              <a:cxn ang="0">
                <a:pos x="1981" y="347"/>
              </a:cxn>
              <a:cxn ang="0">
                <a:pos x="2328" y="418"/>
              </a:cxn>
              <a:cxn ang="0">
                <a:pos x="2667" y="584"/>
              </a:cxn>
              <a:cxn ang="0">
                <a:pos x="2817" y="1239"/>
              </a:cxn>
              <a:cxn ang="0">
                <a:pos x="2651" y="1404"/>
              </a:cxn>
              <a:cxn ang="0">
                <a:pos x="2509" y="1515"/>
              </a:cxn>
              <a:cxn ang="0">
                <a:pos x="2367" y="1689"/>
              </a:cxn>
              <a:cxn ang="0">
                <a:pos x="2320" y="1831"/>
              </a:cxn>
              <a:cxn ang="0">
                <a:pos x="2273" y="2091"/>
              </a:cxn>
              <a:cxn ang="0">
                <a:pos x="2067" y="2059"/>
              </a:cxn>
              <a:cxn ang="0">
                <a:pos x="1973" y="1846"/>
              </a:cxn>
              <a:cxn ang="0">
                <a:pos x="2186" y="1917"/>
              </a:cxn>
              <a:cxn ang="0">
                <a:pos x="2099" y="2272"/>
              </a:cxn>
              <a:cxn ang="0">
                <a:pos x="1704" y="2186"/>
              </a:cxn>
              <a:cxn ang="0">
                <a:pos x="1673" y="1886"/>
              </a:cxn>
              <a:cxn ang="0">
                <a:pos x="1965" y="2083"/>
              </a:cxn>
              <a:cxn ang="0">
                <a:pos x="1791" y="2367"/>
              </a:cxn>
              <a:cxn ang="0">
                <a:pos x="1468" y="2391"/>
              </a:cxn>
              <a:cxn ang="0">
                <a:pos x="1231" y="2146"/>
              </a:cxn>
              <a:cxn ang="0">
                <a:pos x="1476" y="2036"/>
              </a:cxn>
              <a:cxn ang="0">
                <a:pos x="1681" y="2162"/>
              </a:cxn>
              <a:cxn ang="0">
                <a:pos x="1728" y="2351"/>
              </a:cxn>
              <a:cxn ang="0">
                <a:pos x="1128" y="2446"/>
              </a:cxn>
              <a:cxn ang="0">
                <a:pos x="1018" y="2367"/>
              </a:cxn>
              <a:cxn ang="0">
                <a:pos x="1144" y="2138"/>
              </a:cxn>
              <a:cxn ang="0">
                <a:pos x="1231" y="2383"/>
              </a:cxn>
            </a:cxnLst>
            <a:rect l="0" t="0" r="r" b="b"/>
            <a:pathLst>
              <a:path w="2847" h="2526">
                <a:moveTo>
                  <a:pt x="1176" y="2501"/>
                </a:moveTo>
                <a:cubicBezTo>
                  <a:pt x="1172" y="2488"/>
                  <a:pt x="1165" y="2462"/>
                  <a:pt x="1152" y="2454"/>
                </a:cubicBezTo>
                <a:cubicBezTo>
                  <a:pt x="1135" y="2443"/>
                  <a:pt x="1094" y="2436"/>
                  <a:pt x="1073" y="2430"/>
                </a:cubicBezTo>
                <a:cubicBezTo>
                  <a:pt x="1031" y="2418"/>
                  <a:pt x="989" y="2405"/>
                  <a:pt x="947" y="2391"/>
                </a:cubicBezTo>
                <a:cubicBezTo>
                  <a:pt x="946" y="2391"/>
                  <a:pt x="901" y="2376"/>
                  <a:pt x="900" y="2375"/>
                </a:cubicBezTo>
                <a:cubicBezTo>
                  <a:pt x="884" y="2364"/>
                  <a:pt x="852" y="2343"/>
                  <a:pt x="852" y="2343"/>
                </a:cubicBezTo>
                <a:cubicBezTo>
                  <a:pt x="821" y="2298"/>
                  <a:pt x="737" y="2281"/>
                  <a:pt x="687" y="2257"/>
                </a:cubicBezTo>
                <a:cubicBezTo>
                  <a:pt x="653" y="2223"/>
                  <a:pt x="614" y="2193"/>
                  <a:pt x="568" y="2178"/>
                </a:cubicBezTo>
                <a:cubicBezTo>
                  <a:pt x="540" y="2158"/>
                  <a:pt x="521" y="2138"/>
                  <a:pt x="489" y="2123"/>
                </a:cubicBezTo>
                <a:cubicBezTo>
                  <a:pt x="481" y="2115"/>
                  <a:pt x="476" y="2104"/>
                  <a:pt x="466" y="2099"/>
                </a:cubicBezTo>
                <a:cubicBezTo>
                  <a:pt x="451" y="2091"/>
                  <a:pt x="418" y="2083"/>
                  <a:pt x="418" y="2083"/>
                </a:cubicBezTo>
                <a:cubicBezTo>
                  <a:pt x="377" y="2055"/>
                  <a:pt x="341" y="2024"/>
                  <a:pt x="300" y="1996"/>
                </a:cubicBezTo>
                <a:cubicBezTo>
                  <a:pt x="289" y="1988"/>
                  <a:pt x="279" y="1981"/>
                  <a:pt x="268" y="1973"/>
                </a:cubicBezTo>
                <a:cubicBezTo>
                  <a:pt x="260" y="1968"/>
                  <a:pt x="245" y="1957"/>
                  <a:pt x="245" y="1957"/>
                </a:cubicBezTo>
                <a:cubicBezTo>
                  <a:pt x="240" y="1949"/>
                  <a:pt x="235" y="1940"/>
                  <a:pt x="229" y="1933"/>
                </a:cubicBezTo>
                <a:cubicBezTo>
                  <a:pt x="222" y="1924"/>
                  <a:pt x="212" y="1918"/>
                  <a:pt x="205" y="1909"/>
                </a:cubicBezTo>
                <a:cubicBezTo>
                  <a:pt x="200" y="1902"/>
                  <a:pt x="183" y="1862"/>
                  <a:pt x="174" y="1854"/>
                </a:cubicBezTo>
                <a:cubicBezTo>
                  <a:pt x="160" y="1841"/>
                  <a:pt x="126" y="1823"/>
                  <a:pt x="126" y="1823"/>
                </a:cubicBezTo>
                <a:cubicBezTo>
                  <a:pt x="108" y="1770"/>
                  <a:pt x="57" y="1733"/>
                  <a:pt x="40" y="1681"/>
                </a:cubicBezTo>
                <a:cubicBezTo>
                  <a:pt x="25" y="1635"/>
                  <a:pt x="12" y="1586"/>
                  <a:pt x="0" y="1539"/>
                </a:cubicBezTo>
                <a:cubicBezTo>
                  <a:pt x="3" y="1410"/>
                  <a:pt x="3" y="1281"/>
                  <a:pt x="8" y="1152"/>
                </a:cubicBezTo>
                <a:cubicBezTo>
                  <a:pt x="9" y="1117"/>
                  <a:pt x="23" y="1077"/>
                  <a:pt x="32" y="1042"/>
                </a:cubicBezTo>
                <a:cubicBezTo>
                  <a:pt x="47" y="983"/>
                  <a:pt x="57" y="906"/>
                  <a:pt x="87" y="852"/>
                </a:cubicBezTo>
                <a:cubicBezTo>
                  <a:pt x="110" y="811"/>
                  <a:pt x="140" y="765"/>
                  <a:pt x="166" y="726"/>
                </a:cubicBezTo>
                <a:cubicBezTo>
                  <a:pt x="177" y="649"/>
                  <a:pt x="179" y="585"/>
                  <a:pt x="237" y="529"/>
                </a:cubicBezTo>
                <a:cubicBezTo>
                  <a:pt x="270" y="431"/>
                  <a:pt x="295" y="313"/>
                  <a:pt x="387" y="252"/>
                </a:cubicBezTo>
                <a:cubicBezTo>
                  <a:pt x="408" y="192"/>
                  <a:pt x="447" y="161"/>
                  <a:pt x="497" y="126"/>
                </a:cubicBezTo>
                <a:cubicBezTo>
                  <a:pt x="526" y="84"/>
                  <a:pt x="550" y="53"/>
                  <a:pt x="600" y="32"/>
                </a:cubicBezTo>
                <a:cubicBezTo>
                  <a:pt x="613" y="27"/>
                  <a:pt x="626" y="21"/>
                  <a:pt x="639" y="16"/>
                </a:cubicBezTo>
                <a:cubicBezTo>
                  <a:pt x="655" y="10"/>
                  <a:pt x="687" y="0"/>
                  <a:pt x="687" y="0"/>
                </a:cubicBezTo>
                <a:cubicBezTo>
                  <a:pt x="700" y="5"/>
                  <a:pt x="715" y="7"/>
                  <a:pt x="726" y="16"/>
                </a:cubicBezTo>
                <a:cubicBezTo>
                  <a:pt x="735" y="24"/>
                  <a:pt x="735" y="38"/>
                  <a:pt x="742" y="47"/>
                </a:cubicBezTo>
                <a:cubicBezTo>
                  <a:pt x="751" y="59"/>
                  <a:pt x="761" y="70"/>
                  <a:pt x="773" y="79"/>
                </a:cubicBezTo>
                <a:cubicBezTo>
                  <a:pt x="800" y="100"/>
                  <a:pt x="831" y="115"/>
                  <a:pt x="860" y="134"/>
                </a:cubicBezTo>
                <a:cubicBezTo>
                  <a:pt x="893" y="156"/>
                  <a:pt x="911" y="201"/>
                  <a:pt x="939" y="229"/>
                </a:cubicBezTo>
                <a:cubicBezTo>
                  <a:pt x="964" y="301"/>
                  <a:pt x="957" y="260"/>
                  <a:pt x="947" y="355"/>
                </a:cubicBezTo>
                <a:cubicBezTo>
                  <a:pt x="854" y="346"/>
                  <a:pt x="847" y="359"/>
                  <a:pt x="829" y="276"/>
                </a:cubicBezTo>
                <a:cubicBezTo>
                  <a:pt x="837" y="271"/>
                  <a:pt x="845" y="267"/>
                  <a:pt x="852" y="260"/>
                </a:cubicBezTo>
                <a:cubicBezTo>
                  <a:pt x="859" y="253"/>
                  <a:pt x="861" y="243"/>
                  <a:pt x="868" y="237"/>
                </a:cubicBezTo>
                <a:cubicBezTo>
                  <a:pt x="904" y="206"/>
                  <a:pt x="928" y="200"/>
                  <a:pt x="971" y="189"/>
                </a:cubicBezTo>
                <a:cubicBezTo>
                  <a:pt x="1010" y="199"/>
                  <a:pt x="1043" y="216"/>
                  <a:pt x="1081" y="229"/>
                </a:cubicBezTo>
                <a:cubicBezTo>
                  <a:pt x="1110" y="267"/>
                  <a:pt x="1152" y="289"/>
                  <a:pt x="1192" y="316"/>
                </a:cubicBezTo>
                <a:cubicBezTo>
                  <a:pt x="1197" y="324"/>
                  <a:pt x="1217" y="350"/>
                  <a:pt x="1215" y="363"/>
                </a:cubicBezTo>
                <a:cubicBezTo>
                  <a:pt x="1210" y="391"/>
                  <a:pt x="1174" y="403"/>
                  <a:pt x="1152" y="410"/>
                </a:cubicBezTo>
                <a:cubicBezTo>
                  <a:pt x="1131" y="407"/>
                  <a:pt x="1098" y="421"/>
                  <a:pt x="1089" y="402"/>
                </a:cubicBezTo>
                <a:cubicBezTo>
                  <a:pt x="1056" y="337"/>
                  <a:pt x="1097" y="274"/>
                  <a:pt x="1152" y="260"/>
                </a:cubicBezTo>
                <a:cubicBezTo>
                  <a:pt x="1200" y="230"/>
                  <a:pt x="1214" y="217"/>
                  <a:pt x="1270" y="205"/>
                </a:cubicBezTo>
                <a:cubicBezTo>
                  <a:pt x="1405" y="211"/>
                  <a:pt x="1427" y="182"/>
                  <a:pt x="1491" y="268"/>
                </a:cubicBezTo>
                <a:cubicBezTo>
                  <a:pt x="1508" y="336"/>
                  <a:pt x="1489" y="382"/>
                  <a:pt x="1428" y="410"/>
                </a:cubicBezTo>
                <a:cubicBezTo>
                  <a:pt x="1372" y="403"/>
                  <a:pt x="1354" y="408"/>
                  <a:pt x="1326" y="363"/>
                </a:cubicBezTo>
                <a:cubicBezTo>
                  <a:pt x="1332" y="309"/>
                  <a:pt x="1317" y="288"/>
                  <a:pt x="1357" y="260"/>
                </a:cubicBezTo>
                <a:cubicBezTo>
                  <a:pt x="1374" y="248"/>
                  <a:pt x="1392" y="236"/>
                  <a:pt x="1412" y="229"/>
                </a:cubicBezTo>
                <a:cubicBezTo>
                  <a:pt x="1433" y="221"/>
                  <a:pt x="1476" y="213"/>
                  <a:pt x="1476" y="213"/>
                </a:cubicBezTo>
                <a:cubicBezTo>
                  <a:pt x="1547" y="176"/>
                  <a:pt x="1608" y="192"/>
                  <a:pt x="1689" y="197"/>
                </a:cubicBezTo>
                <a:cubicBezTo>
                  <a:pt x="1697" y="200"/>
                  <a:pt x="1706" y="199"/>
                  <a:pt x="1712" y="205"/>
                </a:cubicBezTo>
                <a:cubicBezTo>
                  <a:pt x="1725" y="218"/>
                  <a:pt x="1744" y="252"/>
                  <a:pt x="1744" y="252"/>
                </a:cubicBezTo>
                <a:cubicBezTo>
                  <a:pt x="1761" y="303"/>
                  <a:pt x="1758" y="361"/>
                  <a:pt x="1704" y="379"/>
                </a:cubicBezTo>
                <a:cubicBezTo>
                  <a:pt x="1663" y="408"/>
                  <a:pt x="1627" y="383"/>
                  <a:pt x="1586" y="363"/>
                </a:cubicBezTo>
                <a:cubicBezTo>
                  <a:pt x="1511" y="250"/>
                  <a:pt x="1665" y="181"/>
                  <a:pt x="1752" y="166"/>
                </a:cubicBezTo>
                <a:cubicBezTo>
                  <a:pt x="1861" y="170"/>
                  <a:pt x="1936" y="131"/>
                  <a:pt x="1988" y="213"/>
                </a:cubicBezTo>
                <a:cubicBezTo>
                  <a:pt x="1980" y="333"/>
                  <a:pt x="1995" y="344"/>
                  <a:pt x="1894" y="379"/>
                </a:cubicBezTo>
                <a:cubicBezTo>
                  <a:pt x="1820" y="330"/>
                  <a:pt x="1856" y="216"/>
                  <a:pt x="1933" y="189"/>
                </a:cubicBezTo>
                <a:cubicBezTo>
                  <a:pt x="1965" y="237"/>
                  <a:pt x="1963" y="293"/>
                  <a:pt x="1981" y="347"/>
                </a:cubicBezTo>
                <a:cubicBezTo>
                  <a:pt x="1984" y="355"/>
                  <a:pt x="1992" y="393"/>
                  <a:pt x="2004" y="395"/>
                </a:cubicBezTo>
                <a:cubicBezTo>
                  <a:pt x="2080" y="405"/>
                  <a:pt x="2157" y="400"/>
                  <a:pt x="2233" y="402"/>
                </a:cubicBezTo>
                <a:cubicBezTo>
                  <a:pt x="2239" y="403"/>
                  <a:pt x="2311" y="409"/>
                  <a:pt x="2328" y="418"/>
                </a:cubicBezTo>
                <a:cubicBezTo>
                  <a:pt x="2345" y="427"/>
                  <a:pt x="2357" y="444"/>
                  <a:pt x="2375" y="450"/>
                </a:cubicBezTo>
                <a:cubicBezTo>
                  <a:pt x="2413" y="463"/>
                  <a:pt x="2458" y="463"/>
                  <a:pt x="2493" y="481"/>
                </a:cubicBezTo>
                <a:cubicBezTo>
                  <a:pt x="2555" y="513"/>
                  <a:pt x="2609" y="542"/>
                  <a:pt x="2667" y="584"/>
                </a:cubicBezTo>
                <a:cubicBezTo>
                  <a:pt x="2703" y="610"/>
                  <a:pt x="2734" y="674"/>
                  <a:pt x="2770" y="710"/>
                </a:cubicBezTo>
                <a:cubicBezTo>
                  <a:pt x="2778" y="744"/>
                  <a:pt x="2790" y="768"/>
                  <a:pt x="2809" y="797"/>
                </a:cubicBezTo>
                <a:cubicBezTo>
                  <a:pt x="2829" y="978"/>
                  <a:pt x="2847" y="946"/>
                  <a:pt x="2817" y="1239"/>
                </a:cubicBezTo>
                <a:cubicBezTo>
                  <a:pt x="2814" y="1271"/>
                  <a:pt x="2765" y="1309"/>
                  <a:pt x="2738" y="1318"/>
                </a:cubicBezTo>
                <a:cubicBezTo>
                  <a:pt x="2722" y="1334"/>
                  <a:pt x="2699" y="1341"/>
                  <a:pt x="2683" y="1357"/>
                </a:cubicBezTo>
                <a:cubicBezTo>
                  <a:pt x="2670" y="1370"/>
                  <a:pt x="2662" y="1388"/>
                  <a:pt x="2651" y="1404"/>
                </a:cubicBezTo>
                <a:cubicBezTo>
                  <a:pt x="2636" y="1426"/>
                  <a:pt x="2601" y="1452"/>
                  <a:pt x="2580" y="1468"/>
                </a:cubicBezTo>
                <a:cubicBezTo>
                  <a:pt x="2565" y="1479"/>
                  <a:pt x="2549" y="1489"/>
                  <a:pt x="2533" y="1499"/>
                </a:cubicBezTo>
                <a:cubicBezTo>
                  <a:pt x="2525" y="1504"/>
                  <a:pt x="2509" y="1515"/>
                  <a:pt x="2509" y="1515"/>
                </a:cubicBezTo>
                <a:cubicBezTo>
                  <a:pt x="2491" y="1542"/>
                  <a:pt x="2473" y="1560"/>
                  <a:pt x="2446" y="1578"/>
                </a:cubicBezTo>
                <a:cubicBezTo>
                  <a:pt x="2429" y="1603"/>
                  <a:pt x="2408" y="1616"/>
                  <a:pt x="2391" y="1641"/>
                </a:cubicBezTo>
                <a:cubicBezTo>
                  <a:pt x="2363" y="1724"/>
                  <a:pt x="2407" y="1601"/>
                  <a:pt x="2367" y="1689"/>
                </a:cubicBezTo>
                <a:cubicBezTo>
                  <a:pt x="2355" y="1716"/>
                  <a:pt x="2352" y="1734"/>
                  <a:pt x="2344" y="1760"/>
                </a:cubicBezTo>
                <a:cubicBezTo>
                  <a:pt x="2339" y="1776"/>
                  <a:pt x="2333" y="1791"/>
                  <a:pt x="2328" y="1807"/>
                </a:cubicBezTo>
                <a:cubicBezTo>
                  <a:pt x="2325" y="1815"/>
                  <a:pt x="2320" y="1831"/>
                  <a:pt x="2320" y="1831"/>
                </a:cubicBezTo>
                <a:cubicBezTo>
                  <a:pt x="2317" y="1905"/>
                  <a:pt x="2322" y="1979"/>
                  <a:pt x="2312" y="2052"/>
                </a:cubicBezTo>
                <a:cubicBezTo>
                  <a:pt x="2311" y="2061"/>
                  <a:pt x="2295" y="2060"/>
                  <a:pt x="2288" y="2067"/>
                </a:cubicBezTo>
                <a:cubicBezTo>
                  <a:pt x="2281" y="2074"/>
                  <a:pt x="2281" y="2086"/>
                  <a:pt x="2273" y="2091"/>
                </a:cubicBezTo>
                <a:cubicBezTo>
                  <a:pt x="2259" y="2100"/>
                  <a:pt x="2225" y="2107"/>
                  <a:pt x="2225" y="2107"/>
                </a:cubicBezTo>
                <a:cubicBezTo>
                  <a:pt x="2186" y="2104"/>
                  <a:pt x="2146" y="2106"/>
                  <a:pt x="2107" y="2099"/>
                </a:cubicBezTo>
                <a:cubicBezTo>
                  <a:pt x="2081" y="2095"/>
                  <a:pt x="2082" y="2074"/>
                  <a:pt x="2067" y="2059"/>
                </a:cubicBezTo>
                <a:cubicBezTo>
                  <a:pt x="2003" y="1995"/>
                  <a:pt x="2090" y="2104"/>
                  <a:pt x="2020" y="2020"/>
                </a:cubicBezTo>
                <a:cubicBezTo>
                  <a:pt x="1997" y="1992"/>
                  <a:pt x="1977" y="1938"/>
                  <a:pt x="1965" y="1902"/>
                </a:cubicBezTo>
                <a:cubicBezTo>
                  <a:pt x="1968" y="1883"/>
                  <a:pt x="1963" y="1862"/>
                  <a:pt x="1973" y="1846"/>
                </a:cubicBezTo>
                <a:cubicBezTo>
                  <a:pt x="1983" y="1830"/>
                  <a:pt x="2020" y="1815"/>
                  <a:pt x="2020" y="1815"/>
                </a:cubicBezTo>
                <a:cubicBezTo>
                  <a:pt x="2072" y="1826"/>
                  <a:pt x="2083" y="1837"/>
                  <a:pt x="2123" y="1870"/>
                </a:cubicBezTo>
                <a:cubicBezTo>
                  <a:pt x="2143" y="1887"/>
                  <a:pt x="2168" y="1898"/>
                  <a:pt x="2186" y="1917"/>
                </a:cubicBezTo>
                <a:cubicBezTo>
                  <a:pt x="2207" y="1939"/>
                  <a:pt x="2241" y="1988"/>
                  <a:pt x="2241" y="1988"/>
                </a:cubicBezTo>
                <a:cubicBezTo>
                  <a:pt x="2270" y="2074"/>
                  <a:pt x="2259" y="2170"/>
                  <a:pt x="2178" y="2209"/>
                </a:cubicBezTo>
                <a:cubicBezTo>
                  <a:pt x="2168" y="2219"/>
                  <a:pt x="2110" y="2267"/>
                  <a:pt x="2099" y="2272"/>
                </a:cubicBezTo>
                <a:cubicBezTo>
                  <a:pt x="2074" y="2283"/>
                  <a:pt x="2046" y="2281"/>
                  <a:pt x="2020" y="2288"/>
                </a:cubicBezTo>
                <a:cubicBezTo>
                  <a:pt x="1836" y="2280"/>
                  <a:pt x="1883" y="2299"/>
                  <a:pt x="1783" y="2249"/>
                </a:cubicBezTo>
                <a:cubicBezTo>
                  <a:pt x="1759" y="2224"/>
                  <a:pt x="1734" y="2205"/>
                  <a:pt x="1704" y="2186"/>
                </a:cubicBezTo>
                <a:cubicBezTo>
                  <a:pt x="1681" y="2149"/>
                  <a:pt x="1658" y="2116"/>
                  <a:pt x="1641" y="2075"/>
                </a:cubicBezTo>
                <a:cubicBezTo>
                  <a:pt x="1633" y="2054"/>
                  <a:pt x="1618" y="2012"/>
                  <a:pt x="1618" y="2012"/>
                </a:cubicBezTo>
                <a:cubicBezTo>
                  <a:pt x="1624" y="1938"/>
                  <a:pt x="1608" y="1908"/>
                  <a:pt x="1673" y="1886"/>
                </a:cubicBezTo>
                <a:cubicBezTo>
                  <a:pt x="1707" y="1889"/>
                  <a:pt x="1746" y="1883"/>
                  <a:pt x="1775" y="1902"/>
                </a:cubicBezTo>
                <a:cubicBezTo>
                  <a:pt x="1830" y="1939"/>
                  <a:pt x="1878" y="1983"/>
                  <a:pt x="1933" y="2020"/>
                </a:cubicBezTo>
                <a:cubicBezTo>
                  <a:pt x="1944" y="2041"/>
                  <a:pt x="1966" y="2059"/>
                  <a:pt x="1965" y="2083"/>
                </a:cubicBezTo>
                <a:cubicBezTo>
                  <a:pt x="1962" y="2128"/>
                  <a:pt x="1964" y="2173"/>
                  <a:pt x="1957" y="2217"/>
                </a:cubicBezTo>
                <a:cubicBezTo>
                  <a:pt x="1956" y="2227"/>
                  <a:pt x="1945" y="2232"/>
                  <a:pt x="1941" y="2241"/>
                </a:cubicBezTo>
                <a:cubicBezTo>
                  <a:pt x="1911" y="2302"/>
                  <a:pt x="1859" y="2350"/>
                  <a:pt x="1791" y="2367"/>
                </a:cubicBezTo>
                <a:cubicBezTo>
                  <a:pt x="1764" y="2381"/>
                  <a:pt x="1763" y="2384"/>
                  <a:pt x="1736" y="2391"/>
                </a:cubicBezTo>
                <a:cubicBezTo>
                  <a:pt x="1715" y="2397"/>
                  <a:pt x="1673" y="2407"/>
                  <a:pt x="1673" y="2407"/>
                </a:cubicBezTo>
                <a:cubicBezTo>
                  <a:pt x="1605" y="2402"/>
                  <a:pt x="1536" y="2400"/>
                  <a:pt x="1468" y="2391"/>
                </a:cubicBezTo>
                <a:cubicBezTo>
                  <a:pt x="1396" y="2382"/>
                  <a:pt x="1340" y="2313"/>
                  <a:pt x="1286" y="2272"/>
                </a:cubicBezTo>
                <a:cubicBezTo>
                  <a:pt x="1271" y="2243"/>
                  <a:pt x="1254" y="2215"/>
                  <a:pt x="1239" y="2186"/>
                </a:cubicBezTo>
                <a:cubicBezTo>
                  <a:pt x="1236" y="2173"/>
                  <a:pt x="1231" y="2160"/>
                  <a:pt x="1231" y="2146"/>
                </a:cubicBezTo>
                <a:cubicBezTo>
                  <a:pt x="1231" y="2109"/>
                  <a:pt x="1228" y="2071"/>
                  <a:pt x="1239" y="2036"/>
                </a:cubicBezTo>
                <a:cubicBezTo>
                  <a:pt x="1245" y="2015"/>
                  <a:pt x="1316" y="2010"/>
                  <a:pt x="1334" y="2004"/>
                </a:cubicBezTo>
                <a:cubicBezTo>
                  <a:pt x="1440" y="2014"/>
                  <a:pt x="1401" y="2017"/>
                  <a:pt x="1476" y="2036"/>
                </a:cubicBezTo>
                <a:cubicBezTo>
                  <a:pt x="1497" y="2046"/>
                  <a:pt x="1517" y="2059"/>
                  <a:pt x="1539" y="2067"/>
                </a:cubicBezTo>
                <a:cubicBezTo>
                  <a:pt x="1555" y="2072"/>
                  <a:pt x="1586" y="2083"/>
                  <a:pt x="1586" y="2083"/>
                </a:cubicBezTo>
                <a:cubicBezTo>
                  <a:pt x="1616" y="2113"/>
                  <a:pt x="1652" y="2129"/>
                  <a:pt x="1681" y="2162"/>
                </a:cubicBezTo>
                <a:cubicBezTo>
                  <a:pt x="1696" y="2179"/>
                  <a:pt x="1720" y="2217"/>
                  <a:pt x="1720" y="2217"/>
                </a:cubicBezTo>
                <a:cubicBezTo>
                  <a:pt x="1725" y="2236"/>
                  <a:pt x="1736" y="2253"/>
                  <a:pt x="1736" y="2272"/>
                </a:cubicBezTo>
                <a:cubicBezTo>
                  <a:pt x="1736" y="2298"/>
                  <a:pt x="1734" y="2325"/>
                  <a:pt x="1728" y="2351"/>
                </a:cubicBezTo>
                <a:cubicBezTo>
                  <a:pt x="1711" y="2424"/>
                  <a:pt x="1609" y="2436"/>
                  <a:pt x="1554" y="2454"/>
                </a:cubicBezTo>
                <a:cubicBezTo>
                  <a:pt x="1451" y="2526"/>
                  <a:pt x="1335" y="2474"/>
                  <a:pt x="1199" y="2470"/>
                </a:cubicBezTo>
                <a:cubicBezTo>
                  <a:pt x="1175" y="2462"/>
                  <a:pt x="1152" y="2454"/>
                  <a:pt x="1128" y="2446"/>
                </a:cubicBezTo>
                <a:cubicBezTo>
                  <a:pt x="1120" y="2443"/>
                  <a:pt x="1105" y="2438"/>
                  <a:pt x="1105" y="2438"/>
                </a:cubicBezTo>
                <a:cubicBezTo>
                  <a:pt x="1082" y="2404"/>
                  <a:pt x="1099" y="2421"/>
                  <a:pt x="1065" y="2399"/>
                </a:cubicBezTo>
                <a:cubicBezTo>
                  <a:pt x="1049" y="2389"/>
                  <a:pt x="1018" y="2367"/>
                  <a:pt x="1018" y="2367"/>
                </a:cubicBezTo>
                <a:cubicBezTo>
                  <a:pt x="1001" y="2341"/>
                  <a:pt x="987" y="2314"/>
                  <a:pt x="971" y="2288"/>
                </a:cubicBezTo>
                <a:cubicBezTo>
                  <a:pt x="957" y="2233"/>
                  <a:pt x="958" y="2148"/>
                  <a:pt x="1010" y="2115"/>
                </a:cubicBezTo>
                <a:cubicBezTo>
                  <a:pt x="1085" y="2121"/>
                  <a:pt x="1095" y="2109"/>
                  <a:pt x="1144" y="2138"/>
                </a:cubicBezTo>
                <a:cubicBezTo>
                  <a:pt x="1161" y="2148"/>
                  <a:pt x="1192" y="2170"/>
                  <a:pt x="1192" y="2170"/>
                </a:cubicBezTo>
                <a:cubicBezTo>
                  <a:pt x="1201" y="2202"/>
                  <a:pt x="1215" y="2217"/>
                  <a:pt x="1239" y="2241"/>
                </a:cubicBezTo>
                <a:cubicBezTo>
                  <a:pt x="1251" y="2277"/>
                  <a:pt x="1257" y="2357"/>
                  <a:pt x="1231" y="2383"/>
                </a:cubicBezTo>
                <a:cubicBezTo>
                  <a:pt x="1198" y="2416"/>
                  <a:pt x="1155" y="2424"/>
                  <a:pt x="1113" y="2438"/>
                </a:cubicBezTo>
                <a:cubicBezTo>
                  <a:pt x="1097" y="2443"/>
                  <a:pt x="1065" y="2454"/>
                  <a:pt x="1065" y="245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28F0746-7B16-59F0-B87C-7DAAA54F02AB}"/>
              </a:ext>
            </a:extLst>
          </p:cNvPr>
          <p:cNvSpPr txBox="1"/>
          <p:nvPr/>
        </p:nvSpPr>
        <p:spPr>
          <a:xfrm>
            <a:off x="5190879" y="4717729"/>
            <a:ext cx="23900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Обратная связь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59281F7-FE26-70C8-82AD-FD8BA9B4645F}"/>
              </a:ext>
            </a:extLst>
          </p:cNvPr>
          <p:cNvSpPr txBox="1"/>
          <p:nvPr/>
        </p:nvSpPr>
        <p:spPr>
          <a:xfrm>
            <a:off x="1207182" y="5869669"/>
            <a:ext cx="100222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Коммуникативная модель ( по  Р. Якобсону</a:t>
            </a:r>
            <a:r>
              <a:rPr lang="ru-RU" dirty="0"/>
              <a:t>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7A61C1B0-76AA-2A42-C7D7-277A8C6631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850900"/>
          </a:xfrm>
        </p:spPr>
        <p:txBody>
          <a:bodyPr/>
          <a:lstStyle/>
          <a:p>
            <a:r>
              <a:rPr lang="ru-RU" altLang="ru-RU" b="1" u="sng"/>
              <a:t>Коммуникативная ситуация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51F5C33C-3B48-5F41-53EE-367BF6A8F3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45432" y="1412874"/>
            <a:ext cx="11325726" cy="5170487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altLang="ru-RU" sz="2400" b="1" dirty="0"/>
              <a:t>– </a:t>
            </a:r>
            <a:r>
              <a:rPr lang="ru-RU" altLang="ru-RU" sz="2400" dirty="0"/>
              <a:t>это ситуация речевого общения двух и более людей (=условия, обстоятельства общения).</a:t>
            </a:r>
            <a:r>
              <a:rPr lang="ru-RU" altLang="ru-RU" sz="2400" i="1" dirty="0"/>
              <a:t> </a:t>
            </a:r>
            <a:r>
              <a:rPr lang="ru-RU" altLang="ru-RU" sz="2400" dirty="0"/>
              <a:t>  </a:t>
            </a:r>
            <a:endParaRPr lang="ru-RU" altLang="ru-RU" sz="24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2400" b="1" dirty="0"/>
              <a:t>1) говорящий (адресант);       2) слушающий (адресат);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2400" b="1" dirty="0"/>
              <a:t>3) отношения между говорящим и слушающим и связанная с этим  тональность общения (официальная – нейтральная – дружеская);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2400" b="1" dirty="0"/>
              <a:t> 5) цель;       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2400" b="1" dirty="0"/>
              <a:t> 6) средство общения (язык или его подсистема – диалект, стиль, а также паралингвистические средства – жесты, мимика);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2400" b="1" dirty="0"/>
              <a:t> 7) способ общения (устный/письменный,         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2400" b="1" dirty="0"/>
              <a:t>                                                                контактный/</a:t>
            </a:r>
            <a:r>
              <a:rPr lang="ru-RU" altLang="ru-RU" sz="2400" b="1" dirty="0" err="1"/>
              <a:t>дистантный</a:t>
            </a:r>
            <a:r>
              <a:rPr lang="ru-RU" altLang="ru-RU" sz="2400" b="1" dirty="0"/>
              <a:t>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2400" b="1" dirty="0"/>
              <a:t> 8) место общения.</a:t>
            </a:r>
            <a:r>
              <a:rPr lang="ru-RU" altLang="ru-RU" sz="2400" dirty="0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altLang="ru-RU" sz="2400" dirty="0"/>
          </a:p>
          <a:p>
            <a:pPr>
              <a:lnSpc>
                <a:spcPct val="80000"/>
              </a:lnSpc>
            </a:pPr>
            <a:r>
              <a:rPr lang="ru-RU" altLang="ru-RU" sz="2400" dirty="0"/>
              <a:t>Это – ситуативные переменные </a:t>
            </a:r>
          </a:p>
          <a:p>
            <a:pPr>
              <a:lnSpc>
                <a:spcPct val="80000"/>
              </a:lnSpc>
            </a:pPr>
            <a:endParaRPr lang="ru-RU" altLang="ru-RU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714356"/>
          </a:xfrm>
        </p:spPr>
        <p:txBody>
          <a:bodyPr>
            <a:normAutofit/>
          </a:bodyPr>
          <a:lstStyle/>
          <a:p>
            <a:r>
              <a:rPr lang="ru-RU" dirty="0">
                <a:highlight>
                  <a:srgbClr val="FFFF00"/>
                </a:highlight>
                <a:latin typeface="Arial Black" pitchFamily="34" charset="0"/>
              </a:rPr>
              <a:t>Деловое общение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9666" y="714356"/>
            <a:ext cx="11422504" cy="592935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>
                <a:solidFill>
                  <a:srgbClr val="FF0000"/>
                </a:solidFill>
              </a:rPr>
              <a:t>многоплановый процесс развития контактов между людьми в служебной сфере. </a:t>
            </a:r>
          </a:p>
          <a:p>
            <a:pPr>
              <a:buNone/>
            </a:pP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/>
              <a:t>Регламентированность</a:t>
            </a:r>
            <a:r>
              <a:rPr lang="ru-RU" dirty="0"/>
              <a:t>  - подчинение установленным  ограничениям, которые определяются нац., культ. традициями, </a:t>
            </a:r>
            <a:r>
              <a:rPr lang="ru-RU" dirty="0" err="1"/>
              <a:t>профес</a:t>
            </a:r>
            <a:r>
              <a:rPr lang="ru-RU" dirty="0"/>
              <a:t>. и </a:t>
            </a:r>
            <a:r>
              <a:rPr lang="ru-RU" dirty="0" err="1"/>
              <a:t>этич</a:t>
            </a:r>
            <a:r>
              <a:rPr lang="ru-RU" dirty="0"/>
              <a:t> принципами.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3200" dirty="0">
                <a:latin typeface="Times New Roman" pitchFamily="18" charset="0"/>
              </a:rPr>
              <a:t>Официально-деловой стиль литературного языка  - совокупность языковых средств, обслуживающих сферы правовой, законодательной , деловой, профессиональной  деятельности человека</a:t>
            </a:r>
            <a:r>
              <a:rPr lang="ru-RU" sz="3200" dirty="0"/>
              <a:t>, </a:t>
            </a:r>
            <a:r>
              <a:rPr lang="ru-RU" sz="3200" b="1" dirty="0"/>
              <a:t>  </a:t>
            </a:r>
            <a:r>
              <a:rPr lang="ru-RU" sz="3200" b="1" dirty="0">
                <a:solidFill>
                  <a:srgbClr val="CC3300"/>
                </a:solidFill>
              </a:rPr>
              <a:t>т.е. отношений, возникающих </a:t>
            </a:r>
          </a:p>
          <a:p>
            <a:pPr eaLnBrk="1" hangingPunct="1">
              <a:lnSpc>
                <a:spcPct val="90000"/>
              </a:lnSpc>
            </a:pPr>
            <a:r>
              <a:rPr lang="ru-RU" sz="3200" b="1" dirty="0"/>
              <a:t>между органами государства, </a:t>
            </a:r>
          </a:p>
          <a:p>
            <a:pPr eaLnBrk="1" hangingPunct="1">
              <a:lnSpc>
                <a:spcPct val="90000"/>
              </a:lnSpc>
            </a:pPr>
            <a:r>
              <a:rPr lang="ru-RU" sz="3200" b="1" dirty="0"/>
              <a:t>между организациями или внутри них, </a:t>
            </a:r>
          </a:p>
          <a:p>
            <a:pPr eaLnBrk="1" hangingPunct="1">
              <a:lnSpc>
                <a:spcPct val="90000"/>
              </a:lnSpc>
            </a:pPr>
            <a:r>
              <a:rPr lang="ru-RU" sz="3200" b="1" dirty="0"/>
              <a:t>между организациями и частными лицами в процессе их производственной, хозяйственной, юридической деятельности .</a:t>
            </a:r>
            <a:r>
              <a:rPr lang="ru-RU" sz="3200" dirty="0"/>
              <a:t> </a:t>
            </a:r>
          </a:p>
          <a:p>
            <a:r>
              <a:rPr lang="ru-RU" b="1" dirty="0"/>
              <a:t> 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6E3AB50B-175C-4278-A190-7367300A1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0" y="316860"/>
            <a:ext cx="7886700" cy="488156"/>
          </a:xfrm>
        </p:spPr>
        <p:txBody>
          <a:bodyPr>
            <a:noAutofit/>
          </a:bodyPr>
          <a:lstStyle/>
          <a:p>
            <a:pPr algn="ctr"/>
            <a:r>
              <a:rPr lang="ru-RU" sz="4050" b="1" dirty="0">
                <a:solidFill>
                  <a:srgbClr val="002060"/>
                </a:solidFill>
              </a:rPr>
              <a:t>Виды делового общения 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199D2EB7-117E-45ED-AFD0-66ECBE164B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34518" y="805016"/>
            <a:ext cx="5304332" cy="5195734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3900" b="1" dirty="0">
                <a:solidFill>
                  <a:srgbClr val="002060"/>
                </a:solidFill>
              </a:rPr>
              <a:t>Письменное </a:t>
            </a:r>
          </a:p>
          <a:p>
            <a:r>
              <a:rPr lang="ru-RU" sz="3075" b="1" dirty="0"/>
              <a:t>СТАНДАРТИЗОВАННОСТЬ-</a:t>
            </a:r>
            <a:r>
              <a:rPr lang="ru-RU" altLang="ru-RU" sz="3075" b="1" dirty="0"/>
              <a:t> </a:t>
            </a:r>
            <a:r>
              <a:rPr lang="ru-RU" altLang="ru-RU" sz="3075" dirty="0"/>
              <a:t>соответствие единообразному образцу</a:t>
            </a:r>
            <a:endParaRPr lang="ru-RU" sz="3075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3075" dirty="0"/>
              <a:t>а) </a:t>
            </a:r>
            <a:r>
              <a:rPr lang="ru-RU" altLang="ru-RU" sz="3075" b="1" dirty="0">
                <a:solidFill>
                  <a:srgbClr val="002060"/>
                </a:solidFill>
              </a:rPr>
              <a:t>широкое использование готовых, уже утвердившихся словесных формул, трафаретов;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3075" b="1" dirty="0">
                <a:solidFill>
                  <a:srgbClr val="002060"/>
                </a:solidFill>
              </a:rPr>
              <a:t> б)   частотная повторяемость  языковых элементов, отказ  от использования выразительных средств языка.</a:t>
            </a:r>
            <a:br>
              <a:rPr lang="ru-RU" altLang="ru-RU" sz="3075" b="1" dirty="0">
                <a:solidFill>
                  <a:srgbClr val="002060"/>
                </a:solidFill>
              </a:rPr>
            </a:br>
            <a:endParaRPr lang="ru-RU" sz="3075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3075" dirty="0"/>
              <a:t>Внешнее оформление  делового текста   +     речевые формулы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8552044-6D8F-411D-9A88-57A2958004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53150" y="805016"/>
            <a:ext cx="5418632" cy="5043334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3825" b="1" dirty="0">
                <a:solidFill>
                  <a:srgbClr val="002060"/>
                </a:solidFill>
              </a:rPr>
              <a:t>Устное</a:t>
            </a:r>
            <a:r>
              <a:rPr lang="ru-RU" dirty="0"/>
              <a:t> </a:t>
            </a:r>
          </a:p>
          <a:p>
            <a:r>
              <a:rPr lang="ru-RU" sz="3450" b="1" dirty="0"/>
              <a:t>ВЕЖЛИВОСТЬ </a:t>
            </a:r>
            <a:r>
              <a:rPr lang="ru-RU" dirty="0"/>
              <a:t>как категория </a:t>
            </a:r>
            <a:r>
              <a:rPr lang="ru-RU" sz="3000" b="1" dirty="0"/>
              <a:t>делового этикета </a:t>
            </a:r>
            <a:r>
              <a:rPr lang="ru-RU" dirty="0"/>
              <a:t>- </a:t>
            </a:r>
            <a:r>
              <a:rPr lang="ru-RU" sz="2550" b="1" dirty="0"/>
              <a:t>регламентированность взаимодействия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Соблюдения этикета в общении  </a:t>
            </a:r>
          </a:p>
          <a:p>
            <a:pPr marL="0" indent="0">
              <a:buNone/>
            </a:pPr>
            <a:r>
              <a:rPr lang="ru-RU" sz="2550" b="1" dirty="0">
                <a:solidFill>
                  <a:srgbClr val="C00000"/>
                </a:solidFill>
              </a:rPr>
              <a:t>Речевой этикет </a:t>
            </a:r>
            <a:r>
              <a:rPr lang="ru-RU" sz="2550" b="1" dirty="0"/>
              <a:t>–</a:t>
            </a:r>
            <a:r>
              <a:rPr lang="ru-RU" sz="2550" dirty="0"/>
              <a:t> разработанные нормы поведения, готовые формулы для организации ситуаций приветствий, просьбы, благодарности, прощания.  </a:t>
            </a:r>
          </a:p>
          <a:p>
            <a:pPr marL="0" indent="0">
              <a:buNone/>
            </a:pPr>
            <a:r>
              <a:rPr lang="ru-RU" sz="2550" b="1" dirty="0"/>
              <a:t>простые </a:t>
            </a:r>
            <a:r>
              <a:rPr lang="ru-RU" sz="2550" dirty="0"/>
              <a:t> (стилистически нейтральные)  </a:t>
            </a:r>
            <a:r>
              <a:rPr lang="ru-RU" sz="2550" i="1" dirty="0"/>
              <a:t>Согласен</a:t>
            </a:r>
          </a:p>
          <a:p>
            <a:pPr marL="0" indent="0">
              <a:buNone/>
            </a:pPr>
            <a:r>
              <a:rPr lang="ru-RU" sz="2550" b="1" dirty="0"/>
              <a:t>сложные</a:t>
            </a:r>
            <a:r>
              <a:rPr lang="ru-RU" sz="2550" dirty="0"/>
              <a:t> (стилистически повышенные): </a:t>
            </a:r>
            <a:r>
              <a:rPr lang="ru-RU" sz="2550" i="1" dirty="0"/>
              <a:t>Нельзя не согласиться. Такое  предложение нас устраивает..</a:t>
            </a:r>
            <a:endParaRPr lang="ru-RU" sz="255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978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38E906-A628-1927-3A8B-19B9749956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4167"/>
          </a:xfrm>
        </p:spPr>
        <p:txBody>
          <a:bodyPr/>
          <a:lstStyle/>
          <a:p>
            <a:r>
              <a:rPr lang="ru-RU" dirty="0"/>
              <a:t>Чтение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E00DE0C-622D-F944-5635-5F81E0EA94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763" y="1079292"/>
            <a:ext cx="11452485" cy="54135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i="1" dirty="0"/>
              <a:t>Писатель Ф. Искандер</a:t>
            </a:r>
            <a:r>
              <a:rPr lang="ru-RU" dirty="0"/>
              <a:t>: Я родился и вырос на юге России, в Абхазии. Моя родная Абхазия очень красивая. Там много солнца, море и горы. А какие хорошие люди живут в Абхазии! Как они любят абхазскую природу! Конечно, вы понимаете, что мой родной язык — абхазский и я хорошо говорю, читаю и пишу по-абхазски. Когда мне было семь лет, я поступил в русскую школу и поэтому хорошо знаю русский язык. Учился я очень хорошо и даже получил золотую медаль, а это было нелегко.</a:t>
            </a:r>
          </a:p>
          <a:p>
            <a:r>
              <a:rPr lang="ru-RU" dirty="0"/>
              <a:t>Абхазия — это ... . (А) высокая гора (Б) мой родной город (В) моя родина.</a:t>
            </a:r>
          </a:p>
          <a:p>
            <a:r>
              <a:rPr lang="ru-RU" dirty="0"/>
              <a:t>В Абхазии есть ... . (А) горы (Б) парки (В) сады</a:t>
            </a:r>
          </a:p>
          <a:p>
            <a:r>
              <a:rPr lang="ru-RU" dirty="0"/>
              <a:t>Я хорошо говорю ... . (А) только по-абхазски (Б) только по-русски (В) по- </a:t>
            </a:r>
            <a:r>
              <a:rPr lang="ru-RU" dirty="0" err="1"/>
              <a:t>абхазски</a:t>
            </a:r>
            <a:r>
              <a:rPr lang="ru-RU" dirty="0"/>
              <a:t> и по-русски</a:t>
            </a:r>
          </a:p>
        </p:txBody>
      </p:sp>
    </p:spTree>
    <p:extLst>
      <p:ext uri="{BB962C8B-B14F-4D97-AF65-F5344CB8AC3E}">
        <p14:creationId xmlns:p14="http://schemas.microsoft.com/office/powerpoint/2010/main" val="935248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17F005-CB0B-009D-D65F-BB80C8772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9137"/>
          </a:xfrm>
        </p:spPr>
        <p:txBody>
          <a:bodyPr/>
          <a:lstStyle/>
          <a:p>
            <a:r>
              <a:rPr lang="ru-RU" dirty="0"/>
              <a:t>Аудирование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7D3A3E9-82ED-02D3-FBAC-70BF1C822A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4597" y="1124262"/>
            <a:ext cx="11227633" cy="517160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— Бабушка, скажи, что подарить девушке? В воскресенье я иду на день рождения. </a:t>
            </a:r>
          </a:p>
          <a:p>
            <a:pPr marL="0" indent="0">
              <a:buNone/>
            </a:pPr>
            <a:r>
              <a:rPr lang="ru-RU" dirty="0"/>
              <a:t>— Стихи — самый хороший подарок. Твой дедушка всегда писал мне стихи и дарил цветы. </a:t>
            </a:r>
          </a:p>
          <a:p>
            <a:pPr marL="0" indent="0">
              <a:buNone/>
            </a:pPr>
            <a:r>
              <a:rPr lang="ru-RU" dirty="0"/>
              <a:t>— Что ты, бабушка, я не поэт. </a:t>
            </a:r>
          </a:p>
          <a:p>
            <a:pPr marL="0" indent="0">
              <a:buNone/>
            </a:pPr>
            <a:r>
              <a:rPr lang="ru-RU" dirty="0"/>
              <a:t>— Тогда подари ей 2 билета в театр. </a:t>
            </a:r>
          </a:p>
          <a:p>
            <a:pPr marL="0" indent="0">
              <a:buNone/>
            </a:pPr>
            <a:r>
              <a:rPr lang="ru-RU" dirty="0"/>
              <a:t>— А вдруг она пойдёт в театр не со мной, а с Антоном? </a:t>
            </a:r>
          </a:p>
          <a:p>
            <a:pPr marL="0" indent="0">
              <a:buNone/>
            </a:pPr>
            <a:r>
              <a:rPr lang="ru-RU" dirty="0"/>
              <a:t>— Тогда подари только один билет, и вы пойдёте вместе. </a:t>
            </a:r>
          </a:p>
          <a:p>
            <a:pPr marL="0" indent="0">
              <a:buNone/>
            </a:pPr>
            <a:r>
              <a:rPr lang="ru-RU" dirty="0"/>
              <a:t>— Хорошая идея!</a:t>
            </a:r>
          </a:p>
          <a:p>
            <a:r>
              <a:rPr lang="ru-RU" dirty="0"/>
              <a:t>Дима говорил с ... . (А) мамой (Б) бабушкой (В) девушкой</a:t>
            </a:r>
          </a:p>
          <a:p>
            <a:r>
              <a:rPr lang="ru-RU" dirty="0"/>
              <a:t>Дима хотел узнать, ... . (А) когда день рождения дедушки (Б) какие подарки нравятся девушкам (В) какие подарки любила бабушка</a:t>
            </a:r>
          </a:p>
        </p:txBody>
      </p:sp>
    </p:spTree>
    <p:extLst>
      <p:ext uri="{BB962C8B-B14F-4D97-AF65-F5344CB8AC3E}">
        <p14:creationId xmlns:p14="http://schemas.microsoft.com/office/powerpoint/2010/main" val="14033698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04B3DF-A3D8-2DA4-B9F1-7C1F64977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Письмо  и говорение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BD44D31-79D9-9B4F-9F4B-FC52E59D51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/>
              <a:t>Напишите: </a:t>
            </a:r>
          </a:p>
          <a:p>
            <a:r>
              <a:rPr lang="ru-RU" dirty="0"/>
              <a:t>1. Что Вы умели делать, когда ещё не учились в школе?</a:t>
            </a:r>
          </a:p>
          <a:p>
            <a:r>
              <a:rPr lang="ru-RU" dirty="0"/>
              <a:t> 2. Какие предметы Вам нравились, когда Вы учились в школе?</a:t>
            </a:r>
          </a:p>
          <a:p>
            <a:r>
              <a:rPr lang="ru-RU" dirty="0"/>
              <a:t> 3. Что Вы любите делать в свободное время?</a:t>
            </a:r>
          </a:p>
          <a:p>
            <a:endParaRPr lang="ru-RU" dirty="0"/>
          </a:p>
          <a:p>
            <a:pPr marL="0" indent="0" algn="ctr">
              <a:buNone/>
            </a:pPr>
            <a:r>
              <a:rPr lang="ru-RU" dirty="0"/>
              <a:t>Расскажите:</a:t>
            </a:r>
          </a:p>
          <a:p>
            <a:r>
              <a:rPr lang="ru-RU" dirty="0"/>
              <a:t>Какой ваш родной город.</a:t>
            </a:r>
          </a:p>
          <a:p>
            <a:r>
              <a:rPr lang="ru-RU" dirty="0"/>
              <a:t>Чем вы хотите заниматься в будущем?</a:t>
            </a:r>
          </a:p>
        </p:txBody>
      </p:sp>
    </p:spTree>
    <p:extLst>
      <p:ext uri="{BB962C8B-B14F-4D97-AF65-F5344CB8AC3E}">
        <p14:creationId xmlns:p14="http://schemas.microsoft.com/office/powerpoint/2010/main" val="21436412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AEAF39-9474-4125-B6F4-A9EB69C1E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5"/>
                </a:solidFill>
                <a:highlight>
                  <a:srgbClr val="FFFF00"/>
                </a:highlight>
              </a:rPr>
              <a:t>Япония</a:t>
            </a:r>
            <a:r>
              <a:rPr lang="ru-RU" dirty="0"/>
              <a:t>  - </a:t>
            </a:r>
            <a:r>
              <a:rPr lang="ru-RU" b="1" dirty="0"/>
              <a:t>теория языкового существования</a:t>
            </a:r>
            <a:br>
              <a:rPr lang="ru-RU" b="1" dirty="0"/>
            </a:br>
            <a:r>
              <a:rPr lang="ru-RU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ГЭНГО СЕЙКАЦУ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6DC9742-2DCB-4D65-8F99-5F4A7340EA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725" y="824459"/>
            <a:ext cx="11482465" cy="535250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=теория речевой деятельности и практики ( РД естественная среда бытия общественного человека</a:t>
            </a:r>
          </a:p>
          <a:p>
            <a:pPr marL="0" indent="0">
              <a:buNone/>
            </a:pPr>
            <a:r>
              <a:rPr lang="ru-RU" dirty="0"/>
              <a:t>Цель </a:t>
            </a:r>
            <a:r>
              <a:rPr lang="ru-RU" b="1" dirty="0"/>
              <a:t>– сосредоточить духовные усилия японского народа,</a:t>
            </a:r>
          </a:p>
          <a:p>
            <a:r>
              <a:rPr lang="ru-RU" b="1" dirty="0"/>
              <a:t> </a:t>
            </a:r>
            <a:r>
              <a:rPr lang="ru-RU" b="1" dirty="0">
                <a:solidFill>
                  <a:srgbClr val="FF0000"/>
                </a:solidFill>
              </a:rPr>
              <a:t>возродить патриотизм</a:t>
            </a:r>
            <a:r>
              <a:rPr lang="ru-RU" b="1" dirty="0"/>
              <a:t>, формула которого: </a:t>
            </a:r>
            <a:r>
              <a:rPr lang="ru-RU" b="1" dirty="0">
                <a:solidFill>
                  <a:srgbClr val="FF0000"/>
                </a:solidFill>
              </a:rPr>
              <a:t>превосходство интеллекта, внутреннего порядка и трудолюбия!!! </a:t>
            </a:r>
          </a:p>
          <a:p>
            <a:r>
              <a:rPr lang="ru-RU" b="1" dirty="0"/>
              <a:t>Гл. особенность японского этикета – </a:t>
            </a:r>
            <a:r>
              <a:rPr lang="ru-RU" b="1" dirty="0">
                <a:solidFill>
                  <a:srgbClr val="FF0000"/>
                </a:solidFill>
              </a:rPr>
              <a:t>вежливость,  повышенное внимание и чуткость к собеседнику.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Развитие этикетных форм общения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Развитие образовательных лексических стандартов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Статистические обследования времени на речь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Создание легкодоступных форм документов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Поощрение массового литературного творчества</a:t>
            </a:r>
          </a:p>
          <a:p>
            <a:pPr marL="0" indent="0">
              <a:buNone/>
            </a:pPr>
            <a:endParaRPr lang="ru-RU" b="1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1108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1892579F-8705-4778-864D-695555BAC61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74455" y="610664"/>
            <a:ext cx="11443084" cy="673425"/>
          </a:xfrm>
        </p:spPr>
        <p:txBody>
          <a:bodyPr anchor="ctr">
            <a:normAutofit fontScale="90000"/>
          </a:bodyPr>
          <a:lstStyle/>
          <a:p>
            <a:pPr eaLnBrk="1" hangingPunct="1">
              <a:defRPr/>
            </a:pPr>
            <a:br>
              <a:rPr lang="ru-RU" altLang="ru-RU" sz="4400" b="1" dirty="0"/>
            </a:br>
            <a:br>
              <a:rPr lang="ru-RU" altLang="ru-RU" sz="4400" b="1" dirty="0"/>
            </a:br>
            <a:r>
              <a:rPr lang="ru-RU" altLang="ru-RU" sz="4400" b="1" dirty="0"/>
              <a:t>Самопрезентация   </a:t>
            </a:r>
            <a:r>
              <a:rPr lang="ru-RU" altLang="ru-RU" sz="3600" b="1" dirty="0" err="1">
                <a:solidFill>
                  <a:srgbClr val="FF0000"/>
                </a:solidFill>
              </a:rPr>
              <a:t>Самопредставление</a:t>
            </a:r>
            <a:r>
              <a:rPr lang="ru-RU" altLang="ru-RU" sz="3600" b="1" dirty="0">
                <a:solidFill>
                  <a:srgbClr val="FF0000"/>
                </a:solidFill>
              </a:rPr>
              <a:t>   </a:t>
            </a:r>
            <a:r>
              <a:rPr lang="ru-RU" altLang="ru-RU" sz="3600" b="1" dirty="0" err="1">
                <a:solidFill>
                  <a:srgbClr val="FF0000"/>
                </a:solidFill>
              </a:rPr>
              <a:t>Автопрезентация</a:t>
            </a:r>
            <a:br>
              <a:rPr lang="ru-RU" altLang="ru-RU" sz="3600" b="1" dirty="0">
                <a:solidFill>
                  <a:srgbClr val="FF0000"/>
                </a:solidFill>
              </a:rPr>
            </a:br>
            <a:r>
              <a:rPr lang="ru-RU" sz="2200" b="1" i="1" dirty="0" err="1">
                <a:highlight>
                  <a:srgbClr val="FFFF00"/>
                </a:highlight>
              </a:rPr>
              <a:t>Фактуальная</a:t>
            </a:r>
            <a:r>
              <a:rPr lang="ru-RU" sz="2200" b="1" i="1" dirty="0">
                <a:highlight>
                  <a:srgbClr val="FFFF00"/>
                </a:highlight>
              </a:rPr>
              <a:t>       Концептуальная     </a:t>
            </a:r>
            <a:r>
              <a:rPr lang="ru-RU" sz="2200" b="1" i="1" dirty="0" err="1">
                <a:highlight>
                  <a:srgbClr val="FFFF00"/>
                </a:highlight>
              </a:rPr>
              <a:t>Подтекстная</a:t>
            </a:r>
            <a:br>
              <a:rPr lang="ru-RU" sz="2200" b="1" i="1" dirty="0">
                <a:highlight>
                  <a:srgbClr val="FFFF00"/>
                </a:highlight>
              </a:rPr>
            </a:br>
            <a:r>
              <a:rPr lang="ru-RU" sz="4400" b="1" i="1" dirty="0">
                <a:solidFill>
                  <a:srgbClr val="0070C0"/>
                </a:solidFill>
              </a:rPr>
              <a:t> </a:t>
            </a:r>
            <a:br>
              <a:rPr lang="ru-RU" altLang="ru-RU" sz="4400" i="1" dirty="0"/>
            </a:br>
            <a:br>
              <a:rPr lang="ru-RU" altLang="ru-RU" sz="4400" dirty="0">
                <a:solidFill>
                  <a:srgbClr val="FF0000"/>
                </a:solidFill>
              </a:rPr>
            </a:br>
            <a:br>
              <a:rPr lang="ru-RU" altLang="ru-RU" sz="4400" dirty="0"/>
            </a:br>
            <a:endParaRPr lang="ru-RU" altLang="ru-RU" sz="4400" dirty="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D37FD56F-C078-465E-94B3-0F470CEC69D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491329" y="969404"/>
            <a:ext cx="3602475" cy="2298801"/>
          </a:xfrm>
        </p:spPr>
        <p:txBody>
          <a:bodyPr>
            <a:normAutofit fontScale="92500"/>
          </a:bodyPr>
          <a:lstStyle/>
          <a:p>
            <a:pPr marL="0" indent="0">
              <a:buNone/>
              <a:defRPr/>
            </a:pPr>
            <a:r>
              <a:rPr lang="ru-RU" sz="3200" b="1" i="1" dirty="0">
                <a:solidFill>
                  <a:srgbClr val="0070C0"/>
                </a:solidFill>
              </a:rPr>
              <a:t>Устная речь</a:t>
            </a:r>
            <a:r>
              <a:rPr lang="ru-RU" sz="3200" b="1" dirty="0"/>
              <a:t>: </a:t>
            </a:r>
          </a:p>
          <a:p>
            <a:pPr eaLnBrk="1" hangingPunct="1">
              <a:defRPr/>
            </a:pPr>
            <a:r>
              <a:rPr lang="ru-RU" sz="3200" dirty="0"/>
              <a:t>При знакомстве</a:t>
            </a:r>
          </a:p>
          <a:p>
            <a:pPr eaLnBrk="1" hangingPunct="1">
              <a:defRPr/>
            </a:pPr>
            <a:r>
              <a:rPr lang="ru-RU" sz="3200" dirty="0"/>
              <a:t>Филологическое </a:t>
            </a:r>
          </a:p>
          <a:p>
            <a:pPr eaLnBrk="1" hangingPunct="1">
              <a:defRPr/>
            </a:pPr>
            <a:r>
              <a:rPr lang="ru-RU" sz="3200" dirty="0"/>
              <a:t>При собеседовании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7845585-D52E-4098-9D6D-44268C8BD919}"/>
              </a:ext>
            </a:extLst>
          </p:cNvPr>
          <p:cNvSpPr txBox="1"/>
          <p:nvPr/>
        </p:nvSpPr>
        <p:spPr>
          <a:xfrm>
            <a:off x="596482" y="4308343"/>
            <a:ext cx="10999033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ru-RU" altLang="ru-RU" sz="2400" b="1" dirty="0"/>
              <a:t>1) официальный рассказ о себе</a:t>
            </a:r>
            <a:r>
              <a:rPr lang="ru-RU" altLang="ru-RU" sz="2400" dirty="0"/>
              <a:t> по стандарту:</a:t>
            </a:r>
          </a:p>
          <a:p>
            <a:pPr eaLnBrk="1" hangingPunct="1"/>
            <a:r>
              <a:rPr lang="ru-RU" altLang="ru-RU" sz="2400" dirty="0"/>
              <a:t>    ФИО,  дата-место рождения, сведения о родителях, образование, работа, должности, место проживания, обучения.</a:t>
            </a:r>
            <a:r>
              <a:rPr lang="ru-RU" altLang="ru-RU" sz="2400" u="sng" dirty="0"/>
              <a:t> </a:t>
            </a:r>
            <a:endParaRPr lang="ru-RU" altLang="ru-RU" sz="2400" b="1" dirty="0"/>
          </a:p>
          <a:p>
            <a:pPr eaLnBrk="1" hangingPunct="1"/>
            <a:r>
              <a:rPr lang="ru-RU" altLang="ru-RU" sz="2400" b="1" dirty="0"/>
              <a:t> 2) свободный рассказ о себе</a:t>
            </a:r>
            <a:r>
              <a:rPr lang="ru-RU" altLang="ru-RU" sz="2400" i="1" dirty="0"/>
              <a:t>:    «Я как языковая личность», «Как я стал программистом», «Как мое хобби помогает мне учиться»   ….   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2054762-6BE7-432C-57A2-65088971CAFC}"/>
              </a:ext>
            </a:extLst>
          </p:cNvPr>
          <p:cNvSpPr txBox="1"/>
          <p:nvPr/>
        </p:nvSpPr>
        <p:spPr>
          <a:xfrm>
            <a:off x="8468265" y="973986"/>
            <a:ext cx="3723735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  <a:defRPr/>
            </a:pPr>
            <a:r>
              <a:rPr lang="ru-RU" sz="2800" b="1" i="1" dirty="0">
                <a:solidFill>
                  <a:srgbClr val="0070C0"/>
                </a:solidFill>
              </a:rPr>
              <a:t>Письменная речь:</a:t>
            </a:r>
          </a:p>
          <a:p>
            <a:pPr eaLnBrk="1" hangingPunct="1">
              <a:defRPr/>
            </a:pPr>
            <a:r>
              <a:rPr lang="ru-RU" sz="2800" dirty="0"/>
              <a:t>Визитная карточка</a:t>
            </a:r>
          </a:p>
          <a:p>
            <a:pPr eaLnBrk="1" hangingPunct="1">
              <a:defRPr/>
            </a:pPr>
            <a:r>
              <a:rPr lang="ru-RU" sz="2800" dirty="0"/>
              <a:t>Резюме</a:t>
            </a:r>
          </a:p>
          <a:p>
            <a:pPr eaLnBrk="1" hangingPunct="1">
              <a:defRPr/>
            </a:pPr>
            <a:r>
              <a:rPr lang="ru-RU" sz="2800" dirty="0"/>
              <a:t>Автобиография</a:t>
            </a:r>
          </a:p>
          <a:p>
            <a:pPr eaLnBrk="1" hangingPunct="1">
              <a:defRPr/>
            </a:pPr>
            <a:r>
              <a:rPr lang="ru-RU" sz="2800" dirty="0"/>
              <a:t>Портфолио</a:t>
            </a:r>
          </a:p>
          <a:p>
            <a:pPr eaLnBrk="1" hangingPunct="1">
              <a:defRPr/>
            </a:pPr>
            <a:r>
              <a:rPr lang="ru-RU" sz="2800" dirty="0"/>
              <a:t>Блоги, посты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0F63DD-9816-B863-2444-BE5471AA62AB}"/>
              </a:ext>
            </a:extLst>
          </p:cNvPr>
          <p:cNvSpPr txBox="1"/>
          <p:nvPr/>
        </p:nvSpPr>
        <p:spPr>
          <a:xfrm>
            <a:off x="374455" y="887663"/>
            <a:ext cx="3503784" cy="29546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1800" dirty="0"/>
              <a:t> </a:t>
            </a:r>
          </a:p>
          <a:p>
            <a:pPr eaLnBrk="1" hangingPunct="1">
              <a:defRPr/>
            </a:pPr>
            <a:r>
              <a:rPr lang="ru-RU" sz="2400" b="1" dirty="0"/>
              <a:t>Вступление:</a:t>
            </a:r>
            <a:r>
              <a:rPr lang="ru-RU" sz="2400" b="1" i="1" dirty="0"/>
              <a:t> </a:t>
            </a:r>
            <a:r>
              <a:rPr lang="ru-RU" sz="2400" i="1" dirty="0"/>
              <a:t>Обращение, приветствие, цель: Разрешите представиться</a:t>
            </a:r>
            <a:r>
              <a:rPr lang="ru-RU" sz="2400" dirty="0"/>
              <a:t>….</a:t>
            </a:r>
          </a:p>
          <a:p>
            <a:pPr eaLnBrk="1" hangingPunct="1">
              <a:defRPr/>
            </a:pPr>
            <a:r>
              <a:rPr lang="ru-RU" sz="2400" dirty="0"/>
              <a:t>                   Основная часть</a:t>
            </a:r>
          </a:p>
          <a:p>
            <a:pPr eaLnBrk="1" hangingPunct="1">
              <a:defRPr/>
            </a:pPr>
            <a:r>
              <a:rPr lang="ru-RU" sz="2400" b="1" dirty="0"/>
              <a:t>Заключение:</a:t>
            </a:r>
            <a:r>
              <a:rPr lang="ru-RU" sz="2400" dirty="0"/>
              <a:t> </a:t>
            </a:r>
            <a:r>
              <a:rPr lang="ru-RU" sz="2400" i="1" dirty="0"/>
              <a:t>Благодарю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4161094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0DA9E9-7880-45F6-8D8F-AB40C3CD6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59334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Коммуникативная культура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B6BFE2B-7672-4F4A-AA4B-1A72D7EF14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695" y="824460"/>
            <a:ext cx="11437495" cy="5816183"/>
          </a:xfrm>
        </p:spPr>
        <p:txBody>
          <a:bodyPr>
            <a:normAutofit lnSpcReduction="10000"/>
          </a:bodyPr>
          <a:lstStyle/>
          <a:p>
            <a:pPr fontAlgn="base">
              <a:spcBef>
                <a:spcPts val="750"/>
              </a:spcBef>
              <a:spcAft>
                <a:spcPts val="750"/>
              </a:spcAft>
            </a:pPr>
            <a:r>
              <a:rPr lang="ru-RU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– это совокупность умений и навыков, обеспечивающих доброжелательное взаимодействие людей друг с другом, эффективное решение всевозможных задач общения. </a:t>
            </a:r>
            <a:r>
              <a:rPr lang="ru-RU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         </a:t>
            </a:r>
            <a:endParaRPr lang="ru-RU" b="1" dirty="0">
              <a:solidFill>
                <a:srgbClr val="FF0000"/>
              </a:solidFill>
              <a:effectLst/>
              <a:highlight>
                <a:srgbClr val="FFFF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fontAlgn="base">
              <a:spcBef>
                <a:spcPts val="750"/>
              </a:spcBef>
              <a:spcAft>
                <a:spcPts val="750"/>
              </a:spcAft>
              <a:buNone/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Иоганн Готфрид Гердер (1744—1803). </a:t>
            </a:r>
            <a:r>
              <a:rPr lang="ru-RU" sz="1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в конце 80-х годов XVIII века. </a:t>
            </a:r>
          </a:p>
          <a:p>
            <a:pPr marL="0" indent="0" fontAlgn="base">
              <a:spcBef>
                <a:spcPts val="750"/>
              </a:spcBef>
              <a:spcAft>
                <a:spcPts val="750"/>
              </a:spcAft>
              <a:buNone/>
            </a:pPr>
            <a:r>
              <a:rPr lang="ru-RU" sz="1800" i="1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       </a:t>
            </a:r>
            <a:r>
              <a:rPr lang="ru-RU" sz="1800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«Культура состоит из языка, науки, семьи, государства, религии, ремесла, искусства.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fontAlgn="base">
              <a:spcBef>
                <a:spcPts val="750"/>
              </a:spcBef>
              <a:spcAft>
                <a:spcPts val="750"/>
              </a:spcAft>
              <a:buNone/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как второе рождение человека. культура «захватывает человека и формирует его голову и ...члены его тела»  </a:t>
            </a:r>
            <a:endParaRPr lang="ru-RU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fontAlgn="base">
              <a:spcBef>
                <a:spcPts val="750"/>
              </a:spcBef>
              <a:spcAft>
                <a:spcPts val="750"/>
              </a:spcAft>
              <a:buNone/>
            </a:pPr>
            <a:r>
              <a:rPr lang="ru-RU" sz="1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800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«Человеческая культура – ковер, сотканный разными нитками. Каждая культура создает свой образ человечества».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Коммуникативная культура:  эмоциональная </a:t>
            </a:r>
            <a:r>
              <a:rPr lang="ru-RU" sz="1800" u="sng" dirty="0">
                <a:solidFill>
                  <a:srgbClr val="5F5DB7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(культура чувств)  </a:t>
            </a:r>
          </a:p>
          <a:p>
            <a:pPr marL="0" indent="0">
              <a:buNone/>
            </a:pPr>
            <a:r>
              <a:rPr lang="ru-RU" sz="18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культура мышления</a:t>
            </a:r>
            <a:endParaRPr lang="ru-RU" sz="1800" u="sng" dirty="0">
              <a:solidFill>
                <a:srgbClr val="000000"/>
              </a:solidFill>
              <a:effectLst/>
              <a:latin typeface="Helvetica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</a:t>
            </a:r>
            <a:r>
              <a:rPr lang="ru-RU" sz="18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культура  речи.</a:t>
            </a:r>
          </a:p>
          <a:p>
            <a:pPr marL="0" indent="0">
              <a:buNone/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b="1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КУЛЬТУРА ОБЩЕНИЯ  =  РЕЧЕВАЯ КУЛЬТУРА</a:t>
            </a:r>
          </a:p>
          <a:p>
            <a:pPr marL="0" indent="0" algn="ctr">
              <a:buNone/>
            </a:pP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</a:rPr>
              <a:t>Речевая культура включает культуру речи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38875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-1249377"/>
            <a:ext cx="10515600" cy="2940066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Речевая культура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5363" y="488886"/>
            <a:ext cx="11561274" cy="636911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Речевая культура 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подразумевает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сформированность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картины мира, закрепленной в языке и проявляющейся при общении.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Типы речевой культуры: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Элитарный 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стремится расширить знания, владеет всеми стилями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ru-RU" b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Среднелитературный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удовлетворен своим интеллектуальным багажом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Литературно-разговорный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владеет одним 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функц.стилем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- РР.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Фамильярно-разговорный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употребляет сниженные вар-ты выражения.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Оцениваются по </a:t>
            </a:r>
            <a:r>
              <a:rPr lang="ru-RU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критериям</a:t>
            </a:r>
            <a:r>
              <a:rPr lang="ru-R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уровень общей культуры,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вид интеллекта,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владение стилями речи,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соблюдение языковых и этических норм,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ясность и выразительность речи,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словарный запас.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3975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A751E94-7AC5-4947-A471-A2435A2A5B4E}"/>
              </a:ext>
            </a:extLst>
          </p:cNvPr>
          <p:cNvSpPr txBox="1"/>
          <p:nvPr/>
        </p:nvSpPr>
        <p:spPr>
          <a:xfrm>
            <a:off x="179882" y="0"/>
            <a:ext cx="11812249" cy="7455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ru-RU" sz="2200" dirty="0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Друзья!  Позвольте представиться!  Меня зовут Максим. Фамилия  - самая русская: Иванов.  </a:t>
            </a:r>
            <a:endParaRPr lang="ru-RU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sz="2200" dirty="0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Родился и живу в Москве. Никогда не думал, что буду учиться в химическом вузе. Да ещё на экономическом факультете. С детства увлекался альпинизмом, люблю собираться с друзьями и ездить на природу. Вообще, природа, особенно горы – это   пространство, где я всегда расслабляюсь. Представьте:  солнце садится за облака, насквозь пронизанные розово-сиреневым цветом, синевой бьющие вершины, пиками торчащие из облаков…. Сердце замирает от такой нечеловеческой красоты!  </a:t>
            </a:r>
            <a:endParaRPr lang="ru-RU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" algn="just">
              <a:lnSpc>
                <a:spcPct val="107000"/>
              </a:lnSpc>
            </a:pPr>
            <a:r>
              <a:rPr lang="ru-RU" sz="2200" dirty="0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Однажды я слушал лекцию профессора Черниговской. Мне понравилась мысль, что люди, зависимые от главного современного друга – компьютера,   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лишены социального общения. Конечно, я считаю комп прекрасным средством общения, могу с его помощью поговорить с друзьями из разных городов, даже стран. Но компьютер не может передать чувства других людей. Если ты с другом поднимаешься в горы -  и 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вдруг сваливается гора снега с обрыва. К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 порывисто вздрагивает человек, находящийся рядом с тобой! Это такое  мироощущение!  Я чувствую, как человек вместе со мной  радуется нашему восхождению на гору – это не передаст никакая машина! А компьютер – это все-таки машина!  Черниговская говорила  о    способности человека  посмотреть на ситуацию не своими глазами,   а глазами другого человека. Это основа коммуникации, основа обучения, основа сопереживания, эмпатии и т. д.» В принципе это то, что делает нас человеками.  Спасибо за внимание.</a:t>
            </a:r>
            <a:endParaRPr lang="ru-RU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" indent="1114425">
              <a:lnSpc>
                <a:spcPct val="120000"/>
              </a:lnSpc>
            </a:pPr>
            <a:r>
              <a:rPr lang="ru-RU" sz="28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22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235DE7FB-EAAF-4E66-96ED-8BAD618FF3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-963613"/>
            <a:ext cx="8229600" cy="647700"/>
          </a:xfrm>
        </p:spPr>
        <p:txBody>
          <a:bodyPr/>
          <a:lstStyle/>
          <a:p>
            <a:pPr eaLnBrk="1" hangingPunct="1"/>
            <a:endParaRPr lang="ru-RU" altLang="ru-RU" sz="4000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7190FDEA-3284-44C4-947F-CABE8501B1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62149" y="476251"/>
            <a:ext cx="10763794" cy="56499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400" i="1" dirty="0"/>
              <a:t>Составьте текст-рассказ о себе и </a:t>
            </a:r>
            <a:r>
              <a:rPr lang="ru-RU" altLang="ru-RU" sz="2400" i="1" dirty="0" err="1"/>
              <a:t>произнесити</a:t>
            </a:r>
            <a:r>
              <a:rPr lang="ru-RU" altLang="ru-RU" sz="2400" i="1" dirty="0"/>
              <a:t> его перед товарищами. Начните со слов:           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400" b="1" dirty="0"/>
              <a:t>Разрешите представиться…</a:t>
            </a:r>
            <a:endParaRPr lang="ru-RU" altLang="ru-RU" sz="2400" i="1" dirty="0"/>
          </a:p>
          <a:p>
            <a:pPr eaLnBrk="1" hangingPunct="1">
              <a:lnSpc>
                <a:spcPct val="80000"/>
              </a:lnSpc>
            </a:pPr>
            <a:r>
              <a:rPr lang="ru-RU" altLang="ru-RU" sz="2400" b="1" dirty="0"/>
              <a:t>Меня зовут…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b="1" dirty="0"/>
              <a:t>Родился …приехал из… живу…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b="1" dirty="0"/>
              <a:t>По характеру я человек…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b="1" dirty="0"/>
              <a:t>Я люблю… больше всего не люблю…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b="1" dirty="0"/>
              <a:t>Моими сильными сторонами, как мне кажется, являются….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b="1" dirty="0"/>
              <a:t> К своим слабостям я бы отнес следующее ….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b="1" dirty="0"/>
              <a:t>Мои друзья считают меня….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b="1" dirty="0"/>
              <a:t>Со мной случаются разные необычные происшествия…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b="1" dirty="0"/>
              <a:t>Мое любимое занятие….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b="1" dirty="0"/>
              <a:t>В будущем я хотел…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4">
            <a:extLst>
              <a:ext uri="{FF2B5EF4-FFF2-40B4-BE49-F238E27FC236}">
                <a16:creationId xmlns:a16="http://schemas.microsoft.com/office/drawing/2014/main" id="{EE06746D-6DE2-477B-A315-031AC92BBE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457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/>
              <a:t>Образец </a:t>
            </a:r>
          </a:p>
        </p:txBody>
      </p:sp>
      <p:sp>
        <p:nvSpPr>
          <p:cNvPr id="10243" name="Объект 5">
            <a:extLst>
              <a:ext uri="{FF2B5EF4-FFF2-40B4-BE49-F238E27FC236}">
                <a16:creationId xmlns:a16="http://schemas.microsoft.com/office/drawing/2014/main" id="{0A9B9742-B8F3-4E03-9950-66E9C5D6946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1886" y="908051"/>
            <a:ext cx="11286307" cy="5675313"/>
          </a:xfrm>
        </p:spPr>
        <p:txBody>
          <a:bodyPr/>
          <a:lstStyle/>
          <a:p>
            <a:pPr marL="0" indent="0">
              <a:buNone/>
            </a:pPr>
            <a:r>
              <a:rPr lang="ru-RU" altLang="ru-RU" sz="1800" dirty="0"/>
              <a:t>Друзья! Добрый день!  /Здравствуйте!  Разрешите представиться.</a:t>
            </a:r>
          </a:p>
          <a:p>
            <a:pPr marL="0" indent="0">
              <a:buNone/>
            </a:pPr>
            <a:r>
              <a:rPr lang="ru-RU" altLang="ru-RU" sz="1800" dirty="0"/>
              <a:t>Мое полное имя…………….</a:t>
            </a:r>
          </a:p>
          <a:p>
            <a:pPr marL="0" indent="0">
              <a:buNone/>
            </a:pPr>
            <a:r>
              <a:rPr lang="ru-RU" altLang="ru-RU" sz="1800" dirty="0"/>
              <a:t>На примере своего имени я попробую доказать взаимосвязь имени и судьбы. </a:t>
            </a:r>
          </a:p>
          <a:p>
            <a:pPr marL="0" indent="0">
              <a:buNone/>
            </a:pPr>
            <a:r>
              <a:rPr lang="ru-RU" altLang="ru-RU" sz="1800" dirty="0"/>
              <a:t>Личное имя …….. в переводе  с …….    означает……….</a:t>
            </a:r>
          </a:p>
          <a:p>
            <a:pPr marL="0" indent="0">
              <a:buNone/>
            </a:pPr>
            <a:r>
              <a:rPr lang="ru-RU" altLang="ru-RU" sz="1800" dirty="0"/>
              <a:t>Это находит отражение в моем характере:………….</a:t>
            </a:r>
          </a:p>
          <a:p>
            <a:pPr marL="0" indent="0">
              <a:buNone/>
            </a:pPr>
            <a:r>
              <a:rPr lang="ru-RU" altLang="ru-RU" sz="1800" dirty="0"/>
              <a:t>Мое имя имеет варианты………</a:t>
            </a:r>
          </a:p>
          <a:p>
            <a:pPr marL="0" indent="0">
              <a:buNone/>
            </a:pPr>
            <a:r>
              <a:rPr lang="ru-RU" altLang="ru-RU" sz="1800" dirty="0"/>
              <a:t>Это славное имя носили многие выдающиеся деятели узбекской  культуры……..</a:t>
            </a:r>
          </a:p>
          <a:p>
            <a:pPr marL="0" indent="0">
              <a:buNone/>
            </a:pPr>
            <a:r>
              <a:rPr lang="ru-RU" altLang="ru-RU" sz="1800" dirty="0"/>
              <a:t> Существует смешная детская история о том, как меня называли….. </a:t>
            </a:r>
          </a:p>
          <a:p>
            <a:pPr marL="0" indent="0">
              <a:buNone/>
            </a:pPr>
            <a:r>
              <a:rPr lang="ru-RU" altLang="ru-RU" sz="1800" dirty="0"/>
              <a:t>Мое отчество …………… происходит от …………….., что в переводе с ……..      означает…… </a:t>
            </a:r>
          </a:p>
          <a:p>
            <a:pPr marL="0" indent="0">
              <a:buNone/>
            </a:pPr>
            <a:r>
              <a:rPr lang="ru-RU" altLang="ru-RU" sz="1800" dirty="0"/>
              <a:t>С этим именем родились выдающиеся люди планеты:……….. </a:t>
            </a:r>
          </a:p>
          <a:p>
            <a:pPr marL="0" indent="0">
              <a:buNone/>
            </a:pPr>
            <a:r>
              <a:rPr lang="ru-RU" altLang="ru-RU" sz="1800" dirty="0"/>
              <a:t>Отчество и имя тесно связаны, потому что……… </a:t>
            </a:r>
          </a:p>
          <a:p>
            <a:pPr marL="0" indent="0">
              <a:buNone/>
            </a:pPr>
            <a:r>
              <a:rPr lang="ru-RU" altLang="ru-RU" sz="1800" dirty="0"/>
              <a:t>Моя фамилия - …….. – имеет древние корни. Она происходит от…..     Эта фамилия встречается в художественных произведениях:………. </a:t>
            </a:r>
          </a:p>
          <a:p>
            <a:pPr marL="0" indent="0">
              <a:buNone/>
            </a:pPr>
            <a:r>
              <a:rPr lang="ru-RU" altLang="ru-RU" sz="1800" dirty="0"/>
              <a:t>Общий смысл моего «большого имени»: ……… </a:t>
            </a:r>
          </a:p>
          <a:p>
            <a:pPr marL="0" indent="0">
              <a:buNone/>
            </a:pPr>
            <a:r>
              <a:rPr lang="ru-RU" altLang="ru-RU" sz="1800" dirty="0"/>
              <a:t>Вас я прошу называть меня ………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0B8ED4-A200-EE01-D957-107A05BE3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2201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Для собеседования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38AFF15-6776-DCE5-13D3-BDA155DC0A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5432" y="1267326"/>
            <a:ext cx="10808368" cy="5225549"/>
          </a:xfrm>
        </p:spPr>
        <p:txBody>
          <a:bodyPr/>
          <a:lstStyle/>
          <a:p>
            <a:pPr marL="0" indent="0" algn="l">
              <a:buNone/>
            </a:pPr>
            <a:r>
              <a:rPr lang="ru-RU" b="1" i="0" dirty="0">
                <a:solidFill>
                  <a:srgbClr val="202124"/>
                </a:solidFill>
                <a:effectLst/>
                <a:latin typeface="Google Sans"/>
              </a:rPr>
              <a:t>                      Пример алгоритма самопрезентации о себе:</a:t>
            </a:r>
            <a:endParaRPr lang="ru-RU" b="0" i="0" dirty="0">
              <a:solidFill>
                <a:srgbClr val="202124"/>
              </a:solidFill>
              <a:effectLst/>
              <a:latin typeface="Google Sans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Улыбнитесь и назовите свое имя.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Вкратце расскажите о деталях образования.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Отметьте важные для вакансии компетенции и практические навыки.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Расскажите, почему вы хотите работать в этой компании.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При необходимости, скажите пару слов о семье.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Коротко расскажите о хобби и увлечениях.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8422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6E3376-CA8A-B4D6-342F-FCEF45F62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Речевые аспекты деловой коммуникации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8AED886-7499-008A-15B5-FF23CACEEF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 раздел. Коммуникативные компетенции специалиста в сфере профессиональной деятельности</a:t>
            </a:r>
          </a:p>
          <a:p>
            <a:r>
              <a:rPr lang="ru-RU" dirty="0"/>
              <a:t>2 раздел. Особенности письменной деловой коммуникации</a:t>
            </a:r>
          </a:p>
          <a:p>
            <a:r>
              <a:rPr lang="ru-RU" dirty="0"/>
              <a:t>3 раздел. Формы устной деловой коммуникации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25915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CE803B-BCCA-72FF-88C2-1D70100AB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Коммуникативные компетенции специалиста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8638919-3426-19A5-50C9-1EFA01E80D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Умение и готовность эффективно общаться</a:t>
            </a:r>
          </a:p>
          <a:p>
            <a:r>
              <a:rPr lang="ru-RU" dirty="0"/>
              <a:t>Правильно строить устную и письменную речь</a:t>
            </a:r>
          </a:p>
          <a:p>
            <a:r>
              <a:rPr lang="ru-RU" dirty="0"/>
              <a:t>Ясно и понятно выражать мысли</a:t>
            </a:r>
          </a:p>
          <a:p>
            <a:r>
              <a:rPr lang="ru-RU" dirty="0"/>
              <a:t>Аргументированно обосновывать выдвигаемые положения</a:t>
            </a:r>
          </a:p>
          <a:p>
            <a:r>
              <a:rPr lang="ru-RU" dirty="0"/>
              <a:t>Грамотно выстраивать межличностные отношения, используя вербальные и невербальные средства общения</a:t>
            </a:r>
          </a:p>
          <a:p>
            <a:r>
              <a:rPr lang="ru-RU" dirty="0"/>
              <a:t>Владеть основами делового общения, принципами и методами организации деловых коммуникаций</a:t>
            </a:r>
          </a:p>
        </p:txBody>
      </p:sp>
    </p:spTree>
    <p:extLst>
      <p:ext uri="{BB962C8B-B14F-4D97-AF65-F5344CB8AC3E}">
        <p14:creationId xmlns:p14="http://schemas.microsoft.com/office/powerpoint/2010/main" val="10894615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5D2B6F-1D4A-4C4C-B67E-154F570305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803" y="-630336"/>
            <a:ext cx="11737299" cy="45719"/>
          </a:xfrm>
        </p:spPr>
        <p:txBody>
          <a:bodyPr>
            <a:noAutofit/>
          </a:bodyPr>
          <a:lstStyle/>
          <a:p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26DE4AE-A856-4095-B9BB-92E67FB865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9803" y="345524"/>
            <a:ext cx="11737299" cy="6385060"/>
          </a:xfrm>
        </p:spPr>
        <p:txBody>
          <a:bodyPr>
            <a:normAutofit/>
          </a:bodyPr>
          <a:lstStyle/>
          <a:p>
            <a:pPr indent="0" algn="just">
              <a:lnSpc>
                <a:spcPct val="100000"/>
              </a:lnSpc>
              <a:spcBef>
                <a:spcPts val="0"/>
              </a:spcBef>
              <a:buNone/>
              <a:tabLst>
                <a:tab pos="450215" algn="l"/>
              </a:tabLst>
            </a:pPr>
            <a: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/>
              <a:t>«В начале было Слово, и Слово было у Бога, и Слово было Бог».</a:t>
            </a:r>
            <a:endParaRPr lang="ru-RU" dirty="0"/>
          </a:p>
          <a:p>
            <a:pPr indent="0" algn="just">
              <a:lnSpc>
                <a:spcPct val="100000"/>
              </a:lnSpc>
              <a:spcBef>
                <a:spcPts val="0"/>
              </a:spcBef>
              <a:buNone/>
              <a:tabLst>
                <a:tab pos="450215" algn="l"/>
              </a:tabLst>
            </a:pPr>
            <a:r>
              <a:rPr lang="ru-RU" dirty="0"/>
              <a:t>                  «Жизнеописания» Плутарха: Эзоп и </a:t>
            </a:r>
            <a:r>
              <a:rPr lang="ru-RU" dirty="0" err="1"/>
              <a:t>Ксанф</a:t>
            </a:r>
            <a:endParaRPr lang="ru-RU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Язык — система знаков </a:t>
            </a:r>
            <a:r>
              <a:rPr lang="ru-RU" sz="36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 звуков\букв,  морфем</a:t>
            </a:r>
            <a:r>
              <a:rPr lang="ru-RU" sz="36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6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слов, словосочетаний, предложений, СФЕ=абзац)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3600" b="1" dirty="0"/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                                                                      Функции языка:</a:t>
            </a:r>
          </a:p>
          <a:p>
            <a:pPr marL="0" indent="0">
              <a:buNone/>
            </a:pPr>
            <a:r>
              <a:rPr lang="ru-RU" b="1" i="1" dirty="0"/>
              <a:t>коммуникативная              познавательная                     аккумулятивная </a:t>
            </a:r>
            <a:endParaRPr lang="ru-RU" dirty="0"/>
          </a:p>
          <a:p>
            <a:pPr marL="0" indent="0">
              <a:buNone/>
            </a:pPr>
            <a:r>
              <a:rPr lang="ru-RU" b="1" i="1" dirty="0"/>
              <a:t>          эмоциональная                             </a:t>
            </a:r>
            <a:r>
              <a:rPr lang="ru-RU" b="1" i="1" dirty="0" err="1"/>
              <a:t>волюнтативная</a:t>
            </a:r>
            <a:r>
              <a:rPr lang="ru-RU" b="1" i="1" dirty="0"/>
              <a:t>  ( воздействие) .</a:t>
            </a:r>
            <a:endParaRPr lang="ru-RU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15000"/>
              </a:lnSpc>
              <a:spcAft>
                <a:spcPts val="1000"/>
              </a:spcAft>
              <a:tabLst>
                <a:tab pos="450215" algn="l"/>
              </a:tabLst>
            </a:pPr>
            <a:r>
              <a:rPr lang="ru-RU" b="1" dirty="0">
                <a:solidFill>
                  <a:srgbClr val="FF0000"/>
                </a:solidFill>
              </a:rPr>
              <a:t>Язык </a:t>
            </a:r>
            <a:r>
              <a:rPr lang="ru-RU" dirty="0">
                <a:solidFill>
                  <a:srgbClr val="FF0000"/>
                </a:solidFill>
              </a:rPr>
              <a:t>– </a:t>
            </a:r>
            <a:r>
              <a:rPr lang="ru-RU" b="1" dirty="0">
                <a:solidFill>
                  <a:srgbClr val="FF0000"/>
                </a:solidFill>
              </a:rPr>
              <a:t>это система знаков и способов их соединения, он служит орудием выражения мыслей, чувств, волеизъявления и является средством общения. Способность соотносить звук и значение – главная характеристика языка.</a:t>
            </a:r>
            <a:endParaRPr lang="ru-RU" dirty="0">
              <a:solidFill>
                <a:srgbClr val="FF0000"/>
              </a:solidFill>
            </a:endParaRPr>
          </a:p>
          <a:p>
            <a:pPr indent="457200" algn="just">
              <a:lnSpc>
                <a:spcPct val="115000"/>
              </a:lnSpc>
              <a:spcAft>
                <a:spcPts val="1000"/>
              </a:spcAft>
              <a:tabLst>
                <a:tab pos="450215" algn="l"/>
              </a:tabLst>
            </a:pPr>
            <a:endParaRPr lang="ru-RU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15000"/>
              </a:lnSpc>
              <a:spcAft>
                <a:spcPts val="1000"/>
              </a:spcAft>
              <a:tabLst>
                <a:tab pos="450215" algn="l"/>
              </a:tabLst>
            </a:pPr>
            <a:endParaRPr lang="ru-RU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15000"/>
              </a:lnSpc>
              <a:spcAft>
                <a:spcPts val="1000"/>
              </a:spcAft>
              <a:tabLst>
                <a:tab pos="450215" algn="l"/>
              </a:tabLst>
            </a:pPr>
            <a:endParaRPr lang="ru-RU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15000"/>
              </a:lnSpc>
              <a:spcAft>
                <a:spcPts val="1000"/>
              </a:spcAft>
              <a:tabLst>
                <a:tab pos="450215" algn="l"/>
              </a:tabLst>
            </a:pPr>
            <a:endParaRPr lang="ru-RU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7" descr="C:\Users\Оля\Desktop\БОФ 2012\лекции по культуре речи\24161446.jpg">
            <a:extLst>
              <a:ext uri="{FF2B5EF4-FFF2-40B4-BE49-F238E27FC236}">
                <a16:creationId xmlns:a16="http://schemas.microsoft.com/office/drawing/2014/main" id="{883C4681-078B-4A24-B060-8A0A7DEA74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10453454" y="768836"/>
            <a:ext cx="1738546" cy="207344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65945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</TotalTime>
  <Words>1869</Words>
  <Application>Microsoft Office PowerPoint</Application>
  <PresentationFormat>Широкоэкранный</PresentationFormat>
  <Paragraphs>215</Paragraphs>
  <Slides>21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31" baseType="lpstr">
      <vt:lpstr>Arial</vt:lpstr>
      <vt:lpstr>Arial</vt:lpstr>
      <vt:lpstr>Arial Black</vt:lpstr>
      <vt:lpstr>Calibri</vt:lpstr>
      <vt:lpstr>Calibri Light</vt:lpstr>
      <vt:lpstr>Google Sans</vt:lpstr>
      <vt:lpstr>Helvetica</vt:lpstr>
      <vt:lpstr>Times New Roman</vt:lpstr>
      <vt:lpstr>Wingdings</vt:lpstr>
      <vt:lpstr>Тема Office</vt:lpstr>
      <vt:lpstr>Роль общения в современном деловом мире</vt:lpstr>
      <vt:lpstr>  Самопрезентация   Самопредставление   Автопрезентация Фактуальная       Концептуальная     Подтекстная     </vt:lpstr>
      <vt:lpstr>Презентация PowerPoint</vt:lpstr>
      <vt:lpstr>Презентация PowerPoint</vt:lpstr>
      <vt:lpstr>Образец </vt:lpstr>
      <vt:lpstr>Для собеседования </vt:lpstr>
      <vt:lpstr>Речевые аспекты деловой коммуникации</vt:lpstr>
      <vt:lpstr>Коммуникативные компетенции специалиста</vt:lpstr>
      <vt:lpstr>Презентация PowerPoint</vt:lpstr>
      <vt:lpstr>                                     РЕЧЬ</vt:lpstr>
      <vt:lpstr>Презентация PowerPoint</vt:lpstr>
      <vt:lpstr>Коммуникация – установление и развитие контактов </vt:lpstr>
      <vt:lpstr>Коммуникативная ситуация</vt:lpstr>
      <vt:lpstr>Деловое общение</vt:lpstr>
      <vt:lpstr>Виды делового общения </vt:lpstr>
      <vt:lpstr>Чтение </vt:lpstr>
      <vt:lpstr>Аудирование </vt:lpstr>
      <vt:lpstr>Письмо  и говорение</vt:lpstr>
      <vt:lpstr>Япония  - теория языкового существования ГЭНГО СЕЙКАЦУ </vt:lpstr>
      <vt:lpstr>Коммуникативная культура </vt:lpstr>
      <vt:lpstr>Речевая культура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общения в современном деловом мире</dc:title>
  <dc:creator>ольга будко</dc:creator>
  <cp:lastModifiedBy>Будко Ольга Федоровна</cp:lastModifiedBy>
  <cp:revision>5</cp:revision>
  <dcterms:created xsi:type="dcterms:W3CDTF">2023-10-04T12:45:12Z</dcterms:created>
  <dcterms:modified xsi:type="dcterms:W3CDTF">2023-11-07T11:21:38Z</dcterms:modified>
</cp:coreProperties>
</file>