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8" r:id="rId9"/>
    <p:sldId id="269" r:id="rId10"/>
    <p:sldId id="270" r:id="rId11"/>
    <p:sldId id="276" r:id="rId12"/>
    <p:sldId id="277" r:id="rId13"/>
    <p:sldId id="271" r:id="rId14"/>
    <p:sldId id="275" r:id="rId15"/>
    <p:sldId id="278" r:id="rId16"/>
    <p:sldId id="272" r:id="rId17"/>
    <p:sldId id="273" r:id="rId18"/>
    <p:sldId id="274" r:id="rId19"/>
    <p:sldId id="266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81" r:id="rId32"/>
    <p:sldId id="26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DCD7-3DD7-45E4-988B-57259B42927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D09A-6730-4554-99F9-F20FA1659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0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DCD7-3DD7-45E4-988B-57259B42927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D09A-6730-4554-99F9-F20FA1659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0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DCD7-3DD7-45E4-988B-57259B42927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D09A-6730-4554-99F9-F20FA1659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2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DCD7-3DD7-45E4-988B-57259B42927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D09A-6730-4554-99F9-F20FA1659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4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DCD7-3DD7-45E4-988B-57259B42927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D09A-6730-4554-99F9-F20FA1659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1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DCD7-3DD7-45E4-988B-57259B42927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D09A-6730-4554-99F9-F20FA1659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9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DCD7-3DD7-45E4-988B-57259B42927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D09A-6730-4554-99F9-F20FA1659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2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DCD7-3DD7-45E4-988B-57259B42927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D09A-6730-4554-99F9-F20FA1659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3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DCD7-3DD7-45E4-988B-57259B42927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D09A-6730-4554-99F9-F20FA1659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4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DCD7-3DD7-45E4-988B-57259B42927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D09A-6730-4554-99F9-F20FA1659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09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DCD7-3DD7-45E4-988B-57259B42927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D09A-6730-4554-99F9-F20FA1659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23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8DCD7-3DD7-45E4-988B-57259B42927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7D09A-6730-4554-99F9-F20FA1659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7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atlab.ru/products/system-identification-toolbox" TargetMode="External"/><Relationship Id="rId3" Type="http://schemas.openxmlformats.org/officeDocument/2006/relationships/hyperlink" Target="http://sl-matlab.ru/services/products/detail.php?ID=430&amp;list=c" TargetMode="External"/><Relationship Id="rId7" Type="http://schemas.openxmlformats.org/officeDocument/2006/relationships/hyperlink" Target="https://matlab.ru/products/robust-control-toolbox" TargetMode="External"/><Relationship Id="rId2" Type="http://schemas.openxmlformats.org/officeDocument/2006/relationships/hyperlink" Target="https://matlab.ru/products/aerospace-toolbo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tlab.ru/products/model-predictive-control-toolbox" TargetMode="External"/><Relationship Id="rId5" Type="http://schemas.openxmlformats.org/officeDocument/2006/relationships/hyperlink" Target="https://matlab.ru/products/fuzzy-logic-toolbox" TargetMode="External"/><Relationship Id="rId4" Type="http://schemas.openxmlformats.org/officeDocument/2006/relationships/hyperlink" Target="https://matlab.ru/products/control-system-toolbox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atlab.ru/products/LTE-System-Toolbox" TargetMode="External"/><Relationship Id="rId13" Type="http://schemas.openxmlformats.org/officeDocument/2006/relationships/hyperlink" Target="https://matlab.ru/products/wavelet-toolbox" TargetMode="External"/><Relationship Id="rId18" Type="http://schemas.openxmlformats.org/officeDocument/2006/relationships/hyperlink" Target="https://matlab.ru/products/image-acquisition-toolbox" TargetMode="External"/><Relationship Id="rId3" Type="http://schemas.openxmlformats.org/officeDocument/2006/relationships/hyperlink" Target="https://matlab.ru/products/antenna" TargetMode="External"/><Relationship Id="rId7" Type="http://schemas.openxmlformats.org/officeDocument/2006/relationships/hyperlink" Target="https://matlab.ru/products/LTE-HDL-Toolbox" TargetMode="External"/><Relationship Id="rId12" Type="http://schemas.openxmlformats.org/officeDocument/2006/relationships/hyperlink" Target="https://matlab.ru/products/signal-processing-toolbox" TargetMode="External"/><Relationship Id="rId17" Type="http://schemas.openxmlformats.org/officeDocument/2006/relationships/hyperlink" Target="https://matlab.ru/products/computer-vision-system-toolbox" TargetMode="External"/><Relationship Id="rId2" Type="http://schemas.openxmlformats.org/officeDocument/2006/relationships/hyperlink" Target="https://matlab.ru/products/5G-Toolbox" TargetMode="External"/><Relationship Id="rId16" Type="http://schemas.openxmlformats.org/officeDocument/2006/relationships/hyperlink" Target="https://matlab.ru/products/automated-driving-system-toolbox" TargetMode="External"/><Relationship Id="rId20" Type="http://schemas.openxmlformats.org/officeDocument/2006/relationships/hyperlink" Target="https://matlab.ru/products/mapping-toolbo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tlab.ru/products/dsp-system-toolbox" TargetMode="External"/><Relationship Id="rId11" Type="http://schemas.openxmlformats.org/officeDocument/2006/relationships/hyperlink" Target="https://matlab.ru/products/Sensor-Fusion-Tracking-Toolbox" TargetMode="External"/><Relationship Id="rId5" Type="http://schemas.openxmlformats.org/officeDocument/2006/relationships/hyperlink" Target="https://matlab.ru/products/communications-system-toolbox" TargetMode="External"/><Relationship Id="rId15" Type="http://schemas.openxmlformats.org/officeDocument/2006/relationships/hyperlink" Target="https://matlab.ru/products/wlan-system-toolbox" TargetMode="External"/><Relationship Id="rId10" Type="http://schemas.openxmlformats.org/officeDocument/2006/relationships/hyperlink" Target="https://matlab.ru/products/rf-toolbox" TargetMode="External"/><Relationship Id="rId19" Type="http://schemas.openxmlformats.org/officeDocument/2006/relationships/hyperlink" Target="https://matlab.ru/products/image-processing-toolbox" TargetMode="External"/><Relationship Id="rId4" Type="http://schemas.openxmlformats.org/officeDocument/2006/relationships/hyperlink" Target="https://matlab.ru/products/Audio-System-Toolbox" TargetMode="External"/><Relationship Id="rId9" Type="http://schemas.openxmlformats.org/officeDocument/2006/relationships/hyperlink" Target="https://matlab.ru/products/phased-array-system-toolbox" TargetMode="External"/><Relationship Id="rId14" Type="http://schemas.openxmlformats.org/officeDocument/2006/relationships/hyperlink" Target="https://matlab.ru/products/Wireless-Communications-Desig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l-matlab.ru/services/products/detail.php?ID=430&amp;list=c" TargetMode="External"/><Relationship Id="rId7" Type="http://schemas.openxmlformats.org/officeDocument/2006/relationships/hyperlink" Target="https://matlab.ru/products/vehicle-network-toolbox" TargetMode="External"/><Relationship Id="rId2" Type="http://schemas.openxmlformats.org/officeDocument/2006/relationships/hyperlink" Target="https://matlab.ru/products/data-acquisition-toolbo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tlab.ru/products/opc-toolbox" TargetMode="External"/><Relationship Id="rId5" Type="http://schemas.openxmlformats.org/officeDocument/2006/relationships/hyperlink" Target="https://matlab.ru/products/instrument-control-toolbox" TargetMode="External"/><Relationship Id="rId4" Type="http://schemas.openxmlformats.org/officeDocument/2006/relationships/hyperlink" Target="https://matlab.ru/products/image-acquisition-toolbox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atlab.ru/products/bioinformatics-toolbox" TargetMode="External"/><Relationship Id="rId3" Type="http://schemas.openxmlformats.org/officeDocument/2006/relationships/hyperlink" Target="https://matlab.ru/products/econometrics-toolbox" TargetMode="External"/><Relationship Id="rId7" Type="http://schemas.openxmlformats.org/officeDocument/2006/relationships/hyperlink" Target="https://matlab.ru/products/trading-toolbox" TargetMode="External"/><Relationship Id="rId2" Type="http://schemas.openxmlformats.org/officeDocument/2006/relationships/hyperlink" Target="https://matlab.ru/products/datafeed-toolbo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tlab.ru/products/spreadsheet-link-ex" TargetMode="External"/><Relationship Id="rId5" Type="http://schemas.openxmlformats.org/officeDocument/2006/relationships/hyperlink" Target="https://matlab.ru/products/financial-toolbox" TargetMode="External"/><Relationship Id="rId10" Type="http://schemas.openxmlformats.org/officeDocument/2006/relationships/hyperlink" Target="https://matlab.ru/products/simbiology" TargetMode="External"/><Relationship Id="rId4" Type="http://schemas.openxmlformats.org/officeDocument/2006/relationships/hyperlink" Target="https://matlab.ru/products/financial-instruments-toolbox" TargetMode="External"/><Relationship Id="rId9" Type="http://schemas.openxmlformats.org/officeDocument/2006/relationships/hyperlink" Target="http://sl-matlab.ru/services/products/detail.php?ID=430&amp;list=c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l-matlab.ru/services/products/detail.php?ID=430&amp;list=c" TargetMode="External"/><Relationship Id="rId3" Type="http://schemas.openxmlformats.org/officeDocument/2006/relationships/hyperlink" Target="https://matlab.ru/products/fixed-point-designer" TargetMode="External"/><Relationship Id="rId7" Type="http://schemas.openxmlformats.org/officeDocument/2006/relationships/hyperlink" Target="https://matlab.ru/products/matlab-coder" TargetMode="External"/><Relationship Id="rId2" Type="http://schemas.openxmlformats.org/officeDocument/2006/relationships/hyperlink" Target="https://matlab.ru/products/filter-design-hdl-cod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tlab.ru/products/hdl-verifier" TargetMode="External"/><Relationship Id="rId5" Type="http://schemas.openxmlformats.org/officeDocument/2006/relationships/hyperlink" Target="https://matlab.ru/products/hdl-coder" TargetMode="External"/><Relationship Id="rId4" Type="http://schemas.openxmlformats.org/officeDocument/2006/relationships/hyperlink" Target="https://matlab.ru/products/GPU-Coder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matlab.ru/products/matlab-production-server" TargetMode="External"/><Relationship Id="rId3" Type="http://schemas.openxmlformats.org/officeDocument/2006/relationships/hyperlink" Target="http://sl-matlab.ru/services/products/detail.php?ID=430&amp;list=c" TargetMode="External"/><Relationship Id="rId7" Type="http://schemas.openxmlformats.org/officeDocument/2006/relationships/hyperlink" Target="https://matlab.ru/products/matlab-compiler-sdk" TargetMode="External"/><Relationship Id="rId2" Type="http://schemas.openxmlformats.org/officeDocument/2006/relationships/hyperlink" Target="https://matlab.ru/products/matlab-builder-e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tlab.ru/products/matlab-compiler" TargetMode="External"/><Relationship Id="rId5" Type="http://schemas.openxmlformats.org/officeDocument/2006/relationships/hyperlink" Target="https://matlab.ru/products/matlab-builder-ne" TargetMode="External"/><Relationship Id="rId4" Type="http://schemas.openxmlformats.org/officeDocument/2006/relationships/hyperlink" Target="https://matlab.ru/products/matlab-builder-ja" TargetMode="External"/><Relationship Id="rId9" Type="http://schemas.openxmlformats.org/officeDocument/2006/relationships/hyperlink" Target="https://matlab.ru/products/spreadsheet-link-e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l-matlab.ru/services/products/detail.php?ID=430&amp;list=c" TargetMode="External"/><Relationship Id="rId2" Type="http://schemas.openxmlformats.org/officeDocument/2006/relationships/hyperlink" Target="https://matlab.ru/products/database-toolbo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lab.ru/products/matlab-report-generato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l-matlab.ru/services/products/detail.php?ID=430&amp;list=c" TargetMode="External"/><Relationship Id="rId2" Type="http://schemas.openxmlformats.org/officeDocument/2006/relationships/hyperlink" Target="https://matlab.ru/products/matlab-distributed-computing-serv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lab.ru/products/parallel-computing-toolbo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atlab.ru/products/partial-differential-equation-toolbox" TargetMode="External"/><Relationship Id="rId3" Type="http://schemas.openxmlformats.org/officeDocument/2006/relationships/hyperlink" Target="http://sl-matlab.ru/services/products/detail.php?ID=430&amp;list=c" TargetMode="External"/><Relationship Id="rId7" Type="http://schemas.openxmlformats.org/officeDocument/2006/relationships/hyperlink" Target="https://matlab.ru/products/model-based-calibration-toolbox" TargetMode="External"/><Relationship Id="rId12" Type="http://schemas.openxmlformats.org/officeDocument/2006/relationships/hyperlink" Target="https://matlab.ru/products/Text-Analytics-Toolbox" TargetMode="External"/><Relationship Id="rId2" Type="http://schemas.openxmlformats.org/officeDocument/2006/relationships/hyperlink" Target="https://matlab.ru/products/curve-fitting-toolbo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tlab.ru/products/optimization-toolbox" TargetMode="External"/><Relationship Id="rId11" Type="http://schemas.openxmlformats.org/officeDocument/2006/relationships/hyperlink" Target="https://matlab.ru/products/matlab" TargetMode="External"/><Relationship Id="rId5" Type="http://schemas.openxmlformats.org/officeDocument/2006/relationships/hyperlink" Target="https://matlab.ru/products/global-optimization-toolbox" TargetMode="External"/><Relationship Id="rId10" Type="http://schemas.openxmlformats.org/officeDocument/2006/relationships/hyperlink" Target="https://matlab.ru/products/symbolic-math-toolbox" TargetMode="External"/><Relationship Id="rId4" Type="http://schemas.openxmlformats.org/officeDocument/2006/relationships/hyperlink" Target="https://matlab.ru/products/neural-network-toolbox" TargetMode="External"/><Relationship Id="rId9" Type="http://schemas.openxmlformats.org/officeDocument/2006/relationships/hyperlink" Target="https://matlab.ru/products/statistics-toolbo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324328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Пакет прикладных программ для решения задач технических вычислений </a:t>
            </a:r>
            <a:r>
              <a:rPr lang="en-US" b="1" dirty="0"/>
              <a:t>MATLAB</a:t>
            </a:r>
            <a:r>
              <a:rPr lang="ru-RU" b="1" dirty="0"/>
              <a:t> (</a:t>
            </a:r>
            <a:r>
              <a:rPr lang="en-US" b="1" dirty="0"/>
              <a:t>Matrix Laboratory</a:t>
            </a:r>
            <a:r>
              <a:rPr lang="ru-RU" b="1" dirty="0"/>
              <a:t>)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482" name="AutoShape 2" descr="http://matlab.khas.edu.tr/images/MLS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://matlab.khas.edu.tr/images/MLS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://matlab.khas.edu.tr/images/MLS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ML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43" y="3357562"/>
            <a:ext cx="9052857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1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buNone/>
            </a:pPr>
            <a:r>
              <a:rPr lang="ru-RU" b="1" dirty="0"/>
              <a:t>Проектирование и анализ систем управления</a:t>
            </a:r>
          </a:p>
          <a:p>
            <a:pPr fontAlgn="base"/>
            <a:r>
              <a:rPr lang="en-US" dirty="0">
                <a:hlinkClick r:id="rId2" tooltip="Aerospace Toolbox – это пакет расширения MATLAB, содержащий специальные инструменты для анализа и моделирования авиационных, космических, реактивных и турбореактивных систем. Содержит средства для преобразования координат, векторов, кватернионов и тензоров, функции для вычислений аэродинамических показателей, специальную графику и средства моделирования."/>
              </a:rPr>
              <a:t>Aerospace Toolbox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это пакет расширения </a:t>
            </a:r>
            <a:r>
              <a:rPr lang="ru-RU" dirty="0">
                <a:hlinkClick r:id="rId3"/>
              </a:rPr>
              <a:t>MATLAB</a:t>
            </a:r>
            <a:r>
              <a:rPr lang="ru-RU" dirty="0"/>
              <a:t>, содержащий специальные инструменты для анализа и моделирования авиационных, космических, реактивных и турбореактивных систем.</a:t>
            </a:r>
            <a:endParaRPr lang="en-US" dirty="0"/>
          </a:p>
          <a:p>
            <a:pPr fontAlgn="base"/>
            <a:r>
              <a:rPr lang="en-US" dirty="0">
                <a:hlinkClick r:id="rId4" tooltip="Control System Toolbox - это пакет расширения MATLAB для анализа, проектирования и разработки систем автоматического управления. Включает в себя всевозможные функции и графические приложения для работы с динамическими объектами и линейными замкнутыми системами управления."/>
              </a:rPr>
              <a:t>Control System Toolbox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 предоставляются алгоритмы и инструменты промышленного стандарта для систематического анализа, проектирования и настройки линейных систем управления. </a:t>
            </a:r>
            <a:endParaRPr lang="en-US" dirty="0"/>
          </a:p>
          <a:p>
            <a:pPr fontAlgn="base"/>
            <a:r>
              <a:rPr lang="en-US" dirty="0">
                <a:hlinkClick r:id="rId5" tooltip="Fuzzy Logic Toolbox – это пакет расширения MATLAB, содержащий инструменты для проектирования систем нечеткой логики. Пакет позволят создавать экспертные системы на основе нечеткой логики, проводить кластеризацию нечеткими алгоритмами, а также проектировать нечеткие нейросети. "/>
              </a:rPr>
              <a:t>Fuzzy Logic Toolbox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это пакет расширения MATLAB, содержащий инструменты для проектирования систем нечеткой логики. </a:t>
            </a:r>
            <a:endParaRPr lang="en-US" dirty="0"/>
          </a:p>
          <a:p>
            <a:pPr fontAlgn="base"/>
            <a:r>
              <a:rPr lang="en-US" dirty="0">
                <a:hlinkClick r:id="rId6" tooltip="Model Predictive Control Toolbox - это пакет расширения MATLAB для исследования и проектирования алгоритмов управления с предсказанием динамики. Позволяет создавать системы адаптивного управления для сложных систем с одним или несколькими входами (выходами) и различными ограничениями."/>
              </a:rPr>
              <a:t>Model Predictive Control Toolbox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это пакет для исследования и проектирования алгоритмов управления с предсказанием динамики. </a:t>
            </a:r>
            <a:endParaRPr lang="en-US" dirty="0"/>
          </a:p>
          <a:p>
            <a:pPr fontAlgn="base"/>
            <a:r>
              <a:rPr lang="en-US" dirty="0">
                <a:hlinkClick r:id="rId7" tooltip="Robust Control Toolbox - это пакет расширения MATLAB для разработки систем управления объектами с неопределенностями и нелинейностями различного типа. Он позволяет проектировать и настраивать системы управления с учетом чувствительности к неопределенным параметрам, возмущениям и ошибкам модели."/>
              </a:rPr>
              <a:t>Robust Control Toolbox</a:t>
            </a:r>
            <a:endParaRPr lang="ru-RU" dirty="0"/>
          </a:p>
          <a:p>
            <a:pPr marL="0" indent="0" algn="just" fontAlgn="base">
              <a:buNone/>
            </a:pPr>
            <a:r>
              <a:rPr lang="ru-RU" dirty="0"/>
              <a:t>это пакет расширения </a:t>
            </a:r>
            <a:r>
              <a:rPr lang="ru-RU" dirty="0">
                <a:hlinkClick r:id="rId3"/>
              </a:rPr>
              <a:t>MATLAB</a:t>
            </a:r>
            <a:r>
              <a:rPr lang="ru-RU" dirty="0"/>
              <a:t> для разработки систем управления объектами с неопределенностями и нелинейностями различного типа</a:t>
            </a:r>
            <a:endParaRPr lang="en-US" dirty="0"/>
          </a:p>
          <a:p>
            <a:r>
              <a:rPr lang="en-US" dirty="0">
                <a:hlinkClick r:id="rId8" tooltip="System Identification Toolbox – это пакет расширения MATLAB, содержащий инструменты создания математических моделей динамических систем на основе наблюдаемых входных/выходных данных. Пакет снабжен гибким графическим интерфейсом, помогающим организовывать данные и создавать модели."/>
              </a:rPr>
              <a:t>System Identification Toolbox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предоставляет возможности для построения математических моделей динамических систем по измеренным данным входа и выхода реальной системы. 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Функциональные 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321982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6023022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ru-RU" sz="2900" b="1" dirty="0"/>
              <a:t>Обработка сигналов и связь</a:t>
            </a:r>
          </a:p>
          <a:p>
            <a:pPr marL="0" indent="0" fontAlgn="base">
              <a:buNone/>
            </a:pPr>
            <a:r>
              <a:rPr lang="ru-RU" sz="2900" dirty="0">
                <a:hlinkClick r:id="rId2" tooltip="5G Toolbox - предоставляет соответствующие стандарту функции и эталонные примеры для моделирования, симуляции и верификации систем связи 5G. Продукт предоставляет симуляцию на канальном уровне, эталоны для верификации, возможности тестирования на соответствие стандарту и генерации тестовых сигналов."/>
              </a:rPr>
              <a:t>5</a:t>
            </a:r>
            <a:r>
              <a:rPr lang="en-US" sz="2900" dirty="0">
                <a:hlinkClick r:id="rId2" tooltip="5G Toolbox - предоставляет соответствующие стандарту функции и эталонные примеры для моделирования, симуляции и верификации систем связи 5G. Продукт предоставляет симуляцию на канальном уровне, эталоны для верификации, возможности тестирования на соответствие стандарту и генерации тестовых сигналов."/>
              </a:rPr>
              <a:t>G Toolbox</a:t>
            </a:r>
            <a:endParaRPr lang="en-US" sz="2900" dirty="0"/>
          </a:p>
          <a:p>
            <a:pPr marL="0" indent="0" fontAlgn="base">
              <a:buNone/>
            </a:pPr>
            <a:r>
              <a:rPr lang="en-US" sz="2900" dirty="0">
                <a:hlinkClick r:id="rId3" tooltip="Antenna Toolbox предоставляет функции для проектирования, анализа и визуализации антенных элементов и массивов. Вы можете создавать автономные антенны и строить линейные и прямоугольные массивы антенн с использованием библиотеки заданных элементов с параметризованной геометрией."/>
              </a:rPr>
              <a:t>Antenna Toolbox</a:t>
            </a:r>
            <a:endParaRPr lang="en-US" sz="2900" dirty="0"/>
          </a:p>
          <a:p>
            <a:pPr marL="0" indent="0" fontAlgn="base">
              <a:buNone/>
            </a:pPr>
            <a:r>
              <a:rPr lang="en-US" sz="2900" dirty="0">
                <a:hlinkClick r:id="rId4" tooltip="Audio System Toolbox позволяет обеспечить передачу сигнала по аудио интерфейсам с минимальной задержкой, также, он позволяет осуществлять интерактивную настройку параметров и автоматическую генерацию аудио плагинов для цифровых рабочих станций."/>
              </a:rPr>
              <a:t>Audio System Toolbox</a:t>
            </a:r>
            <a:endParaRPr lang="en-US" sz="2900" dirty="0"/>
          </a:p>
          <a:p>
            <a:pPr marL="0" indent="0" fontAlgn="base">
              <a:buNone/>
            </a:pPr>
            <a:r>
              <a:rPr lang="en-US" sz="2900" dirty="0">
                <a:hlinkClick r:id="rId5" tooltip="Communications System Toolbox содержит алгоритмы и инструменты для проектирования, моделирования и анализа систем связи. Эти алгоритмы представлены в виде MATLAB функций, системных объектов и Simulink блоков. "/>
              </a:rPr>
              <a:t>Communications Toolbox</a:t>
            </a:r>
            <a:endParaRPr lang="en-US" sz="2900" dirty="0"/>
          </a:p>
          <a:p>
            <a:pPr marL="0" indent="0" fontAlgn="base">
              <a:buNone/>
            </a:pPr>
            <a:r>
              <a:rPr lang="en-US" sz="2900" dirty="0">
                <a:hlinkClick r:id="rId6" tooltip="DSP System Toolbox  содержит алгоритмы и инструменты для проектирования и моделирования систем обработки сигналов, таких как системы связи, радары/сонары, системы управления, медицинские измерительные приборы и другие устройства. Эти алгоритмы представлены в виде MATLAB функций, системных объектов и блоков Simulink. "/>
              </a:rPr>
              <a:t>DSP System Toolbox</a:t>
            </a:r>
            <a:endParaRPr lang="en-US" sz="2900" dirty="0"/>
          </a:p>
          <a:p>
            <a:pPr marL="0" indent="0" fontAlgn="base">
              <a:buNone/>
            </a:pPr>
            <a:r>
              <a:rPr lang="en-US" sz="2900" dirty="0">
                <a:hlinkClick r:id="rId7" tooltip="LTE HDL Toolbox предоставляет последовательные алгоритмы и блоки Simulink для разработки и реализации подсистем беспроводной связи в стандарте LTE на ПЛИС и ASIC"/>
              </a:rPr>
              <a:t>LTE HDL Toolbox</a:t>
            </a:r>
            <a:endParaRPr lang="en-US" sz="2900" dirty="0"/>
          </a:p>
          <a:p>
            <a:pPr marL="0" indent="0" fontAlgn="base">
              <a:buNone/>
            </a:pPr>
            <a:r>
              <a:rPr lang="en-US" sz="2900" dirty="0">
                <a:hlinkClick r:id="rId8" tooltip="LTE Toolbox предоставляет функции и инструменты для проектирования, симуляции и верификации систем связи, соответствующих стандартам LTE и LTE-Advanced."/>
              </a:rPr>
              <a:t>LTE Toolbox</a:t>
            </a:r>
            <a:endParaRPr lang="en-US" sz="2900" dirty="0"/>
          </a:p>
          <a:p>
            <a:pPr marL="0" indent="0" fontAlgn="base">
              <a:buNone/>
            </a:pPr>
            <a:r>
              <a:rPr lang="en-US" sz="2900" dirty="0">
                <a:hlinkClick r:id="rId9" tooltip="Phased Array System Toolbox ™ содержит алгоритмы и инструменты для проектирования, моделирования, и анализа систем обработки сигналов для фазированных антенных решеток. Эти алгоритмы представлены в виде MATLAB функций, системных объектов и Simulink блоков. "/>
              </a:rPr>
              <a:t>Phased Array System Toolbox</a:t>
            </a:r>
            <a:endParaRPr lang="en-US" sz="2900" dirty="0"/>
          </a:p>
          <a:p>
            <a:pPr marL="0" indent="0" fontAlgn="base">
              <a:buNone/>
            </a:pPr>
            <a:r>
              <a:rPr lang="en-US" sz="2900" dirty="0">
                <a:hlinkClick r:id="rId10" tooltip="RF Toolbox – это пакет расширения MATLAB содержащий функции и графические приложения для анализа, расчета и визуализации различных сверхвысокочастотных (СВЧ) систем и радио компонентов, таких как усилители, смесители, передающие устройства, СВЧ фильтры. Пакет поддерживает файлы параметров СВЧ модели в формате индустриального стандарта."/>
              </a:rPr>
              <a:t>RF Toolbox</a:t>
            </a:r>
            <a:endParaRPr lang="en-US" sz="2900" dirty="0"/>
          </a:p>
          <a:p>
            <a:pPr marL="0" indent="0" fontAlgn="base">
              <a:buNone/>
            </a:pPr>
            <a:r>
              <a:rPr lang="en-US" sz="2900" dirty="0">
                <a:hlinkClick r:id="rId11" tooltip="Sensor Fusion and Tracking Toolbox - содержит алгоритмы и инструменты для создания, симуляции и анализа систем, в которых происходит слияние данных с множественных сенсоров для оценки положения, ориентации и внешней картины. Эталонные примеры служат отправной точкой для реализации компонентов воздушных, наземных, надводных и подводных систем наблюдения, навигации, или автономных систем. "/>
              </a:rPr>
              <a:t>Sensor Fusion and Tracking Toolbox</a:t>
            </a:r>
            <a:endParaRPr lang="en-US" sz="2900" dirty="0"/>
          </a:p>
          <a:p>
            <a:pPr marL="0" indent="0" fontAlgn="base">
              <a:buNone/>
            </a:pPr>
            <a:r>
              <a:rPr lang="en-US" sz="2900" dirty="0">
                <a:hlinkClick r:id="rId12" tooltip="Signal Processing Toolbox – это пакет расширения MATLAB, содержащий набор типовых функций для цифровой и аналоговой обработки сигналов. Пакет включает графический пользовательский интерфейс для интерактивной работы и огромное количество функций командной строки для разработки новых алгоритмов."/>
              </a:rPr>
              <a:t>Signal Processing Toolbox</a:t>
            </a:r>
            <a:endParaRPr lang="en-US" sz="2900" dirty="0"/>
          </a:p>
          <a:p>
            <a:pPr marL="0" indent="0" fontAlgn="base">
              <a:buNone/>
            </a:pPr>
            <a:r>
              <a:rPr lang="en-US" sz="2900" dirty="0">
                <a:hlinkClick r:id="rId13" tooltip="Wavelet Toolbox - это пакет расширения MATLAB для работы с вейвлетами. Содержит функции вейвлет-преобразования, средства разработки вейвлет-алгоритмов, функции анализа, синтеза , фильтрации, сжатия и обработки, а также инструменты для кратномасштабного анализа одномерных и двухмерных данных."/>
              </a:rPr>
              <a:t>Wavelet Toolbox</a:t>
            </a:r>
            <a:endParaRPr lang="en-US" sz="2900" dirty="0"/>
          </a:p>
          <a:p>
            <a:pPr marL="0" indent="0" fontAlgn="base">
              <a:buNone/>
            </a:pPr>
            <a:r>
              <a:rPr lang="en-US" sz="2900" dirty="0">
                <a:hlinkClick r:id="rId14" tooltip="Wireless Communications Design - проектирование беспроводных систем связи в MATLAB"/>
              </a:rPr>
              <a:t>Wireless Communications Design</a:t>
            </a:r>
            <a:endParaRPr lang="en-US" sz="2900" dirty="0"/>
          </a:p>
          <a:p>
            <a:pPr marL="0" indent="0" fontAlgn="base">
              <a:buNone/>
            </a:pPr>
            <a:r>
              <a:rPr lang="en-US" sz="2900" dirty="0">
                <a:hlinkClick r:id="rId15" tooltip="WLAN Toolbox™ предоставляет набор соответствующих стандарту функций для проектирования, симуляции, анализа и тестирования WLAN систем. Данный инструмент предоставляет возможность формировать сигналы физического уровня, соответствующие стандартам IEEE 802.11ac и 802.11a/b/g/n. Инструмент содержит модели передатчика, приёмника, каналов связи, а также, канальное кодирование, модуляцию (OFDM, DSSS и CCK), распределение потоков (spatial stream mapping) и режим MIMO."/>
              </a:rPr>
              <a:t>WLAN Toolbox</a:t>
            </a:r>
            <a:endParaRPr lang="en-US" sz="2900" dirty="0"/>
          </a:p>
          <a:p>
            <a:pPr marL="0" indent="0" fontAlgn="base">
              <a:buNone/>
            </a:pPr>
            <a:r>
              <a:rPr lang="ru-RU" sz="2900" b="1" dirty="0"/>
              <a:t>Обработка видео и изображений</a:t>
            </a:r>
          </a:p>
          <a:p>
            <a:pPr marL="0" indent="0" fontAlgn="base">
              <a:buNone/>
            </a:pPr>
            <a:r>
              <a:rPr lang="en-US" sz="2900" dirty="0">
                <a:hlinkClick r:id="rId16" tooltip="Automated Driving System Toolbox - Разработка, симуляция и тестирование систем помощи водителю и беспилотных систем"/>
              </a:rPr>
              <a:t>Automated Driving System Toolbox</a:t>
            </a:r>
            <a:endParaRPr lang="en-US" sz="2900" dirty="0"/>
          </a:p>
          <a:p>
            <a:pPr marL="0" indent="0" fontAlgn="base">
              <a:buNone/>
            </a:pPr>
            <a:r>
              <a:rPr lang="en-US" sz="2900" dirty="0">
                <a:hlinkClick r:id="rId17" tooltip="Computer Vision System Toolbox предоставляет алгоритмы и инструменты для проектирования и моделирования компьютерного зрения и систем обработки видео. Эти возможности представлены в виде функций MATLAB, системных объектов MATLAB и блоков Simulink."/>
              </a:rPr>
              <a:t>Computer Vision System Toolbox</a:t>
            </a:r>
            <a:endParaRPr lang="en-US" sz="2900" dirty="0"/>
          </a:p>
          <a:p>
            <a:pPr marL="0" indent="0" fontAlgn="base">
              <a:buNone/>
            </a:pPr>
            <a:r>
              <a:rPr lang="en-US" sz="2900" dirty="0">
                <a:hlinkClick r:id="rId18" tooltip="Image Acquisition Toolbox – это пакет расширения для захвата изображений и видео с внешних PC-совместимых устройств и передачи напрямую в MATLAB. Позволяет автоматически обнаруживать и конфигурировать видеоустройства, осуществлять просмотр и захват изображений непосредственно из среды MATLAB и Simulink."/>
              </a:rPr>
              <a:t>Image Acquisition Toolbox</a:t>
            </a:r>
            <a:endParaRPr lang="en-US" sz="2900" dirty="0"/>
          </a:p>
          <a:p>
            <a:pPr marL="0" indent="0" fontAlgn="base">
              <a:buNone/>
            </a:pPr>
            <a:r>
              <a:rPr lang="en-US" sz="2900" dirty="0">
                <a:hlinkClick r:id="rId19" tooltip="Image Processing Toolbox - это пакет расширения MATLAB, содержащий полный набор типовых эталонных алгоритмов для обработки и анализа изображений, в том числе функций фильтрации, частотного анализа, улучшения изображений, морфологического анализа и распознавания. Все функции пакета написаны на открытом языке MATLAB, что позволяет пользователю контролировать исполнение алгоритмов, изменять исходный код, а также создавать свои собственные функции и процедуры."/>
              </a:rPr>
              <a:t>Image Processing Toolbox</a:t>
            </a:r>
            <a:endParaRPr lang="en-US" sz="2900" dirty="0"/>
          </a:p>
          <a:p>
            <a:pPr marL="0" indent="0" fontAlgn="base">
              <a:buNone/>
            </a:pPr>
            <a:r>
              <a:rPr lang="en-US" sz="2900" dirty="0">
                <a:hlinkClick r:id="rId20" tooltip="Mapping Toolbox - это пакет расширения MATLAB, содержащий полный набор средств для построения карт, обработки и визуализации картографических данных. Пакет включает стандартные функции преобразования картографических проекций, расчета линий прямой видимости и другие вычисления геометрии земли, использующиеся в геодезии, картографии, экологии, океанографии, в нефтегазоразведывательной и аэрокосмической отраслях. "/>
              </a:rPr>
              <a:t>Mapping Toolbox</a:t>
            </a:r>
            <a:endParaRPr lang="ru-RU" sz="2900" dirty="0"/>
          </a:p>
          <a:p>
            <a:pPr marL="0" indent="0" fontAlgn="base">
              <a:buNone/>
            </a:pPr>
            <a:r>
              <a:rPr lang="ru-RU" sz="2900" dirty="0"/>
              <a:t>пакет расширения MATLAB, содержащий полный набор средств для построения карт, обработки и визуализации картографических данных.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890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602302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b="1" dirty="0"/>
              <a:t>Тесты и измерения</a:t>
            </a:r>
          </a:p>
          <a:p>
            <a:pPr marL="0" indent="0" algn="just" fontAlgn="base">
              <a:buNone/>
            </a:pPr>
            <a:r>
              <a:rPr lang="en-US" sz="1600" dirty="0">
                <a:hlinkClick r:id="rId2" tooltip="Data Acquisition Toolbox - это пакет расширения MATLAB, предлагающий полный набор программных средств для ввода/вывода аналоговых и цифровых данных. Позволяет автоматически обнаруживать и конфигурировать внешние устройства и платы ввода/вывода."/>
              </a:rPr>
              <a:t>Data Acquisition Toolbox</a:t>
            </a:r>
            <a:r>
              <a:rPr lang="ru-RU" sz="1600" dirty="0"/>
              <a:t> </a:t>
            </a:r>
          </a:p>
          <a:p>
            <a:pPr marL="0" indent="0" algn="just" fontAlgn="base">
              <a:buNone/>
            </a:pPr>
            <a:r>
              <a:rPr lang="ru-RU" sz="1600" dirty="0"/>
              <a:t>пакет расширения </a:t>
            </a:r>
            <a:r>
              <a:rPr lang="ru-RU" sz="1600" dirty="0">
                <a:hlinkClick r:id="rId3"/>
              </a:rPr>
              <a:t>MATLAB</a:t>
            </a:r>
            <a:r>
              <a:rPr lang="ru-RU" sz="1600" dirty="0"/>
              <a:t>, предлагающий полный набор программных средств для </a:t>
            </a:r>
            <a:r>
              <a:rPr lang="ru-RU" sz="1600" b="1" dirty="0"/>
              <a:t>ввода/вывода аналоговых и цифровых данных</a:t>
            </a:r>
            <a:r>
              <a:rPr lang="ru-RU" sz="1600" dirty="0"/>
              <a:t>. </a:t>
            </a:r>
          </a:p>
          <a:p>
            <a:pPr marL="0" indent="0" algn="just" fontAlgn="base">
              <a:buNone/>
            </a:pPr>
            <a:r>
              <a:rPr lang="en-US" sz="1600" dirty="0">
                <a:hlinkClick r:id="rId4" tooltip="Image Acquisition Toolbox – это пакет расширения для захвата изображений и видео с внешних PC-совместимых устройств и передачи напрямую в MATLAB. Позволяет автоматически обнаруживать и конфигурировать видеоустройства, осуществлять просмотр и захват изображений непосредственно из среды MATLAB и Simulink."/>
              </a:rPr>
              <a:t>Image Acquisition Toolbox</a:t>
            </a:r>
            <a:endParaRPr lang="ru-RU" sz="1600" dirty="0"/>
          </a:p>
          <a:p>
            <a:pPr marL="0" indent="0" algn="just" fontAlgn="base">
              <a:buNone/>
            </a:pPr>
            <a:r>
              <a:rPr lang="ru-RU" sz="1600" dirty="0"/>
              <a:t>пакет расширения для захвата изображений и видео с внешних PC-совместимых устройств и передачи напрямую в </a:t>
            </a:r>
            <a:r>
              <a:rPr lang="ru-RU" sz="1600" dirty="0">
                <a:hlinkClick r:id="rId3"/>
              </a:rPr>
              <a:t>MATLAB</a:t>
            </a:r>
            <a:r>
              <a:rPr lang="ru-RU" sz="1600" dirty="0"/>
              <a:t>. </a:t>
            </a:r>
            <a:endParaRPr lang="en-US" sz="1600" dirty="0"/>
          </a:p>
          <a:p>
            <a:pPr marL="0" indent="0" algn="just" fontAlgn="base">
              <a:buNone/>
            </a:pPr>
            <a:r>
              <a:rPr lang="en-US" sz="1600" dirty="0">
                <a:hlinkClick r:id="rId5" tooltip="Instrument Control Toolbox - это пакет расширения MATLAB обеспечивающий взаимодействие с внешними измерительными устройствами, осциллографами, функциональными генераторами и аналитическими инструментами. При помощи данного пакета можно передавать данные на устройства, либо считывать данные в MATLAB для анализа и визуализации. "/>
              </a:rPr>
              <a:t>Instrument Control Toolbox</a:t>
            </a:r>
            <a:endParaRPr lang="ru-RU" sz="1600" dirty="0"/>
          </a:p>
          <a:p>
            <a:pPr marL="0" indent="0" algn="just" fontAlgn="base">
              <a:buNone/>
            </a:pPr>
            <a:r>
              <a:rPr lang="ru-RU" sz="1600" dirty="0"/>
              <a:t>пакет расширения </a:t>
            </a:r>
            <a:r>
              <a:rPr lang="ru-RU" sz="1600" dirty="0">
                <a:hlinkClick r:id="rId3"/>
              </a:rPr>
              <a:t>MATLAB </a:t>
            </a:r>
            <a:r>
              <a:rPr lang="ru-RU" sz="1600" dirty="0"/>
              <a:t>обеспечивающий взаимодействие с внешними </a:t>
            </a:r>
            <a:r>
              <a:rPr lang="ru-RU" sz="1600" b="1" dirty="0"/>
              <a:t>измерительными устройствами, осциллографами, функциональными генераторами и аналитическими инструментами. </a:t>
            </a:r>
            <a:endParaRPr lang="en-US" sz="1600" b="1" dirty="0"/>
          </a:p>
          <a:p>
            <a:pPr marL="0" indent="0" algn="just" fontAlgn="base">
              <a:buNone/>
            </a:pPr>
            <a:r>
              <a:rPr lang="en-US" sz="1600" dirty="0">
                <a:hlinkClick r:id="rId6" tooltip="OPC Toolbox - это пакет, расширяющий возможности среды MATLAB и Simulink средствами взаимодействия с OLE for Process Control серверами. Позволяет читать и записывать данные с устройств совместимых со стандартами OPC."/>
              </a:rPr>
              <a:t>OPC Toolbox</a:t>
            </a:r>
            <a:endParaRPr lang="ru-RU" sz="1600" dirty="0"/>
          </a:p>
          <a:p>
            <a:pPr marL="0" indent="0" algn="just" fontAlgn="base">
              <a:buNone/>
            </a:pPr>
            <a:r>
              <a:rPr lang="ru-RU" sz="1600" dirty="0"/>
              <a:t>Позволяет читать и записывать данные с устройств совместимых со стандартами </a:t>
            </a:r>
            <a:r>
              <a:rPr lang="ru-RU" sz="1600" b="1" dirty="0"/>
              <a:t>OPC</a:t>
            </a:r>
            <a:r>
              <a:rPr lang="ru-RU" sz="1600" dirty="0"/>
              <a:t> (</a:t>
            </a:r>
            <a:r>
              <a:rPr lang="en-US" sz="1600" dirty="0"/>
              <a:t>Open Platform Communications, </a:t>
            </a:r>
            <a:r>
              <a:rPr lang="ru-RU" sz="1600" dirty="0"/>
              <a:t>ранее англ. </a:t>
            </a:r>
            <a:r>
              <a:rPr lang="en-US" sz="1600" dirty="0"/>
              <a:t>OLE for </a:t>
            </a:r>
            <a:r>
              <a:rPr lang="en-US" sz="1600" dirty="0" err="1"/>
              <a:t>ProcessControl</a:t>
            </a:r>
            <a:r>
              <a:rPr lang="en-US" sz="1600" dirty="0"/>
              <a:t>) </a:t>
            </a:r>
            <a:r>
              <a:rPr lang="ru-RU" sz="1600" dirty="0"/>
              <a:t>- </a:t>
            </a:r>
            <a:r>
              <a:rPr lang="ru-RU" sz="1600" i="1" dirty="0"/>
              <a:t>описывает интерфейс обмена данными между устройствами управления технологическими процессами</a:t>
            </a:r>
            <a:r>
              <a:rPr lang="ru-RU" sz="1600" dirty="0"/>
              <a:t>). Осуществляет взаимодействие с системами распределенного управления (SCADA), диспетчерского контроля, захвата данных и с программируемыми логическими контроллерами. </a:t>
            </a:r>
            <a:endParaRPr lang="en-US" sz="1600" dirty="0"/>
          </a:p>
          <a:p>
            <a:pPr marL="0" indent="0" algn="just" fontAlgn="base">
              <a:buNone/>
            </a:pPr>
            <a:r>
              <a:rPr lang="en-US" sz="1600" dirty="0">
                <a:hlinkClick r:id="rId7" tooltip="Vehicle Network Toolbox™ позволяет посылать и принимать CAN пакеты напрямую из MATLAB или Simulink. Он осуществляет кодирование, декодирование и фильтрацию CAN сообщений, позволяет работать с файлами баз данных CAN промышленных стандартов."/>
              </a:rPr>
              <a:t>Vehicle Network Toolbox</a:t>
            </a:r>
            <a:endParaRPr lang="en-US" sz="1600" dirty="0"/>
          </a:p>
          <a:p>
            <a:pPr marL="0" indent="0" algn="just">
              <a:buNone/>
            </a:pPr>
            <a:r>
              <a:rPr lang="ru-RU" sz="1600" dirty="0"/>
              <a:t>осуществляет кодирование, декодирование и фильтрацию CAN -сообщений, позволяет работать с файлами баз данных </a:t>
            </a:r>
            <a:r>
              <a:rPr lang="ru-RU" sz="1600" b="1" dirty="0"/>
              <a:t>CAN (</a:t>
            </a:r>
            <a:r>
              <a:rPr lang="en-US" sz="1600" b="1" i="1" dirty="0"/>
              <a:t>Controller Area Network </a:t>
            </a:r>
            <a:r>
              <a:rPr lang="ru-RU" sz="1600" b="1" i="1" dirty="0"/>
              <a:t>(</a:t>
            </a:r>
            <a:r>
              <a:rPr lang="ru-RU" sz="1600" b="1" dirty="0"/>
              <a:t>сеть контроллеров) </a:t>
            </a:r>
            <a:r>
              <a:rPr lang="en-US" sz="1600" dirty="0"/>
              <a:t>—</a:t>
            </a:r>
            <a:r>
              <a:rPr lang="ru-RU" sz="1600" dirty="0"/>
              <a:t> </a:t>
            </a:r>
            <a:r>
              <a:rPr lang="ru-RU" sz="1600" i="1" dirty="0"/>
              <a:t>стандарт промышленной сети, ориентированный, прежде всего, на объединение в единую сеть различных исполнительных устройств и датчиков</a:t>
            </a:r>
            <a:r>
              <a:rPr lang="ru-RU" sz="1600" dirty="0"/>
              <a:t>) промышленных стандартов.</a:t>
            </a:r>
          </a:p>
        </p:txBody>
      </p:sp>
    </p:spTree>
    <p:extLst>
      <p:ext uri="{BB962C8B-B14F-4D97-AF65-F5344CB8AC3E}">
        <p14:creationId xmlns:p14="http://schemas.microsoft.com/office/powerpoint/2010/main" val="290989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6237312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sz="2400" b="1" dirty="0"/>
              <a:t>Финансовые вычисления</a:t>
            </a:r>
          </a:p>
          <a:p>
            <a:pPr marL="0" indent="0" fontAlgn="base">
              <a:buNone/>
            </a:pPr>
            <a:r>
              <a:rPr lang="en-US" sz="2400" dirty="0" err="1">
                <a:hlinkClick r:id="rId2" tooltip="Datafeed Toolbox - это пакет расширения MATLAB, обеспечивающий доступ к интернет-базам данных финансовой информации в режиме онлайн. Позволяет отслеживать данные биржевых индексов и котировок в реальном времени и использовать их для расчетов и принятия решений. "/>
              </a:rPr>
              <a:t>Datafeed</a:t>
            </a:r>
            <a:r>
              <a:rPr lang="en-US" sz="2400" dirty="0">
                <a:hlinkClick r:id="rId2" tooltip="Datafeed Toolbox - это пакет расширения MATLAB, обеспечивающий доступ к интернет-базам данных финансовой информации в режиме онлайн. Позволяет отслеживать данные биржевых индексов и котировок в реальном времени и использовать их для расчетов и принятия решений. "/>
              </a:rPr>
              <a:t> Toolbox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>
                <a:hlinkClick r:id="rId3" tooltip="Econometrics Toolbox - набор инструментов моделирования на основе принципов поведения экономических систем. Он предназначен для анализа волатильности, позволяет выполнять симуляцию методом Монте-Карло и прогнозирование на основе линейных и нелинейных стохастических дифференциальных уравнений, строить одномерные ARMAX/GARCH сложные модели с различными GARCH вариантами, а также многомерные VARMAX модели. "/>
              </a:rPr>
              <a:t>Econometrics Toolbox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>
                <a:hlinkClick r:id="rId4" tooltip="Financial Instruments Toolbox"/>
              </a:rPr>
              <a:t>Financial Instruments Toolbox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>
                <a:hlinkClick r:id="rId5" tooltip="Financial Toolbox - это пакет расширения MATLAB, дополняющий возможности Statistics Toolbox и Optimization Toolbox функциями и процедурами анализа финансовых данных. Пакет служит инструментом для решения задач оптимизации инвестиционного портфеля, оценки рисков, анализа процентных ставок и деривативов, а также анализа финансовых временных рядов."/>
              </a:rPr>
              <a:t>Financial Toolbox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>
                <a:hlinkClick r:id="rId6" tooltip="Spreadsheet Link EX - это пакет расширения, обеспечивающий доступ к MATLAB-функциям из среды Microsoft Excel. Позволяет с помощью простого и широко известного интерфейса Microsoft Excel применять мощную математику и графику MATLAB для обработки табличных данных, позволяет легко обращаться из Excel к рабочему пространству MATLAB, импортировать и экспортировать данные. "/>
              </a:rPr>
              <a:t>Spreadsheet Link EX (for Microsoft Excel)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>
                <a:hlinkClick r:id="rId7" tooltip="Доступ к котировкам и отправки заявок в торговые системы."/>
              </a:rPr>
              <a:t>Trading Toolbox</a:t>
            </a:r>
            <a:endParaRPr lang="en-US" sz="2400" dirty="0"/>
          </a:p>
          <a:p>
            <a:pPr marL="0" indent="0" fontAlgn="base">
              <a:buNone/>
            </a:pPr>
            <a:r>
              <a:rPr lang="ru-RU" sz="2400" b="1" dirty="0"/>
              <a:t>Вычислительная биология</a:t>
            </a:r>
          </a:p>
          <a:p>
            <a:pPr marL="0" indent="0" fontAlgn="base">
              <a:buNone/>
            </a:pPr>
            <a:r>
              <a:rPr lang="en-US" sz="2400" dirty="0">
                <a:hlinkClick r:id="rId8" tooltip="Bioinformatics Toolbox - это пакет расширения MATLAB содержащий набор функций и алгоритмов для обработки биологических данных, исследований в области биоинформатики, генной инженерии и разработки лекарственных препаратов."/>
              </a:rPr>
              <a:t>Bioinformatics Toolbox</a:t>
            </a:r>
            <a:endParaRPr lang="ru-RU" sz="2400" dirty="0"/>
          </a:p>
          <a:p>
            <a:pPr marL="0" indent="0" algn="just" fontAlgn="base">
              <a:buNone/>
            </a:pPr>
            <a:r>
              <a:rPr lang="ru-RU" sz="2400" dirty="0"/>
              <a:t>пакет расширения </a:t>
            </a:r>
            <a:r>
              <a:rPr lang="ru-RU" sz="2400" dirty="0">
                <a:hlinkClick r:id="rId9"/>
              </a:rPr>
              <a:t>MATLAB</a:t>
            </a:r>
            <a:r>
              <a:rPr lang="ru-RU" sz="2400" dirty="0"/>
              <a:t> содержащий набор функций и алгоритмов для обработки биологических данных, исследований в области </a:t>
            </a:r>
            <a:r>
              <a:rPr lang="ru-RU" sz="2400" dirty="0" err="1"/>
              <a:t>биоинформатики</a:t>
            </a:r>
            <a:r>
              <a:rPr lang="ru-RU" sz="2400" dirty="0"/>
              <a:t>, генной инженерии и разработки лекарственных препаратов.  Включает инструменты для выравнивания нуклеотидных последовательностей, редактирования белковых цепочек, инструменты для построения филогенетических деревьев различными методами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 err="1">
                <a:hlinkClick r:id="rId10" tooltip="SimBiology - это библиотека для имитационного моделирования, анализа и визуализации биохимических процессов. Содержит средства настройки биологических типов, параметров, реакций, правил и кинетических законов модели. Поддерживает Systems Biology Mark-Up Language (SBML)."/>
              </a:rPr>
              <a:t>SimBiology</a:t>
            </a:r>
            <a:endParaRPr lang="ru-RU" sz="2400" dirty="0"/>
          </a:p>
          <a:p>
            <a:pPr marL="0" indent="0" fontAlgn="base">
              <a:buNone/>
            </a:pPr>
            <a:r>
              <a:rPr lang="ru-RU" sz="2400" dirty="0"/>
              <a:t>библиотека для имитационного моделирования, анализа и визуализации биохимических процессов. </a:t>
            </a:r>
            <a:endParaRPr lang="en-US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89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88014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400" b="1" dirty="0"/>
              <a:t>Автоматическая генерация кода</a:t>
            </a:r>
          </a:p>
          <a:p>
            <a:pPr marL="0" indent="0" fontAlgn="base">
              <a:buNone/>
            </a:pPr>
            <a:r>
              <a:rPr lang="en-US" sz="2400" dirty="0">
                <a:hlinkClick r:id="rId2" tooltip="Filter Design HDL Coder ™ добавляет возможность аппаратной реализации фильтров в MATLAB. Это позволяет создавать эффективный, синтезируемый и портируемый VHDL и Verilog код, описывающий фильтры с фиксированной точкой, которые были разработаны в DSP System Toolbox, для последующей реализации на СБИС или ПЛИС."/>
              </a:rPr>
              <a:t>Filter Design HDL Coder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>
                <a:hlinkClick r:id="rId3" tooltip="Fixed-Point Designer™ предоставляет доступ к типам данных и инструментам для проектирования алгоритмов, работающих в арифметике с фиксированной точкой, в виде кода MATLAB, моделей Simulink и диаграмм Stateflow."/>
              </a:rPr>
              <a:t>Fixed-Point Designer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>
                <a:hlinkClick r:id="rId4" tooltip="GPU Code генерирует оптимизированный код CUDA® из кода MATLAB® для задач глубинного обучения, встраиваемых систем машинного зрения и автономнх технических систем."/>
              </a:rPr>
              <a:t>GPU Coder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>
                <a:hlinkClick r:id="rId5" tooltip="HDL Coder - это продукт семейства MATLAB и Simulink для генерации полноценного Verilog и VHDL-кода по Simulink моделям и Stateflow диаграммам. Пакет расширяет возможности разработки аппаратных устройств в среде MATLAB и обеспечивает генерацию VHDL и Verilog кода c побитовым и цикловым соответствием исходной модели Simulink."/>
              </a:rPr>
              <a:t>HDL Coder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>
                <a:hlinkClick r:id="rId6" tooltip="HDL Verifier- это дополнительный пакет для взаимодействия среды MATLAB и Simulink с HDL симуляторами производства Mentor Graphics, Cadence и Synopsys, который позволяет верифицировать VHDL, Verilog и разработки со смешанным кодом. EDA Simulator Link позволяет использовать код MATLAB и модели Simulink в качестве тестового стенда, который генерирует воздействия для HDL модели и анализирует ответную реакцию. "/>
              </a:rPr>
              <a:t>HDL Verifier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>
                <a:hlinkClick r:id="rId7" tooltip="MATLAB Coder генерирует автономный C и C + + код из кода MATLAB. Созданный код легко читается программистами и является платформонезависимым. "/>
              </a:rPr>
              <a:t>MATLAB Coder</a:t>
            </a:r>
            <a:endParaRPr lang="ru-RU" sz="2400" dirty="0"/>
          </a:p>
          <a:p>
            <a:pPr marL="0" indent="0" fontAlgn="base">
              <a:buNone/>
            </a:pPr>
            <a:r>
              <a:rPr lang="ru-RU" sz="2400" dirty="0"/>
              <a:t>генерирует автономный C и C++ код из кода </a:t>
            </a:r>
            <a:r>
              <a:rPr lang="ru-RU" sz="2400" dirty="0">
                <a:hlinkClick r:id="rId8"/>
              </a:rPr>
              <a:t>MATLAB</a:t>
            </a:r>
            <a:r>
              <a:rPr lang="ru-RU" sz="2400" dirty="0"/>
              <a:t>. Созданный код легко читается программистами и является </a:t>
            </a:r>
            <a:r>
              <a:rPr lang="ru-RU" sz="2400" dirty="0" err="1"/>
              <a:t>платформонезависимым</a:t>
            </a:r>
            <a:r>
              <a:rPr lang="ru-RU" sz="2400" dirty="0"/>
              <a:t>. </a:t>
            </a:r>
            <a:endParaRPr lang="en-US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890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88014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400" b="1" dirty="0"/>
              <a:t>Разработка приложений</a:t>
            </a:r>
          </a:p>
          <a:p>
            <a:pPr marL="0" indent="0" fontAlgn="base">
              <a:buNone/>
            </a:pPr>
            <a:r>
              <a:rPr lang="en-US" sz="2400" dirty="0">
                <a:hlinkClick r:id="rId2" tooltip="MATLAB Builder EX - это пакет, расширяющий возможности MATLAB Compiler средствами разработки надстроек для Microsoft Excel (Add-ins). Обеспечивает преобразование функций MATLAB в компоненты для Excel, не требующие присутствия установленной платформы MATLAB."/>
              </a:rPr>
              <a:t>MATLAB Builder EX (for Microsoft Excel)</a:t>
            </a:r>
            <a:endParaRPr lang="ru-RU" sz="2400" dirty="0"/>
          </a:p>
          <a:p>
            <a:pPr marL="0" indent="0" fontAlgn="base">
              <a:buNone/>
            </a:pPr>
            <a:r>
              <a:rPr lang="ru-RU" sz="2400" dirty="0"/>
              <a:t>Обеспечивает преобразование функций </a:t>
            </a:r>
            <a:r>
              <a:rPr lang="ru-RU" sz="2400" dirty="0">
                <a:hlinkClick r:id="rId3"/>
              </a:rPr>
              <a:t>MATLAB </a:t>
            </a:r>
            <a:r>
              <a:rPr lang="ru-RU" sz="2400" dirty="0"/>
              <a:t>в компоненты для </a:t>
            </a:r>
            <a:r>
              <a:rPr lang="ru-RU" sz="2400" dirty="0" err="1"/>
              <a:t>Excel</a:t>
            </a:r>
            <a:r>
              <a:rPr lang="ru-RU" sz="2400" dirty="0"/>
              <a:t>, не требующие присутствия установленной платформы MATLAB. 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>
                <a:hlinkClick r:id="rId4" tooltip="MATLAB Builder™ JA - это пакет, расширяющий возможности MATLAB Compiler средствам преобразования функций MATLAB в java-классы. Обеспечивает их независимость и не требует для исполнения присутствия платформы MATLAB. Наряду с возможностью генерации библиотек и компонент, средства создания java-классов обеспечивают разработчиков мощными средствами интеграции MATLAB-разработок с приложениями, разработанными на других языках."/>
              </a:rPr>
              <a:t>MATLAB Builder JA (for Java language)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>
                <a:hlinkClick r:id="rId5" tooltip="MATLAB Builder NE - это пакет, расширяющий возможности MATLAB Compiler средствами генерации независимых .NET компонент и COM объектов. Обеспечивает преобразование функций MATLAB в независимые компоненты, не требующие для исполнения присутствия платформы MATLAB."/>
              </a:rPr>
              <a:t>MATLAB Builder NE (for Microsoft .NET Framework)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>
                <a:hlinkClick r:id="rId6" tooltip="MATLAB Compiler – это специальный инструмент, позволяющий создавать независимые приложения в среде MATLAB. Обеспечивает преобразование программного MATLAB-кода, графики и интерфейса в независимые приложения, не требующие для исполнения присутствия платформы MATLAB. "/>
              </a:rPr>
              <a:t>MATLAB Compiler</a:t>
            </a:r>
            <a:endParaRPr lang="ru-RU" sz="2400" dirty="0"/>
          </a:p>
          <a:p>
            <a:pPr marL="0" indent="0" fontAlgn="base">
              <a:buNone/>
            </a:pPr>
            <a:r>
              <a:rPr lang="ru-RU" sz="2400" dirty="0"/>
              <a:t>Создание автономных приложений из программ MATLAB.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>
                <a:hlinkClick r:id="rId7" tooltip="MATLAB Compiler SDK ™ расширяет функциональные возможности MATLAB Compiler ™, позволяя создавать C / C ++ разделяемые библиотеки, сборки .NET Microsoft и классы JAVA® напрямую из программ Matlab®. Эти компоненты могут быть интегрированы с пользовательскими приложениями, а затем развернуты на настольных системах, в вебе и на предприятиях."/>
              </a:rPr>
              <a:t>MATLAB Compiler SDK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>
                <a:hlinkClick r:id="rId8" tooltip="MATLAB Production Server"/>
              </a:rPr>
              <a:t>MATLAB Production Server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>
                <a:hlinkClick r:id="rId9" tooltip="Spreadsheet Link EX - это пакет расширения, обеспечивающий доступ к MATLAB-функциям из среды Microsoft Excel. Позволяет с помощью простого и широко известного интерфейса Microsoft Excel применять мощную математику и графику MATLAB для обработки табличных данных, позволяет легко обращаться из Excel к рабочему пространству MATLAB, импортировать и экспортировать данные. "/>
              </a:rPr>
              <a:t>Spreadsheet Link EX (for Microsoft Excel)</a:t>
            </a:r>
            <a:endParaRPr lang="en-US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890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849"/>
            <a:ext cx="8229600" cy="971879"/>
          </a:xfrm>
        </p:spPr>
        <p:txBody>
          <a:bodyPr/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6000768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/>
              <a:t>Подключение к базам данных и отчетность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hlinkClick r:id="rId2" tooltip="Database Toolbox - это пакет расширения MATLAB, для работы с базами данных. Обеспечивает соединение с ODBC/JDBC базами, импорт и экспорт данных, а также позволяет использовать мощнейшие средства платформы MATLAB и различных пакетов расширения для обработки, анализа и визуализации данных."/>
              </a:rPr>
              <a:t>Database Toolbox</a:t>
            </a:r>
            <a:endParaRPr lang="ru-RU" sz="1700" dirty="0"/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/>
              <a:t> это пакет расширения </a:t>
            </a:r>
            <a:r>
              <a:rPr lang="ru-RU" sz="1700" b="1" dirty="0">
                <a:hlinkClick r:id="rId3"/>
              </a:rPr>
              <a:t>MATLAB</a:t>
            </a:r>
            <a:r>
              <a:rPr lang="ru-RU" sz="1700" b="1" dirty="0"/>
              <a:t> для работы с базами данных.  </a:t>
            </a:r>
            <a:r>
              <a:rPr lang="ru-RU" sz="1700" dirty="0"/>
              <a:t>Обеспечивает соединение с ODBC/JDBC базами, импорт и экспорт данных, а также позволяет использовать мощнейшие средства платформы MATLAB и различных пакетов расширения для обработки, анализа и визуализации данных.  </a:t>
            </a:r>
            <a:r>
              <a:rPr lang="ru-RU" sz="1700" dirty="0" err="1"/>
              <a:t>Database</a:t>
            </a:r>
            <a:r>
              <a:rPr lang="ru-RU" sz="1700" dirty="0"/>
              <a:t> </a:t>
            </a:r>
            <a:r>
              <a:rPr lang="ru-RU" sz="1700" dirty="0" err="1"/>
              <a:t>Toolbox</a:t>
            </a:r>
            <a:r>
              <a:rPr lang="ru-RU" sz="1700" b="1" dirty="0"/>
              <a:t> </a:t>
            </a:r>
            <a:r>
              <a:rPr lang="ru-RU" sz="1700" dirty="0"/>
              <a:t>обеспечивает простые средства взаимодействия с базами данных, функции </a:t>
            </a:r>
            <a:r>
              <a:rPr lang="ru-RU" sz="1700" b="1" dirty="0"/>
              <a:t>формирования SQL-запрос</a:t>
            </a:r>
            <a:r>
              <a:rPr lang="ru-RU" sz="1700" dirty="0"/>
              <a:t>ов и получения результатов. Кроме этого, пакет содержит графический интерактивный </a:t>
            </a:r>
            <a:r>
              <a:rPr lang="ru-RU" sz="1700" b="1" dirty="0"/>
              <a:t>мастер SQL-запросов </a:t>
            </a:r>
            <a:r>
              <a:rPr lang="ru-RU" sz="1700" dirty="0"/>
              <a:t>для пользователей, не знакомых с синтаксисом SQL. </a:t>
            </a:r>
            <a:endParaRPr lang="en-US" sz="17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hlinkClick r:id="rId4" tooltip="MATLAB Report Generator – это средство создания отчетов из среды MATLAB. Позволяет автоматически документировать алгоритмы и функции, разработанные на MATLAB, включать графику в состав отчетов, управлять шаблонами и настраивать внешний вид генерируемой документации. Пакет позволяет создавать отчеты в форматах: HTML, PDF, RTF, DOC и XML."/>
              </a:rPr>
              <a:t>MATLAB Report Generator</a:t>
            </a:r>
            <a:endParaRPr lang="ru-RU" sz="1700" dirty="0"/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/>
              <a:t>это средство создания отчетов из среды </a:t>
            </a:r>
            <a:r>
              <a:rPr lang="ru-RU" sz="1700" b="1" dirty="0">
                <a:hlinkClick r:id="rId3"/>
              </a:rPr>
              <a:t>MATLAB</a:t>
            </a:r>
            <a:r>
              <a:rPr lang="ru-RU" sz="1700" b="1" dirty="0"/>
              <a:t>.  </a:t>
            </a:r>
            <a:r>
              <a:rPr lang="ru-RU" sz="1700" dirty="0"/>
              <a:t>Позволяет автоматически документировать алгоритмы и функции, разработанные на MATLAB, включать графику в состав отчетов, управлять шаблонами, и настраивать внешний вид генерируемой документации. </a:t>
            </a:r>
            <a:br>
              <a:rPr lang="ru-RU" sz="1700" dirty="0"/>
            </a:br>
            <a:r>
              <a:rPr lang="ru-RU" sz="1700" dirty="0"/>
              <a:t>Пакет позволяет создавать отчеты в форматах: </a:t>
            </a:r>
            <a:r>
              <a:rPr lang="ru-RU" sz="1700" b="1" dirty="0"/>
              <a:t>HTML, PDF, RTF, DOC и XML</a:t>
            </a:r>
            <a:r>
              <a:rPr lang="ru-RU" sz="1700" dirty="0"/>
              <a:t>. MATLAB </a:t>
            </a:r>
            <a:r>
              <a:rPr lang="ru-RU" sz="1700" dirty="0" err="1"/>
              <a:t>Report</a:t>
            </a:r>
            <a:r>
              <a:rPr lang="ru-RU" sz="1700" dirty="0"/>
              <a:t> </a:t>
            </a:r>
            <a:r>
              <a:rPr lang="ru-RU" sz="1700" dirty="0" err="1"/>
              <a:t>Generator</a:t>
            </a:r>
            <a:r>
              <a:rPr lang="ru-RU" sz="1700" dirty="0"/>
              <a:t> позволяет </a:t>
            </a:r>
            <a:r>
              <a:rPr lang="ru-RU" sz="1700" b="1" dirty="0"/>
              <a:t>разрабатывать собственные стили документации</a:t>
            </a:r>
            <a:r>
              <a:rPr lang="ru-RU" sz="1700" dirty="0"/>
              <a:t>, и использовать их в качестве шаблонов. Возможность генерации </a:t>
            </a:r>
            <a:r>
              <a:rPr lang="ru-RU" sz="1700" b="1" dirty="0"/>
              <a:t>условного форматирования документов </a:t>
            </a:r>
            <a:r>
              <a:rPr lang="ru-RU" sz="1700" dirty="0"/>
              <a:t>с помощью </a:t>
            </a:r>
            <a:r>
              <a:rPr lang="ru-RU" sz="1700" b="1" dirty="0"/>
              <a:t>логических операций</a:t>
            </a:r>
            <a:r>
              <a:rPr lang="ru-RU" sz="1700" dirty="0"/>
              <a:t>, таких как IF, THEN, ELSE и WHILE</a:t>
            </a:r>
          </a:p>
        </p:txBody>
      </p:sp>
    </p:spTree>
    <p:extLst>
      <p:ext uri="{BB962C8B-B14F-4D97-AF65-F5344CB8AC3E}">
        <p14:creationId xmlns:p14="http://schemas.microsoft.com/office/powerpoint/2010/main" val="4182694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691"/>
            <a:ext cx="9144000" cy="489179"/>
          </a:xfrm>
        </p:spPr>
        <p:txBody>
          <a:bodyPr>
            <a:noAutofit/>
          </a:bodyPr>
          <a:lstStyle/>
          <a:p>
            <a:r>
              <a:rPr lang="ru-RU" sz="2000" b="1" dirty="0"/>
              <a:t>2. Интерфейс пользователя </a:t>
            </a:r>
            <a:r>
              <a:rPr lang="en-US" sz="2000" b="1" dirty="0"/>
              <a:t>MATLAB</a:t>
            </a:r>
            <a:r>
              <a:rPr lang="ru-RU" sz="2000" b="1" dirty="0"/>
              <a:t>, рабочие окна системы, командная строка, устройство справочной подсистемы </a:t>
            </a:r>
            <a:r>
              <a:rPr lang="en-US" sz="2000" b="1" dirty="0"/>
              <a:t>MATLAB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870"/>
            <a:ext cx="8784976" cy="610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910" y="1516569"/>
            <a:ext cx="1491666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Current Folder </a:t>
            </a:r>
            <a:r>
              <a:rPr lang="ru-RU" sz="1600" dirty="0"/>
              <a:t> (текущая папка)</a:t>
            </a:r>
            <a:r>
              <a:rPr lang="en-US" sz="1600" dirty="0"/>
              <a:t> </a:t>
            </a:r>
            <a:r>
              <a:rPr lang="ru-RU" sz="1600" dirty="0"/>
              <a:t>-доступ к файлам. кроме работы с математическими выражениями из командного окна, пользователь также может работать с файлами.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4427767"/>
            <a:ext cx="374441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Command Window</a:t>
            </a:r>
            <a:r>
              <a:rPr lang="ru-RU" b="1" dirty="0"/>
              <a:t> (</a:t>
            </a:r>
            <a:r>
              <a:rPr lang="ru-RU" dirty="0"/>
              <a:t>Окно команд</a:t>
            </a:r>
            <a:r>
              <a:rPr lang="ru-RU" b="1" dirty="0"/>
              <a:t>)</a:t>
            </a:r>
            <a:r>
              <a:rPr lang="en-US" b="1" dirty="0"/>
              <a:t> </a:t>
            </a:r>
            <a:r>
              <a:rPr lang="en-US" dirty="0"/>
              <a:t>—</a:t>
            </a:r>
            <a:r>
              <a:rPr lang="ru-RU" dirty="0"/>
              <a:t>в нем набирают команды пользователя, подлежащие немедленному исполнению в командной строке, обозначенной  (&gt;&gt;). Здесь же выдаются результаты выполненных команд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78914" y="1531842"/>
            <a:ext cx="649754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Workspace</a:t>
            </a:r>
            <a:r>
              <a:rPr lang="ru-RU" b="1" dirty="0"/>
              <a:t> (Рабочее пространство</a:t>
            </a:r>
            <a:r>
              <a:rPr lang="ru-RU" dirty="0"/>
              <a:t>) - отображает текущий набор переменных, заданных пользователем в командном окне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73609" y="2588711"/>
            <a:ext cx="607671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/>
              <a:t>Command</a:t>
            </a:r>
            <a:r>
              <a:rPr lang="ru-RU" b="1" dirty="0"/>
              <a:t> </a:t>
            </a:r>
            <a:r>
              <a:rPr lang="ru-RU" b="1" dirty="0" err="1"/>
              <a:t>History</a:t>
            </a:r>
            <a:r>
              <a:rPr lang="ru-RU" b="1" dirty="0"/>
              <a:t> </a:t>
            </a:r>
            <a:r>
              <a:rPr lang="ru-RU" dirty="0"/>
              <a:t>- (История команд) хранит все команды набираемые пользователем, однако в отличие от содержимого </a:t>
            </a:r>
            <a:r>
              <a:rPr lang="ru-RU" dirty="0" err="1"/>
              <a:t>Command</a:t>
            </a:r>
            <a:r>
              <a:rPr lang="ru-RU" dirty="0"/>
              <a:t> </a:t>
            </a:r>
            <a:r>
              <a:rPr lang="ru-RU" dirty="0" err="1"/>
              <a:t>Window</a:t>
            </a:r>
            <a:r>
              <a:rPr lang="ru-RU" dirty="0"/>
              <a:t> сюда не попадают сообщения системы и результаты вычислений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7884368" y="3789040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539552" y="6524561"/>
            <a:ext cx="360040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43608" y="6546691"/>
            <a:ext cx="5020484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доступ к инструментам,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демо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-примерам, ярлыкам и документации</a:t>
            </a:r>
            <a:r>
              <a:rPr kumimoji="0" lang="ru-RU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319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GAPS\Desktop\BACKUP 107\УПС\course_UniMathProgs\лекции\MatLAB\mathlab-interface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081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8964488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b="1" dirty="0">
                <a:effectLst/>
              </a:rPr>
              <a:t>3. Командный язык MATLAB – лексемы, операторы, функции, выражения и управляющие конструкции, типы данных. Оперирование переменными типа "матрица"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99715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Число</a:t>
            </a:r>
            <a:r>
              <a:rPr lang="ru-RU" dirty="0"/>
              <a:t> – вещественное числовое значение. </a:t>
            </a:r>
          </a:p>
          <a:p>
            <a:pPr marL="0" indent="0" algn="just">
              <a:buNone/>
            </a:pPr>
            <a:r>
              <a:rPr lang="ru-RU" b="1" dirty="0"/>
              <a:t>Массив</a:t>
            </a:r>
            <a:r>
              <a:rPr lang="ru-RU" dirty="0"/>
              <a:t> – это данные (объекты) одной природы, сгруппированные по одному и тому же характерному признаку. </a:t>
            </a:r>
          </a:p>
          <a:p>
            <a:pPr marL="0" indent="0" algn="just">
              <a:buNone/>
            </a:pPr>
            <a:r>
              <a:rPr lang="ru-RU" b="1" dirty="0"/>
              <a:t>Матрица</a:t>
            </a:r>
            <a:r>
              <a:rPr lang="ru-RU" dirty="0"/>
              <a:t> – массив, представленный в виде прямоугольной таблицы, каждый элемент имеет номер (индекс), определяющий однозначно его положение в матрице, в индексировании </a:t>
            </a:r>
            <a:r>
              <a:rPr lang="ru-RU" b="1" dirty="0"/>
              <a:t>идет сначала номер строки</a:t>
            </a:r>
            <a:r>
              <a:rPr lang="ru-RU" dirty="0"/>
              <a:t>, </a:t>
            </a:r>
            <a:r>
              <a:rPr lang="ru-RU" b="1" dirty="0"/>
              <a:t>а потом номер столбца</a:t>
            </a:r>
            <a:r>
              <a:rPr lang="ru-RU" dirty="0"/>
              <a:t>, где расположен элемент. </a:t>
            </a:r>
          </a:p>
          <a:p>
            <a:pPr marL="0" indent="0" algn="just">
              <a:buNone/>
            </a:pPr>
            <a:r>
              <a:rPr lang="ru-RU" b="1" dirty="0"/>
              <a:t>Многомерный массив </a:t>
            </a:r>
            <a:r>
              <a:rPr lang="ru-RU" dirty="0"/>
              <a:t>– пространственная матрица, имеющая три и более размерностей, каждый элемент также имеет индекс, однозначно определяющий его положение. Грубо говоря многомерный массив – это матрица матриц. </a:t>
            </a:r>
          </a:p>
          <a:p>
            <a:pPr marL="0" indent="0" algn="just">
              <a:buNone/>
            </a:pPr>
            <a:r>
              <a:rPr lang="ru-RU" b="1" dirty="0"/>
              <a:t>Вектор</a:t>
            </a:r>
            <a:r>
              <a:rPr lang="ru-RU" dirty="0"/>
              <a:t> – одномерная матрица. Без особых указаний со стороны пользователя это </a:t>
            </a:r>
            <a:r>
              <a:rPr lang="ru-RU" b="1" dirty="0"/>
              <a:t>матрица-столбец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b="1" dirty="0"/>
              <a:t>Структура</a:t>
            </a:r>
            <a:r>
              <a:rPr lang="ru-RU" dirty="0"/>
              <a:t> – это набор разнотипных полей. Поле может содержать как массив, так и число, так и строку. Одно поле содержит данные только одного типа. </a:t>
            </a:r>
          </a:p>
          <a:p>
            <a:pPr marL="0" indent="0" algn="just">
              <a:buNone/>
            </a:pPr>
            <a:r>
              <a:rPr lang="ru-RU" b="1" dirty="0"/>
              <a:t>Строка</a:t>
            </a:r>
            <a:r>
              <a:rPr lang="ru-RU" dirty="0"/>
              <a:t> – набор (массив) символов символьных таблиц компьютера.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196752"/>
            <a:ext cx="3462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Основные типы данных </a:t>
            </a:r>
          </a:p>
        </p:txBody>
      </p:sp>
    </p:spTree>
    <p:extLst>
      <p:ext uri="{BB962C8B-B14F-4D97-AF65-F5344CB8AC3E}">
        <p14:creationId xmlns:p14="http://schemas.microsoft.com/office/powerpoint/2010/main" val="39042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t="15792" r="28996"/>
          <a:stretch/>
        </p:blipFill>
        <p:spPr bwMode="auto">
          <a:xfrm>
            <a:off x="185034" y="548680"/>
            <a:ext cx="8491421" cy="523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8" t="38083" r="24068" b="32609"/>
          <a:stretch/>
        </p:blipFill>
        <p:spPr bwMode="auto">
          <a:xfrm>
            <a:off x="467543" y="5661248"/>
            <a:ext cx="8496945" cy="110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48072"/>
          </a:xfrm>
        </p:spPr>
        <p:txBody>
          <a:bodyPr>
            <a:normAutofit/>
          </a:bodyPr>
          <a:lstStyle/>
          <a:p>
            <a:r>
              <a:rPr lang="ru-RU" sz="1800" b="1" dirty="0"/>
              <a:t>1. MATLAB – концепция системы,</a:t>
            </a:r>
            <a:r>
              <a:rPr lang="ru-RU" sz="1800" dirty="0"/>
              <a:t> </a:t>
            </a:r>
            <a:r>
              <a:rPr lang="ru-RU" sz="1800" b="1" dirty="0"/>
              <a:t>структура пакета программ, функциональных возможностей системы и пакетов расширения </a:t>
            </a:r>
            <a:r>
              <a:rPr lang="en-US" sz="1800" b="1" dirty="0"/>
              <a:t>Toolboxes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899021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Числа, переменные, функции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517632" cy="52565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Числа в MATLAB могут быть положительными и отрицательными, целыми и дробными, действительными и комплексными. Они могут представляться с фиксированной и плавающей точкой, с мантиссой* и порядком.  </a:t>
            </a:r>
          </a:p>
          <a:p>
            <a:pPr marL="0" indent="0" algn="just">
              <a:buNone/>
            </a:pPr>
            <a:r>
              <a:rPr lang="ru-RU" b="1" dirty="0"/>
              <a:t>Особенности представления чисел в MATLAB:</a:t>
            </a:r>
          </a:p>
          <a:p>
            <a:pPr algn="just"/>
            <a:r>
              <a:rPr lang="ru-RU" dirty="0"/>
              <a:t>мнимая единица кодируется с помощью двух символов: </a:t>
            </a:r>
            <a:r>
              <a:rPr lang="ru-RU" i="1" dirty="0"/>
              <a:t>i</a:t>
            </a:r>
            <a:r>
              <a:rPr lang="ru-RU" dirty="0"/>
              <a:t> или </a:t>
            </a:r>
            <a:r>
              <a:rPr lang="ru-RU" i="1" dirty="0"/>
              <a:t>j (</a:t>
            </a:r>
            <a:r>
              <a:rPr lang="en-US" i="1" dirty="0"/>
              <a:t>2i </a:t>
            </a:r>
            <a:r>
              <a:rPr lang="ru-RU" i="1" dirty="0"/>
              <a:t>или </a:t>
            </a:r>
            <a:r>
              <a:rPr lang="en-US" i="1" dirty="0"/>
              <a:t>5j</a:t>
            </a:r>
            <a:r>
              <a:rPr lang="ru-RU" i="1" dirty="0"/>
              <a:t>)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целая часть числа от дробной отделяется точкой;</a:t>
            </a:r>
          </a:p>
          <a:p>
            <a:pPr algn="just"/>
            <a:r>
              <a:rPr lang="ru-RU" dirty="0"/>
              <a:t>отделение порядка числа от мантиссы осуществляется символом </a:t>
            </a:r>
            <a:r>
              <a:rPr lang="ru-RU" i="1" dirty="0"/>
              <a:t>е</a:t>
            </a:r>
            <a:r>
              <a:rPr lang="en-US" i="1" dirty="0"/>
              <a:t> (2.1235e-001)</a:t>
            </a:r>
            <a:r>
              <a:rPr lang="ru-RU" dirty="0"/>
              <a:t>. </a:t>
            </a:r>
          </a:p>
          <a:p>
            <a:pPr algn="just">
              <a:buNone/>
            </a:pPr>
            <a:r>
              <a:rPr lang="ru-RU" sz="2200" i="1" dirty="0"/>
              <a:t>*мантисса – дробная часть десятичного логарифма числа</a:t>
            </a:r>
          </a:p>
          <a:p>
            <a:pPr algn="just">
              <a:buNone/>
            </a:pPr>
            <a:r>
              <a:rPr lang="ru-RU" sz="2200" i="1" dirty="0"/>
              <a:t>Значащая 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часть числа в формате с плавающей запятой</a:t>
            </a: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val="196615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199"/>
            <a:ext cx="8784976" cy="792088"/>
          </a:xfrm>
        </p:spPr>
        <p:txBody>
          <a:bodyPr/>
          <a:lstStyle/>
          <a:p>
            <a:r>
              <a:rPr lang="ru-RU" b="1" dirty="0"/>
              <a:t>Форматы чисел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3240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/>
              <a:t>format</a:t>
            </a:r>
            <a:r>
              <a:rPr lang="ru-RU" b="1" dirty="0"/>
              <a:t> </a:t>
            </a:r>
            <a:r>
              <a:rPr lang="ru-RU" b="1" dirty="0" err="1"/>
              <a:t>chort</a:t>
            </a:r>
            <a:r>
              <a:rPr lang="ru-RU" b="1" dirty="0"/>
              <a:t> </a:t>
            </a:r>
            <a:r>
              <a:rPr lang="ru-RU" dirty="0"/>
              <a:t>– короткое представление (5 знаков числа);</a:t>
            </a:r>
          </a:p>
          <a:p>
            <a:pPr marL="0" indent="0">
              <a:buNone/>
            </a:pPr>
            <a:r>
              <a:rPr lang="en-US" b="1" dirty="0"/>
              <a:t>format </a:t>
            </a:r>
            <a:r>
              <a:rPr lang="en-US" b="1" dirty="0" err="1"/>
              <a:t>chort</a:t>
            </a:r>
            <a:r>
              <a:rPr lang="ru-RU" b="1" dirty="0"/>
              <a:t> е </a:t>
            </a:r>
            <a:r>
              <a:rPr lang="ru-RU" dirty="0"/>
              <a:t>– короткое представление в экспоненциальной форме (5 знаков мантиссы, 3 знака порядка);</a:t>
            </a:r>
          </a:p>
          <a:p>
            <a:pPr marL="0" indent="0">
              <a:buNone/>
            </a:pPr>
            <a:r>
              <a:rPr lang="ru-RU" b="1" dirty="0" err="1"/>
              <a:t>format</a:t>
            </a:r>
            <a:r>
              <a:rPr lang="ru-RU" b="1" dirty="0"/>
              <a:t> </a:t>
            </a:r>
            <a:r>
              <a:rPr lang="ru-RU" b="1" dirty="0" err="1"/>
              <a:t>lonq</a:t>
            </a:r>
            <a:r>
              <a:rPr lang="ru-RU" b="1" dirty="0"/>
              <a:t> </a:t>
            </a:r>
            <a:r>
              <a:rPr lang="ru-RU" dirty="0"/>
              <a:t>– длинное представление числа (15 знаков);</a:t>
            </a:r>
          </a:p>
          <a:p>
            <a:pPr marL="0" indent="0">
              <a:buNone/>
            </a:pPr>
            <a:r>
              <a:rPr lang="ru-RU" b="1" dirty="0" err="1"/>
              <a:t>format</a:t>
            </a:r>
            <a:r>
              <a:rPr lang="ru-RU" b="1" dirty="0"/>
              <a:t> </a:t>
            </a:r>
            <a:r>
              <a:rPr lang="ru-RU" b="1" dirty="0" err="1"/>
              <a:t>lonq</a:t>
            </a:r>
            <a:r>
              <a:rPr lang="ru-RU" b="1" dirty="0"/>
              <a:t> е </a:t>
            </a:r>
            <a:r>
              <a:rPr lang="ru-RU" dirty="0"/>
              <a:t>– длинное представление в экспоненциальной форме (15 знаков мантиссы, 3 знака порядка)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58604"/>
              </p:ext>
            </p:extLst>
          </p:nvPr>
        </p:nvGraphicFramePr>
        <p:xfrm>
          <a:off x="323528" y="3789043"/>
          <a:ext cx="8672512" cy="2775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55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Команда/формат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Число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55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3/7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/>
                        <a:t>format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chort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0.4286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format </a:t>
                      </a:r>
                      <a:r>
                        <a:rPr lang="en-US" sz="2400" b="1" dirty="0" err="1"/>
                        <a:t>chort</a:t>
                      </a:r>
                      <a:r>
                        <a:rPr lang="ru-RU" sz="2400" b="1" dirty="0"/>
                        <a:t> 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4.2857е-001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/>
                        <a:t>format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lonq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0.42857142857143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/>
                        <a:t>format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lonq</a:t>
                      </a:r>
                      <a:r>
                        <a:rPr lang="ru-RU" sz="2400" b="1" dirty="0"/>
                        <a:t> 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4.28571428571429е-001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819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05" y="0"/>
            <a:ext cx="9144000" cy="836712"/>
          </a:xfrm>
        </p:spPr>
        <p:txBody>
          <a:bodyPr/>
          <a:lstStyle/>
          <a:p>
            <a:r>
              <a:rPr lang="ru-RU" b="1" dirty="0"/>
              <a:t>Переменные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/>
              <a:t>Переменные</a:t>
            </a:r>
            <a:r>
              <a:rPr lang="ru-RU" sz="1600" i="1" dirty="0"/>
              <a:t> — </a:t>
            </a:r>
            <a:r>
              <a:rPr lang="ru-RU" sz="1600" dirty="0"/>
              <a:t>это имеющие имена объекты, способные хранить некоторые, обычно разные по значению, данные. В зависимости от этих данных переменные могут быть </a:t>
            </a:r>
            <a:r>
              <a:rPr lang="ru-RU" sz="1600" b="1" dirty="0"/>
              <a:t>числовыми</a:t>
            </a:r>
            <a:r>
              <a:rPr lang="ru-RU" sz="1600" dirty="0"/>
              <a:t> или </a:t>
            </a:r>
            <a:r>
              <a:rPr lang="ru-RU" sz="1600" b="1" dirty="0"/>
              <a:t>символьными, векторными или матричными</a:t>
            </a:r>
            <a:r>
              <a:rPr lang="ru-RU" sz="1600" dirty="0"/>
              <a:t>. </a:t>
            </a:r>
          </a:p>
          <a:p>
            <a:pPr algn="just"/>
            <a:r>
              <a:rPr lang="ru-RU" sz="1600" dirty="0"/>
              <a:t>В системе MATLAB можно задавать переменным определенные значения. Для этого используется операция </a:t>
            </a:r>
            <a:r>
              <a:rPr lang="ru-RU" sz="1600" b="1" i="1" dirty="0"/>
              <a:t>присваивания, </a:t>
            </a:r>
            <a:r>
              <a:rPr lang="ru-RU" sz="1600" b="1" dirty="0"/>
              <a:t>вводимая знаком равенства =</a:t>
            </a:r>
          </a:p>
          <a:p>
            <a:pPr algn="just"/>
            <a:r>
              <a:rPr lang="ru-RU" sz="1600" dirty="0" err="1"/>
              <a:t>Имя_переменной</a:t>
            </a:r>
            <a:r>
              <a:rPr lang="ru-RU" sz="1600" dirty="0"/>
              <a:t> = Выражение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Типы переменных </a:t>
            </a:r>
            <a:r>
              <a:rPr lang="ru-RU" sz="1600" b="1" dirty="0"/>
              <a:t>заранее не декларируются</a:t>
            </a:r>
            <a:r>
              <a:rPr lang="ru-RU" sz="1600" dirty="0"/>
              <a:t>. Они определяются выражением, значение которого присваивается переменной. Так, если это выражение — вектор или матрица, то переменная будет векторной или матричной. </a:t>
            </a:r>
            <a:br>
              <a:rPr lang="ru-RU" sz="1600" dirty="0"/>
            </a:br>
            <a:endParaRPr lang="ru-RU" sz="1600" dirty="0"/>
          </a:p>
          <a:p>
            <a:pPr algn="just"/>
            <a:r>
              <a:rPr lang="ru-RU" sz="1600" b="1" i="1" dirty="0"/>
              <a:t>Имя переменной (ее идентификатор)</a:t>
            </a:r>
            <a:r>
              <a:rPr lang="ru-RU" sz="1600" i="1" dirty="0"/>
              <a:t> </a:t>
            </a:r>
            <a:r>
              <a:rPr lang="ru-RU" sz="1600" dirty="0"/>
              <a:t>может содержать сколько угодно символов, но запоминается и идентифицируется только </a:t>
            </a:r>
            <a:r>
              <a:rPr lang="ru-RU" sz="1600" b="1" dirty="0"/>
              <a:t>31 начальный символ</a:t>
            </a:r>
            <a:r>
              <a:rPr lang="ru-RU" sz="1600" dirty="0"/>
              <a:t>. Имя любой переменной не должно совпадать с именами других переменных, функций и процедур системы, т. е. оно должно быть уникальным. </a:t>
            </a:r>
            <a:r>
              <a:rPr lang="ru-RU" sz="1600" b="1" dirty="0"/>
              <a:t>Имя должно начинаться с буквы, может содержать буквы, цифры и символ подчеркивания _. Недопустимо</a:t>
            </a:r>
            <a:r>
              <a:rPr lang="ru-RU" sz="1600" dirty="0"/>
              <a:t> включать </a:t>
            </a:r>
            <a:r>
              <a:rPr lang="ru-RU" sz="1600" b="1" dirty="0"/>
              <a:t>в имена переменных пробелы </a:t>
            </a:r>
            <a:r>
              <a:rPr lang="ru-RU" sz="1600" dirty="0"/>
              <a:t>и специальные знаки, </a:t>
            </a:r>
            <a:r>
              <a:rPr lang="ru-RU" sz="1600" b="1" dirty="0"/>
              <a:t>например +,.-, *, / </a:t>
            </a:r>
            <a:r>
              <a:rPr lang="ru-RU" sz="1600" dirty="0"/>
              <a:t>и т. д., поскольку в этом случае правильная интерпретация выражений становится невозможной.</a:t>
            </a:r>
          </a:p>
          <a:p>
            <a:pPr algn="just"/>
            <a:r>
              <a:rPr lang="ru-RU" sz="1600" dirty="0"/>
              <a:t>Желательно использовать содержательные имена для обозначений переменных, например </a:t>
            </a:r>
            <a:r>
              <a:rPr lang="ru-RU" sz="1600" dirty="0" err="1"/>
              <a:t>speed_l</a:t>
            </a:r>
            <a:r>
              <a:rPr lang="ru-RU" sz="1600" dirty="0"/>
              <a:t> для переменной, обозначающей скорость первого объекта. Переменные могут быть обычными и </a:t>
            </a:r>
            <a:r>
              <a:rPr lang="ru-RU" sz="1600" b="1" i="1" dirty="0"/>
              <a:t>индексированными</a:t>
            </a:r>
            <a:r>
              <a:rPr lang="ru-RU" sz="1600" i="1" dirty="0"/>
              <a:t>, </a:t>
            </a:r>
            <a:r>
              <a:rPr lang="ru-RU" sz="1600" dirty="0"/>
              <a:t>то есть элементами векторов или матриц. Могут использоваться и </a:t>
            </a:r>
            <a:r>
              <a:rPr lang="ru-RU" sz="1600" b="1" i="1" dirty="0"/>
              <a:t>символьные</a:t>
            </a:r>
            <a:r>
              <a:rPr lang="ru-RU" sz="1600" i="1" dirty="0"/>
              <a:t> </a:t>
            </a:r>
            <a:r>
              <a:rPr lang="ru-RU" sz="1600" dirty="0"/>
              <a:t>переменные, причем </a:t>
            </a:r>
            <a:r>
              <a:rPr lang="ru-RU" sz="1600" b="1" dirty="0"/>
              <a:t>символьные значения </a:t>
            </a:r>
            <a:r>
              <a:rPr lang="ru-RU" sz="1600" dirty="0"/>
              <a:t>заключаются в </a:t>
            </a:r>
            <a:r>
              <a:rPr lang="ru-RU" sz="1600" b="1" dirty="0"/>
              <a:t>апострофы, например s='</a:t>
            </a:r>
            <a:r>
              <a:rPr lang="ru-RU" sz="1600" b="1" dirty="0" err="1"/>
              <a:t>Demo</a:t>
            </a:r>
            <a:r>
              <a:rPr lang="ru-RU" sz="1600" b="1" dirty="0"/>
              <a:t>'.</a:t>
            </a:r>
          </a:p>
        </p:txBody>
      </p:sp>
    </p:spTree>
    <p:extLst>
      <p:ext uri="{BB962C8B-B14F-4D97-AF65-F5344CB8AC3E}">
        <p14:creationId xmlns:p14="http://schemas.microsoft.com/office/powerpoint/2010/main" val="2069495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618"/>
            <a:ext cx="8229600" cy="64807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Константы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64128"/>
            <a:ext cx="5760640" cy="578920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Константы</a:t>
            </a:r>
            <a:r>
              <a:rPr lang="ru-RU" dirty="0"/>
              <a:t> – это предварительно определенное числовое или символьное значение, представленное уникальным именем.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Числа (например 1, -2 и 1.23) являются безымянными </a:t>
            </a:r>
            <a:r>
              <a:rPr lang="ru-RU" b="1" i="1" dirty="0"/>
              <a:t>числовыми константами</a:t>
            </a:r>
            <a:r>
              <a:rPr lang="ru-RU" i="1" dirty="0"/>
              <a:t>.  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Другие виды констант в MATLAB принято назвать</a:t>
            </a:r>
            <a:r>
              <a:rPr lang="ru-RU" b="1" dirty="0"/>
              <a:t> </a:t>
            </a:r>
            <a:r>
              <a:rPr lang="ru-RU" b="1" i="1" dirty="0"/>
              <a:t>системными переменными</a:t>
            </a:r>
            <a:r>
              <a:rPr lang="ru-RU" i="1" dirty="0"/>
              <a:t>, </a:t>
            </a:r>
            <a:r>
              <a:rPr lang="ru-RU" dirty="0"/>
              <a:t>поскольку, с одной стороны, они задаются системой при ее загрузке, а с другой — могут переопределяться. Наиболее часто в MATLAB используются следующие константы:</a:t>
            </a:r>
          </a:p>
          <a:p>
            <a:pPr marL="0" indent="0" algn="just">
              <a:buNone/>
            </a:pPr>
            <a:r>
              <a:rPr lang="en-US" b="1" i="1" dirty="0"/>
              <a:t>pi</a:t>
            </a:r>
            <a:r>
              <a:rPr lang="en-US" dirty="0"/>
              <a:t> – </a:t>
            </a:r>
            <a:r>
              <a:rPr lang="ru-RU" dirty="0"/>
              <a:t>число </a:t>
            </a:r>
            <a:r>
              <a:rPr lang="el-GR" dirty="0"/>
              <a:t>π;</a:t>
            </a:r>
            <a:endParaRPr lang="ru-RU" dirty="0"/>
          </a:p>
          <a:p>
            <a:pPr marL="0" indent="0" algn="just">
              <a:buNone/>
            </a:pPr>
            <a:r>
              <a:rPr lang="ru-RU" b="1" i="1" dirty="0" err="1"/>
              <a:t>eps</a:t>
            </a:r>
            <a:r>
              <a:rPr lang="ru-RU" b="1" i="1" dirty="0"/>
              <a:t> </a:t>
            </a:r>
            <a:r>
              <a:rPr lang="ru-RU" dirty="0"/>
              <a:t>— погрешность операций над числами с плавающей точкой;</a:t>
            </a:r>
          </a:p>
          <a:p>
            <a:pPr marL="0" indent="0" algn="just">
              <a:buNone/>
            </a:pPr>
            <a:r>
              <a:rPr lang="ru-RU" b="1" i="1" dirty="0" err="1"/>
              <a:t>realmin</a:t>
            </a:r>
            <a:r>
              <a:rPr lang="ru-RU" b="1" i="1" dirty="0"/>
              <a:t> </a:t>
            </a:r>
            <a:r>
              <a:rPr lang="ru-RU" dirty="0"/>
              <a:t>— наименьшее число с плавающей точкой ;</a:t>
            </a:r>
          </a:p>
          <a:p>
            <a:pPr marL="0" indent="0" algn="just">
              <a:buNone/>
            </a:pPr>
            <a:r>
              <a:rPr lang="ru-RU" b="1" i="1" dirty="0" err="1"/>
              <a:t>realmax</a:t>
            </a:r>
            <a:r>
              <a:rPr lang="ru-RU" b="1" i="1" dirty="0"/>
              <a:t> </a:t>
            </a:r>
            <a:r>
              <a:rPr lang="ru-RU" dirty="0"/>
              <a:t>— наибольшее число с плавающей точкой;</a:t>
            </a:r>
          </a:p>
          <a:p>
            <a:pPr marL="0" indent="0" algn="just">
              <a:buNone/>
            </a:pPr>
            <a:r>
              <a:rPr lang="en-US" b="1" i="1" dirty="0" err="1"/>
              <a:t>inf</a:t>
            </a:r>
            <a:r>
              <a:rPr lang="en-US" dirty="0"/>
              <a:t> – </a:t>
            </a:r>
            <a:r>
              <a:rPr lang="ru-RU" dirty="0"/>
              <a:t>машинная бесконечность;</a:t>
            </a:r>
          </a:p>
          <a:p>
            <a:pPr marL="0" indent="0" algn="just">
              <a:buNone/>
            </a:pPr>
            <a:r>
              <a:rPr lang="ru-RU" b="1" i="1" dirty="0" err="1"/>
              <a:t>ans</a:t>
            </a:r>
            <a:r>
              <a:rPr lang="ru-RU" dirty="0"/>
              <a:t> – имя переменной, хранящей результат вычисления;</a:t>
            </a:r>
          </a:p>
          <a:p>
            <a:pPr marL="0" indent="0" algn="just">
              <a:buNone/>
            </a:pPr>
            <a:r>
              <a:rPr lang="ru-RU" b="1" i="1" dirty="0" err="1"/>
              <a:t>NaN</a:t>
            </a:r>
            <a:r>
              <a:rPr lang="ru-RU" b="1" i="1" dirty="0"/>
              <a:t> (</a:t>
            </a:r>
            <a:r>
              <a:rPr lang="en-US" dirty="0"/>
              <a:t>Not-a-Number</a:t>
            </a:r>
            <a:r>
              <a:rPr lang="ru-RU" b="1" i="1" dirty="0"/>
              <a:t>)</a:t>
            </a:r>
            <a:r>
              <a:rPr lang="ru-RU" dirty="0"/>
              <a:t> – нечисловой характер данных, возникает, например, как результат операции 0/0.  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671691"/>
            <a:ext cx="2952328" cy="6186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Примеры применения системных переменных: </a:t>
            </a:r>
            <a:br>
              <a:rPr lang="ru-RU" dirty="0"/>
            </a:br>
            <a:r>
              <a:rPr lang="ru-RU" dirty="0"/>
              <a:t>» 2*</a:t>
            </a:r>
            <a:r>
              <a:rPr lang="en-US" dirty="0"/>
              <a:t>pi </a:t>
            </a:r>
            <a:endParaRPr lang="ru-RU" dirty="0"/>
          </a:p>
          <a:p>
            <a:r>
              <a:rPr lang="en-US" dirty="0" err="1"/>
              <a:t>ans</a:t>
            </a:r>
            <a:r>
              <a:rPr lang="en-US" dirty="0"/>
              <a:t> = </a:t>
            </a:r>
            <a:br>
              <a:rPr lang="en-US" dirty="0"/>
            </a:br>
            <a:r>
              <a:rPr lang="en-US" dirty="0"/>
              <a:t>6.2832</a:t>
            </a:r>
          </a:p>
          <a:p>
            <a:r>
              <a:rPr lang="en-US" dirty="0"/>
              <a:t> » </a:t>
            </a:r>
            <a:r>
              <a:rPr lang="en-US" dirty="0" err="1"/>
              <a:t>eps</a:t>
            </a:r>
            <a:r>
              <a:rPr lang="en-US" dirty="0"/>
              <a:t> </a:t>
            </a:r>
          </a:p>
          <a:p>
            <a:r>
              <a:rPr lang="en-US" dirty="0" err="1"/>
              <a:t>ans</a:t>
            </a:r>
            <a:r>
              <a:rPr lang="en-US" dirty="0"/>
              <a:t> = </a:t>
            </a:r>
            <a:br>
              <a:rPr lang="en-US" dirty="0"/>
            </a:br>
            <a:r>
              <a:rPr lang="en-US" dirty="0"/>
              <a:t>2.2204</a:t>
            </a:r>
            <a:r>
              <a:rPr lang="ru-RU" dirty="0"/>
              <a:t>е-016 </a:t>
            </a:r>
          </a:p>
          <a:p>
            <a:r>
              <a:rPr lang="ru-RU" dirty="0"/>
              <a:t>» </a:t>
            </a:r>
            <a:r>
              <a:rPr lang="en-US" dirty="0"/>
              <a:t>real min </a:t>
            </a:r>
          </a:p>
          <a:p>
            <a:r>
              <a:rPr lang="en-US" dirty="0" err="1"/>
              <a:t>ans</a:t>
            </a:r>
            <a:r>
              <a:rPr lang="en-US" dirty="0"/>
              <a:t>= </a:t>
            </a:r>
            <a:br>
              <a:rPr lang="en-US" dirty="0"/>
            </a:br>
            <a:r>
              <a:rPr lang="en-US" dirty="0"/>
              <a:t>2.2251e-308 </a:t>
            </a:r>
          </a:p>
          <a:p>
            <a:r>
              <a:rPr lang="en-US" dirty="0"/>
              <a:t>» </a:t>
            </a:r>
            <a:r>
              <a:rPr lang="en-US" dirty="0" err="1"/>
              <a:t>realmax</a:t>
            </a:r>
            <a:r>
              <a:rPr lang="en-US" dirty="0"/>
              <a:t> </a:t>
            </a:r>
          </a:p>
          <a:p>
            <a:r>
              <a:rPr lang="en-US" dirty="0" err="1"/>
              <a:t>ans</a:t>
            </a:r>
            <a:r>
              <a:rPr lang="en-US" dirty="0"/>
              <a:t>= </a:t>
            </a:r>
            <a:br>
              <a:rPr lang="en-US" dirty="0"/>
            </a:br>
            <a:r>
              <a:rPr lang="en-US" dirty="0"/>
              <a:t>1.7977e+308</a:t>
            </a:r>
          </a:p>
          <a:p>
            <a:r>
              <a:rPr lang="en-US" dirty="0"/>
              <a:t>» 1/0 </a:t>
            </a:r>
            <a:br>
              <a:rPr lang="en-US" dirty="0"/>
            </a:br>
            <a:r>
              <a:rPr lang="en-US" dirty="0"/>
              <a:t>Warning: Divide by zero, </a:t>
            </a:r>
          </a:p>
          <a:p>
            <a:r>
              <a:rPr lang="en-US" dirty="0" err="1"/>
              <a:t>ans</a:t>
            </a:r>
            <a:r>
              <a:rPr lang="en-US" dirty="0"/>
              <a:t>= </a:t>
            </a:r>
            <a:br>
              <a:rPr lang="en-US" dirty="0"/>
            </a:br>
            <a:r>
              <a:rPr lang="en-US" dirty="0" err="1"/>
              <a:t>Inf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» 0/0 </a:t>
            </a:r>
            <a:br>
              <a:rPr lang="en-US" dirty="0"/>
            </a:br>
            <a:r>
              <a:rPr lang="en-US" dirty="0"/>
              <a:t>Warning: Divide by zero, </a:t>
            </a:r>
          </a:p>
          <a:p>
            <a:r>
              <a:rPr lang="en-US" dirty="0" err="1"/>
              <a:t>ans</a:t>
            </a:r>
            <a:r>
              <a:rPr lang="en-US" dirty="0"/>
              <a:t> = </a:t>
            </a:r>
            <a:br>
              <a:rPr lang="en-US" dirty="0"/>
            </a:br>
            <a:r>
              <a:rPr lang="en-US" dirty="0" err="1"/>
              <a:t>NaN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43184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/>
              <a:t>Константы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929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Системные переменные могут </a:t>
            </a:r>
            <a:r>
              <a:rPr lang="ru-RU" b="1" i="1" dirty="0"/>
              <a:t>переопределяться</a:t>
            </a:r>
            <a:r>
              <a:rPr lang="ru-RU" i="1" dirty="0"/>
              <a:t>. </a:t>
            </a:r>
            <a:r>
              <a:rPr lang="ru-RU" dirty="0"/>
              <a:t>Можно задать системной переменной </a:t>
            </a:r>
            <a:r>
              <a:rPr lang="ru-RU" b="1" i="1" dirty="0" err="1"/>
              <a:t>eps</a:t>
            </a:r>
            <a:r>
              <a:rPr lang="ru-RU" dirty="0"/>
              <a:t> иное значение, например </a:t>
            </a:r>
            <a:r>
              <a:rPr lang="ru-RU" dirty="0" err="1"/>
              <a:t>eps</a:t>
            </a:r>
            <a:r>
              <a:rPr lang="ru-RU" dirty="0"/>
              <a:t>=0.0001. Однако важно то, что их значения по умолчанию задаются сразу после загрузки системы. Поэтому неопределенными в отличие от обычных переменных системные переменные не могут быть никогда. 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b="1" i="1" dirty="0"/>
              <a:t>Символьная константа </a:t>
            </a:r>
            <a:r>
              <a:rPr lang="ru-RU" i="1" dirty="0"/>
              <a:t>— </a:t>
            </a:r>
            <a:r>
              <a:rPr lang="ru-RU" dirty="0"/>
              <a:t>это цепочка символов, заключенных в апострофы, например: </a:t>
            </a:r>
            <a:br>
              <a:rPr lang="ru-RU" dirty="0"/>
            </a:br>
            <a:r>
              <a:rPr lang="ru-RU" dirty="0"/>
              <a:t>'</a:t>
            </a:r>
            <a:r>
              <a:rPr lang="ru-RU" dirty="0" err="1"/>
              <a:t>Hello</a:t>
            </a:r>
            <a:r>
              <a:rPr lang="ru-RU" dirty="0"/>
              <a:t> </a:t>
            </a:r>
            <a:r>
              <a:rPr lang="ru-RU" dirty="0" err="1"/>
              <a:t>my</a:t>
            </a:r>
            <a:r>
              <a:rPr lang="ru-RU" dirty="0"/>
              <a:t> </a:t>
            </a:r>
            <a:r>
              <a:rPr lang="ru-RU" dirty="0" err="1"/>
              <a:t>friend</a:t>
            </a:r>
            <a:r>
              <a:rPr lang="ru-RU" dirty="0"/>
              <a:t>!' </a:t>
            </a:r>
            <a:br>
              <a:rPr lang="ru-RU" dirty="0"/>
            </a:br>
            <a:r>
              <a:rPr lang="ru-RU" dirty="0"/>
              <a:t>'Привет' </a:t>
            </a:r>
            <a:br>
              <a:rPr lang="ru-RU" dirty="0"/>
            </a:br>
            <a:r>
              <a:rPr lang="ru-RU" dirty="0"/>
              <a:t>'2+3' 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Если в апострофы помещено математическое выражение, то оно </a:t>
            </a:r>
            <a:r>
              <a:rPr lang="ru-RU" b="1" i="1" dirty="0"/>
              <a:t>не вычисляется</a:t>
            </a:r>
            <a:r>
              <a:rPr lang="ru-RU" i="1" dirty="0"/>
              <a:t> </a:t>
            </a:r>
            <a:r>
              <a:rPr lang="ru-RU" dirty="0"/>
              <a:t>и рассматривается просто как цепочка символов. Так что ' 2+3' не будет возвращать число 5. Однако с помощью специальных функций преобразования символьные выражения могут быть преобразованы в вычисляемые.</a:t>
            </a:r>
          </a:p>
        </p:txBody>
      </p:sp>
    </p:spTree>
    <p:extLst>
      <p:ext uri="{BB962C8B-B14F-4D97-AF65-F5344CB8AC3E}">
        <p14:creationId xmlns:p14="http://schemas.microsoft.com/office/powerpoint/2010/main" val="3931723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Операторы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9046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/>
              <a:t>Оператор</a:t>
            </a:r>
            <a:r>
              <a:rPr lang="ru-RU" sz="1400" i="1" dirty="0"/>
              <a:t> — </a:t>
            </a:r>
            <a:r>
              <a:rPr lang="ru-RU" sz="1400" dirty="0"/>
              <a:t>это специальное обозначение для определенной операции над данными —</a:t>
            </a:r>
            <a:r>
              <a:rPr lang="ru-RU" sz="1400" i="1" dirty="0"/>
              <a:t>операндами. </a:t>
            </a:r>
          </a:p>
          <a:p>
            <a:pPr marL="0" indent="0" algn="just">
              <a:buNone/>
            </a:pPr>
            <a:r>
              <a:rPr lang="ru-RU" sz="1400" dirty="0"/>
              <a:t>Например, простейшими арифметическими операторами являются знаки суммы +, вычитания -, умножения * и деления /. Операторы используются совместно с операндами. Например, в выражении 2+3 знак + является оператором сложения, а числа 2 и 3 — операндами. </a:t>
            </a:r>
          </a:p>
          <a:p>
            <a:pPr marL="0" indent="0" algn="just">
              <a:buNone/>
            </a:pPr>
            <a:r>
              <a:rPr lang="ru-RU" sz="1400" dirty="0"/>
              <a:t>Следует отметить, что большинство операторов относится к матричным операциям, что может служить причиной серьезных недоразумений. Например, операторы умножения * и деления / вычисляют произведение и частное от деления двух многомерных массивов, векторов или матриц. Есть ряд специальных операторов, например, оператор </a:t>
            </a:r>
            <a:r>
              <a:rPr lang="ru-RU" sz="1400" b="1" dirty="0"/>
              <a:t>\</a:t>
            </a:r>
            <a:r>
              <a:rPr lang="ru-RU" sz="1400" dirty="0"/>
              <a:t> означает деление </a:t>
            </a:r>
            <a:r>
              <a:rPr lang="ru-RU" sz="1400" b="1" i="1" dirty="0"/>
              <a:t>справа налево</a:t>
            </a:r>
            <a:r>
              <a:rPr lang="ru-RU" sz="1400" i="1" dirty="0"/>
              <a:t>, </a:t>
            </a:r>
            <a:r>
              <a:rPr lang="ru-RU" sz="1400" dirty="0"/>
              <a:t>а операторы </a:t>
            </a:r>
            <a:r>
              <a:rPr lang="ru-RU" sz="1400" b="1" dirty="0"/>
              <a:t>. * и . / </a:t>
            </a:r>
            <a:r>
              <a:rPr lang="ru-RU" sz="1400" dirty="0"/>
              <a:t>означают соответственно </a:t>
            </a:r>
            <a:r>
              <a:rPr lang="ru-RU" sz="1400" b="1" i="1" dirty="0"/>
              <a:t>поэлементное </a:t>
            </a:r>
            <a:r>
              <a:rPr lang="ru-RU" sz="1400" b="1" dirty="0"/>
              <a:t>умножение и </a:t>
            </a:r>
            <a:r>
              <a:rPr lang="ru-RU" sz="1400" b="1" i="1" dirty="0"/>
              <a:t>поэлементное </a:t>
            </a:r>
            <a:r>
              <a:rPr lang="ru-RU" sz="1400" b="1" dirty="0"/>
              <a:t>деление </a:t>
            </a:r>
            <a:r>
              <a:rPr lang="ru-RU" sz="1400" dirty="0"/>
              <a:t>массивов. </a:t>
            </a:r>
            <a:br>
              <a:rPr lang="ru-RU" sz="1400" dirty="0"/>
            </a:br>
            <a:r>
              <a:rPr lang="ru-RU" sz="1400" dirty="0"/>
              <a:t>Следующие примеры поясняют сказанное на примере операций с векторами: </a:t>
            </a:r>
            <a:r>
              <a:rPr lang="fr-FR" sz="1400" dirty="0"/>
              <a:t>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3214686"/>
            <a:ext cx="1714512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&gt;&gt; 8\4</a:t>
            </a:r>
          </a:p>
          <a:p>
            <a:r>
              <a:rPr lang="fr-FR" dirty="0"/>
              <a:t>ans =</a:t>
            </a:r>
          </a:p>
          <a:p>
            <a:r>
              <a:rPr lang="fr-FR" dirty="0"/>
              <a:t>    0.5000</a:t>
            </a:r>
          </a:p>
          <a:p>
            <a:r>
              <a:rPr lang="fr-FR" dirty="0"/>
              <a:t>&gt;&gt; 8/4</a:t>
            </a:r>
          </a:p>
          <a:p>
            <a:r>
              <a:rPr lang="fr-FR" dirty="0"/>
              <a:t>ans =</a:t>
            </a:r>
          </a:p>
          <a:p>
            <a:r>
              <a:rPr lang="fr-FR" dirty="0"/>
              <a:t>     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214686"/>
            <a:ext cx="2286016" cy="35548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500" dirty="0"/>
              <a:t>» V</a:t>
            </a:r>
            <a:r>
              <a:rPr lang="ru-RU" sz="1500" dirty="0"/>
              <a:t>1</a:t>
            </a:r>
            <a:r>
              <a:rPr lang="fr-FR" sz="1500" dirty="0"/>
              <a:t>=[2</a:t>
            </a:r>
            <a:r>
              <a:rPr lang="ru-RU" sz="1500" dirty="0"/>
              <a:t> </a:t>
            </a:r>
            <a:r>
              <a:rPr lang="fr-FR" sz="1500" dirty="0"/>
              <a:t>4</a:t>
            </a:r>
            <a:r>
              <a:rPr lang="ru-RU" sz="1500" dirty="0"/>
              <a:t> </a:t>
            </a:r>
            <a:r>
              <a:rPr lang="fr-FR" sz="1500" dirty="0"/>
              <a:t>6</a:t>
            </a:r>
            <a:r>
              <a:rPr lang="ru-RU" sz="1500" dirty="0"/>
              <a:t> </a:t>
            </a:r>
            <a:r>
              <a:rPr lang="fr-FR" sz="1500" dirty="0"/>
              <a:t>8] </a:t>
            </a:r>
          </a:p>
          <a:p>
            <a:r>
              <a:rPr lang="fr-FR" sz="1500" dirty="0"/>
              <a:t>V1= </a:t>
            </a:r>
            <a:br>
              <a:rPr lang="fr-FR" sz="1500" dirty="0"/>
            </a:br>
            <a:r>
              <a:rPr lang="fr-FR" sz="1500" dirty="0"/>
              <a:t>2468 </a:t>
            </a:r>
          </a:p>
          <a:p>
            <a:r>
              <a:rPr lang="fr-FR" sz="1500" dirty="0"/>
              <a:t>» V2=[</a:t>
            </a:r>
            <a:r>
              <a:rPr lang="ru-RU" sz="1500" dirty="0"/>
              <a:t>1 </a:t>
            </a:r>
            <a:r>
              <a:rPr lang="fr-FR" sz="1500" dirty="0"/>
              <a:t>2</a:t>
            </a:r>
            <a:r>
              <a:rPr lang="ru-RU" sz="1500" dirty="0"/>
              <a:t> </a:t>
            </a:r>
            <a:r>
              <a:rPr lang="fr-FR" sz="1500" dirty="0"/>
              <a:t>3</a:t>
            </a:r>
            <a:r>
              <a:rPr lang="ru-RU" sz="1500" dirty="0"/>
              <a:t> </a:t>
            </a:r>
            <a:r>
              <a:rPr lang="fr-FR" sz="1500" dirty="0"/>
              <a:t>4] </a:t>
            </a:r>
          </a:p>
          <a:p>
            <a:r>
              <a:rPr lang="fr-FR" sz="1500" dirty="0"/>
              <a:t>V2 = </a:t>
            </a:r>
            <a:br>
              <a:rPr lang="fr-FR" sz="1500" dirty="0"/>
            </a:br>
            <a:r>
              <a:rPr lang="fr-FR" sz="1500" dirty="0"/>
              <a:t>1234</a:t>
            </a:r>
          </a:p>
          <a:p>
            <a:r>
              <a:rPr lang="fr-FR" sz="1500" dirty="0"/>
              <a:t> » V1/V2 </a:t>
            </a:r>
          </a:p>
          <a:p>
            <a:r>
              <a:rPr lang="fr-FR" sz="1500" dirty="0"/>
              <a:t>ans = </a:t>
            </a:r>
            <a:br>
              <a:rPr lang="fr-FR" sz="1500" dirty="0"/>
            </a:br>
            <a:r>
              <a:rPr lang="fr-FR" sz="1500" dirty="0"/>
              <a:t>2 </a:t>
            </a:r>
            <a:br>
              <a:rPr lang="fr-FR" sz="1500" dirty="0"/>
            </a:br>
            <a:r>
              <a:rPr lang="fr-FR" sz="1500" dirty="0"/>
              <a:t>» V1.*V2 </a:t>
            </a:r>
          </a:p>
          <a:p>
            <a:r>
              <a:rPr lang="fr-FR" sz="1500" dirty="0"/>
              <a:t>ans= </a:t>
            </a:r>
            <a:br>
              <a:rPr lang="fr-FR" sz="1500" dirty="0"/>
            </a:br>
            <a:r>
              <a:rPr lang="fr-FR" sz="1500" dirty="0"/>
              <a:t>2    8    18    32</a:t>
            </a:r>
          </a:p>
          <a:p>
            <a:r>
              <a:rPr lang="fr-FR" sz="1500" dirty="0"/>
              <a:t> » V1./V2 </a:t>
            </a:r>
          </a:p>
          <a:p>
            <a:r>
              <a:rPr lang="fr-FR" sz="1500" dirty="0"/>
              <a:t>ans = </a:t>
            </a:r>
            <a:br>
              <a:rPr lang="fr-FR" sz="1500" dirty="0"/>
            </a:br>
            <a:r>
              <a:rPr lang="fr-FR" sz="1500" dirty="0"/>
              <a:t>2    2    2    2 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466620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Операторы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230414"/>
              </p:ext>
            </p:extLst>
          </p:nvPr>
        </p:nvGraphicFramePr>
        <p:xfrm>
          <a:off x="251520" y="1771392"/>
          <a:ext cx="2880319" cy="3291840"/>
        </p:xfrm>
        <a:graphic>
          <a:graphicData uri="http://schemas.openxmlformats.org/drawingml/2006/table">
            <a:tbl>
              <a:tblPr/>
              <a:tblGrid>
                <a:gridCol w="2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312">
                <a:tc>
                  <a:txBody>
                    <a:bodyPr/>
                    <a:lstStyle/>
                    <a:p>
                      <a:pPr algn="l"/>
                      <a:endParaRPr lang="ru-RU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/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Plus </a:t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- Plus </a:t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+ </a:t>
                      </a:r>
                      <a:br>
                        <a:rPr lang="ru-RU">
                          <a:effectLst/>
                        </a:rPr>
                      </a:br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/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Up! us </a:t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- Unary plus </a:t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+ </a:t>
                      </a:r>
                      <a:br>
                        <a:rPr lang="ru-RU">
                          <a:effectLst/>
                        </a:rPr>
                      </a:br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/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Minus </a:t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- Minus </a:t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— </a:t>
                      </a:r>
                      <a:br>
                        <a:rPr lang="ru-RU">
                          <a:effectLst/>
                        </a:rPr>
                      </a:br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/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Umlnus </a:t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- Unary minus </a:t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- </a:t>
                      </a:r>
                      <a:br>
                        <a:rPr lang="ru-RU">
                          <a:effectLst/>
                        </a:rPr>
                      </a:br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/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Mtimes </a:t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- Matrix multiply </a:t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* </a:t>
                      </a:r>
                      <a:br>
                        <a:rPr lang="ru-RU" dirty="0">
                          <a:effectLst/>
                        </a:rPr>
                      </a:br>
                      <a:endParaRPr lang="ru-RU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181018"/>
              </p:ext>
            </p:extLst>
          </p:nvPr>
        </p:nvGraphicFramePr>
        <p:xfrm>
          <a:off x="3571868" y="1714488"/>
          <a:ext cx="4786347" cy="52289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1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3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8582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120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64">
                <a:tc>
                  <a:txBody>
                    <a:bodyPr/>
                    <a:lstStyle/>
                    <a:p>
                      <a:pPr algn="l"/>
                      <a:endParaRPr lang="ru-RU" sz="12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times </a:t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- Array multiply </a:t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effectLst/>
                        </a:rPr>
                        <a:t>* </a:t>
                      </a:r>
                      <a:br>
                        <a:rPr lang="ru-RU" sz="1800" dirty="0">
                          <a:effectLst/>
                        </a:rPr>
                      </a:br>
                      <a:endParaRPr lang="ru-RU" sz="18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180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pPr algn="l"/>
                      <a:endParaRPr lang="ru-RU" sz="12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mpower </a:t>
                      </a:r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- Matrix power </a:t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</a:rPr>
                        <a:t>^ </a:t>
                      </a:r>
                      <a:br>
                        <a:rPr lang="ru-RU" sz="1800">
                          <a:effectLst/>
                        </a:rPr>
                      </a:br>
                      <a:endParaRPr lang="ru-RU" sz="18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180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pPr algn="l"/>
                      <a:endParaRPr lang="ru-RU" sz="12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power </a:t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- Array power </a:t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</a:rPr>
                        <a:t>.^ </a:t>
                      </a:r>
                      <a:br>
                        <a:rPr lang="ru-RU" sz="1800">
                          <a:effectLst/>
                        </a:rPr>
                      </a:br>
                      <a:endParaRPr lang="ru-RU" sz="18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180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pPr algn="l"/>
                      <a:endParaRPr lang="ru-RU" sz="12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effectLst/>
                        </a:rPr>
                        <a:t>mldlvlde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- Backslash or left matrix divide </a:t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</a:rPr>
                        <a:t>\ </a:t>
                      </a:r>
                      <a:br>
                        <a:rPr lang="ru-RU" sz="1800">
                          <a:effectLst/>
                        </a:rPr>
                      </a:br>
                      <a:endParaRPr lang="ru-RU" sz="18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180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pPr algn="l"/>
                      <a:endParaRPr lang="ru-RU" sz="12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mrdlvlde </a:t>
                      </a:r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- Slash or right matrix divide </a:t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</a:rPr>
                        <a:t>/ </a:t>
                      </a:r>
                      <a:br>
                        <a:rPr lang="ru-RU" sz="1800">
                          <a:effectLst/>
                        </a:rPr>
                      </a:br>
                      <a:endParaRPr lang="ru-RU" sz="18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180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pPr algn="l"/>
                      <a:endParaRPr lang="ru-RU" sz="12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Idi-vide </a:t>
                      </a:r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- Left array divide </a:t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</a:rPr>
                        <a:t>.\ </a:t>
                      </a:r>
                      <a:br>
                        <a:rPr lang="ru-RU" sz="1800">
                          <a:effectLst/>
                        </a:rPr>
                      </a:br>
                      <a:endParaRPr lang="ru-RU" sz="18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180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pPr algn="l"/>
                      <a:endParaRPr lang="ru-RU" sz="12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rdlvlde </a:t>
                      </a:r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- Right array divide </a:t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</a:rPr>
                        <a:t>./ </a:t>
                      </a:r>
                      <a:br>
                        <a:rPr lang="ru-RU" sz="1800">
                          <a:effectLst/>
                        </a:rPr>
                      </a:br>
                      <a:endParaRPr lang="ru-RU" sz="18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180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pPr algn="l"/>
                      <a:endParaRPr lang="ru-RU" sz="12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kron </a:t>
                      </a:r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effectLst/>
                        </a:rPr>
                        <a:t>Kronecker</a:t>
                      </a:r>
                      <a:r>
                        <a:rPr lang="en-US" sz="1800" dirty="0">
                          <a:effectLst/>
                        </a:rPr>
                        <a:t> tensor product  (</a:t>
                      </a:r>
                      <a:r>
                        <a:rPr lang="ru-RU" sz="1800" dirty="0">
                          <a:effectLst/>
                        </a:rPr>
                        <a:t>тензорное</a:t>
                      </a:r>
                      <a:r>
                        <a:rPr lang="ru-RU" sz="1800" baseline="0" dirty="0">
                          <a:effectLst/>
                        </a:rPr>
                        <a:t> произведение </a:t>
                      </a:r>
                      <a:r>
                        <a:rPr lang="ru-RU" sz="1800" baseline="0" dirty="0" err="1">
                          <a:effectLst/>
                        </a:rPr>
                        <a:t>Кронокера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effectLst/>
                        </a:rPr>
                        <a:t>kron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2861" marR="62861" marT="31430" marB="3143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5622" y="1391870"/>
            <a:ext cx="83529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720566"/>
            <a:ext cx="89289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333333"/>
                </a:solidFill>
                <a:latin typeface="Helvetica Neue"/>
                <a:cs typeface="Arial" pitchFamily="34" charset="0"/>
              </a:rPr>
              <a:t>Полный список операторов можно получить, используя команду »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  <a:cs typeface="Arial" pitchFamily="34" charset="0"/>
              </a:rPr>
              <a:t>help</a:t>
            </a:r>
            <a:r>
              <a:rPr lang="ru-RU" sz="1600" dirty="0">
                <a:solidFill>
                  <a:srgbClr val="333333"/>
                </a:solidFill>
                <a:latin typeface="Helvetica Neue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  <a:cs typeface="Arial" pitchFamily="34" charset="0"/>
              </a:rPr>
              <a:t>ops</a:t>
            </a:r>
            <a:r>
              <a:rPr lang="ru-RU" sz="1600" dirty="0">
                <a:solidFill>
                  <a:srgbClr val="333333"/>
                </a:solidFill>
                <a:latin typeface="Helvetica Neue"/>
                <a:cs typeface="Arial" pitchFamily="34" charset="0"/>
              </a:rPr>
              <a:t>. </a:t>
            </a:r>
            <a:br>
              <a:rPr lang="ru-RU" sz="1600" dirty="0">
                <a:solidFill>
                  <a:srgbClr val="333333"/>
                </a:solidFill>
                <a:latin typeface="Helvetica Neue"/>
                <a:cs typeface="Arial" pitchFamily="34" charset="0"/>
              </a:rPr>
            </a:br>
            <a:r>
              <a:rPr lang="ru-RU" sz="1600" dirty="0">
                <a:solidFill>
                  <a:srgbClr val="333333"/>
                </a:solidFill>
                <a:latin typeface="Helvetica Neue"/>
                <a:cs typeface="Arial" pitchFamily="34" charset="0"/>
              </a:rPr>
              <a:t>»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  <a:cs typeface="Arial" pitchFamily="34" charset="0"/>
              </a:rPr>
              <a:t>help</a:t>
            </a:r>
            <a:r>
              <a:rPr lang="ru-RU" sz="1600" dirty="0">
                <a:solidFill>
                  <a:srgbClr val="333333"/>
                </a:solidFill>
                <a:latin typeface="Helvetica Neue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Helvetica Neue"/>
                <a:cs typeface="Arial" pitchFamily="34" charset="0"/>
              </a:rPr>
              <a:t>ops</a:t>
            </a:r>
            <a:r>
              <a:rPr lang="ru-RU" sz="1600" dirty="0">
                <a:solidFill>
                  <a:srgbClr val="333333"/>
                </a:solidFill>
                <a:latin typeface="Helvetica Neue"/>
                <a:cs typeface="Arial" pitchFamily="34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err="1">
                <a:solidFill>
                  <a:srgbClr val="333333"/>
                </a:solidFill>
                <a:latin typeface="Helvetica Neue"/>
                <a:cs typeface="Arial" pitchFamily="34" charset="0"/>
              </a:rPr>
              <a:t>Operators</a:t>
            </a:r>
            <a:r>
              <a:rPr lang="ru-RU" sz="1400" dirty="0">
                <a:solidFill>
                  <a:srgbClr val="333333"/>
                </a:solidFill>
                <a:latin typeface="Helvetica Neue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Helvetica Neue"/>
                <a:cs typeface="Arial" pitchFamily="34" charset="0"/>
              </a:rPr>
              <a:t>and</a:t>
            </a:r>
            <a:r>
              <a:rPr lang="ru-RU" sz="1400" dirty="0">
                <a:solidFill>
                  <a:srgbClr val="333333"/>
                </a:solidFill>
                <a:latin typeface="Helvetica Neue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Helvetica Neue"/>
                <a:cs typeface="Arial" pitchFamily="34" charset="0"/>
              </a:rPr>
              <a:t>special</a:t>
            </a:r>
            <a:r>
              <a:rPr lang="ru-RU" sz="1400" dirty="0">
                <a:solidFill>
                  <a:srgbClr val="333333"/>
                </a:solidFill>
                <a:latin typeface="Helvetica Neue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Helvetica Neue"/>
                <a:cs typeface="Arial" pitchFamily="34" charset="0"/>
              </a:rPr>
              <a:t>characters</a:t>
            </a:r>
            <a:r>
              <a:rPr lang="ru-RU" sz="1400" dirty="0">
                <a:solidFill>
                  <a:srgbClr val="333333"/>
                </a:solidFill>
                <a:latin typeface="Helvetica Neue"/>
                <a:cs typeface="Arial" pitchFamily="34" charset="0"/>
              </a:rPr>
              <a:t>. </a:t>
            </a:r>
            <a:br>
              <a:rPr lang="ru-RU" sz="1400" dirty="0">
                <a:solidFill>
                  <a:srgbClr val="333333"/>
                </a:solidFill>
                <a:latin typeface="Helvetica Neue"/>
                <a:cs typeface="Arial" pitchFamily="34" charset="0"/>
              </a:rPr>
            </a:br>
            <a:r>
              <a:rPr lang="ru-RU" sz="1400" dirty="0" err="1">
                <a:solidFill>
                  <a:srgbClr val="333333"/>
                </a:solidFill>
                <a:latin typeface="Helvetica Neue"/>
                <a:cs typeface="Arial" pitchFamily="34" charset="0"/>
              </a:rPr>
              <a:t>Arithmetic</a:t>
            </a:r>
            <a:r>
              <a:rPr lang="ru-RU" sz="1400" dirty="0">
                <a:solidFill>
                  <a:srgbClr val="333333"/>
                </a:solidFill>
                <a:latin typeface="Helvetica Neue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Helvetica Neue"/>
                <a:cs typeface="Arial" pitchFamily="34" charset="0"/>
              </a:rPr>
              <a:t>operators</a:t>
            </a:r>
            <a:r>
              <a:rPr lang="ru-RU" sz="1400" dirty="0">
                <a:solidFill>
                  <a:srgbClr val="333333"/>
                </a:solidFill>
                <a:latin typeface="Helvetica Neue"/>
                <a:cs typeface="Arial" pitchFamily="34" charset="0"/>
              </a:rPr>
              <a:t>. </a:t>
            </a:r>
            <a:br>
              <a:rPr lang="ru-RU" sz="900" dirty="0">
                <a:solidFill>
                  <a:srgbClr val="333333"/>
                </a:solidFill>
                <a:latin typeface="Helvetica Neue"/>
                <a:cs typeface="Arial" pitchFamily="34" charset="0"/>
              </a:rPr>
            </a:b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72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Функции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712968" cy="583264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1600" b="1" i="1" dirty="0"/>
              <a:t>Функции</a:t>
            </a:r>
            <a:r>
              <a:rPr lang="ru-RU" sz="1600" i="1" dirty="0"/>
              <a:t> — </a:t>
            </a:r>
            <a:r>
              <a:rPr lang="ru-RU" sz="1600" dirty="0"/>
              <a:t>это имеющие уникальные имена объекты, выполняющие определенные преобразования своих аргументов и при этом возвращающие результаты этих преобразований. 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1600" b="1" i="1" dirty="0"/>
              <a:t>Возврат результата </a:t>
            </a:r>
            <a:r>
              <a:rPr lang="ru-RU" sz="1600" i="1" dirty="0"/>
              <a:t>— </a:t>
            </a:r>
            <a:r>
              <a:rPr lang="ru-RU" sz="1600" dirty="0"/>
              <a:t>отличительная черта функций. При этом результат вычисления функции с одним выходным параметром подставляется на место ее вызова, что позволяет использовать функции в математических выражениях, например функцию </a:t>
            </a:r>
            <a:r>
              <a:rPr lang="ru-RU" sz="1600" dirty="0" err="1"/>
              <a:t>sin</a:t>
            </a:r>
            <a:r>
              <a:rPr lang="ru-RU" sz="1600" dirty="0"/>
              <a:t> в 2*</a:t>
            </a:r>
            <a:r>
              <a:rPr lang="ru-RU" sz="1600" dirty="0" err="1"/>
              <a:t>sin</a:t>
            </a:r>
            <a:r>
              <a:rPr lang="ru-RU" sz="1600" dirty="0"/>
              <a:t>(</a:t>
            </a:r>
            <a:r>
              <a:rPr lang="ru-RU" sz="1600" dirty="0" err="1"/>
              <a:t>pi</a:t>
            </a:r>
            <a:r>
              <a:rPr lang="ru-RU" sz="1600" dirty="0"/>
              <a:t>/2). 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1600" dirty="0"/>
              <a:t>Функции в общем случае имеют </a:t>
            </a:r>
            <a:r>
              <a:rPr lang="ru-RU" sz="1600" b="1" dirty="0"/>
              <a:t>список аргументов (параметров), заключенный в круглые скобки. 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1600" dirty="0"/>
              <a:t>Многие функции допускают ряд форм записи, отличающихся списком параметров. Если функция возвращает несколько значений, то она записывается в виде [Yl,Y2....]=</a:t>
            </a:r>
            <a:r>
              <a:rPr lang="ru-RU" sz="1600" dirty="0" err="1"/>
              <a:t>func</a:t>
            </a:r>
            <a:r>
              <a:rPr lang="ru-RU" sz="1600" dirty="0"/>
              <a:t>(Xl,X2...) </a:t>
            </a:r>
            <a:br>
              <a:rPr lang="ru-RU" sz="1600" dirty="0"/>
            </a:br>
            <a:r>
              <a:rPr lang="ru-RU" sz="1600" dirty="0"/>
              <a:t>где </a:t>
            </a:r>
            <a:r>
              <a:rPr lang="ru-RU" sz="1600" dirty="0" err="1"/>
              <a:t>Yl</a:t>
            </a:r>
            <a:r>
              <a:rPr lang="ru-RU" sz="1600" dirty="0"/>
              <a:t>, Y2,... — список </a:t>
            </a:r>
            <a:r>
              <a:rPr lang="ru-RU" sz="1600" b="1" i="1" dirty="0"/>
              <a:t>выходных</a:t>
            </a:r>
            <a:r>
              <a:rPr lang="ru-RU" sz="1600" i="1" dirty="0"/>
              <a:t> </a:t>
            </a:r>
            <a:r>
              <a:rPr lang="ru-RU" sz="1600" dirty="0"/>
              <a:t>параметров и XI, Х2.... — список </a:t>
            </a:r>
            <a:r>
              <a:rPr lang="ru-RU" sz="1600" b="1" i="1" dirty="0"/>
              <a:t>входных</a:t>
            </a:r>
            <a:r>
              <a:rPr lang="ru-RU" sz="1600" i="1" dirty="0"/>
              <a:t> </a:t>
            </a:r>
            <a:r>
              <a:rPr lang="ru-RU" sz="1600" dirty="0"/>
              <a:t>аргументов (параметров). 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1600" dirty="0"/>
              <a:t>Со </a:t>
            </a:r>
            <a:r>
              <a:rPr lang="ru-RU" sz="1600" b="1" dirty="0"/>
              <a:t>списком элементарных функций </a:t>
            </a:r>
            <a:r>
              <a:rPr lang="ru-RU" sz="1600" dirty="0"/>
              <a:t>можно ознакомиться, выполнив команду </a:t>
            </a:r>
            <a:r>
              <a:rPr lang="ru-RU" sz="1600" b="1" dirty="0" err="1"/>
              <a:t>help</a:t>
            </a:r>
            <a:r>
              <a:rPr lang="ru-RU" sz="1600" b="1" dirty="0"/>
              <a:t> </a:t>
            </a:r>
            <a:r>
              <a:rPr lang="ru-RU" sz="1600" b="1" dirty="0" err="1"/>
              <a:t>elfun</a:t>
            </a:r>
            <a:r>
              <a:rPr lang="ru-RU" sz="1600" dirty="0"/>
              <a:t>, а со списком </a:t>
            </a:r>
            <a:r>
              <a:rPr lang="ru-RU" sz="1600" b="1" dirty="0"/>
              <a:t>специальных функций </a:t>
            </a:r>
            <a:r>
              <a:rPr lang="ru-RU" sz="1600" dirty="0"/>
              <a:t>— с помощью команды </a:t>
            </a:r>
            <a:r>
              <a:rPr lang="ru-RU" sz="1600" b="1" dirty="0" err="1"/>
              <a:t>help</a:t>
            </a:r>
            <a:r>
              <a:rPr lang="ru-RU" sz="1600" b="1" dirty="0"/>
              <a:t> </a:t>
            </a:r>
            <a:r>
              <a:rPr lang="ru-RU" sz="1600" b="1" dirty="0" err="1"/>
              <a:t>specfun</a:t>
            </a:r>
            <a:r>
              <a:rPr lang="ru-RU" sz="1600" dirty="0"/>
              <a:t>. 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1600" dirty="0"/>
              <a:t>Функции могут быть </a:t>
            </a:r>
            <a:r>
              <a:rPr lang="ru-RU" sz="1600" b="1" i="1" dirty="0"/>
              <a:t>встроенными</a:t>
            </a:r>
            <a:r>
              <a:rPr lang="ru-RU" sz="1600" i="1" dirty="0"/>
              <a:t> </a:t>
            </a:r>
            <a:r>
              <a:rPr lang="ru-RU" sz="1600" dirty="0"/>
              <a:t>(внутренними) и </a:t>
            </a:r>
            <a:r>
              <a:rPr lang="ru-RU" sz="1600" b="1" i="1" dirty="0"/>
              <a:t>внешними</a:t>
            </a:r>
            <a:r>
              <a:rPr lang="ru-RU" sz="1600" i="1" dirty="0"/>
              <a:t>, </a:t>
            </a:r>
            <a:r>
              <a:rPr lang="ru-RU" sz="1600" dirty="0"/>
              <a:t>или </a:t>
            </a:r>
            <a:r>
              <a:rPr lang="ru-RU" sz="1600" b="1" i="1" dirty="0"/>
              <a:t>т-функциями</a:t>
            </a:r>
            <a:r>
              <a:rPr lang="ru-RU" sz="1600" i="1" dirty="0"/>
              <a:t>. </a:t>
            </a:r>
            <a:r>
              <a:rPr lang="ru-RU" sz="1600" dirty="0"/>
              <a:t>Так, встроенными являются наиболее распространенные элементарные функции например, </a:t>
            </a:r>
            <a:r>
              <a:rPr lang="ru-RU" sz="1600" dirty="0" err="1"/>
              <a:t>sin</a:t>
            </a:r>
            <a:r>
              <a:rPr lang="ru-RU" sz="1600" dirty="0"/>
              <a:t>(x) и </a:t>
            </a:r>
            <a:r>
              <a:rPr lang="ru-RU" sz="1600" dirty="0" err="1"/>
              <a:t>ехр</a:t>
            </a:r>
            <a:r>
              <a:rPr lang="ru-RU" sz="1600" dirty="0"/>
              <a:t>(у), тогда как функция </a:t>
            </a:r>
            <a:r>
              <a:rPr lang="ru-RU" sz="1600" dirty="0" err="1"/>
              <a:t>sinh</a:t>
            </a:r>
            <a:r>
              <a:rPr lang="ru-RU" sz="1600" dirty="0"/>
              <a:t>(x) является внешней функцией. Внешние функции содержат свои определения в m-файлах. Встроенные функции хранятся в откомпилированном ядре системы MATLAB, в силу чего они выполняются предельно быстро.</a:t>
            </a:r>
          </a:p>
        </p:txBody>
      </p:sp>
    </p:spTree>
    <p:extLst>
      <p:ext uri="{BB962C8B-B14F-4D97-AF65-F5344CB8AC3E}">
        <p14:creationId xmlns:p14="http://schemas.microsoft.com/office/powerpoint/2010/main" val="2230531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Функции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Элементарные функции:</a:t>
            </a:r>
          </a:p>
          <a:p>
            <a:pPr marL="0" indent="0">
              <a:buNone/>
            </a:pPr>
            <a:r>
              <a:rPr lang="en-US" dirty="0"/>
              <a:t>abs(x) – </a:t>
            </a:r>
            <a:r>
              <a:rPr lang="ru-RU" dirty="0"/>
              <a:t>абсолютное значение х;</a:t>
            </a:r>
          </a:p>
          <a:p>
            <a:pPr marL="0" indent="0">
              <a:buNone/>
            </a:pPr>
            <a:r>
              <a:rPr lang="en-US" dirty="0" err="1"/>
              <a:t>exp</a:t>
            </a:r>
            <a:r>
              <a:rPr lang="en-US" dirty="0"/>
              <a:t>(x) – </a:t>
            </a:r>
            <a:r>
              <a:rPr lang="ru-RU" dirty="0"/>
              <a:t>экспоненциальная функция </a:t>
            </a:r>
            <a:r>
              <a:rPr lang="ru-RU" dirty="0" err="1"/>
              <a:t>е</a:t>
            </a:r>
            <a:r>
              <a:rPr lang="ru-RU" baseline="30000" dirty="0" err="1"/>
              <a:t>х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err="1"/>
              <a:t>log</a:t>
            </a:r>
            <a:r>
              <a:rPr lang="ru-RU" dirty="0"/>
              <a:t>(x), log10(x), log2(x) – логарифмы чисел с основанием е, 10, 2;</a:t>
            </a:r>
          </a:p>
          <a:p>
            <a:pPr marL="0" indent="0">
              <a:buNone/>
            </a:pPr>
            <a:r>
              <a:rPr lang="ru-RU" dirty="0" err="1"/>
              <a:t>sqrt</a:t>
            </a:r>
            <a:r>
              <a:rPr lang="ru-RU" dirty="0"/>
              <a:t>(x) – корень квадратный из х;</a:t>
            </a:r>
          </a:p>
          <a:p>
            <a:pPr marL="0" indent="0">
              <a:buNone/>
            </a:pPr>
            <a:r>
              <a:rPr lang="es-ES" dirty="0"/>
              <a:t>sin(x), cos(x), tan(x), cot(x), sec(x), csc(x) –</a:t>
            </a:r>
            <a:r>
              <a:rPr lang="ru-RU" dirty="0"/>
              <a:t> тригонометрические функции </a:t>
            </a:r>
            <a:r>
              <a:rPr lang="en-US" dirty="0"/>
              <a:t>sin x, </a:t>
            </a:r>
            <a:r>
              <a:rPr lang="en-US" dirty="0" err="1"/>
              <a:t>cos</a:t>
            </a:r>
            <a:r>
              <a:rPr lang="en-US" dirty="0"/>
              <a:t> x, </a:t>
            </a:r>
            <a:r>
              <a:rPr lang="en-US" dirty="0" err="1"/>
              <a:t>tg</a:t>
            </a:r>
            <a:r>
              <a:rPr lang="en-US" dirty="0"/>
              <a:t> x, </a:t>
            </a:r>
            <a:r>
              <a:rPr lang="en-US" dirty="0" err="1"/>
              <a:t>ctg</a:t>
            </a:r>
            <a:r>
              <a:rPr lang="en-US" dirty="0"/>
              <a:t> x, sec x, cosec x; </a:t>
            </a:r>
            <a:endParaRPr lang="ru-RU" dirty="0"/>
          </a:p>
          <a:p>
            <a:pPr marL="0" indent="0">
              <a:buNone/>
            </a:pPr>
            <a:r>
              <a:rPr lang="es-ES" dirty="0"/>
              <a:t>asin(x), acos(x), atan(x), acot(x), asec(x),</a:t>
            </a:r>
            <a:r>
              <a:rPr lang="ru-RU" dirty="0"/>
              <a:t> </a:t>
            </a:r>
            <a:r>
              <a:rPr lang="en-US" dirty="0" err="1"/>
              <a:t>acsc</a:t>
            </a:r>
            <a:r>
              <a:rPr lang="en-US" dirty="0"/>
              <a:t>(x) – </a:t>
            </a:r>
            <a:r>
              <a:rPr lang="ru-RU" dirty="0"/>
              <a:t>обратные тригонометрические функции </a:t>
            </a:r>
            <a:r>
              <a:rPr lang="en-US" dirty="0" err="1"/>
              <a:t>arcsin</a:t>
            </a:r>
            <a:r>
              <a:rPr lang="en-US" dirty="0"/>
              <a:t> x, arcos x, </a:t>
            </a:r>
            <a:r>
              <a:rPr lang="en-US" dirty="0" err="1"/>
              <a:t>arctg</a:t>
            </a:r>
            <a:r>
              <a:rPr lang="en-US" dirty="0"/>
              <a:t> x, </a:t>
            </a:r>
            <a:r>
              <a:rPr lang="en-US" dirty="0" err="1"/>
              <a:t>arcctg</a:t>
            </a:r>
            <a:r>
              <a:rPr lang="en-US" dirty="0"/>
              <a:t> x, </a:t>
            </a:r>
            <a:r>
              <a:rPr lang="en-US" dirty="0" err="1"/>
              <a:t>arcsec</a:t>
            </a:r>
            <a:r>
              <a:rPr lang="en-US" dirty="0"/>
              <a:t> x, </a:t>
            </a:r>
            <a:r>
              <a:rPr lang="en-US" dirty="0" err="1"/>
              <a:t>arccosec</a:t>
            </a:r>
            <a:r>
              <a:rPr lang="en-US" dirty="0"/>
              <a:t> x;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228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085"/>
            <a:ext cx="8568952" cy="1143000"/>
          </a:xfrm>
        </p:spPr>
        <p:txBody>
          <a:bodyPr/>
          <a:lstStyle/>
          <a:p>
            <a:r>
              <a:rPr lang="ru-RU" b="1" dirty="0"/>
              <a:t>Создание функции пользователя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800" dirty="0"/>
              <a:t>Функцию пользователя можно создать следующим образом: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dirty="0"/>
              <a:t>Вызов окна редактора m-файлов путем нажатия кнопки </a:t>
            </a:r>
            <a:r>
              <a:rPr lang="ru-RU" sz="1800" b="1" dirty="0" err="1"/>
              <a:t>New</a:t>
            </a:r>
            <a:r>
              <a:rPr lang="ru-RU" sz="1800" b="1" dirty="0"/>
              <a:t> M-</a:t>
            </a:r>
            <a:r>
              <a:rPr lang="ru-RU" sz="1800" b="1" dirty="0" err="1"/>
              <a:t>File</a:t>
            </a:r>
            <a:endParaRPr lang="ru-RU" sz="1800" b="1" dirty="0"/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dirty="0"/>
              <a:t>Ввод строки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800" dirty="0" err="1"/>
              <a:t>function</a:t>
            </a:r>
            <a:r>
              <a:rPr lang="ru-RU" sz="1800" dirty="0"/>
              <a:t> </a:t>
            </a:r>
            <a:r>
              <a:rPr lang="ru-RU" sz="1800" dirty="0" err="1"/>
              <a:t>Z=expxp</a:t>
            </a:r>
            <a:r>
              <a:rPr lang="ru-RU" sz="1800" dirty="0"/>
              <a:t>(</a:t>
            </a:r>
            <a:r>
              <a:rPr lang="ru-RU" sz="1800" dirty="0" err="1"/>
              <a:t>x</a:t>
            </a:r>
            <a:r>
              <a:rPr lang="ru-RU" sz="1800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800" dirty="0"/>
              <a:t>Ключевое слово </a:t>
            </a:r>
            <a:r>
              <a:rPr lang="ru-RU" sz="1800" dirty="0" err="1"/>
              <a:t>function</a:t>
            </a:r>
            <a:r>
              <a:rPr lang="ru-RU" sz="1800" dirty="0"/>
              <a:t> объявляет новую функцию, имя которой  </a:t>
            </a:r>
            <a:r>
              <a:rPr lang="ru-RU" sz="1800" dirty="0" err="1"/>
              <a:t>expxp</a:t>
            </a:r>
            <a:r>
              <a:rPr lang="ru-RU" sz="1800" dirty="0"/>
              <a:t>, а ее параметр – х. Символ Z определяет значение функции при аргументе x.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800" dirty="0"/>
              <a:t>3. Задание новой функции (функции пользователя). Пусть </a:t>
            </a:r>
            <a:r>
              <a:rPr lang="en-US" sz="1800" dirty="0"/>
              <a:t>Z=</a:t>
            </a:r>
            <a:r>
              <a:rPr lang="en-US" sz="1800" dirty="0" err="1"/>
              <a:t>exp</a:t>
            </a:r>
            <a:r>
              <a:rPr lang="en-US" sz="1800" dirty="0"/>
              <a:t>(x)/x </a:t>
            </a:r>
            <a:endParaRPr lang="ru-RU" sz="18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800" dirty="0"/>
              <a:t>4. Сохранение функции пользователя на диске. Для этого достаточно щелкнуть мышью по кнопке </a:t>
            </a:r>
            <a:r>
              <a:rPr lang="ru-RU" sz="1800" b="1" dirty="0" err="1"/>
              <a:t>Save</a:t>
            </a:r>
            <a:r>
              <a:rPr lang="ru-RU" sz="1800" dirty="0"/>
              <a:t> (Сохранить).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800" dirty="0"/>
              <a:t>5. Закрытие окна редактора </a:t>
            </a:r>
            <a:r>
              <a:rPr lang="en-US" sz="1800" dirty="0"/>
              <a:t>m-</a:t>
            </a:r>
            <a:r>
              <a:rPr lang="ru-RU" sz="1800" dirty="0"/>
              <a:t>файлов.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800" dirty="0"/>
              <a:t>Функция пользователя Z=</a:t>
            </a:r>
            <a:r>
              <a:rPr lang="ru-RU" sz="1800" dirty="0" err="1"/>
              <a:t>exp</a:t>
            </a:r>
            <a:r>
              <a:rPr lang="ru-RU" sz="1800" dirty="0"/>
              <a:t>(x)/x создана.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800" dirty="0"/>
              <a:t>Для вычисления функции при данном аргументе х достаточно набрать имя функции и значение аргумента в круглых скобках: z=</a:t>
            </a:r>
            <a:r>
              <a:rPr lang="ru-RU" sz="1800" dirty="0" err="1"/>
              <a:t>expxp</a:t>
            </a:r>
            <a:r>
              <a:rPr lang="ru-RU" sz="1800" dirty="0"/>
              <a:t>(1). На экране получим значение функции z = 2.7183.</a:t>
            </a:r>
          </a:p>
        </p:txBody>
      </p:sp>
    </p:spTree>
    <p:extLst>
      <p:ext uri="{BB962C8B-B14F-4D97-AF65-F5344CB8AC3E}">
        <p14:creationId xmlns:p14="http://schemas.microsoft.com/office/powerpoint/2010/main" val="279548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t="28270" r="23875" b="34580"/>
          <a:stretch/>
        </p:blipFill>
        <p:spPr bwMode="auto">
          <a:xfrm>
            <a:off x="277697" y="202959"/>
            <a:ext cx="828092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t="18492" r="29028" b="4317"/>
          <a:stretch/>
        </p:blipFill>
        <p:spPr bwMode="auto">
          <a:xfrm>
            <a:off x="287808" y="2147175"/>
            <a:ext cx="8676680" cy="42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190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664"/>
            <a:ext cx="9108000" cy="67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285992"/>
            <a:ext cx="62579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Особенности языка </a:t>
            </a:r>
            <a:r>
              <a:rPr lang="en-US" b="1" dirty="0"/>
              <a:t>MATLAB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Имена переменных, функций и т. п. чувствительны к регистру. </a:t>
            </a:r>
            <a:endParaRPr lang="en-US" dirty="0"/>
          </a:p>
          <a:p>
            <a:r>
              <a:rPr lang="ru-RU" dirty="0"/>
              <a:t>Разделителями команд являются: </a:t>
            </a:r>
            <a:r>
              <a:rPr lang="ru-RU" b="1" dirty="0" err="1"/>
              <a:t>Enter</a:t>
            </a:r>
            <a:r>
              <a:rPr lang="ru-RU" b="1" dirty="0"/>
              <a:t>, «,» или «;». </a:t>
            </a:r>
            <a:endParaRPr lang="en-US" b="1" dirty="0"/>
          </a:p>
          <a:p>
            <a:r>
              <a:rPr lang="ru-RU" dirty="0"/>
              <a:t>Результат команды, после которой идет </a:t>
            </a:r>
            <a:r>
              <a:rPr lang="ru-RU" b="1" dirty="0" err="1"/>
              <a:t>Enter</a:t>
            </a:r>
            <a:r>
              <a:rPr lang="ru-RU" b="1" dirty="0"/>
              <a:t> или «,», </a:t>
            </a:r>
            <a:r>
              <a:rPr lang="ru-RU" dirty="0"/>
              <a:t>выдается на экран. </a:t>
            </a:r>
            <a:endParaRPr lang="en-US" dirty="0"/>
          </a:p>
          <a:p>
            <a:r>
              <a:rPr lang="ru-RU" dirty="0"/>
              <a:t>Для продолжения команды на следующей строке используется </a:t>
            </a:r>
            <a:r>
              <a:rPr lang="ru-RU" b="1" dirty="0"/>
              <a:t>«...».</a:t>
            </a:r>
          </a:p>
          <a:p>
            <a:r>
              <a:rPr lang="ru-RU" i="1" dirty="0"/>
              <a:t>Текстовые комментарии </a:t>
            </a:r>
            <a:r>
              <a:rPr lang="ru-RU" dirty="0"/>
              <a:t>вводятся с помощью символа </a:t>
            </a:r>
            <a:r>
              <a:rPr lang="ru-RU" b="1" i="1" dirty="0"/>
              <a:t>%.</a:t>
            </a:r>
          </a:p>
          <a:p>
            <a:r>
              <a:rPr lang="ru-RU" dirty="0"/>
              <a:t>Использование точки с запятой не является обязательным. Символ </a:t>
            </a:r>
            <a:r>
              <a:rPr lang="ru-RU" b="1" dirty="0"/>
              <a:t>; </a:t>
            </a:r>
            <a:r>
              <a:rPr lang="ru-RU" dirty="0"/>
              <a:t>используется для подавления вывода результата выполнения команды на экран. </a:t>
            </a:r>
          </a:p>
          <a:p>
            <a:pPr marL="0" indent="0">
              <a:buNone/>
            </a:pPr>
            <a:r>
              <a:rPr lang="ru-RU" dirty="0"/>
              <a:t>Так строка </a:t>
            </a:r>
          </a:p>
          <a:p>
            <a:pPr marL="0" indent="0">
              <a:buNone/>
            </a:pPr>
            <a:r>
              <a:rPr lang="ru-RU" b="1" dirty="0"/>
              <a:t>x = 1; </a:t>
            </a:r>
            <a:r>
              <a:rPr lang="ru-RU" dirty="0"/>
              <a:t>выполнит присвоение переменной x значения 1, а строка </a:t>
            </a:r>
          </a:p>
          <a:p>
            <a:pPr marL="0" indent="0">
              <a:buNone/>
            </a:pPr>
            <a:r>
              <a:rPr lang="ru-RU" b="1" dirty="0"/>
              <a:t>x = 1 </a:t>
            </a:r>
            <a:r>
              <a:rPr lang="ru-RU" dirty="0"/>
              <a:t>выполнит присвоение и выведет на экран результат – </a:t>
            </a:r>
            <a:r>
              <a:rPr lang="ru-RU" b="1" dirty="0"/>
              <a:t>x = 1.</a:t>
            </a:r>
          </a:p>
        </p:txBody>
      </p:sp>
    </p:spTree>
    <p:extLst>
      <p:ext uri="{BB962C8B-B14F-4D97-AF65-F5344CB8AC3E}">
        <p14:creationId xmlns:p14="http://schemas.microsoft.com/office/powerpoint/2010/main" val="650955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b="1" dirty="0">
                <a:effectLst/>
              </a:rPr>
              <a:t>4.Использование пакета MATLAB для решения математических задач: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2"/>
            <a:r>
              <a:rPr lang="ru-RU" dirty="0">
                <a:effectLst/>
              </a:rPr>
              <a:t>Аппроксимация экспериментальных данных кривыми, регрессия, подбор параметров уравнений кривых – </a:t>
            </a:r>
            <a:r>
              <a:rPr lang="ru-RU" dirty="0" err="1">
                <a:effectLst/>
              </a:rPr>
              <a:t>Curve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Fitting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Tool</a:t>
            </a:r>
            <a:r>
              <a:rPr lang="ru-RU" dirty="0">
                <a:effectLst/>
              </a:rPr>
              <a:t> (инструмент настройки кривой);</a:t>
            </a:r>
          </a:p>
          <a:p>
            <a:pPr lvl="2"/>
            <a:r>
              <a:rPr lang="ru-RU" dirty="0">
                <a:effectLst/>
              </a:rPr>
              <a:t>Полиномиальная аппроксимация – </a:t>
            </a:r>
            <a:r>
              <a:rPr lang="ru-RU" dirty="0" err="1">
                <a:effectLst/>
              </a:rPr>
              <a:t>Spline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Toolbox</a:t>
            </a:r>
            <a:r>
              <a:rPr lang="ru-RU" dirty="0">
                <a:effectLst/>
              </a:rPr>
              <a:t> (инструмент сплайн-аппроксимации);</a:t>
            </a:r>
          </a:p>
          <a:p>
            <a:pPr lvl="2"/>
            <a:r>
              <a:rPr lang="ru-RU" dirty="0">
                <a:effectLst/>
              </a:rPr>
              <a:t>Функции и графические интерфейсы для анализа и моделирования данных, а также разработки статистических алгоритмов – </a:t>
            </a:r>
            <a:r>
              <a:rPr lang="ru-RU" dirty="0" err="1">
                <a:effectLst/>
              </a:rPr>
              <a:t>Statistics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Toolbox</a:t>
            </a:r>
            <a:r>
              <a:rPr lang="ru-RU" dirty="0">
                <a:effectLst/>
              </a:rPr>
              <a:t> (инструмент статистической разработки);</a:t>
            </a:r>
          </a:p>
          <a:p>
            <a:pPr lvl="2"/>
            <a:r>
              <a:rPr lang="ru-RU" dirty="0">
                <a:effectLst/>
              </a:rPr>
              <a:t>Методы линейного программирования и оптимизации – </a:t>
            </a:r>
            <a:r>
              <a:rPr lang="en-US" dirty="0">
                <a:effectLst/>
              </a:rPr>
              <a:t>Optimization Toolbox</a:t>
            </a:r>
            <a:r>
              <a:rPr lang="ru-RU" dirty="0">
                <a:effectLst/>
              </a:rPr>
              <a:t> (инструмент оптимизации);</a:t>
            </a:r>
          </a:p>
          <a:p>
            <a:pPr lvl="2"/>
            <a:r>
              <a:rPr lang="ru-RU" dirty="0">
                <a:effectLst/>
              </a:rPr>
              <a:t>Пакет моделирования для решения систем нелинейных дифференциальных уравнений в частных производных.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3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MATLAB широко используется в таких областях, как:</a:t>
            </a:r>
          </a:p>
          <a:p>
            <a:r>
              <a:rPr lang="ru-RU" dirty="0"/>
              <a:t>обработка сигналов и связь,</a:t>
            </a:r>
          </a:p>
          <a:p>
            <a:r>
              <a:rPr lang="ru-RU" dirty="0"/>
              <a:t>обработка изображений и видео,</a:t>
            </a:r>
          </a:p>
          <a:p>
            <a:r>
              <a:rPr lang="ru-RU" dirty="0"/>
              <a:t>системы управления,</a:t>
            </a:r>
          </a:p>
          <a:p>
            <a:r>
              <a:rPr lang="ru-RU" dirty="0"/>
              <a:t>автоматизация тестирования и измерений,</a:t>
            </a:r>
          </a:p>
          <a:p>
            <a:r>
              <a:rPr lang="ru-RU" dirty="0"/>
              <a:t>финансовый инжиниринг,</a:t>
            </a:r>
          </a:p>
          <a:p>
            <a:r>
              <a:rPr lang="ru-RU" dirty="0"/>
              <a:t>вычислительная биология и т.п.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t="14950" r="25633" b="21068"/>
          <a:stretch/>
        </p:blipFill>
        <p:spPr bwMode="auto">
          <a:xfrm>
            <a:off x="395536" y="188640"/>
            <a:ext cx="835292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9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Численные вычисления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62500" lnSpcReduction="20000"/>
          </a:bodyPr>
          <a:lstStyle/>
          <a:p>
            <a:pPr marL="0" indent="0" algn="just" fontAlgn="base">
              <a:buNone/>
            </a:pPr>
            <a:r>
              <a:rPr lang="ru-RU" dirty="0"/>
              <a:t>MATLAB предоставляет множество методов для </a:t>
            </a:r>
            <a:r>
              <a:rPr lang="ru-RU" b="1" dirty="0"/>
              <a:t>анализа данных, разработки алгоритмов и создания моделей</a:t>
            </a:r>
            <a:r>
              <a:rPr lang="ru-RU" dirty="0"/>
              <a:t>. Язык MATLAB включает в себя математические функции для инженерных и научных операций. Встроенные математические функции используют процессор-оптимизированные библиотеки, предназначенные для ускорения векторных и матричных вычислений. 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Доступны следующие операции: </a:t>
            </a:r>
          </a:p>
          <a:p>
            <a:pPr marL="0" indent="357188" algn="just" fontAlgn="base"/>
            <a:r>
              <a:rPr lang="ru-RU" dirty="0"/>
              <a:t>Интерполяция и регрессия</a:t>
            </a:r>
          </a:p>
          <a:p>
            <a:pPr algn="just" fontAlgn="base"/>
            <a:r>
              <a:rPr lang="ru-RU" dirty="0"/>
              <a:t>Дифференцирование и интегрирование</a:t>
            </a:r>
          </a:p>
          <a:p>
            <a:pPr algn="just" fontAlgn="base"/>
            <a:r>
              <a:rPr lang="ru-RU" dirty="0"/>
              <a:t>Системы линейных уравнений</a:t>
            </a:r>
          </a:p>
          <a:p>
            <a:pPr algn="just" fontAlgn="base"/>
            <a:r>
              <a:rPr lang="ru-RU" dirty="0"/>
              <a:t>Фурье анализ</a:t>
            </a:r>
          </a:p>
          <a:p>
            <a:pPr algn="just" fontAlgn="base"/>
            <a:r>
              <a:rPr lang="ru-RU" dirty="0"/>
              <a:t>Собственные значения и сингулярные числа матриц</a:t>
            </a:r>
          </a:p>
          <a:p>
            <a:pPr algn="just" fontAlgn="base"/>
            <a:r>
              <a:rPr lang="ru-RU" dirty="0"/>
              <a:t>Обыкновенные дифференциальные уравнения</a:t>
            </a:r>
          </a:p>
          <a:p>
            <a:pPr algn="just" fontAlgn="base"/>
            <a:r>
              <a:rPr lang="ru-RU" dirty="0"/>
              <a:t>Разреженные матрицы</a:t>
            </a:r>
          </a:p>
          <a:p>
            <a:pPr marL="0" indent="0" algn="just" fontAlgn="base">
              <a:buNone/>
            </a:pPr>
            <a:r>
              <a:rPr lang="ru-RU" dirty="0"/>
              <a:t>Расширения MATLAB предоставляют специализированный функционал в таких областях как статистика, оптимизация, обработка сигналов, машинное обучение.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59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Анализ и визуализация данных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64" y="428604"/>
            <a:ext cx="8928992" cy="623731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400" dirty="0"/>
              <a:t>MATLAB предоставляет инструменты </a:t>
            </a:r>
            <a:r>
              <a:rPr lang="ru-RU" sz="1400" b="1" dirty="0"/>
              <a:t>для получения, анализа и визуализации данных</a:t>
            </a:r>
            <a:r>
              <a:rPr lang="ru-RU" sz="1400" dirty="0"/>
              <a:t>, позволяющие исследовать проблему быстрее, чем это возможно с помощью электронных таблиц или традиционных языков программирования. </a:t>
            </a:r>
            <a:br>
              <a:rPr lang="ru-RU" sz="1400" dirty="0"/>
            </a:br>
            <a:r>
              <a:rPr lang="ru-RU" sz="1400" dirty="0"/>
              <a:t>Также можно документировать результаты в виде </a:t>
            </a:r>
            <a:r>
              <a:rPr lang="ru-RU" sz="1400" b="1" dirty="0"/>
              <a:t>графиков, отчётов или публикации кода MATLAB</a:t>
            </a:r>
            <a:r>
              <a:rPr lang="ru-RU" sz="1400" dirty="0"/>
              <a:t>. </a:t>
            </a:r>
            <a:br>
              <a:rPr lang="ru-RU" sz="1400" dirty="0"/>
            </a:br>
            <a:r>
              <a:rPr lang="ru-RU" sz="1400" b="1" dirty="0"/>
              <a:t>Доступ к данным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MATLAB позволяет получать доступ к данным </a:t>
            </a:r>
            <a:r>
              <a:rPr lang="ru-RU" sz="1400" b="1" dirty="0"/>
              <a:t>из файлов, других приложений, баз данных, внешних устройств</a:t>
            </a:r>
            <a:r>
              <a:rPr lang="ru-RU" sz="1400" dirty="0"/>
              <a:t>. Вы можете читать данные из файлов таких популярных форматов как </a:t>
            </a:r>
            <a:r>
              <a:rPr lang="ru-RU" sz="1400" b="1" dirty="0" err="1"/>
              <a:t>Microsoft</a:t>
            </a:r>
            <a:r>
              <a:rPr lang="ru-RU" sz="1400" b="1" dirty="0"/>
              <a:t> </a:t>
            </a:r>
            <a:r>
              <a:rPr lang="ru-RU" sz="1400" b="1" dirty="0" err="1"/>
              <a:t>Excel</a:t>
            </a:r>
            <a:r>
              <a:rPr lang="ru-RU" sz="1400" dirty="0"/>
              <a:t>, </a:t>
            </a:r>
            <a:r>
              <a:rPr lang="ru-RU" sz="1400" b="1" dirty="0"/>
              <a:t>текстовых или двоичных файлов, изображений, аудио и </a:t>
            </a:r>
            <a:r>
              <a:rPr lang="ru-RU" sz="1400" b="1" dirty="0" err="1"/>
              <a:t>видеофайлов</a:t>
            </a:r>
            <a:r>
              <a:rPr lang="ru-RU" sz="1400" b="1" dirty="0"/>
              <a:t>, научных форматов (</a:t>
            </a:r>
            <a:r>
              <a:rPr lang="ru-RU" sz="1400" b="1" dirty="0" err="1"/>
              <a:t>netCDF</a:t>
            </a:r>
            <a:r>
              <a:rPr lang="ru-RU" sz="1400" b="1" dirty="0"/>
              <a:t> (</a:t>
            </a:r>
            <a:r>
              <a:rPr lang="en-US" sz="1400" b="1" dirty="0"/>
              <a:t>Network Common Data Form) </a:t>
            </a:r>
            <a:r>
              <a:rPr lang="ru-RU" sz="1400" b="1" dirty="0"/>
              <a:t>и HDF (</a:t>
            </a:r>
            <a:r>
              <a:rPr lang="en-US" sz="1400" b="1" dirty="0"/>
              <a:t>Hierarchical Data Format</a:t>
            </a:r>
            <a:r>
              <a:rPr lang="ru-RU" sz="1400" b="1" dirty="0"/>
              <a:t>)</a:t>
            </a:r>
            <a:r>
              <a:rPr lang="ru-RU" sz="1400" dirty="0"/>
              <a:t>). Функции ввода-вывода позволяют работать с файлами данных любых форматов. </a:t>
            </a:r>
            <a:br>
              <a:rPr lang="ru-RU" sz="1400" dirty="0"/>
            </a:br>
            <a:r>
              <a:rPr lang="ru-RU" sz="1400" dirty="0"/>
              <a:t>Используя расширения MATLAB можно получать данные с </a:t>
            </a:r>
            <a:r>
              <a:rPr lang="ru-RU" sz="1400" b="1" dirty="0"/>
              <a:t>различных устройств, таких как последовательный порт компьютера или звуковая карта, а также потоковые данные в реальном времени с измерительных устройств </a:t>
            </a:r>
            <a:r>
              <a:rPr lang="ru-RU" sz="1400" dirty="0"/>
              <a:t>непосредственно в MATLAB для анализа и визуализации. Помимо того, вы можете управлять такими приборами, как </a:t>
            </a:r>
            <a:r>
              <a:rPr lang="ru-RU" sz="1400" b="1" dirty="0"/>
              <a:t>осциллографы, анализаторы сигналов и генераторы колеб</a:t>
            </a:r>
            <a:r>
              <a:rPr lang="ru-RU" sz="1400" dirty="0"/>
              <a:t>аний специальной формы. </a:t>
            </a:r>
            <a:br>
              <a:rPr lang="ru-RU" sz="1400" dirty="0"/>
            </a:br>
            <a:br>
              <a:rPr lang="ru-RU" sz="1400" dirty="0"/>
            </a:br>
            <a:r>
              <a:rPr lang="ru-RU" sz="1400" b="1" dirty="0"/>
              <a:t>Анализ данных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MATLAB позволяет </a:t>
            </a:r>
            <a:r>
              <a:rPr lang="ru-RU" sz="1400" b="1" dirty="0"/>
              <a:t>управлять, фильтровать и осуществлять предварительную обработку данных</a:t>
            </a:r>
            <a:r>
              <a:rPr lang="ru-RU" sz="1400" dirty="0"/>
              <a:t>. Вы можете исследовать данные для нахождения трендов, проверки гипотез, построения описательных моделей. В MATLAB включены функции для </a:t>
            </a:r>
            <a:r>
              <a:rPr lang="ru-RU" sz="1400" b="1" dirty="0"/>
              <a:t>фильтрации, сглаживания, свёртки и быстрого преобразования Фурье </a:t>
            </a:r>
            <a:r>
              <a:rPr lang="ru-RU" sz="1400" dirty="0"/>
              <a:t>(FFT). Продукты-расширения включают возможности подбора </a:t>
            </a:r>
            <a:r>
              <a:rPr lang="ru-RU" sz="1400" b="1" dirty="0"/>
              <a:t>кривых и поверхностей, многомерной статистики, спектрального анализа, анализа изображений, идентификации систем </a:t>
            </a:r>
            <a:r>
              <a:rPr lang="ru-RU" sz="1400" dirty="0"/>
              <a:t>и другие инструменты анализа. </a:t>
            </a:r>
            <a:br>
              <a:rPr lang="ru-RU" sz="1400" dirty="0"/>
            </a:br>
            <a:br>
              <a:rPr lang="ru-RU" sz="1400" dirty="0"/>
            </a:br>
            <a:endParaRPr lang="ru-RU" sz="1400" dirty="0"/>
          </a:p>
        </p:txBody>
      </p:sp>
      <p:pic>
        <p:nvPicPr>
          <p:cNvPr id="4" name="Рисунок 3" descr="matl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101" y="4714884"/>
            <a:ext cx="3038899" cy="21431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857761"/>
            <a:ext cx="61436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/>
              <a:t>Визуализация данных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MATLAB предоставляет набор встроенных функций построения </a:t>
            </a:r>
            <a:r>
              <a:rPr lang="ru-RU" sz="1400" b="1" dirty="0"/>
              <a:t>2D и 3D графиков</a:t>
            </a:r>
            <a:r>
              <a:rPr lang="ru-RU" sz="1400" dirty="0"/>
              <a:t>, а также функции объёмной визуализации. Вы можете использовать эти функции для визуализации и как средство представления обрабатываемой информации. Графики могут быть созданы </a:t>
            </a:r>
            <a:r>
              <a:rPr lang="ru-RU" sz="1400" b="1" dirty="0"/>
              <a:t>как интерактивно, так и программно</a:t>
            </a:r>
            <a:r>
              <a:rPr lang="ru-RU" sz="1400" dirty="0"/>
              <a:t>. </a:t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6730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24744"/>
          </a:xfrm>
        </p:spPr>
        <p:txBody>
          <a:bodyPr>
            <a:normAutofit/>
          </a:bodyPr>
          <a:lstStyle/>
          <a:p>
            <a:r>
              <a:rPr lang="ru-RU" sz="3200" b="1" dirty="0"/>
              <a:t>Программирование и разработка алгоритмов. Язык MATLAB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00108"/>
            <a:ext cx="8856984" cy="5669252"/>
          </a:xfrm>
        </p:spPr>
        <p:txBody>
          <a:bodyPr>
            <a:noAutofit/>
          </a:bodyPr>
          <a:lstStyle/>
          <a:p>
            <a:pPr marL="0" indent="180975" fontAlgn="base">
              <a:buNone/>
            </a:pPr>
            <a:r>
              <a:rPr lang="ru-RU" sz="1600" dirty="0"/>
              <a:t>Язык MATLAB изначально обладает поддержкой </a:t>
            </a:r>
            <a:r>
              <a:rPr lang="ru-RU" sz="1600" b="1" dirty="0"/>
              <a:t>векторных и матричных операций</a:t>
            </a:r>
            <a:r>
              <a:rPr lang="ru-RU" sz="1600" dirty="0"/>
              <a:t>, которая необходима для решения инженерных и научных задач, и предназначена для быстрой разработки и запуска. </a:t>
            </a:r>
          </a:p>
          <a:p>
            <a:pPr marL="0" indent="180975" fontAlgn="base">
              <a:buNone/>
            </a:pPr>
            <a:r>
              <a:rPr lang="ru-RU" sz="1600" dirty="0"/>
              <a:t>С помощью языка MATLAB можно писать программы и алгоритмы быстрее, чем на традиционных языках программирования, потому что нет необходимости таких низкоуровневых организационных операций </a:t>
            </a:r>
            <a:r>
              <a:rPr lang="ru-RU" sz="1600" b="1" dirty="0"/>
              <a:t>как объявление переменных, определение типов и выделение памяти. </a:t>
            </a:r>
            <a:r>
              <a:rPr lang="ru-RU" sz="1600" dirty="0"/>
              <a:t>Во многих случаях переход на векторные и матричные операции избавляет от необходимости использования циклов </a:t>
            </a:r>
            <a:r>
              <a:rPr lang="ru-RU" sz="1600" b="1" dirty="0" err="1"/>
              <a:t>for</a:t>
            </a:r>
            <a:r>
              <a:rPr lang="ru-RU" sz="1600" dirty="0"/>
              <a:t>. В результате одна строка MATLAB кода часто может заменить несколько строк C/C++ кода. </a:t>
            </a:r>
          </a:p>
          <a:p>
            <a:pPr marL="0" indent="180975" fontAlgn="base">
              <a:buNone/>
            </a:pPr>
            <a:r>
              <a:rPr lang="ru-RU" sz="1600" dirty="0"/>
              <a:t>MATLAB обладает свойствами традиционных языков программирования, </a:t>
            </a:r>
            <a:r>
              <a:rPr lang="ru-RU" sz="1600" b="1" dirty="0"/>
              <a:t>включая управление потоками данных, обработку ошибок и объектно-ориентированное программирование </a:t>
            </a:r>
            <a:r>
              <a:rPr lang="ru-RU" sz="1600" dirty="0"/>
              <a:t>(ООП). Можно использовать основные типы данных, сложные структуры данных или определять пользовательские типы. </a:t>
            </a:r>
          </a:p>
          <a:p>
            <a:pPr marL="0" indent="180975" fontAlgn="base">
              <a:buNone/>
            </a:pPr>
            <a:r>
              <a:rPr lang="ru-RU" sz="1600" dirty="0"/>
              <a:t>Вы можете получать результаты немедленно, </a:t>
            </a:r>
            <a:r>
              <a:rPr lang="ru-RU" sz="1600" b="1" dirty="0"/>
              <a:t>выполняя команды интерактивно по одной за раз</a:t>
            </a:r>
            <a:r>
              <a:rPr lang="ru-RU" sz="1600" dirty="0"/>
              <a:t>. Такой подход позволяет быстро исследовать различные варианты для получения лучшего решения. </a:t>
            </a:r>
            <a:r>
              <a:rPr lang="ru-RU" sz="1600" b="1" dirty="0"/>
              <a:t>Объединив</a:t>
            </a:r>
            <a:r>
              <a:rPr lang="ru-RU" sz="1600" dirty="0"/>
              <a:t> эти интерактивные команды </a:t>
            </a:r>
            <a:r>
              <a:rPr lang="ru-RU" sz="1600" b="1" dirty="0"/>
              <a:t>в скрипт или функцию </a:t>
            </a:r>
            <a:r>
              <a:rPr lang="ru-RU" sz="1600" dirty="0"/>
              <a:t>можно автоматизировать их выполнение. </a:t>
            </a:r>
          </a:p>
          <a:p>
            <a:pPr marL="0" indent="180975" fontAlgn="base">
              <a:buNone/>
            </a:pPr>
            <a:r>
              <a:rPr lang="ru-RU" sz="1600" dirty="0"/>
              <a:t>Расширения MATLAB имеют встроенные алгоритмы для обработки сигналов и связи, обработки изображений и видеоданных, систем управления и многих других областей. Комбинируя эти алгоритмы с вашими можно реализовать сложные программы и приложения. </a:t>
            </a:r>
          </a:p>
        </p:txBody>
      </p:sp>
    </p:spTree>
    <p:extLst>
      <p:ext uri="{BB962C8B-B14F-4D97-AF65-F5344CB8AC3E}">
        <p14:creationId xmlns:p14="http://schemas.microsoft.com/office/powerpoint/2010/main" val="162006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b="1" dirty="0"/>
              <a:t>Параллельные вычисления</a:t>
            </a:r>
          </a:p>
          <a:p>
            <a:pPr fontAlgn="base"/>
            <a:r>
              <a:rPr lang="en-US" dirty="0">
                <a:hlinkClick r:id="rId2" tooltip="MATLAB Distributed Computing Server – это серверная часть пакета для организации распределенных вычислений в среде MATLAB. Совместно с клиентской частью - Parallel Computing Toolbox, эти два продукта позволяют разрабатывать распределенные приложения, передавать их на сервер и управлять их исполнением в сетях с распределенными вычислительными ресурсами."/>
              </a:rPr>
              <a:t>MATLAB Distributed Computing Server</a:t>
            </a:r>
            <a:endParaRPr lang="en-US" dirty="0"/>
          </a:p>
          <a:p>
            <a:pPr marL="0" indent="0" fontAlgn="base">
              <a:buNone/>
            </a:pPr>
            <a:r>
              <a:rPr lang="ru-RU" dirty="0"/>
              <a:t>MATLAB </a:t>
            </a:r>
            <a:r>
              <a:rPr lang="ru-RU" dirty="0" err="1"/>
              <a:t>Distributed</a:t>
            </a:r>
            <a:r>
              <a:rPr lang="ru-RU" dirty="0"/>
              <a:t> </a:t>
            </a:r>
            <a:r>
              <a:rPr lang="ru-RU" dirty="0" err="1"/>
              <a:t>Computing</a:t>
            </a:r>
            <a:r>
              <a:rPr lang="ru-RU" dirty="0"/>
              <a:t> </a:t>
            </a:r>
            <a:r>
              <a:rPr lang="ru-RU" dirty="0" err="1"/>
              <a:t>Server</a:t>
            </a:r>
            <a:r>
              <a:rPr lang="ru-RU" dirty="0"/>
              <a:t> – это серверная часть пакета для организации распределенных вычислений в среде </a:t>
            </a:r>
            <a:r>
              <a:rPr lang="ru-RU" dirty="0">
                <a:hlinkClick r:id="rId3"/>
              </a:rPr>
              <a:t>MATLAB</a:t>
            </a:r>
            <a:r>
              <a:rPr lang="ru-RU" dirty="0"/>
              <a:t>. </a:t>
            </a:r>
            <a:br>
              <a:rPr lang="ru-RU" dirty="0"/>
            </a:br>
            <a:br>
              <a:rPr lang="ru-RU" dirty="0"/>
            </a:br>
            <a:r>
              <a:rPr lang="en-US" dirty="0">
                <a:hlinkClick r:id="rId4" tooltip="MATLAB Parallel Computing Toolbox – это набор специальных средств и функций для написания параллельных алгоритмов и организации распределенных вычислений в MATLAB. Пакет позволяет использовать как локальные многопроцессорные, так и распределенные вычислительные ресурсы."/>
              </a:rPr>
              <a:t>Parallel Computing Toolbox</a:t>
            </a:r>
            <a:endParaRPr lang="ru-RU" dirty="0"/>
          </a:p>
          <a:p>
            <a:r>
              <a:rPr lang="ru-RU" dirty="0"/>
              <a:t>Инструмент для выполнения параллельных вычислений на многоядерных компьютерах, </a:t>
            </a:r>
            <a:br>
              <a:rPr lang="ru-RU" dirty="0"/>
            </a:br>
            <a:r>
              <a:rPr lang="ru-RU" dirty="0"/>
              <a:t>графических процессорах (GPU) и кластерах. </a:t>
            </a:r>
            <a:br>
              <a:rPr lang="ru-RU" dirty="0"/>
            </a:b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70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42918"/>
            <a:ext cx="8686800" cy="6000792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buNone/>
            </a:pPr>
            <a:r>
              <a:rPr lang="ru-RU" b="1" dirty="0"/>
              <a:t>Математика, статистика и оптимизация</a:t>
            </a:r>
          </a:p>
          <a:p>
            <a:pPr algn="just" fontAlgn="base"/>
            <a:r>
              <a:rPr lang="en-US" dirty="0">
                <a:hlinkClick r:id="rId2" tooltip="Curve Fitting Toolbox - это пакет расширения MATLAB для различных прикладных задач подгонки, аппроксимации и интерполяции данных. Включает в себя интерактивные средства предварительной обработки данных, сравнения стандартных моделей и разработки моделей пользователя, подгонки с помощью стандартных и робастных методов и анализа качества аппроксимации."/>
              </a:rPr>
              <a:t>Curve Fitting Toolbox</a:t>
            </a:r>
            <a:endParaRPr lang="ru-RU" dirty="0"/>
          </a:p>
          <a:p>
            <a:pPr marL="0" indent="0" algn="just" fontAlgn="base">
              <a:buNone/>
            </a:pPr>
            <a:r>
              <a:rPr lang="ru-RU" dirty="0"/>
              <a:t>это пакет расширения </a:t>
            </a:r>
            <a:r>
              <a:rPr lang="ru-RU" dirty="0">
                <a:hlinkClick r:id="rId3"/>
              </a:rPr>
              <a:t>MATLAB </a:t>
            </a:r>
            <a:r>
              <a:rPr lang="ru-RU" dirty="0"/>
              <a:t>для различных прикладных задач подгонки, аппроксимации и интерполяции данных. </a:t>
            </a:r>
            <a:endParaRPr lang="en-US" dirty="0"/>
          </a:p>
          <a:p>
            <a:pPr algn="just" fontAlgn="base"/>
            <a:r>
              <a:rPr lang="en-US" dirty="0">
                <a:hlinkClick r:id="rId4" tooltip="Deep Learning Toolbox - это пакет расширения MATLAB, содержащий средства для проектирования, моделирования, разработки и визуализации нейронных сетей. Нейросетевые технологии позволяют решать такие задачи, решение которых классическими формальными методами затруднено или не возможно."/>
              </a:rPr>
              <a:t>Deep Learning Toolbox</a:t>
            </a:r>
            <a:endParaRPr lang="ru-RU" dirty="0"/>
          </a:p>
          <a:p>
            <a:pPr marL="0" indent="0" algn="just" fontAlgn="base">
              <a:buNone/>
            </a:pPr>
            <a:r>
              <a:rPr lang="ru-RU" dirty="0" err="1"/>
              <a:t>Deep</a:t>
            </a:r>
            <a:r>
              <a:rPr lang="ru-RU" dirty="0"/>
              <a:t> </a:t>
            </a:r>
            <a:r>
              <a:rPr lang="ru-RU" dirty="0" err="1"/>
              <a:t>Learning</a:t>
            </a:r>
            <a:r>
              <a:rPr lang="ru-RU" dirty="0"/>
              <a:t> </a:t>
            </a:r>
            <a:r>
              <a:rPr lang="ru-RU" dirty="0" err="1"/>
              <a:t>Toolbox</a:t>
            </a:r>
            <a:r>
              <a:rPr lang="ru-RU" dirty="0"/>
              <a:t> (ранее </a:t>
            </a:r>
            <a:r>
              <a:rPr lang="ru-RU" dirty="0" err="1"/>
              <a:t>Neural</a:t>
            </a:r>
            <a:r>
              <a:rPr lang="ru-RU" dirty="0"/>
              <a:t> </a:t>
            </a:r>
            <a:r>
              <a:rPr lang="ru-RU" dirty="0" err="1"/>
              <a:t>Network</a:t>
            </a:r>
            <a:r>
              <a:rPr lang="ru-RU" dirty="0"/>
              <a:t> </a:t>
            </a:r>
            <a:r>
              <a:rPr lang="ru-RU" dirty="0" err="1"/>
              <a:t>Toolbox</a:t>
            </a:r>
            <a:r>
              <a:rPr lang="ru-RU" dirty="0"/>
              <a:t>) - это пакет расширения </a:t>
            </a:r>
            <a:r>
              <a:rPr lang="ru-RU" dirty="0">
                <a:hlinkClick r:id="rId3"/>
              </a:rPr>
              <a:t>MATLAB</a:t>
            </a:r>
            <a:r>
              <a:rPr lang="ru-RU" dirty="0"/>
              <a:t>, содержащий средства для проектирования, моделирования, разработки и визуализации нейронных сетей. </a:t>
            </a:r>
            <a:endParaRPr lang="en-US" dirty="0"/>
          </a:p>
          <a:p>
            <a:pPr algn="just" fontAlgn="base"/>
            <a:r>
              <a:rPr lang="en-US" dirty="0">
                <a:hlinkClick r:id="rId5" tooltip="Global Optimization Toolbox - это пакет, расширяющий оптимизационные возможности MATLAB и Optimization Toolbox для решения задач оптимизации недифференцируемых, стохастических и разрывных функций. Global Optimization Toolbox позволяет решать задачи оптимизации с высокой степенью нелинейности и с плохой обусловленностью, не поддающиеся решению с помощью классических методов оптимизации."/>
              </a:rPr>
              <a:t>Global Optimization Toolbox</a:t>
            </a:r>
            <a:endParaRPr lang="ru-RU" dirty="0"/>
          </a:p>
          <a:p>
            <a:pPr marL="0" indent="0" algn="just" fontAlgn="base">
              <a:buNone/>
            </a:pPr>
            <a:r>
              <a:rPr lang="ru-RU" dirty="0"/>
              <a:t>это пакет, расширяющий оптимизационные возможности </a:t>
            </a:r>
            <a:r>
              <a:rPr lang="ru-RU" dirty="0">
                <a:hlinkClick r:id="rId3"/>
              </a:rPr>
              <a:t>MATLAB </a:t>
            </a:r>
            <a:r>
              <a:rPr lang="ru-RU" dirty="0"/>
              <a:t>и </a:t>
            </a:r>
            <a:r>
              <a:rPr lang="ru-RU" dirty="0" err="1">
                <a:hlinkClick r:id="rId6"/>
              </a:rPr>
              <a:t>Optimization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Toolbox</a:t>
            </a:r>
            <a:r>
              <a:rPr lang="ru-RU" dirty="0"/>
              <a:t> для решения задач оптимизации </a:t>
            </a:r>
            <a:r>
              <a:rPr lang="ru-RU" dirty="0" err="1"/>
              <a:t>недифференцируемых</a:t>
            </a:r>
            <a:r>
              <a:rPr lang="ru-RU" dirty="0"/>
              <a:t>, стохастических и разрывных функций.</a:t>
            </a:r>
            <a:endParaRPr lang="en-US" dirty="0"/>
          </a:p>
          <a:p>
            <a:pPr algn="just" fontAlgn="base"/>
            <a:r>
              <a:rPr lang="en-US" dirty="0">
                <a:hlinkClick r:id="rId7" tooltip="Model-Based Calibration Toolbox - это пакет расширения MATLAB предназначенный для калибровки моделей сложных систем и механизмов. Пакет опирается на высокотехнологичные вычислительные средства MATLAB и широкие возможности имитационного моделирования Simulink. "/>
              </a:rPr>
              <a:t>Model-Based Calibration Toolbox</a:t>
            </a:r>
            <a:endParaRPr lang="ru-RU" dirty="0"/>
          </a:p>
          <a:p>
            <a:pPr marL="0" indent="0" algn="just" fontAlgn="base">
              <a:buNone/>
            </a:pPr>
            <a:r>
              <a:rPr lang="ru-RU" dirty="0"/>
              <a:t>предоставляет инструменты для оптимальной калибровки сложных силовых агрегатов с использованием статистического моделирования и численной оптимизации. </a:t>
            </a:r>
            <a:endParaRPr lang="en-US" dirty="0"/>
          </a:p>
          <a:p>
            <a:pPr algn="just" fontAlgn="base"/>
            <a:r>
              <a:rPr lang="en-US" dirty="0">
                <a:hlinkClick r:id="rId6" tooltip="Optimization Toolbox - это пакет расширения MATLAB, содержащий набор классических алгоритмов для оптимизации стандартных задач и задач большой размерности. Optimization Toolbox содержит функции линейного, квадратичного, целочисленного программирования, функции нелинейной оптимизации и нелинейного метода наименьших квадратов, функции решения систем нелинейных уравнений, многокритериальной оптимизации, а также функции, позволяющие решать минимаксные задачи оптимизации. "/>
              </a:rPr>
              <a:t>Optimization Toolbox</a:t>
            </a:r>
            <a:endParaRPr lang="ru-RU" dirty="0"/>
          </a:p>
          <a:p>
            <a:pPr marL="0" indent="0" algn="just" fontAlgn="base">
              <a:buNone/>
            </a:pPr>
            <a:r>
              <a:rPr lang="ru-RU" dirty="0"/>
              <a:t>пакет расширения </a:t>
            </a:r>
            <a:r>
              <a:rPr lang="ru-RU" dirty="0">
                <a:hlinkClick r:id="rId3"/>
              </a:rPr>
              <a:t>MATLAB</a:t>
            </a:r>
            <a:r>
              <a:rPr lang="ru-RU" dirty="0"/>
              <a:t>, содержащий набор классических алгоритмов для оптимизации стандартных задач и задач большой размерности. </a:t>
            </a:r>
            <a:endParaRPr lang="en-US" dirty="0"/>
          </a:p>
          <a:p>
            <a:pPr algn="just" fontAlgn="base"/>
            <a:r>
              <a:rPr lang="en-US" dirty="0">
                <a:hlinkClick r:id="rId8" tooltip="Partial Differential Equation Toolbox - это пакет расширения MATLAB, который содержит инструменты для исследования и решения уравнений в частных производных в двух измерениях со временем. Пакет содержит функции командной строки для программирования и графический интерфейс позволяющий проводить предварительную обработку и решение типовых задач математической физики."/>
              </a:rPr>
              <a:t>Partial Differential Equation Toolbox</a:t>
            </a:r>
            <a:endParaRPr lang="ru-RU" dirty="0"/>
          </a:p>
          <a:p>
            <a:pPr marL="0" indent="0" algn="just" fontAlgn="base">
              <a:buNone/>
            </a:pPr>
            <a:r>
              <a:rPr lang="ru-RU" dirty="0"/>
              <a:t>содержит инструменты для исследования и решения уравнений в частных производных в двух измерениях со временем. </a:t>
            </a:r>
            <a:endParaRPr lang="en-US" dirty="0"/>
          </a:p>
          <a:p>
            <a:pPr algn="just" fontAlgn="base"/>
            <a:r>
              <a:rPr lang="en-US" dirty="0">
                <a:hlinkClick r:id="rId9" tooltip="Statistics and Machine Learning Toolbox - это пакет расширения MATLAB обеспечивающий исследователей, инженеров и финансовых аналитиков полным набором средств для статистической обработки данных. Содержит функции и интерактивные инструменты для анализа временных рядов, статистических моделей, исторических данных, а также средства разработки статистических алгоритмов. "/>
              </a:rPr>
              <a:t>Statistics and Machine Learning Toolbox</a:t>
            </a:r>
            <a:endParaRPr lang="ru-RU" dirty="0"/>
          </a:p>
          <a:p>
            <a:pPr marL="0" indent="0" algn="just" fontAlgn="base">
              <a:buNone/>
            </a:pPr>
            <a:r>
              <a:rPr lang="ru-RU" dirty="0"/>
              <a:t>содержит алгоритмы и инструменты для организации, анализа и моделирования данных. </a:t>
            </a:r>
            <a:endParaRPr lang="en-US" dirty="0"/>
          </a:p>
          <a:p>
            <a:pPr algn="just" fontAlgn="base"/>
            <a:r>
              <a:rPr lang="en-US" dirty="0">
                <a:hlinkClick r:id="rId10" tooltip="Symbolic Math Toolbox - это пакет расширения MATLAB, содержащий функции аналитических преобразований и поддерживающий арифметику произвольной точности. Пакет содержит сотни символьных функций MATLAB, которые усиливают ядро MuPAD для таких задач как дифференцирование, интегрирование, преобразования и решение уравнений."/>
              </a:rPr>
              <a:t>Symbolic Math Toolbox</a:t>
            </a:r>
            <a:endParaRPr lang="ru-RU" dirty="0"/>
          </a:p>
          <a:p>
            <a:pPr marL="0" indent="0" algn="just" fontAlgn="base">
              <a:buNone/>
            </a:pPr>
            <a:r>
              <a:rPr lang="ru-RU" dirty="0"/>
              <a:t>это пакет расширения </a:t>
            </a:r>
            <a:r>
              <a:rPr lang="ru-RU" dirty="0">
                <a:hlinkClick r:id="rId11"/>
              </a:rPr>
              <a:t>MATLAB</a:t>
            </a:r>
            <a:r>
              <a:rPr lang="ru-RU" dirty="0"/>
              <a:t>, содержащий функции аналитических преобразований и поддерживающий арифметику произвольной точности. </a:t>
            </a:r>
            <a:endParaRPr lang="en-US" dirty="0"/>
          </a:p>
          <a:p>
            <a:pPr algn="just"/>
            <a:r>
              <a:rPr lang="en-US" dirty="0">
                <a:hlinkClick r:id="rId12" tooltip="Text Analytics Toolbox предоставляет алгоритмы и средства визуализации для предобработки, анализа и моделирования текстовых данных."/>
              </a:rPr>
              <a:t>Text Analytics Toolbox</a:t>
            </a:r>
            <a:endParaRPr lang="en-US" dirty="0"/>
          </a:p>
          <a:p>
            <a:pPr marL="0" indent="0" algn="just">
              <a:buNone/>
            </a:pPr>
            <a:r>
              <a:rPr lang="ru-RU" dirty="0"/>
              <a:t>Анализ и моделирование текстовых данных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Функциональные 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622625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1052225</TotalTime>
  <Words>3728</Words>
  <Application>Microsoft Office PowerPoint</Application>
  <PresentationFormat>Экран (4:3)</PresentationFormat>
  <Paragraphs>320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Helvetica Neue</vt:lpstr>
      <vt:lpstr>inherit</vt:lpstr>
      <vt:lpstr>Тема Office</vt:lpstr>
      <vt:lpstr>Пакет прикладных программ для решения задач технических вычислений MATLAB (Matrix Laboratory) </vt:lpstr>
      <vt:lpstr>1. MATLAB – концепция системы, структура пакета программ, функциональных возможностей системы и пакетов расширения Toolboxes</vt:lpstr>
      <vt:lpstr>Презентация PowerPoint</vt:lpstr>
      <vt:lpstr>Презентация PowerPoint</vt:lpstr>
      <vt:lpstr>Численные вычисления </vt:lpstr>
      <vt:lpstr>Анализ и визуализация данных </vt:lpstr>
      <vt:lpstr>Программирование и разработка алгоритмов. Язык MATLAB</vt:lpstr>
      <vt:lpstr>Функциональные возможности</vt:lpstr>
      <vt:lpstr>Функциональные возможности</vt:lpstr>
      <vt:lpstr>Функциональные возможности</vt:lpstr>
      <vt:lpstr>Функциональные возможности</vt:lpstr>
      <vt:lpstr>Функциональные возможности</vt:lpstr>
      <vt:lpstr>Функциональные возможности</vt:lpstr>
      <vt:lpstr>Функциональные возможности</vt:lpstr>
      <vt:lpstr>Функциональные возможности</vt:lpstr>
      <vt:lpstr>Функциональные возможности</vt:lpstr>
      <vt:lpstr>2. Интерфейс пользователя MATLAB, рабочие окна системы, командная строка, устройство справочной подсистемы MATLAB</vt:lpstr>
      <vt:lpstr>Презентация PowerPoint</vt:lpstr>
      <vt:lpstr>3. Командный язык MATLAB – лексемы, операторы, функции, выражения и управляющие конструкции, типы данных. Оперирование переменными типа "матрица"</vt:lpstr>
      <vt:lpstr>Числа, переменные, функции </vt:lpstr>
      <vt:lpstr>Форматы чисел</vt:lpstr>
      <vt:lpstr>Переменные</vt:lpstr>
      <vt:lpstr>Константы</vt:lpstr>
      <vt:lpstr>Константы</vt:lpstr>
      <vt:lpstr>Операторы</vt:lpstr>
      <vt:lpstr>Операторы</vt:lpstr>
      <vt:lpstr>Функции</vt:lpstr>
      <vt:lpstr>Функции</vt:lpstr>
      <vt:lpstr>Создание функции пользователя</vt:lpstr>
      <vt:lpstr>Презентация PowerPoint</vt:lpstr>
      <vt:lpstr>Особенности языка MATLAB</vt:lpstr>
      <vt:lpstr>4.Использование пакета MATLAB для решения математических задач: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GAPS</dc:creator>
  <cp:lastModifiedBy>Pavla Mikhaylova</cp:lastModifiedBy>
  <cp:revision>94</cp:revision>
  <dcterms:created xsi:type="dcterms:W3CDTF">2019-03-06T07:37:58Z</dcterms:created>
  <dcterms:modified xsi:type="dcterms:W3CDTF">2021-02-24T18:54:12Z</dcterms:modified>
</cp:coreProperties>
</file>