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4" r:id="rId49"/>
    <p:sldId id="303" r:id="rId50"/>
    <p:sldId id="305" r:id="rId51"/>
    <p:sldId id="306" r:id="rId52"/>
    <p:sldId id="307" r:id="rId53"/>
    <p:sldId id="308" r:id="rId54"/>
    <p:sldId id="309" r:id="rId55"/>
    <p:sldId id="310" r:id="rId56"/>
    <p:sldId id="311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39C-DB93-4F2C-993B-94D2BAEFBD8F}" type="datetimeFigureOut">
              <a:rPr lang="ru-RU" smtClean="0"/>
              <a:t>25.04.2022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F43B-0220-45C6-8F13-2E412887B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11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39C-DB93-4F2C-993B-94D2BAEFBD8F}" type="datetimeFigureOut">
              <a:rPr lang="ru-RU" smtClean="0"/>
              <a:t>25.04.2022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F43B-0220-45C6-8F13-2E412887B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539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39C-DB93-4F2C-993B-94D2BAEFBD8F}" type="datetimeFigureOut">
              <a:rPr lang="ru-RU" smtClean="0"/>
              <a:t>25.04.2022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F43B-0220-45C6-8F13-2E412887B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575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39C-DB93-4F2C-993B-94D2BAEFBD8F}" type="datetimeFigureOut">
              <a:rPr lang="ru-RU" smtClean="0"/>
              <a:t>25.04.2022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F43B-0220-45C6-8F13-2E412887B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438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39C-DB93-4F2C-993B-94D2BAEFBD8F}" type="datetimeFigureOut">
              <a:rPr lang="ru-RU" smtClean="0"/>
              <a:t>25.04.2022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F43B-0220-45C6-8F13-2E412887B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310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39C-DB93-4F2C-993B-94D2BAEFBD8F}" type="datetimeFigureOut">
              <a:rPr lang="ru-RU" smtClean="0"/>
              <a:t>25.04.2022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F43B-0220-45C6-8F13-2E412887B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53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39C-DB93-4F2C-993B-94D2BAEFBD8F}" type="datetimeFigureOut">
              <a:rPr lang="ru-RU" smtClean="0"/>
              <a:t>25.04.2022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F43B-0220-45C6-8F13-2E412887B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000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39C-DB93-4F2C-993B-94D2BAEFBD8F}" type="datetimeFigureOut">
              <a:rPr lang="ru-RU" smtClean="0"/>
              <a:t>25.04.2022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F43B-0220-45C6-8F13-2E412887B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410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39C-DB93-4F2C-993B-94D2BAEFBD8F}" type="datetimeFigureOut">
              <a:rPr lang="ru-RU" smtClean="0"/>
              <a:t>25.04.2022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F43B-0220-45C6-8F13-2E412887B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964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39C-DB93-4F2C-993B-94D2BAEFBD8F}" type="datetimeFigureOut">
              <a:rPr lang="ru-RU" smtClean="0"/>
              <a:t>25.04.2022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F43B-0220-45C6-8F13-2E412887B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57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6139C-DB93-4F2C-993B-94D2BAEFBD8F}" type="datetimeFigureOut">
              <a:rPr lang="ru-RU" smtClean="0"/>
              <a:t>25.04.2022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4F43B-0220-45C6-8F13-2E412887B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10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6139C-DB93-4F2C-993B-94D2BAEFBD8F}" type="datetimeFigureOut">
              <a:rPr lang="ru-RU" smtClean="0"/>
              <a:t>25.04.2022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4F43B-0220-45C6-8F13-2E412887BE4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70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prstClr val="black"/>
                </a:solidFill>
              </a:rPr>
              <a:t>Лекция 11 по дисциплине «Безопасность жизнедеятельности»</a:t>
            </a:r>
            <a:br>
              <a:rPr lang="ru-RU" sz="3200" b="1" dirty="0">
                <a:solidFill>
                  <a:prstClr val="black"/>
                </a:solidFill>
              </a:rPr>
            </a:br>
            <a:r>
              <a:rPr lang="ru-RU" sz="3200" b="1" dirty="0">
                <a:solidFill>
                  <a:prstClr val="black"/>
                </a:solidFill>
              </a:rPr>
              <a:t>Тема 4 Пожарная безопасность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доцент, к.т.н., Трифонова Татьяна Евгеньевна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16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125" y="-43221"/>
            <a:ext cx="10594675" cy="707455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latin typeface="+mn-lt"/>
              </a:rPr>
              <a:t>Современные огнетушащие вещества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913" y="966158"/>
            <a:ext cx="11680166" cy="521080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altLang="ru-RU" sz="2400" dirty="0"/>
              <a:t>Под </a:t>
            </a:r>
            <a:r>
              <a:rPr lang="ru-RU" altLang="ru-RU" sz="2400" b="1" i="1" dirty="0"/>
              <a:t>огнетушащим веществом</a:t>
            </a:r>
            <a:r>
              <a:rPr lang="ru-RU" altLang="ru-RU" sz="2400" dirty="0"/>
              <a:t>  понимается вещество, обладающее физико-химическими свойствами, позволяющими создать условия прекращения горения.</a:t>
            </a:r>
          </a:p>
          <a:p>
            <a:pPr marL="0" indent="0">
              <a:buNone/>
            </a:pPr>
            <a:r>
              <a:rPr lang="ru-RU" sz="2400" dirty="0"/>
              <a:t>К  огнетушащим веществам предъявляются </a:t>
            </a:r>
            <a:r>
              <a:rPr lang="ru-RU" sz="2400" b="1" dirty="0"/>
              <a:t>следующие требования:</a:t>
            </a:r>
            <a:r>
              <a:rPr lang="ru-RU" sz="2400" dirty="0"/>
              <a:t> </a:t>
            </a:r>
          </a:p>
          <a:p>
            <a:r>
              <a:rPr lang="ru-RU" sz="2400" dirty="0"/>
              <a:t>они должны обеспечивать тушение пожара поверхностным или объемным способом их подачи; </a:t>
            </a:r>
          </a:p>
          <a:p>
            <a:r>
              <a:rPr lang="ru-RU" sz="2400" dirty="0"/>
              <a:t>должны применяться для тушения пожара тех материалов, взаимодействие с которыми не приводит к опасности возникновения новых очагов пожара или взрыва; </a:t>
            </a:r>
          </a:p>
          <a:p>
            <a:r>
              <a:rPr lang="ru-RU" sz="2400" dirty="0"/>
              <a:t>должны сохранять свои свойства, необходимые для тушения пожара, в процессе транспортирования и хранения; </a:t>
            </a:r>
          </a:p>
          <a:p>
            <a:r>
              <a:rPr lang="ru-RU" sz="2400" dirty="0"/>
              <a:t>не должны оказывать опасное для человека и окружающей среды воздействие, превышающее принятые допустимые значения. </a:t>
            </a:r>
            <a:endParaRPr lang="ru-RU" altLang="ru-RU" sz="2400" dirty="0"/>
          </a:p>
        </p:txBody>
      </p:sp>
    </p:spTree>
    <p:extLst>
      <p:ext uri="{BB962C8B-B14F-4D97-AF65-F5344CB8AC3E}">
        <p14:creationId xmlns:p14="http://schemas.microsoft.com/office/powerpoint/2010/main" val="1044511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6889" y="1155939"/>
            <a:ext cx="10693879" cy="314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В качестве огнетушащих веществ применяются: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вода,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химическая или воздушно-механическая пены,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инертные газообразные разбавители воздуха,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галоидоуглеводородные составы,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порошки,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комбинированные составы.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315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8574" y="1173192"/>
            <a:ext cx="11395495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dirty="0">
                <a:ea typeface="Calibri" panose="020F0502020204030204" pitchFamily="34" charset="0"/>
              </a:rPr>
              <a:t>Все существующие огнетушащие вещества оказывают, как правило, комбинированное воздействие на процесс горения. </a:t>
            </a:r>
          </a:p>
          <a:p>
            <a:pPr>
              <a:spcAft>
                <a:spcPts val="600"/>
              </a:spcAft>
            </a:pPr>
            <a:r>
              <a:rPr lang="ru-RU" sz="2400" b="1" dirty="0">
                <a:ea typeface="Calibri" panose="020F0502020204030204" pitchFamily="34" charset="0"/>
              </a:rPr>
              <a:t>Вода</a:t>
            </a:r>
            <a:r>
              <a:rPr lang="ru-RU" sz="2400" dirty="0">
                <a:ea typeface="Calibri" panose="020F0502020204030204" pitchFamily="34" charset="0"/>
              </a:rPr>
              <a:t> может охлаждать и изолировать (или разбавлять) источник горения. </a:t>
            </a:r>
          </a:p>
          <a:p>
            <a:pPr>
              <a:spcAft>
                <a:spcPts val="600"/>
              </a:spcAft>
            </a:pPr>
            <a:r>
              <a:rPr lang="ru-RU" sz="2400" b="1" dirty="0">
                <a:ea typeface="Calibri" panose="020F0502020204030204" pitchFamily="34" charset="0"/>
              </a:rPr>
              <a:t>Пены</a:t>
            </a:r>
            <a:r>
              <a:rPr lang="ru-RU" sz="2400" dirty="0">
                <a:ea typeface="Calibri" panose="020F0502020204030204" pitchFamily="34" charset="0"/>
              </a:rPr>
              <a:t> также изолируют и охлаждают. </a:t>
            </a:r>
          </a:p>
          <a:p>
            <a:pPr>
              <a:spcAft>
                <a:spcPts val="600"/>
              </a:spcAft>
            </a:pPr>
            <a:r>
              <a:rPr lang="ru-RU" sz="2400" b="1" dirty="0">
                <a:ea typeface="Calibri" panose="020F0502020204030204" pitchFamily="34" charset="0"/>
              </a:rPr>
              <a:t>Газовые составы </a:t>
            </a:r>
            <a:r>
              <a:rPr lang="ru-RU" sz="2400" dirty="0">
                <a:ea typeface="Calibri" panose="020F0502020204030204" pitchFamily="34" charset="0"/>
              </a:rPr>
              <a:t>воздействуют на процесс горения одновременно как ингибиторы и как разбавители. </a:t>
            </a:r>
          </a:p>
          <a:p>
            <a:r>
              <a:rPr lang="ru-RU" sz="2400" b="1" dirty="0">
                <a:ea typeface="Calibri" panose="020F0502020204030204" pitchFamily="34" charset="0"/>
              </a:rPr>
              <a:t>Порошки</a:t>
            </a:r>
            <a:r>
              <a:rPr lang="ru-RU" sz="2400" dirty="0">
                <a:ea typeface="Calibri" panose="020F0502020204030204" pitchFamily="34" charset="0"/>
              </a:rPr>
              <a:t> могут ингибировать горение и создавать условия огнепреграждения при образовании устойчивого порошкового облака.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31006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442" y="1414731"/>
            <a:ext cx="1116258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Любое огнетушащее вещество имеет какое-либо одно доминирующее свойство.</a:t>
            </a:r>
          </a:p>
          <a:p>
            <a:endParaRPr lang="ru-RU" sz="2400" dirty="0"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400" b="1" dirty="0">
                <a:ea typeface="Calibri" panose="020F0502020204030204" pitchFamily="34" charset="0"/>
              </a:rPr>
              <a:t> Вода </a:t>
            </a:r>
            <a:r>
              <a:rPr lang="ru-RU" sz="2400" dirty="0">
                <a:ea typeface="Calibri" panose="020F0502020204030204" pitchFamily="34" charset="0"/>
              </a:rPr>
              <a:t>оказывает преимущественно охлаждающее воздействие на пламя.</a:t>
            </a:r>
          </a:p>
          <a:p>
            <a:pPr>
              <a:spcAft>
                <a:spcPts val="600"/>
              </a:spcAft>
            </a:pPr>
            <a:r>
              <a:rPr lang="ru-RU" sz="2400" dirty="0">
                <a:ea typeface="Calibri" panose="020F0502020204030204" pitchFamily="34" charset="0"/>
              </a:rPr>
              <a:t> </a:t>
            </a:r>
            <a:r>
              <a:rPr lang="ru-RU" sz="2400" b="1" dirty="0">
                <a:ea typeface="Calibri" panose="020F0502020204030204" pitchFamily="34" charset="0"/>
              </a:rPr>
              <a:t>Пены</a:t>
            </a:r>
            <a:r>
              <a:rPr lang="ru-RU" sz="2400" dirty="0">
                <a:ea typeface="Calibri" panose="020F0502020204030204" pitchFamily="34" charset="0"/>
              </a:rPr>
              <a:t> ‑ изолирующее.</a:t>
            </a:r>
          </a:p>
          <a:p>
            <a:r>
              <a:rPr lang="ru-RU" sz="2400" dirty="0">
                <a:ea typeface="Calibri" panose="020F0502020204030204" pitchFamily="34" charset="0"/>
              </a:rPr>
              <a:t> </a:t>
            </a:r>
            <a:r>
              <a:rPr lang="ru-RU" sz="2400" b="1" dirty="0">
                <a:ea typeface="Calibri" panose="020F0502020204030204" pitchFamily="34" charset="0"/>
              </a:rPr>
              <a:t>Галоидоуглеводородные</a:t>
            </a:r>
            <a:r>
              <a:rPr lang="ru-RU" sz="2400" dirty="0">
                <a:ea typeface="Calibri" panose="020F0502020204030204" pitchFamily="34" charset="0"/>
              </a:rPr>
              <a:t> и </a:t>
            </a:r>
            <a:r>
              <a:rPr lang="ru-RU" sz="2400" b="1" dirty="0">
                <a:ea typeface="Calibri" panose="020F0502020204030204" pitchFamily="34" charset="0"/>
              </a:rPr>
              <a:t>порошковые составы </a:t>
            </a:r>
            <a:r>
              <a:rPr lang="ru-RU" sz="2400" dirty="0">
                <a:ea typeface="Calibri" panose="020F0502020204030204" pitchFamily="34" charset="0"/>
              </a:rPr>
              <a:t>‑ специфическое ингибирующее</a:t>
            </a:r>
          </a:p>
          <a:p>
            <a:r>
              <a:rPr lang="ru-RU" sz="2400" dirty="0">
                <a:ea typeface="Calibri" panose="020F0502020204030204" pitchFamily="34" charset="0"/>
              </a:rPr>
              <a:t> действие.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76340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7917" y="132212"/>
            <a:ext cx="10337471" cy="54927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</a:rPr>
              <a:t>Вода</a:t>
            </a:r>
            <a:endParaRPr lang="ru-RU" sz="28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135873"/>
            <a:ext cx="5157787" cy="884172"/>
          </a:xfrm>
        </p:spPr>
        <p:txBody>
          <a:bodyPr>
            <a:norm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Достоинства воды</a:t>
            </a:r>
          </a:p>
          <a:p>
            <a:pPr algn="ctr"/>
            <a:endParaRPr lang="ru-RU" sz="2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19178" y="1811547"/>
            <a:ext cx="5678398" cy="4378116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•  доступность и дешевизна,  </a:t>
            </a:r>
            <a:br>
              <a:rPr lang="ru-RU" sz="2400" dirty="0"/>
            </a:br>
            <a:r>
              <a:rPr lang="ru-RU" sz="2400" dirty="0"/>
              <a:t>•  значительная теплоемкость,  </a:t>
            </a:r>
            <a:br>
              <a:rPr lang="ru-RU" sz="2400" dirty="0"/>
            </a:br>
            <a:r>
              <a:rPr lang="ru-RU" sz="2400" dirty="0"/>
              <a:t>• высокая скрытая теплота испарения, </a:t>
            </a:r>
            <a:br>
              <a:rPr lang="ru-RU" sz="2400" dirty="0"/>
            </a:br>
            <a:r>
              <a:rPr lang="ru-RU" sz="2400" dirty="0"/>
              <a:t>• подвижность,</a:t>
            </a:r>
            <a:br>
              <a:rPr lang="ru-RU" sz="2400" dirty="0"/>
            </a:br>
            <a:r>
              <a:rPr lang="ru-RU" sz="2400" dirty="0"/>
              <a:t>• химическая нейтральность, </a:t>
            </a:r>
            <a:br>
              <a:rPr lang="ru-RU" sz="2400" dirty="0"/>
            </a:br>
            <a:r>
              <a:rPr lang="ru-RU" sz="2400" dirty="0"/>
              <a:t>• отсутствие ядовитости.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997575" y="1127364"/>
            <a:ext cx="5150778" cy="813579"/>
          </a:xfrm>
        </p:spPr>
        <p:txBody>
          <a:bodyPr/>
          <a:lstStyle/>
          <a:p>
            <a:pPr algn="ctr"/>
            <a:r>
              <a:rPr lang="ru-RU" dirty="0"/>
              <a:t>Недостатки воды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90249" y="1811547"/>
            <a:ext cx="5909093" cy="3822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 • плохая смачивающая способность, </a:t>
            </a:r>
          </a:p>
          <a:p>
            <a:pPr marL="0" indent="0">
              <a:spcBef>
                <a:spcPts val="0"/>
              </a:spcBef>
              <a:buNone/>
            </a:pPr>
            <a:br>
              <a:rPr lang="ru-RU" sz="2400" dirty="0"/>
            </a:br>
            <a:r>
              <a:rPr lang="ru-RU" sz="2400" dirty="0"/>
              <a:t> • малая вязкость, затрудняющее тушение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      волокнистых, пылевидных и, особенно,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/>
              <a:t>      тлеющих материалов,</a:t>
            </a:r>
          </a:p>
          <a:p>
            <a:pPr marL="0" indent="0">
              <a:spcBef>
                <a:spcPts val="0"/>
              </a:spcBef>
              <a:buNone/>
            </a:pPr>
            <a:br>
              <a:rPr lang="ru-RU" sz="2400" dirty="0"/>
            </a:br>
            <a:r>
              <a:rPr lang="ru-RU" sz="2400" dirty="0"/>
              <a:t> • не все материалы можно тушить водой.</a:t>
            </a:r>
            <a:br>
              <a:rPr lang="ru-RU" sz="2400" dirty="0"/>
            </a:b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19177" y="586597"/>
            <a:ext cx="11291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Вода является средством, наиболее широко применяемым для тушения пожаров.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0837" y="4504456"/>
            <a:ext cx="2527540" cy="1764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462" y="4504455"/>
            <a:ext cx="2545891" cy="18050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70" y="4288456"/>
            <a:ext cx="2262288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41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309" y="957532"/>
            <a:ext cx="11360989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2400" b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Известны два способа подачи воды в очаг горения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 – </a:t>
            </a:r>
            <a:r>
              <a:rPr lang="ru-RU" sz="2400" b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в виде сплошных и распыленных струй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2400" b="1" i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Сплошные струи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 представляют собой поток воды, имеющий высокую скорость и сравнительно небольшое сечение.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Распыленные струи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 – поток воды, состоящий из мелких капель.                     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650966" y="3588587"/>
            <a:ext cx="4235571" cy="2760453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7147" y="3588586"/>
            <a:ext cx="4244196" cy="2760454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481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800" b="1" dirty="0">
                <a:latin typeface="+mn-lt"/>
              </a:rPr>
              <a:t>Тушение пенами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058" y="1690688"/>
            <a:ext cx="6771734" cy="4486275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2400" b="1" i="1" dirty="0"/>
              <a:t>Пена </a:t>
            </a:r>
            <a:r>
              <a:rPr lang="ru-RU" altLang="ru-RU" sz="2400" dirty="0"/>
              <a:t>- огнетушащий состав, наиболее широко применимый при пожаротушении на предприятиях химической, нефтехимической и нефтеперерабатывающей промышленности, представляет собой коллоидную систему, состоящую из пузырьков газа, окруженных пленками жидкости.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581" y="1887801"/>
            <a:ext cx="4249280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4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26212" y="1603502"/>
            <a:ext cx="7228935" cy="320087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Пены применяют для тушения твердых и жидких веществ, не вступающих во взаимодействие с водой. </a:t>
            </a: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Растекаясь, пена полностью покрывает поверхность горючего, образуя слой определенной толщины.</a:t>
            </a:r>
          </a:p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О</a:t>
            </a:r>
            <a:r>
              <a:rPr kumimoji="0" lang="ru-RU" alt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гнетушащая способность пены обусловлена</a:t>
            </a:r>
            <a:r>
              <a:rPr kumimoji="0" lang="ru-RU" altLang="ru-RU" sz="24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kumimoji="0" lang="ru-RU" altLang="ru-RU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ее изолирующим действием, т. е. способностью препятствовать прохождению в зону пламени горючих паров. </a:t>
            </a:r>
            <a:endParaRPr kumimoji="0" lang="ru-RU" altLang="ru-RU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126085" y="1702409"/>
            <a:ext cx="3709359" cy="2725947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0022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2475" y="1509622"/>
            <a:ext cx="10998679" cy="3219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950335" algn="l"/>
              </a:tabLst>
            </a:pPr>
            <a:r>
              <a:rPr lang="ru-RU" sz="2400" b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Огнетушащие свойства пены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 определяются также ее </a:t>
            </a:r>
            <a:r>
              <a:rPr lang="ru-RU" sz="2400" b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крат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ностью, стойкостью, дисперсностью и вязкостью.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tabLst>
                <a:tab pos="3950335" algn="l"/>
              </a:tabLst>
            </a:pPr>
            <a:r>
              <a:rPr lang="ru-RU" sz="2400" b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Кратностью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 пены называется </a:t>
            </a:r>
            <a:r>
              <a:rPr lang="ru-RU" sz="2400" spc="25" dirty="0">
                <a:solidFill>
                  <a:srgbClr val="000000"/>
                </a:solidFill>
                <a:ea typeface="Times New Roman" panose="02020603050405020304" pitchFamily="18" charset="0"/>
              </a:rPr>
              <a:t>отношение объема пены к объему жидкой фазы или к объему 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раствора, из которого она образована).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tabLst>
                <a:tab pos="3950335" algn="l"/>
              </a:tabLst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С течением времени пена 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разрушается. Разрушение ее обусловлено старением, влиянием 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поверхности, на которую она нанесена, температурой и условия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ми подачи. 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372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1487" y="1664898"/>
            <a:ext cx="10714007" cy="194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400" b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Стойкость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пены характеризуется ее </a:t>
            </a:r>
            <a:r>
              <a:rPr lang="ru-RU" sz="2400" b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сопротивляемостью процессу разрушения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и оценивается 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продолжительностью выделения из пены 50 % жидкой среды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Пены с большей кратностью менее стойки.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30" dirty="0">
                <a:solidFill>
                  <a:srgbClr val="000000"/>
                </a:solidFill>
                <a:ea typeface="Times New Roman" panose="02020603050405020304" pitchFamily="18" charset="0"/>
              </a:rPr>
              <a:t>Химическая пена, как правило, более стойка, чем воздушно-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механическая.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01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672" y="23664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cap="all" dirty="0">
                <a:latin typeface="+mn-lt"/>
              </a:rPr>
              <a:t>Средства и методы тушения пожаров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511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102" y="1751162"/>
            <a:ext cx="1105043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spc="35" dirty="0">
                <a:solidFill>
                  <a:srgbClr val="000000"/>
                </a:solidFill>
                <a:ea typeface="Times New Roman" panose="02020603050405020304" pitchFamily="18" charset="0"/>
              </a:rPr>
              <a:t>Дисперсность</a:t>
            </a:r>
            <a:r>
              <a:rPr lang="ru-RU" sz="2400" spc="35" dirty="0">
                <a:solidFill>
                  <a:srgbClr val="000000"/>
                </a:solidFill>
                <a:ea typeface="Times New Roman" panose="02020603050405020304" pitchFamily="18" charset="0"/>
              </a:rPr>
              <a:t> пены обратно пропорциональна размерам </a:t>
            </a:r>
            <a:r>
              <a:rPr lang="ru-RU" sz="2400" spc="25" dirty="0">
                <a:solidFill>
                  <a:srgbClr val="000000"/>
                </a:solidFill>
                <a:ea typeface="Times New Roman" panose="02020603050405020304" pitchFamily="18" charset="0"/>
              </a:rPr>
              <a:t>пузырьков и во многом определяет ее качество.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25" dirty="0">
                <a:solidFill>
                  <a:srgbClr val="000000"/>
                </a:solidFill>
                <a:ea typeface="Times New Roman" panose="02020603050405020304" pitchFamily="18" charset="0"/>
              </a:rPr>
              <a:t>Чем выше дисперсность, тем лучше пена, выше ее стойкость и огнетушащая </a:t>
            </a:r>
            <a:r>
              <a:rPr lang="ru-RU" sz="24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эффективность. С повышением кратности пены ее дисперсность 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уменьшается. 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056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441" y="1190445"/>
            <a:ext cx="11067691" cy="314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В зависимости от способа и условий получения огнету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шащую пену подразделяют на 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химическую и воздушно-механическую различной кратности.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ru-RU" sz="2400" b="1" dirty="0"/>
              <a:t>Химическая пена</a:t>
            </a:r>
            <a:r>
              <a:rPr lang="ru-RU" sz="2400" dirty="0"/>
              <a:t> образуется при взаимодействии растворов кислот и щелочей в присутствии пенообразующего вещества и представляет собой концентрированную эмульсию диоксида углерода в водном растворе минеральных солей, содержащем пенообразующее вещество.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906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551" y="1742536"/>
            <a:ext cx="1125747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6695" algn="l"/>
              </a:tabLst>
            </a:pPr>
            <a:r>
              <a:rPr lang="ru-RU" sz="2400" b="1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Механическая пена 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содержит добавки, называемые </a:t>
            </a:r>
            <a:r>
              <a:rPr lang="ru-RU" sz="2400" b="1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пенообразователями и пенопорошками</a:t>
            </a:r>
            <a:r>
              <a:rPr lang="ru-RU" sz="2400" b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,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 некоторые природные (содержащие белок) и синтетические (сульфокислоты, их соли и т. д.) поверхностно-активные вещества.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6695" algn="l"/>
              </a:tabLst>
            </a:pP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Кроме того, для повышения устойчивости пен в них вво</a:t>
            </a:r>
            <a:r>
              <a:rPr lang="ru-RU" sz="2400" spc="-30" dirty="0">
                <a:solidFill>
                  <a:srgbClr val="000000"/>
                </a:solidFill>
                <a:ea typeface="Times New Roman" panose="02020603050405020304" pitchFamily="18" charset="0"/>
              </a:rPr>
              <a:t>дят </a:t>
            </a:r>
            <a:r>
              <a:rPr lang="ru-RU" sz="2400" b="1" spc="-30" dirty="0">
                <a:solidFill>
                  <a:srgbClr val="000000"/>
                </a:solidFill>
                <a:ea typeface="Times New Roman" panose="02020603050405020304" pitchFamily="18" charset="0"/>
              </a:rPr>
              <a:t>стабилизаторы </a:t>
            </a:r>
            <a:r>
              <a:rPr lang="ru-RU" sz="2400" spc="-30" dirty="0">
                <a:solidFill>
                  <a:srgbClr val="000000"/>
                </a:solidFill>
                <a:ea typeface="Times New Roman" panose="02020603050405020304" pitchFamily="18" charset="0"/>
              </a:rPr>
              <a:t>(соли поливалентных металлов, глинозем и др.).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448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026" y="267419"/>
            <a:ext cx="11869947" cy="1173193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latin typeface="+mn-lt"/>
              </a:rPr>
              <a:t>Объемное тушение инертными газообразными разбавителями воздуха</a:t>
            </a:r>
            <a:br>
              <a:rPr lang="ru-RU" altLang="ru-RU" sz="2800" dirty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Объемное тушение основано на создании в защищаемом объекте среды, не поддерживающей горения, и является одним из наиболее эффективных способов защиты помещений от пожаров. </a:t>
            </a:r>
          </a:p>
          <a:p>
            <a:pPr marL="0" indent="0">
              <a:buNone/>
            </a:pPr>
            <a:r>
              <a:rPr lang="ru-RU" sz="2400" dirty="0"/>
              <a:t>Наряду с возможностью быстрого тушения этот способ обеспечивает предупреждение взрыва при накоплении в помещении газов и паров.</a:t>
            </a:r>
          </a:p>
        </p:txBody>
      </p:sp>
    </p:spTree>
    <p:extLst>
      <p:ext uri="{BB962C8B-B14F-4D97-AF65-F5344CB8AC3E}">
        <p14:creationId xmlns:p14="http://schemas.microsoft.com/office/powerpoint/2010/main" val="3503303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804" y="1069674"/>
            <a:ext cx="7643003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2400" b="1" dirty="0"/>
              <a:t>К инертным разбавителям относятся: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/>
              <a:t>диоксид углерода (СО</a:t>
            </a:r>
            <a:r>
              <a:rPr lang="ru-RU" altLang="ru-RU" sz="2400" baseline="-25000" dirty="0"/>
              <a:t>2</a:t>
            </a:r>
            <a:r>
              <a:rPr lang="ru-RU" altLang="ru-RU" sz="2400" dirty="0"/>
              <a:t>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/>
              <a:t>азот (</a:t>
            </a:r>
            <a:r>
              <a:rPr lang="en-US" altLang="ru-RU" sz="2400" dirty="0"/>
              <a:t>N</a:t>
            </a:r>
            <a:r>
              <a:rPr lang="ru-RU" altLang="ru-RU" sz="2400" baseline="-25000" dirty="0"/>
              <a:t>2</a:t>
            </a:r>
            <a:r>
              <a:rPr lang="ru-RU" altLang="ru-RU" sz="2400" dirty="0"/>
              <a:t>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/>
              <a:t>аргон (Аг),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/>
              <a:t>водяной пар (Н</a:t>
            </a:r>
            <a:r>
              <a:rPr lang="ru-RU" altLang="ru-RU" sz="2400" baseline="-25000" dirty="0"/>
              <a:t>2</a:t>
            </a:r>
            <a:r>
              <a:rPr lang="ru-RU" altLang="ru-RU" sz="2400" dirty="0"/>
              <a:t>О),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/>
              <a:t>дымовые газы,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dirty="0" err="1"/>
              <a:t>инерген</a:t>
            </a:r>
            <a:r>
              <a:rPr lang="ru-RU" altLang="ru-RU" sz="2400" dirty="0"/>
              <a:t> (смесь </a:t>
            </a:r>
            <a:r>
              <a:rPr lang="en-US" altLang="ru-RU" sz="2400" dirty="0"/>
              <a:t>N</a:t>
            </a:r>
            <a:r>
              <a:rPr lang="ru-RU" altLang="ru-RU" sz="2400" baseline="-25000" dirty="0"/>
              <a:t>2</a:t>
            </a:r>
            <a:r>
              <a:rPr lang="ru-RU" altLang="ru-RU" sz="2400" dirty="0"/>
              <a:t>, </a:t>
            </a:r>
            <a:r>
              <a:rPr lang="en-US" altLang="ru-RU" sz="2400" dirty="0"/>
              <a:t>CO</a:t>
            </a:r>
            <a:r>
              <a:rPr lang="ru-RU" altLang="ru-RU" sz="2400" baseline="-25000" dirty="0"/>
              <a:t>2</a:t>
            </a:r>
            <a:r>
              <a:rPr lang="ru-RU" altLang="ru-RU" sz="2400" dirty="0"/>
              <a:t> и Аг),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фторсодержащие углеводороды (хладоны: 23 – С</a:t>
            </a:r>
            <a:r>
              <a:rPr lang="en-US" sz="2400" dirty="0"/>
              <a:t>F</a:t>
            </a:r>
            <a:r>
              <a:rPr lang="ru-RU" sz="2400" dirty="0"/>
              <a:t> 3Н, 125 -</a:t>
            </a:r>
            <a:r>
              <a:rPr lang="en-US" sz="2400" dirty="0"/>
              <a:t>C</a:t>
            </a:r>
            <a:r>
              <a:rPr lang="ru-RU" sz="2400" baseline="-25000" dirty="0"/>
              <a:t>2</a:t>
            </a:r>
            <a:r>
              <a:rPr lang="en-US" sz="2400" dirty="0"/>
              <a:t>F</a:t>
            </a:r>
            <a:r>
              <a:rPr lang="ru-RU" sz="2400" baseline="-25000" dirty="0"/>
              <a:t>5</a:t>
            </a:r>
            <a:r>
              <a:rPr lang="en-US" sz="2400" dirty="0"/>
              <a:t>H</a:t>
            </a:r>
            <a:r>
              <a:rPr lang="ru-RU" sz="2400" dirty="0"/>
              <a:t>, 236 - </a:t>
            </a:r>
            <a:r>
              <a:rPr lang="en-US" sz="2400" dirty="0"/>
              <a:t>C</a:t>
            </a:r>
            <a:r>
              <a:rPr lang="ru-RU" sz="2400" baseline="-25000" dirty="0"/>
              <a:t>3</a:t>
            </a:r>
            <a:r>
              <a:rPr lang="en-US" sz="2400" dirty="0"/>
              <a:t>F</a:t>
            </a:r>
            <a:r>
              <a:rPr lang="ru-RU" sz="2400" baseline="-25000" dirty="0"/>
              <a:t>6</a:t>
            </a:r>
            <a:r>
              <a:rPr lang="en-US" sz="2400" dirty="0"/>
              <a:t>H</a:t>
            </a:r>
            <a:r>
              <a:rPr lang="ru-RU" sz="2400" baseline="-25000" dirty="0"/>
              <a:t>2</a:t>
            </a:r>
            <a:r>
              <a:rPr lang="ru-RU" sz="2400" dirty="0"/>
              <a:t>, 227 - </a:t>
            </a:r>
            <a:r>
              <a:rPr lang="en-US" sz="2400" dirty="0"/>
              <a:t>C</a:t>
            </a:r>
            <a:r>
              <a:rPr lang="ru-RU" sz="2400" baseline="-25000" dirty="0"/>
              <a:t>3</a:t>
            </a:r>
            <a:r>
              <a:rPr lang="en-US" sz="2400" dirty="0"/>
              <a:t>F</a:t>
            </a:r>
            <a:r>
              <a:rPr lang="ru-RU" sz="2400" baseline="-25000" dirty="0"/>
              <a:t>7</a:t>
            </a:r>
            <a:r>
              <a:rPr lang="en-US" sz="2400" dirty="0"/>
              <a:t>H</a:t>
            </a:r>
            <a:r>
              <a:rPr lang="ru-RU" sz="2400" dirty="0"/>
              <a:t>)</a:t>
            </a:r>
            <a:r>
              <a:rPr lang="ru-RU" altLang="ru-RU" sz="2400" dirty="0"/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008" y="1704154"/>
            <a:ext cx="3543273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95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298" y="123585"/>
            <a:ext cx="10515600" cy="670045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latin typeface="+mn-lt"/>
              </a:rPr>
              <a:t>Тушение галоидоуглеводородными составами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804" y="793630"/>
            <a:ext cx="8246853" cy="587458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/>
              <a:t>К таким огнетушащим веществам относятся составы на основе </a:t>
            </a:r>
            <a:r>
              <a:rPr lang="ru-RU" sz="2400" b="1" dirty="0"/>
              <a:t>галоидопроизводных </a:t>
            </a:r>
            <a:r>
              <a:rPr lang="ru-RU" sz="2400" dirty="0"/>
              <a:t>предельных углеводородов, в которых атомы водорода замещены полностью или частично атомами галоидов.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b="1" dirty="0"/>
              <a:t>Галоидоуглеводороды</a:t>
            </a:r>
            <a:r>
              <a:rPr lang="ru-RU" sz="2400" dirty="0"/>
              <a:t> являются летучими соединениями. Они плохо растворяются в воде, но хорошо смешиваются со многими органическими веществами.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/>
              <a:t> Хладоны имеют высокую плотность как в жидком, так и газообразном состоянии, что обеспечивает </a:t>
            </a:r>
            <a:r>
              <a:rPr lang="ru-RU" sz="2400" b="1" dirty="0"/>
              <a:t>возможность создания струи и проникновения капель в пламя</a:t>
            </a:r>
            <a:r>
              <a:rPr lang="ru-RU" sz="2400" dirty="0"/>
              <a:t>, а также удержание паров около очага горения. 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0896" y="1217244"/>
            <a:ext cx="2895851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54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7592" y="28441"/>
            <a:ext cx="10382622" cy="578458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>
                <a:latin typeface="+mn-lt"/>
              </a:rPr>
              <a:t>Тушение галоидоуглеводородными составами</a:t>
            </a:r>
            <a:endParaRPr lang="ru-RU" sz="2800" dirty="0"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4413" y="676242"/>
            <a:ext cx="5157787" cy="935577"/>
          </a:xfrm>
        </p:spPr>
        <p:txBody>
          <a:bodyPr/>
          <a:lstStyle/>
          <a:p>
            <a:pPr algn="ctr"/>
            <a:r>
              <a:rPr lang="ru-RU" altLang="ru-RU" dirty="0"/>
              <a:t>Достоинства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5370" y="1400783"/>
            <a:ext cx="5826868" cy="4788880"/>
          </a:xfrm>
        </p:spPr>
        <p:txBody>
          <a:bodyPr>
            <a:normAutofit fontScale="92500" lnSpcReduction="10000"/>
          </a:bodyPr>
          <a:lstStyle/>
          <a:p>
            <a:r>
              <a:rPr lang="ru-RU" sz="2600" b="1" dirty="0"/>
              <a:t>возможность создания струи</a:t>
            </a:r>
            <a:r>
              <a:rPr lang="ru-RU" sz="2600" dirty="0"/>
              <a:t> и проникновения капель в пламя;</a:t>
            </a:r>
          </a:p>
          <a:p>
            <a:r>
              <a:rPr lang="ru-RU" sz="2600" b="1" dirty="0"/>
              <a:t>низкие температуры замерзания</a:t>
            </a:r>
            <a:r>
              <a:rPr lang="ru-RU" sz="2600" dirty="0"/>
              <a:t> позволяют применять их при минусовых температурах; </a:t>
            </a:r>
          </a:p>
          <a:p>
            <a:r>
              <a:rPr lang="ru-RU" sz="2600" b="1" dirty="0"/>
              <a:t>хорошими диэлектрическими свойствами</a:t>
            </a:r>
            <a:r>
              <a:rPr lang="ru-RU" sz="2600" dirty="0"/>
              <a:t>, поэтому их можно использовать для тушения пожаров электрооборудования, находящегося под напряжением; </a:t>
            </a:r>
          </a:p>
          <a:p>
            <a:r>
              <a:rPr lang="ru-RU" sz="2600" b="1" dirty="0"/>
              <a:t>эффективно предупреждать возможность взрыва</a:t>
            </a:r>
            <a:r>
              <a:rPr lang="ru-RU" sz="2600" dirty="0"/>
              <a:t> и даже подавлять возникший взрыв газо- и паровоздушной смеси.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65196" y="755752"/>
            <a:ext cx="5183188" cy="823912"/>
          </a:xfrm>
        </p:spPr>
        <p:txBody>
          <a:bodyPr>
            <a:normAutofit lnSpcReduction="10000"/>
          </a:bodyPr>
          <a:lstStyle/>
          <a:p>
            <a:pPr algn="ctr"/>
            <a:endParaRPr lang="ru-RU" altLang="ru-RU" dirty="0"/>
          </a:p>
          <a:p>
            <a:pPr algn="ctr"/>
            <a:r>
              <a:rPr lang="ru-RU" altLang="ru-RU" dirty="0"/>
              <a:t>Недостатки </a:t>
            </a:r>
            <a:endParaRPr lang="ru-RU" dirty="0"/>
          </a:p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18698" y="1400783"/>
            <a:ext cx="6073301" cy="3942979"/>
          </a:xfrm>
        </p:spPr>
        <p:txBody>
          <a:bodyPr>
            <a:normAutofit/>
          </a:bodyPr>
          <a:lstStyle/>
          <a:p>
            <a:r>
              <a:rPr lang="ru-RU" altLang="ru-RU" sz="2400" b="1" dirty="0"/>
              <a:t>Экологическая вредность</a:t>
            </a:r>
            <a:r>
              <a:rPr lang="ru-RU" altLang="ru-RU" sz="2400" dirty="0"/>
              <a:t>, обусловливаемая их озоноразрушающим действием.</a:t>
            </a:r>
          </a:p>
          <a:p>
            <a:r>
              <a:rPr lang="ru-RU" altLang="ru-RU" sz="2400" b="1" dirty="0"/>
              <a:t>Токсическое воздействие </a:t>
            </a:r>
            <a:r>
              <a:rPr lang="ru-RU" altLang="ru-RU" sz="2400" dirty="0"/>
              <a:t>на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1880316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4453" y="897147"/>
            <a:ext cx="11283351" cy="356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2400" b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Огнетушащие составы на основе хладонов используются 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для 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защиты от пожаров: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 вычислительных центров,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 особо опасных цехов химических предприятий,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 окрасочных камер, сушилок,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 складов с горючими жидкостями,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 архивов, музейных залов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 других 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очень ценных объектов или объектов повышенной пожаро- и взрывоопасности. 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027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ru-RU" sz="2800" b="1" dirty="0">
                <a:latin typeface="+mn-lt"/>
              </a:rPr>
              <a:t>Тушение порошками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045" y="2018581"/>
            <a:ext cx="6996023" cy="41583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  <a:defRPr/>
            </a:pPr>
            <a:r>
              <a:rPr lang="ru-RU" sz="2400" dirty="0"/>
              <a:t>Огнетушащие порошки представляют собой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ru-RU" sz="2400" dirty="0"/>
              <a:t>мелко измельченные минеральные соли с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ru-RU" sz="2400" dirty="0"/>
              <a:t>различными добавками, препятствующими</a:t>
            </a:r>
          </a:p>
          <a:p>
            <a:pPr>
              <a:lnSpc>
                <a:spcPct val="100000"/>
              </a:lnSpc>
              <a:buNone/>
              <a:defRPr/>
            </a:pPr>
            <a:r>
              <a:rPr lang="ru-RU" sz="2400" dirty="0"/>
              <a:t>слеживаемости и комкованию.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1234" y="2018581"/>
            <a:ext cx="3572566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94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1155" y="724619"/>
            <a:ext cx="788690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altLang="ru-RU" sz="2400" dirty="0"/>
              <a:t>Порошки обладают рядом </a:t>
            </a:r>
            <a:r>
              <a:rPr lang="ru-RU" altLang="ru-RU" sz="2400" b="1" dirty="0"/>
              <a:t>преимуществ </a:t>
            </a:r>
            <a:r>
              <a:rPr lang="ru-RU" altLang="ru-RU" sz="2400" dirty="0"/>
              <a:t>перед другими огнетушащими веществами: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altLang="ru-RU" sz="2400" dirty="0"/>
              <a:t>•  высокой огнетушащей способностью, превышающей способность таких сильных    ингибиторов горения, как галоидоуглеводороды;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altLang="ru-RU" sz="2400" dirty="0"/>
              <a:t>•  универсальностью применения, так как порошки подавляют горение материалов,  которые невозможно тушить водой и другими веществами (например, металлы и некоторые металлосодержащие соединения);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ru-RU" altLang="ru-RU" sz="2400" dirty="0"/>
              <a:t>•  возможностью применения разных способов пожаротушения, предупреждения (флегматизации) и подавления взрыва.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779" y="928652"/>
            <a:ext cx="3974937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63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3080" y="405441"/>
            <a:ext cx="11222966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Для подавления горения  необходимо выполнение хотя бы одного из следующих условий:</a:t>
            </a:r>
            <a:br>
              <a:rPr lang="ru-RU" sz="2400" b="1" dirty="0"/>
            </a:br>
            <a:br>
              <a:rPr lang="ru-RU" sz="2400" b="1" dirty="0"/>
            </a:br>
            <a:r>
              <a:rPr lang="ru-RU" sz="2400" dirty="0"/>
              <a:t>  -  изоляция очага горения от воздуха или снижение концентрации кислорода,</a:t>
            </a:r>
          </a:p>
          <a:p>
            <a:r>
              <a:rPr lang="ru-RU" sz="2400" dirty="0"/>
              <a:t>     разбавлением негорючими газами до значения, при котором не может</a:t>
            </a:r>
          </a:p>
          <a:p>
            <a:r>
              <a:rPr lang="ru-RU" sz="2400" dirty="0"/>
              <a:t>     происходить горение;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dirty="0"/>
              <a:t>  -  охлаждение очага горения ниже определенных температур;</a:t>
            </a:r>
          </a:p>
          <a:p>
            <a:r>
              <a:rPr lang="ru-RU" sz="2400" dirty="0"/>
              <a:t>  -  интенсивное торможение (ингибирование) скорости химических реакций в</a:t>
            </a:r>
          </a:p>
          <a:p>
            <a:pPr>
              <a:spcAft>
                <a:spcPts val="600"/>
              </a:spcAft>
            </a:pPr>
            <a:r>
              <a:rPr lang="ru-RU" sz="2400" dirty="0"/>
              <a:t>     пламени;</a:t>
            </a:r>
          </a:p>
          <a:p>
            <a:r>
              <a:rPr lang="ru-RU" sz="2400" dirty="0"/>
              <a:t>  -  механический срыв пламени сильной струей воды или газа;</a:t>
            </a:r>
          </a:p>
          <a:p>
            <a:pPr>
              <a:spcBef>
                <a:spcPts val="600"/>
              </a:spcBef>
            </a:pPr>
            <a:r>
              <a:rPr lang="ru-RU" sz="2400" dirty="0"/>
              <a:t>  -  создание условий огнепреграждения, т.е. таких условий при которых пламя</a:t>
            </a:r>
          </a:p>
          <a:p>
            <a:r>
              <a:rPr lang="ru-RU" sz="2400" dirty="0"/>
              <a:t>     распространяется через узкие каналы.</a:t>
            </a:r>
          </a:p>
        </p:txBody>
      </p:sp>
    </p:spTree>
    <p:extLst>
      <p:ext uri="{BB962C8B-B14F-4D97-AF65-F5344CB8AC3E}">
        <p14:creationId xmlns:p14="http://schemas.microsoft.com/office/powerpoint/2010/main" val="217219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8905" y="123586"/>
            <a:ext cx="10456653" cy="7390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</a:rPr>
              <a:t>Аэрозольные огнетушащие составы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044" y="1854679"/>
            <a:ext cx="11412747" cy="4408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Огнетушащий состав </a:t>
            </a:r>
            <a:r>
              <a:rPr lang="ru-RU" sz="2400" dirty="0"/>
              <a:t>получается сжиганием твердотопливной композиции (ТТК) окислителя и восстановителя. </a:t>
            </a:r>
          </a:p>
          <a:p>
            <a:pPr marL="0" indent="0">
              <a:buNone/>
            </a:pPr>
            <a:r>
              <a:rPr lang="ru-RU" sz="2400" dirty="0"/>
              <a:t>В качестве окислителя обычно используются неорганические соединения щелочных металлов (преимущественно нитрат калия (К</a:t>
            </a:r>
            <a:r>
              <a:rPr lang="en-US" sz="2400" dirty="0"/>
              <a:t>N</a:t>
            </a:r>
            <a:r>
              <a:rPr lang="ru-RU" sz="2400" dirty="0"/>
              <a:t>О</a:t>
            </a:r>
            <a:r>
              <a:rPr lang="ru-RU" sz="2400" baseline="-25000" dirty="0"/>
              <a:t>3</a:t>
            </a:r>
            <a:r>
              <a:rPr lang="ru-RU" sz="2400" dirty="0"/>
              <a:t>) и перхлорат калия (КС</a:t>
            </a:r>
            <a:r>
              <a:rPr lang="en-US" sz="2400" dirty="0"/>
              <a:t>lO</a:t>
            </a:r>
            <a:r>
              <a:rPr lang="ru-RU" sz="2400" baseline="-25000" dirty="0"/>
              <a:t>4</a:t>
            </a:r>
            <a:r>
              <a:rPr lang="ru-RU" sz="2400" dirty="0"/>
              <a:t>), в качестве горючего-восстановителя - органические смолы (эпоксидный идитол и т.п.).</a:t>
            </a:r>
          </a:p>
          <a:p>
            <a:pPr marL="0" indent="0">
              <a:buNone/>
            </a:pPr>
            <a:r>
              <a:rPr lang="ru-RU" sz="2400" dirty="0"/>
              <a:t> Эти ТТК могут гореть без доступа воздуха.</a:t>
            </a:r>
          </a:p>
        </p:txBody>
      </p:sp>
    </p:spTree>
    <p:extLst>
      <p:ext uri="{BB962C8B-B14F-4D97-AF65-F5344CB8AC3E}">
        <p14:creationId xmlns:p14="http://schemas.microsoft.com/office/powerpoint/2010/main" val="1324659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8574" y="1535502"/>
            <a:ext cx="65474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Образуемый</a:t>
            </a:r>
            <a:r>
              <a:rPr lang="ru-RU" sz="2400" b="1" spc="1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в качестве продукта сгорания, </a:t>
            </a:r>
            <a:r>
              <a:rPr lang="ru-RU" sz="2400" b="1" spc="10" dirty="0">
                <a:solidFill>
                  <a:srgbClr val="000000"/>
                </a:solidFill>
                <a:ea typeface="Times New Roman" panose="02020603050405020304" pitchFamily="18" charset="0"/>
              </a:rPr>
              <a:t>аэрозоль состоит </a:t>
            </a:r>
            <a:r>
              <a:rPr lang="ru-RU" sz="2400" b="1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из газовой фазы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 (преимущественно </a:t>
            </a:r>
            <a:r>
              <a:rPr lang="ru-RU" sz="2400" b="1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диоксида углерода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) и взвешен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ной конденсированной фазы в виде </a:t>
            </a:r>
            <a:r>
              <a:rPr lang="ru-RU" sz="2400" b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тончайшего порошка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, анало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гичного огнетушащим порошкам на 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основе хлорида и карбоната </a:t>
            </a:r>
            <a:r>
              <a:rPr lang="ru-RU" sz="2400" b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калия.</a:t>
            </a:r>
            <a:endParaRPr lang="ru-RU" sz="24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410091" y="1656272"/>
            <a:ext cx="4295954" cy="3355675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2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519" y="218477"/>
            <a:ext cx="10499785" cy="78218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</a:rPr>
              <a:t>Тушение комбинированными составами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7419" y="1604514"/>
            <a:ext cx="11602527" cy="459787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400" dirty="0"/>
              <a:t>Тушение основано на сочетании свойств различных огнетушащих средств. При их использовании огнетушащая способность одного компонента состава дополняется огнетушащей способностью другого, кроме того, улучшаются условия доставки огнетушащего вещества на место пожара.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/>
              <a:t>Наиболее эффективные составы – комбинации носителя с сильным ингибитором горения (</a:t>
            </a:r>
            <a:r>
              <a:rPr lang="ru-RU" sz="2400" b="1" dirty="0"/>
              <a:t>водно-хладоновая эмульсия</a:t>
            </a:r>
            <a:r>
              <a:rPr lang="ru-RU" sz="2400" dirty="0"/>
              <a:t>, комбинации </a:t>
            </a:r>
            <a:r>
              <a:rPr lang="ru-RU" sz="2400" b="1" dirty="0"/>
              <a:t>воздушно-механической пены с хладоном</a:t>
            </a:r>
            <a:r>
              <a:rPr lang="ru-RU" sz="2400" dirty="0"/>
              <a:t>).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/>
              <a:t> Для объемного тушения применяют </a:t>
            </a:r>
            <a:r>
              <a:rPr lang="ru-RU" sz="2400" b="1" dirty="0"/>
              <a:t>азотно-хладоновый</a:t>
            </a:r>
            <a:r>
              <a:rPr lang="ru-RU" sz="2400" dirty="0"/>
              <a:t> и </a:t>
            </a:r>
            <a:r>
              <a:rPr lang="ru-RU" sz="2400" b="1" dirty="0"/>
              <a:t>углекислотно-хладоновый</a:t>
            </a:r>
            <a:r>
              <a:rPr lang="ru-RU" sz="2400" dirty="0"/>
              <a:t> составы (снижают в 4-5 раз расход бром-хладонов). 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810234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079" y="225431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Первичные средства тушения пожаров</a:t>
            </a:r>
            <a:endParaRPr lang="ru-RU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9481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0845" y="638355"/>
            <a:ext cx="713117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069465" algn="l"/>
              </a:tabLst>
            </a:pPr>
            <a:r>
              <a:rPr lang="ru-RU" sz="2400" spc="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К первичным средствам пожаротушения относятся </a:t>
            </a:r>
            <a:r>
              <a:rPr lang="ru-RU" sz="2400" b="1" spc="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внутренние пожарные краны, различного типа огнетушители, песок, войлок, кошма, асбестовое полотно.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069465" algn="l"/>
              </a:tabLst>
            </a:pPr>
            <a:r>
              <a:rPr lang="ru-RU" sz="2400" b="1" spc="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ru-RU" sz="2400" spc="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Применяют первичные средства пожаротушения для тушения небольших очагов пожара</a:t>
            </a:r>
            <a:r>
              <a:rPr lang="ru-RU" sz="2400" spc="1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(очаг пожара - это место первоначального возникновения пожара) и предназначены для локализации или тушения пожара на начальной стадии его развития, т.е. когда пожар не вышел за границы места первоначального возникновения.</a:t>
            </a:r>
            <a:endParaRPr lang="ru-RU" sz="2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1401" y="339109"/>
            <a:ext cx="2243522" cy="18838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1401" y="2513608"/>
            <a:ext cx="2243522" cy="16582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401" y="4462536"/>
            <a:ext cx="2243522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822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2218" y="491707"/>
            <a:ext cx="7320952" cy="51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spc="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Внутренний пожарный кран</a:t>
            </a:r>
            <a:r>
              <a:rPr lang="ru-RU" sz="2400" spc="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– элемент внутреннего пожарного водопровода.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Он должен быть расположен на высоте 1,35 м от пола на лестничных клетках у входов, в коридорах. Пожарный кран снабжается рукавом диаметром 50 мм, длиной 10 или 20 м.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В каждом защищаемом помещении должно быть не менее двух пожарных кранов.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Расход воды на работу внутренних пожарных кранов принимается, исходя из условия подачи воды на одну или две струи. Производительность каждой струи должна быть не менее 2,5 л/с.</a:t>
            </a:r>
            <a:endParaRPr lang="ru-RU" sz="2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1501" y="1495380"/>
            <a:ext cx="2895851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9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6430" y="577970"/>
            <a:ext cx="7737895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Огнетушитель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- это переносное или передвижное устройство для тушения очага пожара за счет выпуска запасенного огнетушащего вещества.</a:t>
            </a:r>
          </a:p>
          <a:p>
            <a:pPr algn="just">
              <a:lnSpc>
                <a:spcPct val="115000"/>
              </a:lnSpc>
            </a:pPr>
            <a:r>
              <a:rPr lang="ru-RU" sz="2400" dirty="0"/>
              <a:t>Классификацию огнетушителей осуществляют: 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 по способу доставки к очагу пожара,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 по видам применяемых ОТВ,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 по принципу вытеснения ОТВ,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 по значению рабочего давления вытесняющего</a:t>
            </a:r>
          </a:p>
          <a:p>
            <a:pPr algn="just">
              <a:lnSpc>
                <a:spcPct val="115000"/>
              </a:lnSpc>
            </a:pPr>
            <a:r>
              <a:rPr lang="ru-RU" sz="2400" dirty="0"/>
              <a:t>       газа,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 по возможности и способу восстановления</a:t>
            </a:r>
          </a:p>
          <a:p>
            <a:pPr algn="just">
              <a:lnSpc>
                <a:spcPct val="115000"/>
              </a:lnSpc>
            </a:pPr>
            <a:r>
              <a:rPr lang="ru-RU" sz="2400" dirty="0"/>
              <a:t>       технического ресурса,</a:t>
            </a:r>
          </a:p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  по назначению тушения пожаров различных</a:t>
            </a:r>
          </a:p>
          <a:p>
            <a:pPr algn="just">
              <a:lnSpc>
                <a:spcPct val="115000"/>
              </a:lnSpc>
            </a:pPr>
            <a:r>
              <a:rPr lang="ru-RU" sz="2400" dirty="0"/>
              <a:t>       классов.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079" y="1636474"/>
            <a:ext cx="4066384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44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562" y="1500996"/>
            <a:ext cx="7358333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По способу доставки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к очагу пожара огнетушители делятся на </a:t>
            </a:r>
            <a:r>
              <a:rPr lang="ru-RU" sz="2400" b="1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переносные (массой до 20 кг) и передвижные (массой не менее 20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, но не более 400 кг).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Наличие колес или тележки является отличительной особенностью передвижных огнетушителей.</a:t>
            </a:r>
            <a:endParaRPr lang="ru-RU" sz="2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987" y="296962"/>
            <a:ext cx="1816765" cy="28958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330" y="3632596"/>
            <a:ext cx="126807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44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562" y="310551"/>
            <a:ext cx="11473132" cy="983411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+mn-lt"/>
              </a:rPr>
              <a:t>Огнетушители в соответствии с видами применяемых огнетушащих веществ подразделяются на классы.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562" y="1380227"/>
            <a:ext cx="6916947" cy="44516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1. Водные (ОВ).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Водные огнетушители по виду выходящей струи подразделяют на: </a:t>
            </a:r>
          </a:p>
          <a:p>
            <a:pPr marL="0" indent="0">
              <a:buNone/>
            </a:pPr>
            <a:r>
              <a:rPr lang="ru-RU" sz="2400" dirty="0"/>
              <a:t>а) огнетушители с компактной струей  ОВ(К);</a:t>
            </a:r>
          </a:p>
          <a:p>
            <a:pPr marL="0" indent="0">
              <a:buNone/>
            </a:pPr>
            <a:r>
              <a:rPr lang="ru-RU" sz="2400" dirty="0"/>
              <a:t>б) огнетушители с распыленной струей (средний диаметр капель более 100 мкм)  OB(P);</a:t>
            </a:r>
          </a:p>
          <a:p>
            <a:pPr marL="0" indent="0">
              <a:buNone/>
            </a:pPr>
            <a:r>
              <a:rPr lang="ru-RU" sz="2400" dirty="0"/>
              <a:t> в) огнетушители с мелкодисперсной распыленной струей (средний диаметр капель менее 100 мкм)  ОВ(М).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514" y="1380227"/>
            <a:ext cx="3432345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55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793" y="966158"/>
            <a:ext cx="758261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spc="-4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2. Пенные, которые подразделяются на</a:t>
            </a:r>
            <a:r>
              <a:rPr lang="ru-RU" sz="2400" spc="-4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539750" algn="l"/>
              </a:tabLst>
            </a:pPr>
            <a:r>
              <a:rPr lang="ru-RU" sz="2400" spc="-2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а)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	</a:t>
            </a:r>
            <a:r>
              <a:rPr lang="ru-RU" sz="2400" b="1" spc="-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химические пенные (ОХП</a:t>
            </a:r>
            <a:r>
              <a:rPr lang="ru-RU" sz="2400" spc="-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)  с зарядом химических веществ, </a:t>
            </a:r>
            <a:r>
              <a:rPr lang="ru-RU" sz="2400" spc="-4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которые в момент приведения огнетушителя в действие вступают в реакцию </a:t>
            </a:r>
            <a:r>
              <a:rPr lang="ru-RU" sz="2400" spc="-2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с образованием пены и избыточного давления;</a:t>
            </a:r>
            <a:endParaRPr lang="ru-RU" sz="2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  <a:tabLst>
                <a:tab pos="539750" algn="l"/>
              </a:tabLst>
            </a:pPr>
            <a:r>
              <a:rPr lang="ru-RU" sz="2400" spc="-2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б)</a:t>
            </a:r>
            <a:r>
              <a:rPr lang="ru-RU" sz="240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</a:t>
            </a:r>
            <a:r>
              <a:rPr lang="ru-RU" sz="2400" b="1" spc="-3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воздушно-пенные (ОВП)</a:t>
            </a:r>
            <a:r>
              <a:rPr lang="ru-RU" sz="2400" spc="-3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 с зарядом водного раствора пенообра</a:t>
            </a:r>
            <a:r>
              <a:rPr lang="ru-RU" sz="2400" spc="-5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зующих добавок и специальным насадкой, в котором за счет эжекции воздуха </a:t>
            </a:r>
            <a:r>
              <a:rPr lang="ru-RU" sz="2400" spc="-4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образуется и формируется струя воздушно-механической пены.</a:t>
            </a:r>
            <a:endParaRPr lang="ru-RU" sz="2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176" y="250166"/>
            <a:ext cx="2810500" cy="28165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176" y="3268111"/>
            <a:ext cx="2810500" cy="34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00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2309" y="250167"/>
            <a:ext cx="11291978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Важнейшими параметрами пожаров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определяющими условия их тушения, являются: </a:t>
            </a:r>
            <a:endParaRPr lang="ru-RU" sz="2400" b="1" dirty="0">
              <a:effectLst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-   физико-химические свойства горящего материала, 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o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т которых зависит выбор огнетушащего вещества; </a:t>
            </a:r>
            <a:endParaRPr lang="ru-RU" sz="2400" dirty="0">
              <a:effectLst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-  пожарная нагрузка, под которой подразумевается масса всех горючих и трудногорючих материалов, находящихся на рассматриваемом объекте, отнесенная к площади пола помещения или поверхности, занимаемой материалами на открытом воздухе;</a:t>
            </a:r>
            <a:endParaRPr lang="ru-RU" sz="2400" dirty="0">
              <a:effectLst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-    скорость выгорания пожарной нагрузки; </a:t>
            </a:r>
            <a:endParaRPr lang="ru-RU" sz="2400" dirty="0">
              <a:effectLst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-    газообмен очага пожара с окружающей средой и с внешней атмосферой; </a:t>
            </a:r>
            <a:endParaRPr lang="ru-RU" sz="2400" dirty="0">
              <a:effectLst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      - теплообмен между очагом пожара и окружающими материалами и конструкциями; </a:t>
            </a:r>
            <a:endParaRPr lang="ru-RU" sz="2400" dirty="0">
              <a:effectLst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-    размеры и форма очага пожара и помещения, в котором произошел пожар; </a:t>
            </a:r>
            <a:endParaRPr lang="ru-RU" sz="2400" dirty="0">
              <a:effectLst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-    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метеорологические условия. 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696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8188" y="396815"/>
            <a:ext cx="8048445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551430" algn="l"/>
              </a:tabLst>
            </a:pPr>
            <a:r>
              <a:rPr lang="ru-RU" sz="2400" b="1" spc="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3. Порошковые (ОП).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551430" algn="l"/>
              </a:tabLst>
            </a:pPr>
            <a:r>
              <a:rPr lang="ru-RU" sz="2400" spc="-2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Огнетушащие порошки в зависимости от классов пожара, которые </a:t>
            </a:r>
            <a:r>
              <a:rPr lang="ru-RU" sz="2400" spc="-3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ими можно потушить, делятся на: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51430" algn="l"/>
              </a:tabLst>
            </a:pPr>
            <a:r>
              <a:rPr lang="ru-RU" sz="2400" spc="-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 порошки типа АВСЕ  основной активный компонент  </a:t>
            </a:r>
            <a:r>
              <a:rPr lang="ru-RU" sz="2400" b="1" spc="-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фос</a:t>
            </a:r>
            <a:r>
              <a:rPr lang="ru-RU" sz="2400" b="1" spc="-3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форно-аммонийные соли;</a:t>
            </a:r>
            <a:endParaRPr lang="ru-RU" sz="2400" dirty="0">
              <a:solidFill>
                <a:srgbClr val="000000"/>
              </a:solidFill>
              <a:highlight>
                <a:srgbClr val="FFFFFF"/>
              </a:highlight>
              <a:ea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51430" algn="l"/>
              </a:tabLst>
            </a:pPr>
            <a:r>
              <a:rPr lang="ru-RU" sz="2400" spc="-5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  порошки типа ВСЕ  основным компонентом этих порошков могут </a:t>
            </a:r>
            <a:r>
              <a:rPr lang="ru-RU" sz="2400" spc="-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быть </a:t>
            </a:r>
            <a:r>
              <a:rPr lang="ru-RU" sz="2400" b="1" spc="-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бикарбонат натрия или калия; сульфат калия; хлорид калия;</a:t>
            </a:r>
            <a:r>
              <a:rPr lang="ru-RU" sz="2400" spc="-1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сплав </a:t>
            </a:r>
            <a:r>
              <a:rPr lang="ru-RU" sz="2400" spc="-3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мочевины с солями угольной кислоты и т. д.; 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551430" algn="l"/>
              </a:tabLst>
            </a:pPr>
            <a:r>
              <a:rPr lang="ru-RU" sz="2400" spc="-3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 порошки     типа Д  </a:t>
            </a:r>
            <a:r>
              <a:rPr lang="ru-RU" sz="2400" b="1" spc="-3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основной компонент  хлорид калия; графит.</a:t>
            </a:r>
            <a:endParaRPr lang="ru-RU" sz="2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7598" y="250166"/>
            <a:ext cx="2895851" cy="28958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7597" y="3625153"/>
            <a:ext cx="2895851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01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7879" y="1159733"/>
            <a:ext cx="6096000" cy="26407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2400" b="1" spc="-2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4. Газовые </a:t>
            </a:r>
            <a:r>
              <a:rPr lang="ru-RU" sz="2400" spc="-2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подразделяются на:</a:t>
            </a:r>
            <a:endParaRPr lang="ru-RU" sz="2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lvl="0" indent="450215" algn="just">
              <a:lnSpc>
                <a:spcPct val="115000"/>
              </a:lnSpc>
              <a:tabLst>
                <a:tab pos="545465" algn="l"/>
              </a:tabLst>
            </a:pPr>
            <a:r>
              <a:rPr lang="ru-RU" sz="2400" spc="-3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а) </a:t>
            </a:r>
            <a:r>
              <a:rPr lang="ru-RU" sz="2400" b="1" spc="-3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углекислотные (ОУ)  </a:t>
            </a:r>
            <a:r>
              <a:rPr lang="ru-RU" sz="2400" spc="-3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с зарядом двуокиси углерода.</a:t>
            </a:r>
            <a:endParaRPr lang="ru-RU" sz="2400" dirty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lvl="0" indent="450215" algn="just">
              <a:lnSpc>
                <a:spcPct val="115000"/>
              </a:lnSpc>
              <a:tabLst>
                <a:tab pos="545465" algn="l"/>
              </a:tabLst>
            </a:pPr>
            <a:r>
              <a:rPr lang="ru-RU" sz="2400" spc="-2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б) </a:t>
            </a:r>
            <a:r>
              <a:rPr lang="ru-RU" sz="2400" b="1" spc="-3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хладоновые (ОХ)</a:t>
            </a:r>
            <a:r>
              <a:rPr lang="ru-RU" sz="2400" spc="-3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 с зарядом огнетушащего вещества на основе </a:t>
            </a:r>
            <a:r>
              <a:rPr lang="ru-RU" sz="2400" spc="-3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галоидированных углеводородов.</a:t>
            </a:r>
            <a:endParaRPr lang="ru-RU" sz="2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4018" y="313584"/>
            <a:ext cx="2987299" cy="2987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4017" y="3615490"/>
            <a:ext cx="2987299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51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4619" y="1923689"/>
            <a:ext cx="10964173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-15" dirty="0">
                <a:solidFill>
                  <a:srgbClr val="000000"/>
                </a:solidFill>
                <a:ea typeface="Times New Roman" panose="02020603050405020304" pitchFamily="18" charset="0"/>
              </a:rPr>
              <a:t>5. </a:t>
            </a:r>
            <a:r>
              <a:rPr lang="ru-RU" sz="2400" b="1" spc="-15" dirty="0">
                <a:solidFill>
                  <a:srgbClr val="000000"/>
                </a:solidFill>
                <a:ea typeface="Times New Roman" panose="02020603050405020304" pitchFamily="18" charset="0"/>
              </a:rPr>
              <a:t>Комбинированные</a:t>
            </a:r>
            <a:r>
              <a:rPr lang="ru-RU" sz="2400" spc="-15" dirty="0">
                <a:solidFill>
                  <a:srgbClr val="000000"/>
                </a:solidFill>
                <a:ea typeface="Times New Roman" panose="02020603050405020304" pitchFamily="18" charset="0"/>
              </a:rPr>
              <a:t> ‑ с зарядом двух различных огнетушащих </a:t>
            </a:r>
            <a:r>
              <a:rPr lang="ru-RU" sz="2400" spc="-50" dirty="0">
                <a:solidFill>
                  <a:srgbClr val="000000"/>
                </a:solidFill>
                <a:ea typeface="Times New Roman" panose="02020603050405020304" pitchFamily="18" charset="0"/>
              </a:rPr>
              <a:t>веществ (например, порошок и раствор пенообразователя), которые находятся </a:t>
            </a:r>
            <a:r>
              <a:rPr lang="ru-RU" sz="2400" spc="-30" dirty="0">
                <a:solidFill>
                  <a:srgbClr val="000000"/>
                </a:solidFill>
                <a:ea typeface="Times New Roman" panose="02020603050405020304" pitchFamily="18" charset="0"/>
              </a:rPr>
              <a:t>в разных емкостях огнетушителя.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158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143" y="405442"/>
            <a:ext cx="6392184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2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Огнетушители следует располагать </a:t>
            </a:r>
            <a:r>
              <a:rPr lang="ru-RU" sz="2400" spc="2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на защищаемом объекте </a:t>
            </a:r>
            <a:r>
              <a:rPr lang="ru-RU" sz="2400" spc="-4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таким образом, чтобы они были защищены </a:t>
            </a:r>
            <a:r>
              <a:rPr lang="ru-RU" sz="2400" spc="-2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от воздействия прямых солнечных лучей, тепловых воздействий и других неблагоприятных факторов (вибрация, агрессивная</a:t>
            </a:r>
            <a:r>
              <a:rPr lang="ru-RU" sz="2400" spc="-3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среда, повышенная влажность</a:t>
            </a:r>
          </a:p>
          <a:p>
            <a:r>
              <a:rPr lang="ru-RU" sz="2400" spc="-3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и т. д.). </a:t>
            </a:r>
          </a:p>
          <a:p>
            <a:pPr>
              <a:spcBef>
                <a:spcPts val="600"/>
              </a:spcBef>
            </a:pPr>
            <a:r>
              <a:rPr lang="ru-RU" sz="2400" spc="-3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Они должны </a:t>
            </a:r>
            <a:r>
              <a:rPr lang="ru-RU" sz="2400" spc="-2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быть хорошо видны и легкодоступны в случае пожара. </a:t>
            </a:r>
          </a:p>
          <a:p>
            <a:pPr>
              <a:spcBef>
                <a:spcPts val="600"/>
              </a:spcBef>
            </a:pPr>
            <a:r>
              <a:rPr lang="ru-RU" sz="2400" spc="-2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Предпочтительно </a:t>
            </a:r>
            <a:r>
              <a:rPr lang="ru-RU" sz="2400" spc="-30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размещать огнетушители вблизи мест наиболее вероятного возникновения </a:t>
            </a:r>
            <a:r>
              <a:rPr lang="ru-RU" sz="2400" spc="-4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пожара, вдоль путей прохода, </a:t>
            </a:r>
          </a:p>
          <a:p>
            <a:r>
              <a:rPr lang="ru-RU" sz="2400" spc="-4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а также около выхода из помещения.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spc="-4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Огнетушители не должны</a:t>
            </a:r>
            <a:r>
              <a:rPr lang="ru-RU" sz="2400" spc="-35" dirty="0">
                <a:solidFill>
                  <a:srgbClr val="000000"/>
                </a:solidFill>
                <a:highlight>
                  <a:srgbClr val="FFFFFF"/>
                </a:highlight>
                <a:ea typeface="Calibri" panose="020F0502020204030204" pitchFamily="34" charset="0"/>
              </a:rPr>
              <a:t> препятствовать эвакуации людей во время пожара.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10" y="1372072"/>
            <a:ext cx="5687673" cy="36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47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690" y="311733"/>
            <a:ext cx="6096000" cy="40688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2400" spc="-35" dirty="0">
                <a:solidFill>
                  <a:srgbClr val="000000"/>
                </a:solidFill>
                <a:ea typeface="Calibri" panose="020F0502020204030204" pitchFamily="34" charset="0"/>
              </a:rPr>
              <a:t>Рекомендуется переносные огнетушители устанавливать на подвесных кронштейнах</a:t>
            </a:r>
            <a:r>
              <a:rPr lang="ru-RU" sz="2400" spc="-50" dirty="0">
                <a:solidFill>
                  <a:srgbClr val="000000"/>
                </a:solidFill>
                <a:ea typeface="Calibri" panose="020F0502020204030204" pitchFamily="34" charset="0"/>
              </a:rPr>
              <a:t> или в специальных шкафах.</a:t>
            </a: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ru-RU" sz="2400" spc="-50" dirty="0">
                <a:solidFill>
                  <a:srgbClr val="000000"/>
                </a:solidFill>
                <a:ea typeface="Calibri" panose="020F0502020204030204" pitchFamily="34" charset="0"/>
              </a:rPr>
              <a:t> Огнетушители должны располагаться так, чтобы основные</a:t>
            </a:r>
            <a:r>
              <a:rPr lang="ru-RU" sz="2400" dirty="0">
                <a:solidFill>
                  <a:srgbClr val="000000"/>
                </a:solidFill>
                <a:ea typeface="Calibri" panose="020F0502020204030204" pitchFamily="34" charset="0"/>
              </a:rPr>
              <a:t> надписи и пиктограммы, показывающие порядок приведения </a:t>
            </a:r>
            <a:r>
              <a:rPr lang="ru-RU" sz="2400" spc="-40" dirty="0">
                <a:solidFill>
                  <a:srgbClr val="000000"/>
                </a:solidFill>
                <a:ea typeface="Calibri" panose="020F0502020204030204" pitchFamily="34" charset="0"/>
              </a:rPr>
              <a:t>их в действие, были хорошо видны и обращены наружу или в сторону наиболее вероятного подхода к ним.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876" y="104699"/>
            <a:ext cx="2719052" cy="1835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172" y="2003116"/>
            <a:ext cx="2017951" cy="2523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876" y="4710023"/>
            <a:ext cx="2717211" cy="202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307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40574"/>
            <a:ext cx="10515600" cy="1325563"/>
          </a:xfrm>
        </p:spPr>
        <p:txBody>
          <a:bodyPr/>
          <a:lstStyle/>
          <a:p>
            <a:pPr algn="ctr"/>
            <a:r>
              <a:rPr lang="ru-RU" b="1" cap="all" dirty="0"/>
              <a:t> </a:t>
            </a:r>
            <a:r>
              <a:rPr lang="ru-RU" sz="3200" b="1" dirty="0">
                <a:latin typeface="+mn-lt"/>
              </a:rPr>
              <a:t>Установки пожаротушения</a:t>
            </a:r>
            <a:r>
              <a:rPr lang="ru-RU" sz="32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7654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010" y="189781"/>
            <a:ext cx="6219646" cy="3465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-15" dirty="0">
                <a:solidFill>
                  <a:srgbClr val="000000"/>
                </a:solidFill>
                <a:ea typeface="Times New Roman" panose="02020603050405020304" pitchFamily="18" charset="0"/>
              </a:rPr>
              <a:t>Под установками пожаротушения</a:t>
            </a:r>
            <a:r>
              <a:rPr lang="ru-RU" sz="2400" spc="-25" dirty="0">
                <a:solidFill>
                  <a:srgbClr val="000000"/>
                </a:solidFill>
                <a:ea typeface="Times New Roman" panose="02020603050405020304" pitchFamily="18" charset="0"/>
              </a:rPr>
              <a:t> понимается совокупность </a:t>
            </a:r>
            <a:r>
              <a:rPr lang="ru-RU" sz="2400" b="1" spc="-25" dirty="0">
                <a:solidFill>
                  <a:srgbClr val="000000"/>
                </a:solidFill>
                <a:ea typeface="Times New Roman" panose="02020603050405020304" pitchFamily="18" charset="0"/>
              </a:rPr>
              <a:t>стационарных технических средств для </a:t>
            </a:r>
            <a:r>
              <a:rPr lang="ru-RU" sz="2400" b="1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тушения пожара </a:t>
            </a: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за счет выпуска огнетушащих веществ.</a:t>
            </a:r>
            <a:endParaRPr lang="ru-RU" sz="2400" dirty="0"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По способу приведения в действие установок 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они подразделяются на: </a:t>
            </a:r>
            <a:r>
              <a:rPr lang="ru-RU" sz="2400" b="1" spc="-5" dirty="0">
                <a:solidFill>
                  <a:srgbClr val="000000"/>
                </a:solidFill>
                <a:ea typeface="Times New Roman" panose="02020603050405020304" pitchFamily="18" charset="0"/>
              </a:rPr>
              <a:t>ручные 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(с ручным способом приведения в действие) и </a:t>
            </a:r>
            <a:r>
              <a:rPr lang="ru-RU" sz="2400" b="1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автоматические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027208" y="3813666"/>
            <a:ext cx="3600000" cy="252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88656" y="384251"/>
            <a:ext cx="5832000" cy="51120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94295" y="6333666"/>
            <a:ext cx="3907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Автоматическая система пожаротушения</a:t>
            </a:r>
          </a:p>
        </p:txBody>
      </p:sp>
    </p:spTree>
    <p:extLst>
      <p:ext uri="{BB962C8B-B14F-4D97-AF65-F5344CB8AC3E}">
        <p14:creationId xmlns:p14="http://schemas.microsoft.com/office/powerpoint/2010/main" val="1960095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9177" y="319177"/>
            <a:ext cx="11654287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Установки пожаротушения классифицируются: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пуска</a:t>
            </a:r>
            <a:r>
              <a:rPr lang="ru-RU" sz="2400" b="1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автоматическая установка пожаротушения с дублирующим </a:t>
            </a:r>
            <a:r>
              <a:rPr lang="ru-RU" sz="24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ручным пуском (местным и/или дистанционным);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-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автоматическая установка пожаротушения без дублирующего ручного пуска;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ручная установка пожаротушения (с местным и/или дистанционны</a:t>
            </a:r>
            <a:r>
              <a:rPr lang="ru-RU" sz="24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 пуском);</a:t>
            </a:r>
          </a:p>
        </p:txBody>
      </p:sp>
    </p:spTree>
    <p:extLst>
      <p:ext uri="{BB962C8B-B14F-4D97-AF65-F5344CB8AC3E}">
        <p14:creationId xmlns:p14="http://schemas.microsoft.com/office/powerpoint/2010/main" val="2206288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9562" y="733245"/>
            <a:ext cx="11473132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по принципу тушения</a:t>
            </a:r>
            <a:r>
              <a:rPr lang="ru-RU" sz="2400" i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  <a:endParaRPr lang="ru-RU" sz="2400" dirty="0"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установки тушения по площади (распыленная вода, пена, по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рошки);</a:t>
            </a:r>
            <a:endParaRPr lang="ru-RU" sz="2400" dirty="0"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установки объемного тушения (диоксид углерода, галогенпро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изводные и инертные газы, пар и пена высокой кратности);</a:t>
            </a:r>
            <a:endParaRPr lang="ru-RU" sz="2400" dirty="0"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установки локального тушения, располагаемые вблизи возможного очага пожара (огнетушащие вещества любого типа);</a:t>
            </a:r>
            <a:endParaRPr lang="ru-RU" sz="2400" dirty="0"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установки блокирующего действия (рекомендуются для пре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граждения распространения огня на другие объекты или исключе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ния теплового воздействия на близлежащие технологические ап</a:t>
            </a:r>
            <a:r>
              <a:rPr lang="ru-RU" sz="2400" spc="-15" dirty="0">
                <a:solidFill>
                  <a:srgbClr val="000000"/>
                </a:solidFill>
                <a:ea typeface="Times New Roman" panose="02020603050405020304" pitchFamily="18" charset="0"/>
              </a:rPr>
              <a:t>параты).</a:t>
            </a:r>
            <a:endParaRPr lang="ru-RU" sz="2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2072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9343" y="1268083"/>
            <a:ext cx="11197087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04800" algn="l"/>
              </a:tabLst>
            </a:pPr>
            <a:r>
              <a:rPr lang="ru-RU" sz="2400" b="1" i="1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по виду огнетушащего средства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  <a:endParaRPr lang="ru-RU" sz="2400" dirty="0"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установка водяного пожаротушения (спринклерная, дренчерна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я, лафетными стволами);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установка пенного пожаротушения (спринклерная, дренчерная);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установка порошкового пожаротушения;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spc="20" dirty="0">
                <a:solidFill>
                  <a:srgbClr val="000000"/>
                </a:solidFill>
                <a:ea typeface="Times New Roman" panose="02020603050405020304" pitchFamily="18" charset="0"/>
              </a:rPr>
              <a:t>установка газового (СО</a:t>
            </a:r>
            <a:r>
              <a:rPr lang="ru-RU" sz="2400" spc="20" baseline="-25000" dirty="0">
                <a:solidFill>
                  <a:srgbClr val="000000"/>
                </a:solidFill>
                <a:ea typeface="Times New Roman" panose="02020603050405020304" pitchFamily="18" charset="0"/>
              </a:rPr>
              <a:t>2</a:t>
            </a:r>
            <a:r>
              <a:rPr lang="ru-RU" sz="2400" i="1" spc="2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ru-RU" sz="2400" spc="20" dirty="0">
                <a:solidFill>
                  <a:srgbClr val="000000"/>
                </a:solidFill>
                <a:ea typeface="Times New Roman" panose="02020603050405020304" pitchFamily="18" charset="0"/>
              </a:rPr>
              <a:t>хладонового, азотного, парового и др.)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 пожаротушения.</a:t>
            </a:r>
            <a:endParaRPr lang="ru-RU" sz="24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952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627" y="1797129"/>
            <a:ext cx="1139549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Пожаротушение подразделя</a:t>
            </a:r>
            <a:r>
              <a:rPr lang="ru-RU" sz="2400" b="1" spc="10" dirty="0">
                <a:solidFill>
                  <a:srgbClr val="000000"/>
                </a:solidFill>
                <a:ea typeface="Times New Roman" panose="02020603050405020304" pitchFamily="18" charset="0"/>
              </a:rPr>
              <a:t>ется на: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spc="1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i="1" spc="10" dirty="0">
                <a:solidFill>
                  <a:srgbClr val="000000"/>
                </a:solidFill>
                <a:ea typeface="Times New Roman" panose="02020603050405020304" pitchFamily="18" charset="0"/>
              </a:rPr>
              <a:t>поверхностное</a:t>
            </a:r>
            <a:r>
              <a:rPr lang="ru-RU" sz="2400" b="1" spc="10" dirty="0">
                <a:solidFill>
                  <a:srgbClr val="000000"/>
                </a:solidFill>
                <a:ea typeface="Times New Roman" panose="02020603050405020304" pitchFamily="18" charset="0"/>
              </a:rPr>
              <a:t>,</a:t>
            </a:r>
            <a:r>
              <a:rPr lang="ru-RU" sz="24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 заключающееся в подаче </a:t>
            </a:r>
            <a:r>
              <a:rPr lang="ru-RU" sz="2400" spc="20" dirty="0">
                <a:solidFill>
                  <a:srgbClr val="000000"/>
                </a:solidFill>
                <a:ea typeface="Times New Roman" panose="02020603050405020304" pitchFamily="18" charset="0"/>
              </a:rPr>
              <a:t>огнетушащих веществ непосредственно на очаг горения,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2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spc="20" dirty="0">
                <a:solidFill>
                  <a:srgbClr val="000000"/>
                </a:solidFill>
                <a:ea typeface="Times New Roman" panose="02020603050405020304" pitchFamily="18" charset="0"/>
              </a:rPr>
              <a:t>и </a:t>
            </a:r>
            <a:r>
              <a:rPr lang="en-US" sz="2400" b="1" i="1" spc="20" dirty="0">
                <a:solidFill>
                  <a:srgbClr val="000000"/>
                </a:solidFill>
                <a:ea typeface="Times New Roman" panose="02020603050405020304" pitchFamily="18" charset="0"/>
              </a:rPr>
              <a:t>o</a:t>
            </a:r>
            <a:r>
              <a:rPr lang="ru-RU" sz="2400" b="1" i="1" spc="20" dirty="0">
                <a:solidFill>
                  <a:srgbClr val="000000"/>
                </a:solidFill>
                <a:ea typeface="Times New Roman" panose="02020603050405020304" pitchFamily="18" charset="0"/>
              </a:rPr>
              <a:t>6ъ</a:t>
            </a:r>
            <a:r>
              <a:rPr lang="ru-RU" sz="2400" b="1" i="1" spc="30" dirty="0">
                <a:solidFill>
                  <a:srgbClr val="000000"/>
                </a:solidFill>
                <a:ea typeface="Times New Roman" panose="02020603050405020304" pitchFamily="18" charset="0"/>
              </a:rPr>
              <a:t>емное</a:t>
            </a:r>
            <a:r>
              <a:rPr lang="ru-RU" sz="2400" spc="30" dirty="0">
                <a:solidFill>
                  <a:srgbClr val="000000"/>
                </a:solidFill>
                <a:ea typeface="Times New Roman" panose="02020603050405020304" pitchFamily="18" charset="0"/>
              </a:rPr>
              <a:t>, заключающееся в создании в районе пожара среды, не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поддерживающей горение.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0896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1925" y="879893"/>
            <a:ext cx="11654286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400" b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Автоматические установки пожаротушения (АУПТ) классифи</a:t>
            </a:r>
            <a:r>
              <a:rPr lang="ru-RU" sz="2400" b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цируются:</a:t>
            </a:r>
            <a:endParaRPr lang="ru-RU" sz="2400" b="1" dirty="0"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по конструктивному исполнению - на спринклерные, дренче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рные, агрегатные, модульные;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400" spc="25" dirty="0">
                <a:solidFill>
                  <a:srgbClr val="000000"/>
                </a:solidFill>
                <a:ea typeface="Times New Roman" panose="02020603050405020304" pitchFamily="18" charset="0"/>
              </a:rPr>
              <a:t>по виду огнетушащего вещества - на водяные, пенные, газовы</a:t>
            </a:r>
            <a:r>
              <a:rPr lang="en-US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e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и порошковые,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по продолжительности пуска - сверхбыстродействующие (безынерционные, продолжительность пуска – до 0,1с),  быстродействующие (безынерционные, продолжительность пуска-до 0,1-3 с), средней инерционности (продолжительность пуска - 3-30 с), инерционные (продолжительность пуска - свыше 30.</a:t>
            </a:r>
          </a:p>
        </p:txBody>
      </p:sp>
    </p:spTree>
    <p:extLst>
      <p:ext uri="{BB962C8B-B14F-4D97-AF65-F5344CB8AC3E}">
        <p14:creationId xmlns:p14="http://schemas.microsoft.com/office/powerpoint/2010/main" val="40172851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683" y="1457863"/>
            <a:ext cx="11430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Водяные автоматические установки пожаро</a:t>
            </a:r>
            <a:r>
              <a:rPr lang="ru-RU" sz="2400" b="1" spc="15" dirty="0">
                <a:solidFill>
                  <a:srgbClr val="000000"/>
                </a:solidFill>
                <a:ea typeface="Times New Roman" panose="02020603050405020304" pitchFamily="18" charset="0"/>
              </a:rPr>
              <a:t>тушения</a:t>
            </a:r>
            <a:r>
              <a:rPr lang="ru-RU" sz="2400" spc="-25" dirty="0">
                <a:solidFill>
                  <a:srgbClr val="000000"/>
                </a:solidFill>
                <a:ea typeface="Times New Roman" panose="02020603050405020304" pitchFamily="18" charset="0"/>
              </a:rPr>
              <a:t> находят применение в различных отраслях народного хозяйства и используются для за</a:t>
            </a: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щиты объектов, где перерабатываются и хранятся такие вещества </a:t>
            </a:r>
            <a:r>
              <a:rPr lang="ru-RU" sz="2400" spc="-25" dirty="0">
                <a:solidFill>
                  <a:srgbClr val="000000"/>
                </a:solidFill>
                <a:ea typeface="Times New Roman" panose="02020603050405020304" pitchFamily="18" charset="0"/>
              </a:rPr>
              <a:t>и материалы, как хлопок, древесина, ткани, пластмассы, лен, рези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на, горючие и сыпучие вещества, огнеопасные жидкости.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spc="-25" dirty="0">
                <a:solidFill>
                  <a:srgbClr val="000000"/>
                </a:solidFill>
                <a:ea typeface="Times New Roman" panose="02020603050405020304" pitchFamily="18" charset="0"/>
              </a:rPr>
              <a:t>По конструктивному исполнению </a:t>
            </a:r>
            <a:r>
              <a:rPr lang="ru-RU" sz="2400" b="1" spc="-25" dirty="0">
                <a:solidFill>
                  <a:srgbClr val="000000"/>
                </a:solidFill>
                <a:ea typeface="Times New Roman" panose="02020603050405020304" pitchFamily="18" charset="0"/>
              </a:rPr>
              <a:t>водяные АУП</a:t>
            </a:r>
            <a:r>
              <a:rPr lang="ru-RU" sz="2400" spc="-25" dirty="0">
                <a:solidFill>
                  <a:srgbClr val="000000"/>
                </a:solidFill>
                <a:ea typeface="Times New Roman" panose="02020603050405020304" pitchFamily="18" charset="0"/>
              </a:rPr>
              <a:t> подразделя</a:t>
            </a: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ются на </a:t>
            </a:r>
            <a:r>
              <a:rPr lang="ru-RU" sz="2400" b="1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спринклерные и дренчерные.</a:t>
            </a:r>
            <a:endParaRPr lang="ru-RU" sz="2400" b="1" dirty="0"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43505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76045" y="198408"/>
            <a:ext cx="6435306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spc="-30" dirty="0">
                <a:solidFill>
                  <a:srgbClr val="000000"/>
                </a:solidFill>
                <a:ea typeface="Times New Roman" panose="02020603050405020304" pitchFamily="18" charset="0"/>
              </a:rPr>
              <a:t>Спринклерная установка пожаротушения </a:t>
            </a:r>
            <a:r>
              <a:rPr lang="ru-RU" sz="2400" spc="-30" dirty="0">
                <a:solidFill>
                  <a:srgbClr val="000000"/>
                </a:solidFill>
                <a:ea typeface="Times New Roman" panose="02020603050405020304" pitchFamily="18" charset="0"/>
              </a:rPr>
              <a:t>представляет со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бой АУП,  оборудованную спринклерными оросителями.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Спринк</a:t>
            </a:r>
            <a:r>
              <a:rPr lang="ru-RU" sz="2400" b="1" spc="-25" dirty="0">
                <a:solidFill>
                  <a:srgbClr val="000000"/>
                </a:solidFill>
                <a:ea typeface="Times New Roman" panose="02020603050405020304" pitchFamily="18" charset="0"/>
              </a:rPr>
              <a:t>лерный ороситель </a:t>
            </a:r>
            <a:r>
              <a:rPr lang="ru-RU" sz="2400" spc="-25" dirty="0">
                <a:solidFill>
                  <a:srgbClr val="000000"/>
                </a:solidFill>
                <a:ea typeface="Times New Roman" panose="02020603050405020304" pitchFamily="18" charset="0"/>
              </a:rPr>
              <a:t>- устройство для разбрызгивания или распыливания воды и/или водных растворов, снабженное запорным уст</a:t>
            </a:r>
            <a:r>
              <a:rPr lang="ru-RU" sz="2400" spc="20" dirty="0">
                <a:solidFill>
                  <a:srgbClr val="000000"/>
                </a:solidFill>
                <a:ea typeface="Times New Roman" panose="02020603050405020304" pitchFamily="18" charset="0"/>
              </a:rPr>
              <a:t>ройством выходного отверстия, вскрывающимся при срабаты</a:t>
            </a:r>
            <a:r>
              <a:rPr lang="ru-RU" sz="2400" spc="-30" dirty="0">
                <a:solidFill>
                  <a:srgbClr val="000000"/>
                </a:solidFill>
                <a:ea typeface="Times New Roman" panose="02020603050405020304" pitchFamily="18" charset="0"/>
              </a:rPr>
              <a:t>вании теплового замка.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-30" dirty="0">
                <a:solidFill>
                  <a:srgbClr val="000000"/>
                </a:solidFill>
                <a:ea typeface="Times New Roman" panose="02020603050405020304" pitchFamily="18" charset="0"/>
              </a:rPr>
              <a:t> Под тепловым замком понимается запор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ный термочувствительный элемент, открывающийся при опреде</a:t>
            </a:r>
            <a:r>
              <a:rPr lang="ru-RU" sz="2400" spc="-30" dirty="0">
                <a:solidFill>
                  <a:srgbClr val="000000"/>
                </a:solidFill>
                <a:ea typeface="Times New Roman" panose="02020603050405020304" pitchFamily="18" charset="0"/>
              </a:rPr>
              <a:t>ленном значении температуры.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50037" y="621101"/>
            <a:ext cx="3191774" cy="3631721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07755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2475" y="1854680"/>
            <a:ext cx="10946921" cy="2318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2400" b="1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 Один из недостатков </a:t>
            </a: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спринклерной системы – </a:t>
            </a:r>
            <a:r>
              <a:rPr lang="ru-RU" sz="2400" b="1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инерционность.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Замки разрушаются </a:t>
            </a:r>
            <a:r>
              <a:rPr lang="ru-RU" sz="2400" b="1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через 2-3 мин с момента повышения температуры,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 кроме того, вскрываются лишь те замки, которые оказались в зоне повышенных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 температур, в то время как иногда эффективнее подавать воду сразу на всю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 площадь защиты.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9928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1706" y="992038"/>
            <a:ext cx="64180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Этих недостатков лишена д</a:t>
            </a:r>
            <a:r>
              <a:rPr lang="ru-RU" sz="2400" b="1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ренчерная установка пожаротушения.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Дренчеры, т.е. спринклерные головки без легкоплавких замков, устанавливаются на трубопроводах, монтируемых под перекрытиями.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 Установка включается либо вручную, либо по сигналам от одного из видов технических средств (установок пожарной сигнализации, датчиков технологического оборудования).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151962" y="1337094"/>
            <a:ext cx="3114136" cy="3252159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691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9728" y="1069675"/>
            <a:ext cx="1116258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Автоматические установки пенного пожаротушения.</a:t>
            </a: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 Получили наибольшее распространение в химической, нефтехимической промышленности.</a:t>
            </a:r>
          </a:p>
          <a:p>
            <a:pPr>
              <a:spcAft>
                <a:spcPts val="600"/>
              </a:spcAft>
            </a:pPr>
            <a:r>
              <a:rPr lang="ru-RU" sz="2400" b="1" dirty="0"/>
              <a:t>Установки пожаротушения тонкораспыленной водой</a:t>
            </a:r>
            <a:r>
              <a:rPr lang="ru-RU" sz="2400" dirty="0"/>
              <a:t> применяются для поверхностного и локального по поверхности тушения очагов пожара классов А и В.</a:t>
            </a:r>
          </a:p>
          <a:p>
            <a:r>
              <a:rPr lang="ru-RU" sz="2400" b="1" dirty="0"/>
              <a:t>Автоматические установки газового пожаротушения. </a:t>
            </a:r>
            <a:r>
              <a:rPr lang="ru-RU" sz="2400" dirty="0"/>
              <a:t>Газовое пожаротушение не вызывает коррозии защищаемого оборудования, не наносит ущерба защищаемому объекту, а последствия его применения легко устранимы путем простого проветривания.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75170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199" y="1871932"/>
            <a:ext cx="1106769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Установки порошкового пожаротушения модульного типа</a:t>
            </a:r>
            <a:r>
              <a:rPr lang="ru-RU" sz="2400" spc="-20" dirty="0">
                <a:solidFill>
                  <a:srgbClr val="000000"/>
                </a:solidFill>
                <a:ea typeface="Times New Roman" panose="02020603050405020304" pitchFamily="18" charset="0"/>
              </a:rPr>
              <a:t> могут применяться для локализации или тушения пожара на защищаемой площади, локального тушения на части площади или объема, тушения всего защищаемого объема.</a:t>
            </a:r>
          </a:p>
          <a:p>
            <a:pPr>
              <a:spcBef>
                <a:spcPts val="600"/>
              </a:spcBef>
            </a:pPr>
            <a:r>
              <a:rPr lang="ru-RU" sz="2400" b="1" dirty="0"/>
              <a:t>Установки аэрозольного пожаротушения </a:t>
            </a:r>
            <a:r>
              <a:rPr lang="ru-RU" sz="2400" dirty="0"/>
              <a:t>применяются для тушения (ликвидации) пожаров подкласса А2 и класса В объемным способом.</a:t>
            </a:r>
          </a:p>
        </p:txBody>
      </p:sp>
    </p:spTree>
    <p:extLst>
      <p:ext uri="{BB962C8B-B14F-4D97-AF65-F5344CB8AC3E}">
        <p14:creationId xmlns:p14="http://schemas.microsoft.com/office/powerpoint/2010/main" val="435153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101" y="914399"/>
            <a:ext cx="10990053" cy="183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Поверхностное тушение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, называемое также тушением пожара </a:t>
            </a: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по площади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, может применяться для пожаров почти всех 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видов и требует использования огнетушащих составов, которые 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можно подавать в очаг пожара на расстоянии (жидкостные, пены,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порошки).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03585" y="2958860"/>
            <a:ext cx="4908430" cy="3502325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78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386" y="0"/>
            <a:ext cx="715129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2400" b="1" spc="30" dirty="0">
                <a:solidFill>
                  <a:srgbClr val="000000"/>
                </a:solidFill>
                <a:ea typeface="Times New Roman" panose="02020603050405020304" pitchFamily="18" charset="0"/>
              </a:rPr>
              <a:t>Объемное</a:t>
            </a:r>
            <a:r>
              <a:rPr lang="ru-RU" sz="2400" spc="3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spc="30" dirty="0">
                <a:solidFill>
                  <a:srgbClr val="000000"/>
                </a:solidFill>
                <a:ea typeface="Times New Roman" panose="02020603050405020304" pitchFamily="18" charset="0"/>
              </a:rPr>
              <a:t>тушение</a:t>
            </a:r>
            <a:r>
              <a:rPr lang="ru-RU" sz="2400" spc="30" dirty="0">
                <a:solidFill>
                  <a:srgbClr val="000000"/>
                </a:solidFill>
                <a:ea typeface="Times New Roman" panose="02020603050405020304" pitchFamily="18" charset="0"/>
              </a:rPr>
              <a:t> может применяться в ограниченном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объеме (в помещениях, отсеках, галереях и т. п.) и основано на создании огнетушащей среды во всем объеме атмосферы.</a:t>
            </a:r>
            <a:endParaRPr lang="ru-RU" sz="2400" spc="5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Для объемного туше</a:t>
            </a:r>
            <a:r>
              <a:rPr lang="ru-RU" sz="2400" b="1" spc="10" dirty="0">
                <a:solidFill>
                  <a:srgbClr val="000000"/>
                </a:solidFill>
                <a:ea typeface="Times New Roman" panose="02020603050405020304" pitchFamily="18" charset="0"/>
              </a:rPr>
              <a:t>ния </a:t>
            </a:r>
            <a:r>
              <a:rPr lang="ru-RU" sz="24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используют огнетушащие вещества (газовые, аэрозольные и порошковые составы), которые могут распределять</a:t>
            </a:r>
            <a:r>
              <a:rPr lang="ru-RU" sz="2400" spc="30" dirty="0">
                <a:solidFill>
                  <a:srgbClr val="000000"/>
                </a:solidFill>
                <a:ea typeface="Times New Roman" panose="02020603050405020304" pitchFamily="18" charset="0"/>
              </a:rPr>
              <a:t>ся в атмосфере защищаемого объема и создавать в каждом </a:t>
            </a:r>
            <a:r>
              <a:rPr lang="ru-RU" sz="24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элементе огнетушащую концентрацию.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spc="10" dirty="0">
                <a:solidFill>
                  <a:srgbClr val="000000"/>
                </a:solidFill>
                <a:ea typeface="Times New Roman" panose="02020603050405020304" pitchFamily="18" charset="0"/>
              </a:rPr>
              <a:t>Способ объемного туше</a:t>
            </a:r>
            <a:r>
              <a:rPr lang="ru-RU" sz="2400" b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ния представляется наиболее прогрессивным.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 Он обес</a:t>
            </a:r>
            <a:r>
              <a:rPr lang="ru-RU" sz="2400" spc="15" dirty="0">
                <a:solidFill>
                  <a:srgbClr val="000000"/>
                </a:solidFill>
                <a:ea typeface="Times New Roman" panose="02020603050405020304" pitchFamily="18" charset="0"/>
              </a:rPr>
              <a:t>печивает не только быстрое и надежное прекращение горения</a:t>
            </a:r>
            <a:r>
              <a:rPr lang="ru-RU" sz="2400" b="1" spc="35" dirty="0">
                <a:solidFill>
                  <a:srgbClr val="000000"/>
                </a:solidFill>
                <a:ea typeface="Times New Roman" panose="02020603050405020304" pitchFamily="18" charset="0"/>
              </a:rPr>
              <a:t>,</a:t>
            </a:r>
            <a:r>
              <a:rPr lang="ru-RU" sz="2400" spc="35" dirty="0">
                <a:solidFill>
                  <a:srgbClr val="000000"/>
                </a:solidFill>
                <a:ea typeface="Times New Roman" panose="02020603050405020304" pitchFamily="18" charset="0"/>
              </a:rPr>
              <a:t> но и флегматизацию этого </a:t>
            </a:r>
            <a:r>
              <a:rPr lang="ru-RU" sz="2400" spc="25" dirty="0">
                <a:solidFill>
                  <a:srgbClr val="000000"/>
                </a:solidFill>
                <a:ea typeface="Times New Roman" panose="02020603050405020304" pitchFamily="18" charset="0"/>
              </a:rPr>
              <a:t>объема, т.е. предупреждение образования взрывоопасной среды. 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151299" y="1293963"/>
            <a:ext cx="4968000" cy="36720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5446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1321" y="1302589"/>
            <a:ext cx="11326483" cy="2649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ru-RU" sz="2400" spc="10" dirty="0">
                <a:solidFill>
                  <a:srgbClr val="000000"/>
                </a:solidFill>
                <a:ea typeface="Times New Roman" panose="02020603050405020304" pitchFamily="18" charset="0"/>
              </a:rPr>
              <a:t>В зависимости от вида применяемой пожарной техники 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тушение подразделяется на:</a:t>
            </a:r>
            <a:endParaRPr lang="ru-RU" sz="2400" dirty="0">
              <a:effectLst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1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тушение первичными средствами 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- огн</a:t>
            </a:r>
            <a:r>
              <a:rPr lang="ru-RU" sz="2400" spc="-5" dirty="0">
                <a:solidFill>
                  <a:srgbClr val="000000"/>
                </a:solidFill>
                <a:ea typeface="Times New Roman" panose="02020603050405020304" pitchFamily="18" charset="0"/>
              </a:rPr>
              <a:t>етушителями (переносными и передвижными) и размещаемыми в </a:t>
            </a:r>
            <a:r>
              <a:rPr lang="ru-RU" sz="2400" spc="-15" dirty="0">
                <a:solidFill>
                  <a:srgbClr val="000000"/>
                </a:solidFill>
                <a:ea typeface="Times New Roman" panose="02020603050405020304" pitchFamily="18" charset="0"/>
              </a:rPr>
              <a:t>зданиях пожарными кранами, </a:t>
            </a:r>
            <a:endParaRPr lang="ru-RU" sz="2400" dirty="0">
              <a:effectLst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1" spc="-15" dirty="0">
                <a:solidFill>
                  <a:srgbClr val="000000"/>
                </a:solidFill>
                <a:ea typeface="Times New Roman" panose="02020603050405020304" pitchFamily="18" charset="0"/>
              </a:rPr>
              <a:t>передвижными</a:t>
            </a:r>
            <a:r>
              <a:rPr lang="ru-RU" sz="2400" spc="-15" dirty="0">
                <a:solidFill>
                  <a:srgbClr val="000000"/>
                </a:solidFill>
                <a:ea typeface="Times New Roman" panose="02020603050405020304" pitchFamily="18" charset="0"/>
              </a:rPr>
              <a:t> - различными по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жарными автомобилями,</a:t>
            </a:r>
            <a:endParaRPr lang="ru-RU" sz="2400" dirty="0">
              <a:effectLst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стационарными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- специальными</a:t>
            </a:r>
            <a:r>
              <a:rPr lang="ru-RU" sz="2400" spc="-10" dirty="0">
                <a:solidFill>
                  <a:srgbClr val="000000"/>
                </a:solidFill>
                <a:ea typeface="Times New Roman" panose="02020603050405020304" pitchFamily="18" charset="0"/>
              </a:rPr>
              <a:t> установками с запасом огнетушащих веществ, приводимыми 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автоматически или вручную.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09164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102" y="1915063"/>
            <a:ext cx="11050438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Поверхностное тушение </a:t>
            </a:r>
            <a:r>
              <a:rPr lang="ru-RU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осуществляется всеми видами пожарной техники, 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но преимущественно </a:t>
            </a:r>
            <a:r>
              <a:rPr lang="ru-RU" sz="2400" b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первичными средствами и передвижными установками</a:t>
            </a: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spc="5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dirty="0">
                <a:ea typeface="Times New Roman" panose="02020603050405020304" pitchFamily="18" charset="0"/>
              </a:rPr>
              <a:t>О</a:t>
            </a:r>
            <a:r>
              <a:rPr lang="ru-RU" sz="2400" b="1" spc="5" dirty="0">
                <a:solidFill>
                  <a:srgbClr val="000000"/>
                </a:solidFill>
                <a:ea typeface="Times New Roman" panose="02020603050405020304" pitchFamily="18" charset="0"/>
              </a:rPr>
              <a:t>бъемное тушение -  стационарными устан</a:t>
            </a:r>
            <a:r>
              <a:rPr lang="ru-RU" sz="2400" b="1" spc="-55" dirty="0">
                <a:solidFill>
                  <a:srgbClr val="000000"/>
                </a:solidFill>
                <a:ea typeface="Times New Roman" panose="02020603050405020304" pitchFamily="18" charset="0"/>
              </a:rPr>
              <a:t>овками.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5390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2988</Words>
  <Application>Microsoft Office PowerPoint</Application>
  <PresentationFormat>Широкоэкранный</PresentationFormat>
  <Paragraphs>227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Тема Office</vt:lpstr>
      <vt:lpstr>Лекция 11 по дисциплине «Безопасность жизнедеятельности» Тема 4 Пожарная безопасность</vt:lpstr>
      <vt:lpstr>Средства и методы тушения пожаров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Современные огнетушащие вещества</vt:lpstr>
      <vt:lpstr>Презентация PowerPoint</vt:lpstr>
      <vt:lpstr>Презентация PowerPoint</vt:lpstr>
      <vt:lpstr>Презентация PowerPoint</vt:lpstr>
      <vt:lpstr>Вода</vt:lpstr>
      <vt:lpstr>Презентация PowerPoint</vt:lpstr>
      <vt:lpstr>Тушение пенами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Объемное тушение инертными газообразными разбавителями воздуха </vt:lpstr>
      <vt:lpstr>Презентация PowerPoint</vt:lpstr>
      <vt:lpstr>Тушение галоидоуглеводородными составами</vt:lpstr>
      <vt:lpstr>Тушение галоидоуглеводородными составами</vt:lpstr>
      <vt:lpstr>Презентация PowerPoint</vt:lpstr>
      <vt:lpstr>Тушение порошками</vt:lpstr>
      <vt:lpstr>Презентация PowerPoint</vt:lpstr>
      <vt:lpstr>Аэрозольные огнетушащие составы</vt:lpstr>
      <vt:lpstr>Презентация PowerPoint</vt:lpstr>
      <vt:lpstr>Тушение комбинированными составами</vt:lpstr>
      <vt:lpstr>Первичные средства тушения пожаров</vt:lpstr>
      <vt:lpstr>Презентация PowerPoint</vt:lpstr>
      <vt:lpstr>Презентация PowerPoint</vt:lpstr>
      <vt:lpstr>Презентация PowerPoint</vt:lpstr>
      <vt:lpstr>Презентация PowerPoint</vt:lpstr>
      <vt:lpstr>Огнетушители в соответствии с видами применяемых огнетушащих веществ подразделяются на классы.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Установки пожаротушения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10 по дисциплине «Безопасность жизнедеятельности» Тема 4 Пожарная безопасность</dc:title>
  <dc:creator>Учетная запись Майкрософт</dc:creator>
  <cp:lastModifiedBy>Трифонова Татьяна Евгеньевна</cp:lastModifiedBy>
  <cp:revision>81</cp:revision>
  <dcterms:created xsi:type="dcterms:W3CDTF">2020-11-16T13:55:53Z</dcterms:created>
  <dcterms:modified xsi:type="dcterms:W3CDTF">2022-04-25T15:31:43Z</dcterms:modified>
</cp:coreProperties>
</file>