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59" r:id="rId4"/>
    <p:sldId id="263" r:id="rId5"/>
    <p:sldId id="264" r:id="rId6"/>
    <p:sldId id="265" r:id="rId7"/>
    <p:sldId id="289" r:id="rId8"/>
    <p:sldId id="266" r:id="rId9"/>
    <p:sldId id="276" r:id="rId10"/>
    <p:sldId id="267" r:id="rId11"/>
    <p:sldId id="268" r:id="rId12"/>
    <p:sldId id="269" r:id="rId13"/>
    <p:sldId id="302" r:id="rId14"/>
    <p:sldId id="275" r:id="rId15"/>
    <p:sldId id="277" r:id="rId16"/>
    <p:sldId id="278" r:id="rId17"/>
    <p:sldId id="279" r:id="rId18"/>
    <p:sldId id="280" r:id="rId19"/>
    <p:sldId id="281" r:id="rId20"/>
    <p:sldId id="282" r:id="rId21"/>
    <p:sldId id="283" r:id="rId22"/>
    <p:sldId id="284" r:id="rId23"/>
    <p:sldId id="285" r:id="rId24"/>
    <p:sldId id="288" r:id="rId25"/>
    <p:sldId id="287" r:id="rId26"/>
    <p:sldId id="290" r:id="rId27"/>
    <p:sldId id="291" r:id="rId28"/>
    <p:sldId id="293" r:id="rId29"/>
    <p:sldId id="294" r:id="rId30"/>
    <p:sldId id="295" r:id="rId31"/>
    <p:sldId id="301" r:id="rId32"/>
    <p:sldId id="296" r:id="rId33"/>
    <p:sldId id="297" r:id="rId34"/>
    <p:sldId id="298" r:id="rId35"/>
    <p:sldId id="300"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EF574-0633-4121-9E41-73A3A7179FA0}" v="132" dt="2020-12-26T17:24:17.925"/>
    <p1510:client id="{B3EAF792-82CA-4574-9183-F07B6E4E09A5}" v="2300" dt="2021-01-12T16:20:22.956"/>
    <p1510:client id="{C0504DC6-71A1-4F8E-A865-F01BB11D7058}" v="11" dt="2021-01-12T16:22:08.959"/>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userDrawn="1"/>
        </p:nvGrpSpPr>
        <p:grpSpPr>
          <a:xfrm>
            <a:off x="5899151" y="0"/>
            <a:ext cx="3243263" cy="5143500"/>
            <a:chOff x="5899151" y="0"/>
            <a:chExt cx="3243263" cy="6858000"/>
          </a:xfrm>
        </p:grpSpPr>
        <p:sp>
          <p:nvSpPr>
            <p:cNvPr id="10" name="Rectangle 90483"/>
            <p:cNvSpPr>
              <a:spLocks noChangeArrowheads="1"/>
            </p:cNvSpPr>
            <p:nvPr userDrawn="1"/>
          </p:nvSpPr>
          <p:spPr bwMode="auto">
            <a:xfrm>
              <a:off x="5899151" y="5651500"/>
              <a:ext cx="3243263" cy="8509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90484"/>
            <p:cNvSpPr>
              <a:spLocks noChangeArrowheads="1"/>
            </p:cNvSpPr>
            <p:nvPr userDrawn="1"/>
          </p:nvSpPr>
          <p:spPr bwMode="auto">
            <a:xfrm>
              <a:off x="5899151" y="0"/>
              <a:ext cx="3243263" cy="57245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90485"/>
            <p:cNvSpPr>
              <a:spLocks noChangeArrowheads="1"/>
            </p:cNvSpPr>
            <p:nvPr userDrawn="1"/>
          </p:nvSpPr>
          <p:spPr bwMode="auto">
            <a:xfrm>
              <a:off x="5899151" y="6448425"/>
              <a:ext cx="3243263" cy="4095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1143000" y="1868694"/>
            <a:ext cx="7772400" cy="703056"/>
          </a:xfrm>
        </p:spPr>
        <p:txBody>
          <a:bodyPr>
            <a:normAutofit/>
          </a:bodyPr>
          <a:lstStyle>
            <a:lvl1pPr algn="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14600" y="2571750"/>
            <a:ext cx="6400800" cy="838200"/>
          </a:xfrm>
        </p:spPr>
        <p:txBody>
          <a:bodyPr>
            <a:normAutofit/>
          </a:bodyPr>
          <a:lstStyle>
            <a:lvl1pPr marL="0" indent="0" algn="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6722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6A866-0A23-491F-85A5-D120BEBA0BC2}"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07518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6A866-0A23-491F-85A5-D120BEBA0BC2}"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271069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6A866-0A23-491F-85A5-D120BEBA0BC2}"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31480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6A866-0A23-491F-85A5-D120BEBA0BC2}"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12968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6A866-0A23-491F-85A5-D120BEBA0BC2}"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07950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6A866-0A23-491F-85A5-D120BEBA0BC2}"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262738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6A866-0A23-491F-85A5-D120BEBA0BC2}"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49127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6A866-0A23-491F-85A5-D120BEBA0BC2}"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226141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6A866-0A23-491F-85A5-D120BEBA0BC2}"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57530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C6A866-0A23-491F-85A5-D120BEBA0BC2}"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39524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8620125" y="3"/>
            <a:ext cx="533400" cy="971549"/>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Rectangle 10"/>
          <p:cNvSpPr>
            <a:spLocks noChangeArrowheads="1"/>
          </p:cNvSpPr>
          <p:nvPr userDrawn="1"/>
        </p:nvSpPr>
        <p:spPr bwMode="auto">
          <a:xfrm>
            <a:off x="7799388" y="3"/>
            <a:ext cx="960438" cy="971549"/>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11"/>
          <p:cNvSpPr>
            <a:spLocks noChangeArrowheads="1"/>
          </p:cNvSpPr>
          <p:nvPr userDrawn="1"/>
        </p:nvSpPr>
        <p:spPr bwMode="auto">
          <a:xfrm>
            <a:off x="0" y="3"/>
            <a:ext cx="7837488" cy="97154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Microsoft Sans Serif" pitchFamily="34" charset="0"/>
                <a:cs typeface="Microsoft Sans Serif" pitchFamily="34" charset="0"/>
              </a:defRPr>
            </a:lvl1pPr>
          </a:lstStyle>
          <a:p>
            <a:fld id="{69C6A866-0A23-491F-85A5-D120BEBA0BC2}" type="datetimeFigureOut">
              <a:rPr lang="en-US" smtClean="0"/>
              <a:pPr/>
              <a:t>9/6/2023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icrosoft Sans Serif" pitchFamily="34" charset="0"/>
                <a:cs typeface="Microsoft Sans Serif" pitchFamily="34" charset="0"/>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Microsoft Sans Serif" pitchFamily="34" charset="0"/>
                <a:cs typeface="Microsoft Sans Serif" pitchFamily="34" charset="0"/>
              </a:defRPr>
            </a:lvl1pPr>
          </a:lstStyle>
          <a:p>
            <a:fld id="{F54C93B1-FCDD-4EE2-9D2A-962769FD0B9F}" type="slidenum">
              <a:rPr lang="en-US" smtClean="0"/>
              <a:pPr/>
              <a:t>‹#›</a:t>
            </a:fld>
            <a:endParaRPr lang="en-US"/>
          </a:p>
        </p:txBody>
      </p:sp>
    </p:spTree>
    <p:extLst>
      <p:ext uri="{BB962C8B-B14F-4D97-AF65-F5344CB8AC3E}">
        <p14:creationId xmlns:p14="http://schemas.microsoft.com/office/powerpoint/2010/main" val="408040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a:solidFill>
            <a:schemeClr val="bg1"/>
          </a:solidFill>
          <a:latin typeface="Microsoft Sans Serif" pitchFamily="34" charset="0"/>
          <a:ea typeface="+mj-ea"/>
          <a:cs typeface="Microsoft Sans Serif"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Sans Serif" pitchFamily="34" charset="0"/>
          <a:ea typeface="+mn-ea"/>
          <a:cs typeface="Microsoft Sans Serif"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Sans Serif" pitchFamily="34" charset="0"/>
          <a:ea typeface="+mn-ea"/>
          <a:cs typeface="Microsoft Sans Serif"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Sans Serif" pitchFamily="34" charset="0"/>
          <a:ea typeface="+mn-ea"/>
          <a:cs typeface="Microsoft Sans Serif"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Sans Serif" pitchFamily="34" charset="0"/>
          <a:ea typeface="+mn-ea"/>
          <a:cs typeface="Microsoft Sans Serif"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shpanov.a.n@muctr.ru" TargetMode="External"/><Relationship Id="rId2" Type="http://schemas.openxmlformats.org/officeDocument/2006/relationships/hyperlink" Target="mailto:shushpanov@muctr.r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502BE7-32FE-4416-9591-EC4C63E4BAD7}"/>
              </a:ext>
            </a:extLst>
          </p:cNvPr>
          <p:cNvSpPr>
            <a:spLocks noGrp="1"/>
          </p:cNvSpPr>
          <p:nvPr>
            <p:ph type="title"/>
          </p:nvPr>
        </p:nvSpPr>
        <p:spPr>
          <a:xfrm>
            <a:off x="-152400" y="438150"/>
            <a:ext cx="8229600" cy="476251"/>
          </a:xfrm>
        </p:spPr>
        <p:txBody>
          <a:bodyPr>
            <a:normAutofit fontScale="90000"/>
          </a:bodyPr>
          <a:lstStyle/>
          <a:p>
            <a:r>
              <a:rPr lang="ru-RU" sz="2200" dirty="0">
                <a:latin typeface="Roboto Slab" pitchFamily="2" charset="0"/>
                <a:ea typeface="Roboto Slab" pitchFamily="2" charset="0"/>
                <a:cs typeface="Microsoft Sans Serif"/>
              </a:rPr>
              <a:t>РХТУ им. Д.И. Менделеева </a:t>
            </a:r>
            <a:br>
              <a:rPr lang="ru-RU" sz="2200" dirty="0">
                <a:latin typeface="Roboto Slab" pitchFamily="2" charset="0"/>
                <a:ea typeface="Roboto Slab" pitchFamily="2" charset="0"/>
              </a:rPr>
            </a:br>
            <a:r>
              <a:rPr lang="ru-RU" sz="2200" dirty="0">
                <a:latin typeface="Roboto Slab" pitchFamily="2" charset="0"/>
                <a:ea typeface="Roboto Slab" pitchFamily="2" charset="0"/>
                <a:cs typeface="Microsoft Sans Serif"/>
              </a:rPr>
              <a:t>кафедра Техносферной безопасности</a:t>
            </a:r>
          </a:p>
          <a:p>
            <a:endParaRPr lang="ru-RU" dirty="0">
              <a:ea typeface="Microsoft Sans Serif"/>
            </a:endParaRPr>
          </a:p>
        </p:txBody>
      </p:sp>
      <p:sp>
        <p:nvSpPr>
          <p:cNvPr id="3" name="Объект 2">
            <a:extLst>
              <a:ext uri="{FF2B5EF4-FFF2-40B4-BE49-F238E27FC236}">
                <a16:creationId xmlns:a16="http://schemas.microsoft.com/office/drawing/2014/main" id="{4C6AB6B5-4C96-4315-A0C2-3509CC335354}"/>
              </a:ext>
            </a:extLst>
          </p:cNvPr>
          <p:cNvSpPr>
            <a:spLocks noGrp="1"/>
          </p:cNvSpPr>
          <p:nvPr>
            <p:ph idx="1"/>
          </p:nvPr>
        </p:nvSpPr>
        <p:spPr>
          <a:xfrm>
            <a:off x="76200" y="1123950"/>
            <a:ext cx="8229600" cy="4361625"/>
          </a:xfrm>
        </p:spPr>
        <p:txBody>
          <a:bodyPr vert="horz" lIns="91440" tIns="45720" rIns="91440" bIns="45720" rtlCol="0" anchor="t">
            <a:normAutofit fontScale="92500"/>
          </a:bodyPr>
          <a:lstStyle/>
          <a:p>
            <a:pPr marL="0" indent="0" algn="ctr">
              <a:spcAft>
                <a:spcPct val="0"/>
              </a:spcAft>
              <a:buNone/>
            </a:pPr>
            <a:r>
              <a:rPr lang="ru-RU" sz="2800" dirty="0">
                <a:solidFill>
                  <a:schemeClr val="bg1">
                    <a:lumMod val="10000"/>
                  </a:schemeClr>
                </a:solidFill>
                <a:latin typeface="Roboto Slab" pitchFamily="2" charset="0"/>
                <a:ea typeface="Roboto Slab" pitchFamily="2" charset="0"/>
                <a:cs typeface="Microsoft Sans Serif"/>
              </a:rPr>
              <a:t>курс «БЖД в химической промышленности»</a:t>
            </a:r>
            <a:endParaRPr lang="en-US" sz="2800" dirty="0">
              <a:solidFill>
                <a:schemeClr val="bg1">
                  <a:lumMod val="10000"/>
                </a:schemeClr>
              </a:solidFill>
              <a:latin typeface="Roboto Slab" pitchFamily="2" charset="0"/>
              <a:ea typeface="Roboto Slab" pitchFamily="2" charset="0"/>
              <a:cs typeface="Microsoft Sans Serif"/>
            </a:endParaRPr>
          </a:p>
          <a:p>
            <a:pPr algn="ctr">
              <a:spcAft>
                <a:spcPct val="0"/>
              </a:spcAft>
            </a:pPr>
            <a:endParaRPr lang="ru-RU" sz="2800" dirty="0">
              <a:latin typeface="Roboto Slab" pitchFamily="2" charset="0"/>
              <a:ea typeface="Roboto Slab" pitchFamily="2" charset="0"/>
            </a:endParaRPr>
          </a:p>
          <a:p>
            <a:pPr marL="0" indent="0">
              <a:lnSpc>
                <a:spcPct val="110000"/>
              </a:lnSpc>
              <a:spcAft>
                <a:spcPct val="0"/>
              </a:spcAft>
              <a:buNone/>
            </a:pPr>
            <a:r>
              <a:rPr lang="ru-RU" sz="2800" b="1" dirty="0">
                <a:solidFill>
                  <a:schemeClr val="bg1">
                    <a:lumMod val="10000"/>
                  </a:schemeClr>
                </a:solidFill>
                <a:latin typeface="Roboto Slab" pitchFamily="2" charset="0"/>
                <a:ea typeface="Roboto Slab" pitchFamily="2" charset="0"/>
                <a:cs typeface="Microsoft Sans Serif"/>
              </a:rPr>
              <a:t>ЛЕКЦИЯ 1. ОРГАНИЗАЦИОННЫЙ МОМЕНТ. </a:t>
            </a:r>
          </a:p>
          <a:p>
            <a:pPr marL="0" indent="0">
              <a:lnSpc>
                <a:spcPct val="110000"/>
              </a:lnSpc>
              <a:spcAft>
                <a:spcPct val="0"/>
              </a:spcAft>
              <a:buNone/>
            </a:pPr>
            <a:r>
              <a:rPr lang="ru-RU" sz="2800" b="1" dirty="0">
                <a:solidFill>
                  <a:schemeClr val="bg1">
                    <a:lumMod val="10000"/>
                  </a:schemeClr>
                </a:solidFill>
                <a:latin typeface="Roboto Slab" pitchFamily="2" charset="0"/>
                <a:ea typeface="Roboto Slab" pitchFamily="2" charset="0"/>
                <a:cs typeface="Microsoft Sans Serif"/>
              </a:rPr>
              <a:t>ВВЕДЕНИЕ В КУРС. </a:t>
            </a:r>
            <a:r>
              <a:rPr lang="ru-RU" sz="2800" b="1" dirty="0">
                <a:latin typeface="Roboto Slab" pitchFamily="2" charset="0"/>
                <a:ea typeface="Roboto Slab" pitchFamily="2" charset="0"/>
                <a:cs typeface="Microsoft Sans Serif"/>
              </a:rPr>
              <a:t>ОСНОВНЫЕ ПОНЯТИЯ, ТЕРМИНЫ И ОПРЕДЕЛЕНИЯ. АКСИОМАТИКА БЕЗОПАСНОСТИ.</a:t>
            </a:r>
            <a:endParaRPr lang="ru-RU" sz="2800" dirty="0">
              <a:latin typeface="Roboto Slab" pitchFamily="2" charset="0"/>
              <a:ea typeface="Roboto Slab" pitchFamily="2" charset="0"/>
            </a:endParaRPr>
          </a:p>
          <a:p>
            <a:pPr marL="0" indent="0" algn="ctr">
              <a:lnSpc>
                <a:spcPct val="75000"/>
              </a:lnSpc>
              <a:spcBef>
                <a:spcPct val="0"/>
              </a:spcBef>
              <a:spcAft>
                <a:spcPct val="0"/>
              </a:spcAft>
              <a:buNone/>
            </a:pPr>
            <a:br>
              <a:rPr lang="ru-RU" sz="3000" dirty="0">
                <a:ea typeface="Microsoft Sans Serif"/>
              </a:rPr>
            </a:br>
            <a:endParaRPr lang="ru-RU" sz="1800" dirty="0">
              <a:ea typeface="Microsoft Sans Serif"/>
            </a:endParaRPr>
          </a:p>
          <a:p>
            <a:pPr marL="0" indent="0" algn="ctr">
              <a:lnSpc>
                <a:spcPct val="110000"/>
              </a:lnSpc>
              <a:spcBef>
                <a:spcPct val="0"/>
              </a:spcBef>
              <a:spcAft>
                <a:spcPct val="0"/>
              </a:spcAft>
              <a:buNone/>
            </a:pPr>
            <a:endParaRPr lang="en-US" sz="1800" dirty="0">
              <a:solidFill>
                <a:schemeClr val="bg1">
                  <a:lumMod val="10000"/>
                </a:schemeClr>
              </a:solidFill>
              <a:latin typeface="Microsoft Sans Serif"/>
              <a:ea typeface="Microsoft Sans Serif"/>
            </a:endParaRPr>
          </a:p>
          <a:p>
            <a:pPr marL="0" indent="0" algn="ctr">
              <a:lnSpc>
                <a:spcPct val="75000"/>
              </a:lnSpc>
              <a:spcBef>
                <a:spcPct val="0"/>
              </a:spcBef>
              <a:spcAft>
                <a:spcPct val="0"/>
              </a:spcAft>
              <a:buNone/>
            </a:pPr>
            <a:r>
              <a:rPr lang="ru-RU" sz="3000" dirty="0">
                <a:solidFill>
                  <a:schemeClr val="bg1">
                    <a:lumMod val="10000"/>
                  </a:schemeClr>
                </a:solidFill>
                <a:latin typeface="Arial"/>
                <a:ea typeface="Microsoft Sans Serif"/>
                <a:cs typeface="Arial"/>
              </a:rPr>
              <a:t> </a:t>
            </a:r>
            <a:br>
              <a:rPr lang="ru-RU" sz="3000" dirty="0">
                <a:latin typeface="Arial"/>
                <a:ea typeface="Microsoft Sans Serif"/>
                <a:cs typeface="Arial"/>
              </a:rPr>
            </a:br>
            <a:endParaRPr lang="ru-RU" sz="3000" dirty="0">
              <a:ea typeface="Microsoft Sans Serif"/>
            </a:endParaRPr>
          </a:p>
          <a:p>
            <a:pPr algn="ctr">
              <a:spcBef>
                <a:spcPts val="0"/>
              </a:spcBef>
              <a:spcAft>
                <a:spcPct val="0"/>
              </a:spcAft>
            </a:pPr>
            <a:endParaRPr lang="ru-RU" sz="3000" dirty="0">
              <a:ea typeface="Microsoft Sans Serif"/>
            </a:endParaRPr>
          </a:p>
          <a:p>
            <a:endParaRPr lang="ru-RU" dirty="0">
              <a:ea typeface="Microsoft Sans Serif"/>
            </a:endParaRPr>
          </a:p>
        </p:txBody>
      </p:sp>
      <p:sp>
        <p:nvSpPr>
          <p:cNvPr id="4" name="Прямоугольник 3">
            <a:extLst>
              <a:ext uri="{FF2B5EF4-FFF2-40B4-BE49-F238E27FC236}">
                <a16:creationId xmlns:a16="http://schemas.microsoft.com/office/drawing/2014/main" id="{42BC5634-0827-4144-8E01-6DD8E28E192F}"/>
              </a:ext>
            </a:extLst>
          </p:cNvPr>
          <p:cNvSpPr/>
          <p:nvPr/>
        </p:nvSpPr>
        <p:spPr>
          <a:xfrm>
            <a:off x="4198257" y="4025900"/>
            <a:ext cx="4572000" cy="997196"/>
          </a:xfrm>
          <a:prstGeom prst="rect">
            <a:avLst/>
          </a:prstGeom>
        </p:spPr>
        <p:txBody>
          <a:bodyPr>
            <a:spAutoFit/>
          </a:bodyPr>
          <a:lstStyle/>
          <a:p>
            <a:pPr>
              <a:lnSpc>
                <a:spcPct val="110000"/>
              </a:lnSpc>
              <a:spcBef>
                <a:spcPct val="0"/>
              </a:spcBef>
              <a:spcAft>
                <a:spcPct val="0"/>
              </a:spcAft>
            </a:pPr>
            <a:r>
              <a:rPr lang="ru-RU" sz="1400" dirty="0">
                <a:solidFill>
                  <a:schemeClr val="bg1">
                    <a:lumMod val="10000"/>
                  </a:schemeClr>
                </a:solidFill>
                <a:latin typeface="Roboto" panose="02000000000000000000" pitchFamily="2" charset="0"/>
                <a:ea typeface="Roboto" panose="02000000000000000000" pitchFamily="2" charset="0"/>
                <a:cs typeface="Arial"/>
              </a:rPr>
              <a:t>Шушпанов Александр Николаевич</a:t>
            </a:r>
            <a:endParaRPr lang="en-US" sz="1400" dirty="0">
              <a:solidFill>
                <a:schemeClr val="bg1">
                  <a:lumMod val="10000"/>
                </a:schemeClr>
              </a:solidFill>
              <a:latin typeface="Roboto" panose="02000000000000000000" pitchFamily="2" charset="0"/>
              <a:ea typeface="Roboto" panose="02000000000000000000" pitchFamily="2" charset="0"/>
            </a:endParaRPr>
          </a:p>
          <a:p>
            <a:pPr>
              <a:lnSpc>
                <a:spcPct val="110000"/>
              </a:lnSpc>
              <a:spcBef>
                <a:spcPct val="0"/>
              </a:spcBef>
              <a:spcAft>
                <a:spcPct val="0"/>
              </a:spcAft>
            </a:pPr>
            <a:r>
              <a:rPr lang="ru-RU" sz="1400" dirty="0">
                <a:solidFill>
                  <a:schemeClr val="bg1">
                    <a:lumMod val="10000"/>
                  </a:schemeClr>
                </a:solidFill>
                <a:latin typeface="Roboto" panose="02000000000000000000" pitchFamily="2" charset="0"/>
                <a:ea typeface="Roboto" panose="02000000000000000000" pitchFamily="2" charset="0"/>
                <a:cs typeface="Arial"/>
              </a:rPr>
              <a:t>к.т.н., доцент кафедры ТСБ</a:t>
            </a:r>
          </a:p>
          <a:p>
            <a:pPr>
              <a:spcAft>
                <a:spcPct val="0"/>
              </a:spcAft>
            </a:pPr>
            <a:r>
              <a:rPr lang="ru-RU" sz="1400" dirty="0">
                <a:latin typeface="Roboto" panose="02000000000000000000" pitchFamily="2" charset="0"/>
                <a:ea typeface="Roboto" panose="02000000000000000000" pitchFamily="2" charset="0"/>
                <a:cs typeface="Microsoft Sans Serif"/>
              </a:rPr>
              <a:t>+7 903 257 77 88 (</a:t>
            </a:r>
            <a:r>
              <a:rPr lang="en-US" sz="1400" dirty="0">
                <a:latin typeface="Roboto" panose="02000000000000000000" pitchFamily="2" charset="0"/>
                <a:ea typeface="Roboto" panose="02000000000000000000" pitchFamily="2" charset="0"/>
                <a:cs typeface="Microsoft Sans Serif"/>
              </a:rPr>
              <a:t>WhatsApp</a:t>
            </a:r>
            <a:r>
              <a:rPr lang="ru-RU" sz="1400" dirty="0">
                <a:latin typeface="Roboto" panose="02000000000000000000" pitchFamily="2" charset="0"/>
                <a:ea typeface="Roboto" panose="02000000000000000000" pitchFamily="2" charset="0"/>
                <a:cs typeface="Microsoft Sans Serif"/>
              </a:rPr>
              <a:t>,</a:t>
            </a:r>
            <a:r>
              <a:rPr lang="en-US" sz="1400" dirty="0">
                <a:latin typeface="Roboto" panose="02000000000000000000" pitchFamily="2" charset="0"/>
                <a:ea typeface="Roboto" panose="02000000000000000000" pitchFamily="2" charset="0"/>
                <a:cs typeface="Microsoft Sans Serif"/>
              </a:rPr>
              <a:t> Telegram</a:t>
            </a:r>
            <a:r>
              <a:rPr lang="ru-RU" sz="1400" dirty="0">
                <a:latin typeface="Roboto" panose="02000000000000000000" pitchFamily="2" charset="0"/>
                <a:ea typeface="Roboto" panose="02000000000000000000" pitchFamily="2" charset="0"/>
                <a:cs typeface="Microsoft Sans Serif"/>
              </a:rPr>
              <a:t>)</a:t>
            </a:r>
            <a:endParaRPr lang="en-US" sz="1400" dirty="0">
              <a:latin typeface="Roboto" panose="02000000000000000000" pitchFamily="2" charset="0"/>
              <a:ea typeface="Roboto" panose="02000000000000000000" pitchFamily="2" charset="0"/>
              <a:cs typeface="Microsoft Sans Serif"/>
            </a:endParaRPr>
          </a:p>
          <a:p>
            <a:pPr>
              <a:spcAft>
                <a:spcPct val="0"/>
              </a:spcAft>
            </a:pPr>
            <a:r>
              <a:rPr lang="en-US" sz="1400" dirty="0" err="1">
                <a:latin typeface="Roboto" panose="02000000000000000000" pitchFamily="2" charset="0"/>
                <a:ea typeface="Roboto" panose="02000000000000000000" pitchFamily="2" charset="0"/>
                <a:cs typeface="Microsoft Sans Serif"/>
                <a:hlinkClick r:id="rId2"/>
              </a:rPr>
              <a:t>s</a:t>
            </a:r>
            <a:r>
              <a:rPr lang="en-US" sz="1400" dirty="0" err="1">
                <a:latin typeface="Roboto" panose="02000000000000000000" pitchFamily="2" charset="0"/>
                <a:ea typeface="Roboto" panose="02000000000000000000" pitchFamily="2" charset="0"/>
                <a:cs typeface="Microsoft Sans Serif"/>
                <a:hlinkClick r:id="rId3"/>
              </a:rPr>
              <a:t>hushpanov</a:t>
            </a:r>
            <a:r>
              <a:rPr lang="ru-RU" sz="1400" dirty="0">
                <a:latin typeface="Roboto" panose="02000000000000000000" pitchFamily="2" charset="0"/>
                <a:ea typeface="Roboto" panose="02000000000000000000" pitchFamily="2" charset="0"/>
                <a:cs typeface="Microsoft Sans Serif"/>
                <a:hlinkClick r:id="rId3"/>
              </a:rPr>
              <a:t>.</a:t>
            </a:r>
            <a:r>
              <a:rPr lang="en-US" sz="1400" dirty="0">
                <a:latin typeface="Roboto" panose="02000000000000000000" pitchFamily="2" charset="0"/>
                <a:ea typeface="Roboto" panose="02000000000000000000" pitchFamily="2" charset="0"/>
                <a:cs typeface="Microsoft Sans Serif"/>
                <a:hlinkClick r:id="rId3"/>
              </a:rPr>
              <a:t>a.n@muctr.ru</a:t>
            </a:r>
            <a:endParaRPr lang="en-US" sz="1400" dirty="0">
              <a:latin typeface="Roboto" panose="02000000000000000000" pitchFamily="2" charset="0"/>
              <a:ea typeface="Roboto" panose="02000000000000000000" pitchFamily="2" charset="0"/>
              <a:cs typeface="Microsoft Sans Serif"/>
            </a:endParaRPr>
          </a:p>
        </p:txBody>
      </p:sp>
    </p:spTree>
    <p:extLst>
      <p:ext uri="{BB962C8B-B14F-4D97-AF65-F5344CB8AC3E}">
        <p14:creationId xmlns:p14="http://schemas.microsoft.com/office/powerpoint/2010/main" val="224844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CF7896-DD27-4415-948C-BDC4FEE7C2B2}"/>
              </a:ext>
            </a:extLst>
          </p:cNvPr>
          <p:cNvSpPr>
            <a:spLocks noGrp="1"/>
          </p:cNvSpPr>
          <p:nvPr>
            <p:ph type="title"/>
          </p:nvPr>
        </p:nvSpPr>
        <p:spPr/>
        <p:txBody>
          <a:bodyPr>
            <a:normAutofit fontScale="90000"/>
          </a:bodyPr>
          <a:lstStyle/>
          <a:p>
            <a:pPr algn="l"/>
            <a:r>
              <a:rPr lang="ru-RU" dirty="0">
                <a:latin typeface="Times New Roman"/>
                <a:cs typeface="Times New Roman"/>
              </a:rPr>
              <a:t>Источники опасности и угрозы для человечества в </a:t>
            </a:r>
            <a:r>
              <a:rPr lang="en-US" dirty="0">
                <a:latin typeface="Times New Roman"/>
                <a:cs typeface="Times New Roman"/>
              </a:rPr>
              <a:t>XXI</a:t>
            </a:r>
            <a:r>
              <a:rPr lang="ru-RU" dirty="0">
                <a:latin typeface="Times New Roman"/>
                <a:cs typeface="Times New Roman"/>
              </a:rPr>
              <a:t> веке:</a:t>
            </a:r>
            <a:endParaRPr lang="ru-RU" dirty="0">
              <a:ea typeface="Microsoft Sans Serif" pitchFamily="34" charset="0"/>
            </a:endParaRPr>
          </a:p>
        </p:txBody>
      </p:sp>
      <p:sp>
        <p:nvSpPr>
          <p:cNvPr id="3" name="Объект 2">
            <a:extLst>
              <a:ext uri="{FF2B5EF4-FFF2-40B4-BE49-F238E27FC236}">
                <a16:creationId xmlns:a16="http://schemas.microsoft.com/office/drawing/2014/main" id="{D2DB2390-02D4-4234-A4A9-F2FC35204FE6}"/>
              </a:ext>
            </a:extLst>
          </p:cNvPr>
          <p:cNvSpPr>
            <a:spLocks noGrp="1"/>
          </p:cNvSpPr>
          <p:nvPr>
            <p:ph idx="1"/>
          </p:nvPr>
        </p:nvSpPr>
        <p:spPr>
          <a:xfrm>
            <a:off x="228600" y="1123950"/>
            <a:ext cx="7162800" cy="3394472"/>
          </a:xfrm>
        </p:spPr>
        <p:txBody>
          <a:bodyPr vert="horz" lIns="91440" tIns="45720" rIns="91440" bIns="45720" rtlCol="0" anchor="t">
            <a:normAutofit fontScale="25000" lnSpcReduction="20000"/>
          </a:bodyPr>
          <a:lstStyle/>
          <a:p>
            <a:r>
              <a:rPr lang="ru-RU" sz="5600" dirty="0">
                <a:latin typeface="Segoe UI"/>
                <a:cs typeface="Times New Roman"/>
              </a:rPr>
              <a:t>проблемы народонаселения и демографические проблемы;</a:t>
            </a:r>
            <a:endParaRPr lang="en-US" sz="5600" dirty="0">
              <a:latin typeface="Segoe UI"/>
              <a:cs typeface="Times New Roman"/>
            </a:endParaRPr>
          </a:p>
          <a:p>
            <a:pPr marL="0" indent="0">
              <a:buNone/>
            </a:pPr>
            <a:endParaRPr lang="ru-RU" sz="5600" dirty="0">
              <a:latin typeface="Segoe UI"/>
              <a:ea typeface="Microsoft Sans Serif"/>
            </a:endParaRPr>
          </a:p>
          <a:p>
            <a:r>
              <a:rPr lang="ru-RU" sz="5600" dirty="0">
                <a:latin typeface="Segoe UI"/>
                <a:cs typeface="Times New Roman"/>
              </a:rPr>
              <a:t>заболеваемость;</a:t>
            </a:r>
            <a:endParaRPr lang="en-US" sz="5600" dirty="0">
              <a:latin typeface="Segoe UI"/>
              <a:cs typeface="Times New Roman"/>
            </a:endParaRPr>
          </a:p>
          <a:p>
            <a:pPr marL="0" indent="0">
              <a:buNone/>
            </a:pPr>
            <a:endParaRPr lang="ru-RU" sz="5600" dirty="0">
              <a:latin typeface="Segoe UI"/>
              <a:ea typeface="Microsoft Sans Serif"/>
            </a:endParaRPr>
          </a:p>
          <a:p>
            <a:r>
              <a:rPr lang="ru-RU" sz="5600" dirty="0">
                <a:latin typeface="Segoe UI"/>
                <a:cs typeface="Times New Roman"/>
              </a:rPr>
              <a:t>проблемы обеспечения качественными водой и питанием, опасные бытовые материалы и изделия;</a:t>
            </a:r>
            <a:endParaRPr lang="en-US" sz="5600" dirty="0">
              <a:latin typeface="Segoe UI"/>
              <a:cs typeface="Times New Roman"/>
            </a:endParaRPr>
          </a:p>
          <a:p>
            <a:pPr marL="0" indent="0">
              <a:buNone/>
            </a:pPr>
            <a:endParaRPr lang="ru-RU" sz="5600" dirty="0">
              <a:latin typeface="Segoe UI"/>
              <a:ea typeface="Microsoft Sans Serif"/>
            </a:endParaRPr>
          </a:p>
          <a:p>
            <a:r>
              <a:rPr lang="ru-RU" sz="5600" dirty="0">
                <a:latin typeface="Segoe UI"/>
                <a:cs typeface="Times New Roman"/>
              </a:rPr>
              <a:t>алкогольная, никотиновая</a:t>
            </a:r>
            <a:r>
              <a:rPr lang="en-US" sz="5600" dirty="0">
                <a:latin typeface="Segoe UI"/>
                <a:cs typeface="Times New Roman"/>
              </a:rPr>
              <a:t>,</a:t>
            </a:r>
            <a:r>
              <a:rPr lang="ru-RU" sz="5600" dirty="0">
                <a:latin typeface="Segoe UI"/>
                <a:cs typeface="Times New Roman"/>
              </a:rPr>
              <a:t> наркотическая и иные виды зависимостей;</a:t>
            </a:r>
          </a:p>
          <a:p>
            <a:endParaRPr lang="ru-RU" sz="5600" dirty="0">
              <a:latin typeface="Segoe UI"/>
              <a:ea typeface="Microsoft Sans Serif"/>
            </a:endParaRPr>
          </a:p>
          <a:p>
            <a:r>
              <a:rPr lang="ru-RU" sz="5600" dirty="0">
                <a:latin typeface="Segoe UI"/>
                <a:cs typeface="Times New Roman"/>
              </a:rPr>
              <a:t>природные </a:t>
            </a:r>
            <a:r>
              <a:rPr lang="ru-RU" sz="5600" dirty="0" err="1">
                <a:latin typeface="Segoe UI"/>
                <a:cs typeface="Times New Roman"/>
              </a:rPr>
              <a:t>геокатастрофы</a:t>
            </a:r>
            <a:r>
              <a:rPr lang="ru-RU" sz="5600" dirty="0">
                <a:latin typeface="Segoe UI"/>
                <a:cs typeface="Times New Roman"/>
              </a:rPr>
              <a:t>, опасные явления и негативные изменения;</a:t>
            </a:r>
          </a:p>
          <a:p>
            <a:endParaRPr lang="ru-RU" sz="5600" dirty="0">
              <a:latin typeface="Segoe UI"/>
              <a:ea typeface="Microsoft Sans Serif"/>
            </a:endParaRPr>
          </a:p>
          <a:p>
            <a:r>
              <a:rPr lang="ru-RU" sz="5600" dirty="0">
                <a:latin typeface="Segoe UI"/>
                <a:cs typeface="Times New Roman"/>
              </a:rPr>
              <a:t>техногенные ЧС и негативные изменения в окружающей среде;</a:t>
            </a:r>
          </a:p>
          <a:p>
            <a:endParaRPr lang="ru-RU" sz="5600" dirty="0">
              <a:latin typeface="Segoe UI"/>
              <a:ea typeface="Microsoft Sans Serif"/>
            </a:endParaRPr>
          </a:p>
          <a:p>
            <a:r>
              <a:rPr lang="ru-RU" sz="5600" dirty="0">
                <a:latin typeface="Segoe UI"/>
                <a:cs typeface="Times New Roman"/>
              </a:rPr>
              <a:t>проблемы мировой безопасности, войны, негативное воздействие на окружающую среду военной техники;</a:t>
            </a:r>
          </a:p>
          <a:p>
            <a:endParaRPr lang="ru-RU" sz="5600" dirty="0">
              <a:latin typeface="Segoe UI"/>
              <a:ea typeface="Microsoft Sans Serif"/>
            </a:endParaRPr>
          </a:p>
          <a:p>
            <a:r>
              <a:rPr lang="ru-RU" sz="5600" dirty="0">
                <a:latin typeface="Segoe UI"/>
                <a:cs typeface="Times New Roman"/>
              </a:rPr>
              <a:t>терроризм, национализм, расизм, насилие, религиозная и этническая нетерпимость, преступность, радикальное сектантство, экстремизм.</a:t>
            </a:r>
            <a:endParaRPr lang="ru-RU" sz="5600" dirty="0">
              <a:latin typeface="Segoe UI"/>
              <a:ea typeface="Microsoft Sans Serif"/>
            </a:endParaRPr>
          </a:p>
          <a:p>
            <a:endParaRPr lang="ru-RU" dirty="0">
              <a:latin typeface="Segoe UI"/>
              <a:ea typeface="Microsoft Sans Serif"/>
            </a:endParaRPr>
          </a:p>
        </p:txBody>
      </p:sp>
    </p:spTree>
    <p:extLst>
      <p:ext uri="{BB962C8B-B14F-4D97-AF65-F5344CB8AC3E}">
        <p14:creationId xmlns:p14="http://schemas.microsoft.com/office/powerpoint/2010/main" val="117758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27AC4F-6500-46ED-AAA3-704F5553957C}"/>
              </a:ext>
            </a:extLst>
          </p:cNvPr>
          <p:cNvSpPr>
            <a:spLocks noGrp="1"/>
          </p:cNvSpPr>
          <p:nvPr>
            <p:ph type="title"/>
          </p:nvPr>
        </p:nvSpPr>
        <p:spPr>
          <a:xfrm>
            <a:off x="76200" y="0"/>
            <a:ext cx="8229600" cy="857250"/>
          </a:xfrm>
        </p:spPr>
        <p:txBody>
          <a:bodyPr>
            <a:normAutofit fontScale="90000"/>
          </a:bodyPr>
          <a:lstStyle/>
          <a:p>
            <a:pPr algn="l"/>
            <a:r>
              <a:rPr lang="ru-RU" dirty="0">
                <a:latin typeface="Microsoft Sans Serif"/>
                <a:ea typeface="Microsoft Sans Serif"/>
                <a:cs typeface="Times New Roman"/>
              </a:rPr>
              <a:t>Основные источники и причины опасности</a:t>
            </a:r>
            <a:endParaRPr lang="ru-RU" dirty="0">
              <a:latin typeface="Microsoft Sans Serif"/>
              <a:ea typeface="Microsoft Sans Serif"/>
            </a:endParaRPr>
          </a:p>
        </p:txBody>
      </p:sp>
      <p:sp>
        <p:nvSpPr>
          <p:cNvPr id="3" name="Объект 2">
            <a:extLst>
              <a:ext uri="{FF2B5EF4-FFF2-40B4-BE49-F238E27FC236}">
                <a16:creationId xmlns:a16="http://schemas.microsoft.com/office/drawing/2014/main" id="{BEB89110-683B-4946-9B63-345163958DEE}"/>
              </a:ext>
            </a:extLst>
          </p:cNvPr>
          <p:cNvSpPr>
            <a:spLocks noGrp="1"/>
          </p:cNvSpPr>
          <p:nvPr>
            <p:ph idx="1"/>
          </p:nvPr>
        </p:nvSpPr>
        <p:spPr/>
        <p:txBody>
          <a:bodyPr vert="horz" lIns="91440" tIns="45720" rIns="91440" bIns="45720" rtlCol="0" anchor="t">
            <a:normAutofit/>
          </a:bodyPr>
          <a:lstStyle/>
          <a:p>
            <a:pPr marL="0" indent="0">
              <a:buNone/>
            </a:pPr>
            <a:r>
              <a:rPr lang="ru-RU" sz="1800" b="1" dirty="0">
                <a:latin typeface="Segoe UI"/>
                <a:cs typeface="Times New Roman"/>
              </a:rPr>
              <a:t>Методология описания источников</a:t>
            </a:r>
            <a:r>
              <a:rPr lang="en-US" sz="1800" b="1" dirty="0">
                <a:latin typeface="Segoe UI"/>
                <a:cs typeface="Times New Roman"/>
              </a:rPr>
              <a:t>:</a:t>
            </a:r>
          </a:p>
          <a:p>
            <a:pPr marL="0" indent="0">
              <a:buNone/>
            </a:pPr>
            <a:endParaRPr lang="en-US" sz="1800" dirty="0">
              <a:latin typeface="Segoe UI"/>
              <a:ea typeface="Microsoft Sans Serif"/>
              <a:cs typeface="Times New Roman"/>
            </a:endParaRPr>
          </a:p>
          <a:p>
            <a:pPr>
              <a:buAutoNum type="arabicPeriod"/>
            </a:pPr>
            <a:r>
              <a:rPr lang="ru-RU" sz="1800" dirty="0">
                <a:latin typeface="Segoe UI"/>
                <a:ea typeface="Microsoft Sans Serif"/>
                <a:cs typeface="Times New Roman"/>
              </a:rPr>
              <a:t>Источник опасности для человека;</a:t>
            </a:r>
          </a:p>
          <a:p>
            <a:pPr>
              <a:buAutoNum type="arabicPeriod"/>
            </a:pPr>
            <a:r>
              <a:rPr lang="ru-RU" sz="1800" dirty="0">
                <a:latin typeface="Segoe UI"/>
                <a:ea typeface="Microsoft Sans Serif"/>
                <a:cs typeface="Times New Roman"/>
              </a:rPr>
              <a:t>Характер опасности;</a:t>
            </a:r>
          </a:p>
          <a:p>
            <a:pPr>
              <a:buAutoNum type="arabicPeriod"/>
            </a:pPr>
            <a:r>
              <a:rPr lang="ru-RU" sz="1800" dirty="0">
                <a:latin typeface="Segoe UI"/>
                <a:ea typeface="Microsoft Sans Serif"/>
                <a:cs typeface="Times New Roman"/>
              </a:rPr>
              <a:t>Явление или причина, приводящая к опасности;</a:t>
            </a:r>
          </a:p>
          <a:p>
            <a:pPr>
              <a:buAutoNum type="arabicPeriod"/>
            </a:pPr>
            <a:r>
              <a:rPr lang="ru-RU" sz="1800" dirty="0">
                <a:latin typeface="Segoe UI"/>
                <a:ea typeface="Microsoft Sans Serif"/>
                <a:cs typeface="Times New Roman"/>
              </a:rPr>
              <a:t>Реальные или возможные негативные последствия;</a:t>
            </a:r>
          </a:p>
          <a:p>
            <a:pPr>
              <a:buAutoNum type="arabicPeriod"/>
            </a:pPr>
            <a:r>
              <a:rPr lang="ru-RU" sz="1800" dirty="0">
                <a:latin typeface="Segoe UI"/>
                <a:ea typeface="Microsoft Sans Serif"/>
                <a:cs typeface="Times New Roman"/>
              </a:rPr>
              <a:t>Виды контроля.</a:t>
            </a:r>
            <a:endParaRPr lang="en-US" sz="1800" dirty="0">
              <a:latin typeface="Segoe UI"/>
              <a:ea typeface="Microsoft Sans Serif"/>
            </a:endParaRPr>
          </a:p>
        </p:txBody>
      </p:sp>
    </p:spTree>
    <p:extLst>
      <p:ext uri="{BB962C8B-B14F-4D97-AF65-F5344CB8AC3E}">
        <p14:creationId xmlns:p14="http://schemas.microsoft.com/office/powerpoint/2010/main" val="138837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6BBD83-C6E9-4DB9-B621-2DB766806CAC}"/>
              </a:ext>
            </a:extLst>
          </p:cNvPr>
          <p:cNvSpPr>
            <a:spLocks noGrp="1"/>
          </p:cNvSpPr>
          <p:nvPr>
            <p:ph type="title"/>
          </p:nvPr>
        </p:nvSpPr>
        <p:spPr/>
        <p:txBody>
          <a:bodyPr>
            <a:normAutofit fontScale="90000"/>
          </a:bodyPr>
          <a:lstStyle/>
          <a:p>
            <a:pPr algn="l"/>
            <a:r>
              <a:rPr lang="ru-RU" dirty="0">
                <a:latin typeface="Microsoft Sans Serif"/>
                <a:ea typeface="Microsoft Sans Serif"/>
                <a:cs typeface="Times New Roman"/>
              </a:rPr>
              <a:t>Пример описания</a:t>
            </a:r>
            <a:r>
              <a:rPr lang="en-US" dirty="0">
                <a:latin typeface="Microsoft Sans Serif"/>
                <a:ea typeface="Microsoft Sans Serif"/>
                <a:cs typeface="Times New Roman"/>
              </a:rPr>
              <a:t>:</a:t>
            </a:r>
            <a:r>
              <a:rPr lang="ru-RU" dirty="0">
                <a:latin typeface="Microsoft Sans Serif"/>
                <a:ea typeface="Microsoft Sans Serif"/>
                <a:cs typeface="Times New Roman"/>
              </a:rPr>
              <a:t> Народонаселение и демографические проблемы</a:t>
            </a:r>
            <a:endParaRPr lang="ru-RU" dirty="0">
              <a:latin typeface="Microsoft Sans Serif"/>
              <a:ea typeface="Microsoft Sans Serif"/>
            </a:endParaRPr>
          </a:p>
        </p:txBody>
      </p:sp>
      <p:pic>
        <p:nvPicPr>
          <p:cNvPr id="4" name="Рисунок 4">
            <a:extLst>
              <a:ext uri="{FF2B5EF4-FFF2-40B4-BE49-F238E27FC236}">
                <a16:creationId xmlns:a16="http://schemas.microsoft.com/office/drawing/2014/main" id="{BCEC0B6F-7018-4F06-8C43-1713325BEBC0}"/>
              </a:ext>
            </a:extLst>
          </p:cNvPr>
          <p:cNvPicPr>
            <a:picLocks noGrp="1" noChangeAspect="1"/>
          </p:cNvPicPr>
          <p:nvPr>
            <p:ph idx="1"/>
          </p:nvPr>
        </p:nvPicPr>
        <p:blipFill>
          <a:blip r:embed="rId2"/>
          <a:stretch>
            <a:fillRect/>
          </a:stretch>
        </p:blipFill>
        <p:spPr>
          <a:xfrm>
            <a:off x="5334000" y="1587337"/>
            <a:ext cx="3520256" cy="2558130"/>
          </a:xfrm>
          <a:ln w="12700">
            <a:solidFill>
              <a:schemeClr val="accent1"/>
            </a:solidFill>
          </a:ln>
        </p:spPr>
      </p:pic>
      <p:sp>
        <p:nvSpPr>
          <p:cNvPr id="5" name="TextBox 4">
            <a:extLst>
              <a:ext uri="{FF2B5EF4-FFF2-40B4-BE49-F238E27FC236}">
                <a16:creationId xmlns:a16="http://schemas.microsoft.com/office/drawing/2014/main" id="{1C7D84BB-618D-455A-A546-87DEB134472D}"/>
              </a:ext>
            </a:extLst>
          </p:cNvPr>
          <p:cNvSpPr txBox="1"/>
          <p:nvPr/>
        </p:nvSpPr>
        <p:spPr>
          <a:xfrm>
            <a:off x="36242" y="998033"/>
            <a:ext cx="529775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1500" b="1" dirty="0">
                <a:latin typeface="Segoe UI"/>
                <a:cs typeface="Times New Roman"/>
              </a:rPr>
              <a:t>1. Источники опасности для человека</a:t>
            </a:r>
            <a:r>
              <a:rPr lang="en-US" sz="1500" b="1" dirty="0">
                <a:latin typeface="Segoe UI"/>
                <a:cs typeface="Times New Roman"/>
              </a:rPr>
              <a:t>: </a:t>
            </a:r>
            <a:r>
              <a:rPr lang="ru-RU" sz="1500" i="1" dirty="0">
                <a:latin typeface="Segoe UI"/>
                <a:cs typeface="Times New Roman"/>
              </a:rPr>
              <a:t>проблемы народонаселения и демографические проблемы;</a:t>
            </a:r>
            <a:br>
              <a:rPr lang="ru-RU" sz="1500" i="1" dirty="0">
                <a:latin typeface="Segoe UI"/>
                <a:cs typeface="Times New Roman"/>
              </a:rPr>
            </a:br>
            <a:r>
              <a:rPr lang="ru-RU" sz="1500" b="1" dirty="0">
                <a:latin typeface="Segoe UI"/>
                <a:cs typeface="Times New Roman"/>
              </a:rPr>
              <a:t>2. Характер опасности</a:t>
            </a:r>
            <a:r>
              <a:rPr lang="en-US" sz="1500" b="1" dirty="0">
                <a:latin typeface="Segoe UI"/>
                <a:cs typeface="Times New Roman"/>
              </a:rPr>
              <a:t>:</a:t>
            </a:r>
            <a:r>
              <a:rPr lang="ru-RU" sz="1500" i="1" dirty="0">
                <a:latin typeface="Segoe UI"/>
                <a:cs typeface="Times New Roman"/>
              </a:rPr>
              <a:t> социально-политический;</a:t>
            </a:r>
            <a:br>
              <a:rPr lang="ru-RU" sz="1500" i="1" dirty="0">
                <a:latin typeface="Segoe UI"/>
                <a:cs typeface="Times New Roman"/>
              </a:rPr>
            </a:br>
            <a:r>
              <a:rPr lang="ru-RU" sz="1500" b="1" dirty="0">
                <a:latin typeface="Segoe UI"/>
                <a:cs typeface="Times New Roman"/>
              </a:rPr>
              <a:t>3. Явления или причины, приводящие к опасности</a:t>
            </a:r>
            <a:r>
              <a:rPr lang="en-US" sz="1500" b="1" dirty="0">
                <a:latin typeface="Segoe UI"/>
                <a:cs typeface="Times New Roman"/>
              </a:rPr>
              <a:t>:</a:t>
            </a:r>
            <a:r>
              <a:rPr lang="ru-RU" sz="1500" i="1" dirty="0">
                <a:latin typeface="Segoe UI"/>
                <a:cs typeface="Times New Roman"/>
              </a:rPr>
              <a:t> быстрый рост населения, изменение возрастного состава населения, бедность и голод, миграция и изменение национального состава населения;</a:t>
            </a:r>
            <a:br>
              <a:rPr lang="ru-RU" sz="1500" i="1" dirty="0">
                <a:latin typeface="Segoe UI"/>
                <a:cs typeface="Times New Roman"/>
              </a:rPr>
            </a:br>
            <a:r>
              <a:rPr lang="ru-RU" sz="1500" b="1" dirty="0">
                <a:latin typeface="Segoe UI"/>
                <a:cs typeface="Times New Roman"/>
              </a:rPr>
              <a:t>4.</a:t>
            </a:r>
            <a:r>
              <a:rPr lang="en-US" sz="1500" b="1" dirty="0">
                <a:latin typeface="Segoe UI"/>
                <a:cs typeface="Times New Roman"/>
              </a:rPr>
              <a:t> </a:t>
            </a:r>
            <a:r>
              <a:rPr lang="ru-RU" sz="1500" b="1" dirty="0">
                <a:latin typeface="Segoe UI"/>
                <a:cs typeface="Times New Roman"/>
              </a:rPr>
              <a:t>Реальные или возможные негативные последствия</a:t>
            </a:r>
            <a:r>
              <a:rPr lang="en-US" sz="1500" b="1" dirty="0">
                <a:latin typeface="Segoe UI"/>
                <a:cs typeface="Times New Roman"/>
              </a:rPr>
              <a:t>:</a:t>
            </a:r>
            <a:r>
              <a:rPr lang="en-US" sz="1500" i="1" dirty="0">
                <a:latin typeface="Segoe UI"/>
                <a:cs typeface="Times New Roman"/>
              </a:rPr>
              <a:t> </a:t>
            </a:r>
            <a:r>
              <a:rPr lang="ru-RU" sz="1500" i="1" dirty="0">
                <a:latin typeface="Segoe UI"/>
                <a:cs typeface="Times New Roman"/>
              </a:rPr>
              <a:t>высокая рождаемость и крайняя бедность в развивающихся странах, низкая рождаемость, старение и расслоение населения в развитых странах, недоедание и голод в бедных странах;</a:t>
            </a:r>
            <a:br>
              <a:rPr lang="ru-RU" sz="1500" i="1" dirty="0">
                <a:latin typeface="Segoe UI"/>
                <a:cs typeface="Times New Roman"/>
              </a:rPr>
            </a:br>
            <a:r>
              <a:rPr lang="ru-RU" sz="1500" b="1" dirty="0">
                <a:latin typeface="Segoe UI"/>
                <a:cs typeface="Times New Roman"/>
              </a:rPr>
              <a:t>5. Виды контроля</a:t>
            </a:r>
            <a:r>
              <a:rPr lang="en-US" sz="1500" b="1" dirty="0">
                <a:latin typeface="Segoe UI"/>
                <a:cs typeface="Times New Roman"/>
              </a:rPr>
              <a:t>:</a:t>
            </a:r>
            <a:r>
              <a:rPr lang="en-US" sz="1500" i="1" dirty="0">
                <a:latin typeface="Segoe UI"/>
                <a:cs typeface="Times New Roman"/>
              </a:rPr>
              <a:t> </a:t>
            </a:r>
            <a:r>
              <a:rPr lang="ru-RU" sz="1500" i="1" dirty="0">
                <a:latin typeface="Segoe UI"/>
                <a:cs typeface="Times New Roman"/>
              </a:rPr>
              <a:t>глобальный, международный, государственный, ООН, ВОЗ, ЮНЕСКО, ЮНИСЕФ, МОТ, МОМ, ФАО.</a:t>
            </a:r>
            <a:endParaRPr lang="ru-RU" sz="1500" i="1" dirty="0">
              <a:latin typeface="Segoe UI"/>
              <a:ea typeface="+mn-lt"/>
              <a:cs typeface="+mn-lt"/>
            </a:endParaRPr>
          </a:p>
          <a:p>
            <a:pPr algn="l"/>
            <a:endParaRPr lang="ru-RU" sz="1500" i="1" dirty="0">
              <a:latin typeface="Segoe UI"/>
              <a:cs typeface="Calibri"/>
            </a:endParaRPr>
          </a:p>
        </p:txBody>
      </p:sp>
    </p:spTree>
    <p:extLst>
      <p:ext uri="{BB962C8B-B14F-4D97-AF65-F5344CB8AC3E}">
        <p14:creationId xmlns:p14="http://schemas.microsoft.com/office/powerpoint/2010/main" val="20480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F961CA-F707-44DC-AE67-83AB908C4CE9}"/>
              </a:ext>
            </a:extLst>
          </p:cNvPr>
          <p:cNvSpPr>
            <a:spLocks noGrp="1"/>
          </p:cNvSpPr>
          <p:nvPr>
            <p:ph type="title"/>
          </p:nvPr>
        </p:nvSpPr>
        <p:spPr/>
        <p:txBody>
          <a:bodyPr/>
          <a:lstStyle/>
          <a:p>
            <a:pPr algn="l"/>
            <a:r>
              <a:rPr lang="ru-RU" dirty="0">
                <a:latin typeface="Microsoft Sans Serif"/>
                <a:ea typeface="Microsoft Sans Serif"/>
                <a:cs typeface="Times New Roman"/>
              </a:rPr>
              <a:t>Задание (1 балл)</a:t>
            </a:r>
            <a:endParaRPr lang="ru-RU" dirty="0">
              <a:latin typeface="Microsoft Sans Serif"/>
              <a:ea typeface="Microsoft Sans Serif"/>
            </a:endParaRPr>
          </a:p>
        </p:txBody>
      </p:sp>
      <p:sp>
        <p:nvSpPr>
          <p:cNvPr id="3" name="Объект 2">
            <a:extLst>
              <a:ext uri="{FF2B5EF4-FFF2-40B4-BE49-F238E27FC236}">
                <a16:creationId xmlns:a16="http://schemas.microsoft.com/office/drawing/2014/main" id="{F3ED0953-0EBE-4B80-B1E6-9E1F70EDD0AC}"/>
              </a:ext>
            </a:extLst>
          </p:cNvPr>
          <p:cNvSpPr>
            <a:spLocks noGrp="1"/>
          </p:cNvSpPr>
          <p:nvPr>
            <p:ph idx="1"/>
          </p:nvPr>
        </p:nvSpPr>
        <p:spPr>
          <a:xfrm>
            <a:off x="228600" y="2038350"/>
            <a:ext cx="7086600" cy="3394472"/>
          </a:xfrm>
        </p:spPr>
        <p:txBody>
          <a:bodyPr vert="horz" lIns="91440" tIns="45720" rIns="91440" bIns="45720" rtlCol="0" anchor="t">
            <a:normAutofit/>
          </a:bodyPr>
          <a:lstStyle/>
          <a:p>
            <a:pPr marL="0" indent="0">
              <a:buNone/>
            </a:pPr>
            <a:r>
              <a:rPr lang="ru-RU" sz="1800" dirty="0">
                <a:latin typeface="Segoe UI"/>
                <a:cs typeface="Times New Roman"/>
              </a:rPr>
              <a:t>Выберите любую из угроз, встающих перед человечеством в </a:t>
            </a:r>
            <a:r>
              <a:rPr lang="en-US" sz="1800" dirty="0">
                <a:latin typeface="Segoe UI"/>
                <a:cs typeface="Times New Roman"/>
              </a:rPr>
              <a:t>XXI </a:t>
            </a:r>
            <a:r>
              <a:rPr lang="ru-RU" sz="1800" dirty="0">
                <a:latin typeface="Segoe UI"/>
                <a:cs typeface="Times New Roman"/>
              </a:rPr>
              <a:t>веке и опишите её, пользуясь приведённой методологией.</a:t>
            </a:r>
          </a:p>
          <a:p>
            <a:pPr marL="0" indent="0">
              <a:buNone/>
            </a:pPr>
            <a:endParaRPr lang="ru-RU" sz="1800" dirty="0">
              <a:latin typeface="Segoe UI"/>
              <a:ea typeface="Microsoft Sans Serif" pitchFamily="34" charset="0"/>
              <a:cs typeface="Times New Roman"/>
            </a:endParaRPr>
          </a:p>
          <a:p>
            <a:pPr marL="0" indent="0">
              <a:buNone/>
            </a:pPr>
            <a:r>
              <a:rPr lang="ru-RU" sz="1800" dirty="0">
                <a:latin typeface="Segoe UI"/>
                <a:ea typeface="Microsoft Sans Serif" pitchFamily="34" charset="0"/>
                <a:cs typeface="Times New Roman"/>
              </a:rPr>
              <a:t>Результат пришлите на </a:t>
            </a:r>
            <a:r>
              <a:rPr lang="en-US" sz="1800" b="1">
                <a:latin typeface="Segoe UI"/>
                <a:ea typeface="Microsoft Sans Serif" pitchFamily="34" charset="0"/>
                <a:cs typeface="Times New Roman"/>
              </a:rPr>
              <a:t>shushpanov.a.n@</a:t>
            </a:r>
            <a:r>
              <a:rPr lang="en-US" sz="1800" b="1" dirty="0">
                <a:latin typeface="Segoe UI"/>
                <a:ea typeface="Microsoft Sans Serif" pitchFamily="34" charset="0"/>
                <a:cs typeface="Times New Roman"/>
              </a:rPr>
              <a:t>muctr.ru</a:t>
            </a:r>
            <a:endParaRPr lang="ru-RU" sz="1800" b="1" dirty="0">
              <a:latin typeface="Segoe UI"/>
              <a:ea typeface="Microsoft Sans Serif" pitchFamily="34" charset="0"/>
            </a:endParaRPr>
          </a:p>
        </p:txBody>
      </p:sp>
    </p:spTree>
    <p:extLst>
      <p:ext uri="{BB962C8B-B14F-4D97-AF65-F5344CB8AC3E}">
        <p14:creationId xmlns:p14="http://schemas.microsoft.com/office/powerpoint/2010/main" val="234530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80CF61F-D976-4529-8516-DB32A5868800}"/>
              </a:ext>
            </a:extLst>
          </p:cNvPr>
          <p:cNvSpPr>
            <a:spLocks noGrp="1"/>
          </p:cNvSpPr>
          <p:nvPr>
            <p:ph idx="1"/>
          </p:nvPr>
        </p:nvSpPr>
        <p:spPr>
          <a:xfrm>
            <a:off x="533400" y="2114550"/>
            <a:ext cx="6705600" cy="1401193"/>
          </a:xfrm>
        </p:spPr>
        <p:txBody>
          <a:bodyPr vert="horz" lIns="91440" tIns="45720" rIns="91440" bIns="45720" rtlCol="0" anchor="t">
            <a:normAutofit fontScale="77500" lnSpcReduction="20000"/>
          </a:bodyPr>
          <a:lstStyle/>
          <a:p>
            <a:pPr marL="0" indent="0" algn="just">
              <a:lnSpc>
                <a:spcPct val="120000"/>
              </a:lnSpc>
              <a:spcBef>
                <a:spcPts val="0"/>
              </a:spcBef>
              <a:spcAft>
                <a:spcPct val="0"/>
              </a:spcAft>
              <a:buNone/>
            </a:pPr>
            <a:r>
              <a:rPr lang="ru-RU" sz="1800" dirty="0">
                <a:latin typeface="Roboto" panose="02000000000000000000" pitchFamily="2" charset="0"/>
                <a:ea typeface="Roboto" panose="02000000000000000000" pitchFamily="2" charset="0"/>
                <a:cs typeface="Verdana"/>
              </a:rPr>
              <a:t>«Выработка миропонимания, помогающего людям выживать в критических ситуациях, и утверждение его в сознании людей представляется в современных условиях важнейшей задачей цивилизации XXI века».                  </a:t>
            </a:r>
          </a:p>
          <a:p>
            <a:pPr marL="0" indent="0" algn="just">
              <a:lnSpc>
                <a:spcPct val="120000"/>
              </a:lnSpc>
              <a:spcBef>
                <a:spcPts val="0"/>
              </a:spcBef>
              <a:spcAft>
                <a:spcPct val="0"/>
              </a:spcAft>
              <a:buNone/>
            </a:pPr>
            <a:endParaRPr lang="en-US" sz="1800" dirty="0">
              <a:latin typeface="Roboto" panose="02000000000000000000" pitchFamily="2" charset="0"/>
              <a:ea typeface="Roboto" panose="02000000000000000000" pitchFamily="2" charset="0"/>
            </a:endParaRPr>
          </a:p>
          <a:p>
            <a:pPr marL="0" indent="0" algn="r">
              <a:lnSpc>
                <a:spcPct val="120000"/>
              </a:lnSpc>
              <a:spcBef>
                <a:spcPct val="0"/>
              </a:spcBef>
              <a:spcAft>
                <a:spcPct val="0"/>
              </a:spcAft>
              <a:buNone/>
            </a:pPr>
            <a:r>
              <a:rPr lang="ru-RU" sz="1800" i="1" dirty="0">
                <a:latin typeface="Roboto" panose="02000000000000000000" pitchFamily="2" charset="0"/>
                <a:ea typeface="Roboto" panose="02000000000000000000" pitchFamily="2" charset="0"/>
                <a:cs typeface="Microsoft Sans Serif"/>
              </a:rPr>
              <a:t>Академик РАН Н.Н. Моисеев</a:t>
            </a:r>
            <a:endParaRPr lang="ru-RU" sz="1800" dirty="0">
              <a:latin typeface="Roboto" panose="02000000000000000000" pitchFamily="2" charset="0"/>
              <a:ea typeface="Roboto" panose="02000000000000000000" pitchFamily="2" charset="0"/>
              <a:cs typeface="Microsoft Sans Serif"/>
            </a:endParaRPr>
          </a:p>
          <a:p>
            <a:pPr>
              <a:lnSpc>
                <a:spcPct val="120000"/>
              </a:lnSpc>
            </a:pPr>
            <a:endParaRPr lang="ru-RU" sz="180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CDAF353A-9CBA-4B5C-9E9F-B6BB234066EE}"/>
              </a:ext>
            </a:extLst>
          </p:cNvPr>
          <p:cNvSpPr txBox="1"/>
          <p:nvPr/>
        </p:nvSpPr>
        <p:spPr>
          <a:xfrm>
            <a:off x="454414" y="2601020"/>
            <a:ext cx="82212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just" rtl="0"/>
            <a:endParaRPr lang="en-US" dirty="0">
              <a:latin typeface="Segoe UI"/>
              <a:cs typeface="Arial"/>
            </a:endParaRPr>
          </a:p>
        </p:txBody>
      </p:sp>
    </p:spTree>
    <p:extLst>
      <p:ext uri="{BB962C8B-B14F-4D97-AF65-F5344CB8AC3E}">
        <p14:creationId xmlns:p14="http://schemas.microsoft.com/office/powerpoint/2010/main" val="355420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B80887-017D-451A-B4FB-99E9382A050D}"/>
              </a:ext>
            </a:extLst>
          </p:cNvPr>
          <p:cNvSpPr>
            <a:spLocks noGrp="1"/>
          </p:cNvSpPr>
          <p:nvPr>
            <p:ph type="title"/>
          </p:nvPr>
        </p:nvSpPr>
        <p:spPr>
          <a:xfrm>
            <a:off x="152400" y="31750"/>
            <a:ext cx="8229600" cy="857250"/>
          </a:xfrm>
        </p:spPr>
        <p:txBody>
          <a:bodyPr>
            <a:normAutofit/>
          </a:bodyPr>
          <a:lstStyle/>
          <a:p>
            <a:pPr algn="l">
              <a:spcBef>
                <a:spcPct val="20000"/>
              </a:spcBef>
              <a:spcAft>
                <a:spcPct val="0"/>
              </a:spcAft>
            </a:pPr>
            <a:r>
              <a:rPr lang="ru-RU" sz="2200" dirty="0">
                <a:latin typeface="Roboto Slab" pitchFamily="2" charset="0"/>
                <a:ea typeface="Roboto Slab" pitchFamily="2" charset="0"/>
                <a:cs typeface="Verdana"/>
              </a:rPr>
              <a:t>Характерные системы</a:t>
            </a:r>
            <a:r>
              <a:rPr lang="ru-RU" sz="2200" dirty="0">
                <a:latin typeface="Roboto Slab" pitchFamily="2" charset="0"/>
                <a:ea typeface="Roboto Slab" pitchFamily="2" charset="0"/>
              </a:rPr>
              <a:t> </a:t>
            </a:r>
            <a:r>
              <a:rPr lang="ru-RU" sz="2200" dirty="0">
                <a:latin typeface="Roboto Slab" pitchFamily="2" charset="0"/>
                <a:ea typeface="Roboto Slab" pitchFamily="2" charset="0"/>
                <a:cs typeface="Verdana"/>
              </a:rPr>
              <a:t>«Человек – Среда обитания»</a:t>
            </a:r>
            <a:endParaRPr lang="ru-RU" sz="2200" dirty="0">
              <a:latin typeface="Roboto Slab" pitchFamily="2" charset="0"/>
              <a:ea typeface="Roboto Slab" pitchFamily="2" charset="0"/>
            </a:endParaRPr>
          </a:p>
        </p:txBody>
      </p:sp>
      <p:sp>
        <p:nvSpPr>
          <p:cNvPr id="3" name="Объект 2">
            <a:extLst>
              <a:ext uri="{FF2B5EF4-FFF2-40B4-BE49-F238E27FC236}">
                <a16:creationId xmlns:a16="http://schemas.microsoft.com/office/drawing/2014/main" id="{09DCC7B5-C01C-4724-971F-DF4213A7D4FD}"/>
              </a:ext>
            </a:extLst>
          </p:cNvPr>
          <p:cNvSpPr>
            <a:spLocks noGrp="1"/>
          </p:cNvSpPr>
          <p:nvPr>
            <p:ph idx="1"/>
          </p:nvPr>
        </p:nvSpPr>
        <p:spPr/>
        <p:txBody>
          <a:bodyPr vert="horz" lIns="91440" tIns="45720" rIns="91440" bIns="45720" rtlCol="0" anchor="t">
            <a:normAutofit/>
          </a:bodyPr>
          <a:lstStyle/>
          <a:p>
            <a:pPr marL="0" indent="0" algn="just">
              <a:spcBef>
                <a:spcPct val="0"/>
              </a:spcBef>
              <a:spcAft>
                <a:spcPct val="0"/>
              </a:spcAft>
              <a:buNone/>
            </a:pPr>
            <a:r>
              <a:rPr lang="ru-RU" sz="1800" dirty="0">
                <a:latin typeface="Segoe UI"/>
                <a:ea typeface="Verdana"/>
                <a:cs typeface="Verdana"/>
              </a:rPr>
              <a:t>В процессе своего существования человек непрерывно решает две основные задачи: обеспечивает свои потребности в пище, воде и воздухе; создает и использует защиту от негативных воздействий со стороны среды обитания и себе подобных. </a:t>
            </a:r>
            <a:endParaRPr lang="en-US" sz="1800" dirty="0">
              <a:latin typeface="Segoe UI"/>
              <a:ea typeface="Microsoft Sans Serif"/>
            </a:endParaRPr>
          </a:p>
          <a:p>
            <a:pPr marL="0" indent="0" algn="just">
              <a:spcBef>
                <a:spcPct val="0"/>
              </a:spcBef>
              <a:spcAft>
                <a:spcPct val="0"/>
              </a:spcAft>
              <a:buNone/>
            </a:pPr>
            <a:endParaRPr lang="ru-RU" sz="1800" dirty="0">
              <a:latin typeface="Segoe UI"/>
              <a:ea typeface="Verdana"/>
              <a:cs typeface="Verdana"/>
            </a:endParaRPr>
          </a:p>
          <a:p>
            <a:pPr marL="0" indent="0" algn="just">
              <a:spcBef>
                <a:spcPct val="0"/>
              </a:spcBef>
              <a:spcAft>
                <a:spcPct val="0"/>
              </a:spcAft>
              <a:buNone/>
            </a:pPr>
            <a:r>
              <a:rPr lang="ru-RU" sz="1800" b="1" dirty="0">
                <a:latin typeface="Segoe UI"/>
                <a:ea typeface="Verdana"/>
                <a:cs typeface="Verdana"/>
              </a:rPr>
              <a:t>ЖИЗНЕДЕЯТЕЛЬНОСТЬ</a:t>
            </a:r>
            <a:r>
              <a:rPr lang="ru-RU" sz="1800" dirty="0">
                <a:solidFill>
                  <a:srgbClr val="171717"/>
                </a:solidFill>
                <a:latin typeface="Segoe UI"/>
                <a:ea typeface="Verdana"/>
                <a:cs typeface="Verdana"/>
              </a:rPr>
              <a:t> –</a:t>
            </a:r>
            <a:r>
              <a:rPr lang="ru-RU" sz="1800" dirty="0">
                <a:latin typeface="Segoe UI"/>
                <a:ea typeface="Verdana"/>
                <a:cs typeface="Verdana"/>
              </a:rPr>
              <a:t> совокупность всех форм человеческой активности, в процессе которой осуществляется взаимодействие со средой обитания для удовлетворения потребностей человека. </a:t>
            </a:r>
            <a:endParaRPr lang="en-US" sz="1800" dirty="0">
              <a:latin typeface="Segoe UI"/>
              <a:ea typeface="Microsoft Sans Serif"/>
            </a:endParaRPr>
          </a:p>
          <a:p>
            <a:pPr marL="0" indent="0" algn="just">
              <a:spcBef>
                <a:spcPct val="0"/>
              </a:spcBef>
              <a:spcAft>
                <a:spcPct val="0"/>
              </a:spcAft>
              <a:buNone/>
            </a:pPr>
            <a:endParaRPr lang="ru-RU" sz="1800" dirty="0">
              <a:latin typeface="Segoe UI"/>
              <a:ea typeface="Verdana"/>
              <a:cs typeface="Verdana"/>
            </a:endParaRPr>
          </a:p>
          <a:p>
            <a:pPr marL="0" indent="0" algn="just">
              <a:spcBef>
                <a:spcPct val="0"/>
              </a:spcBef>
              <a:spcAft>
                <a:spcPct val="0"/>
              </a:spcAft>
              <a:buNone/>
            </a:pPr>
            <a:r>
              <a:rPr lang="ru-RU" sz="1800" b="1" dirty="0">
                <a:latin typeface="Segoe UI"/>
                <a:ea typeface="Verdana"/>
                <a:cs typeface="Verdana"/>
              </a:rPr>
              <a:t>АНТРОПОГЕННЫЕ ФАКТОРЫ</a:t>
            </a:r>
            <a:r>
              <a:rPr lang="ru-RU" sz="1800" dirty="0">
                <a:latin typeface="Segoe UI"/>
                <a:ea typeface="Verdana"/>
                <a:cs typeface="Verdana"/>
              </a:rPr>
              <a:t> </a:t>
            </a:r>
            <a:r>
              <a:rPr lang="ru-RU" sz="1800" dirty="0">
                <a:solidFill>
                  <a:srgbClr val="171717"/>
                </a:solidFill>
                <a:latin typeface="Segoe UI"/>
                <a:ea typeface="Verdana"/>
                <a:cs typeface="Verdana"/>
              </a:rPr>
              <a:t> –</a:t>
            </a:r>
            <a:r>
              <a:rPr lang="ru-RU" sz="1800" dirty="0">
                <a:latin typeface="Segoe UI"/>
                <a:ea typeface="Verdana"/>
                <a:cs typeface="Verdana"/>
              </a:rPr>
              <a:t> это все формы деятельности человеческого общества, изменяющие природу как среду обитания живых организмов или непосредственно влияющие на их жизнь. </a:t>
            </a:r>
            <a:endParaRPr lang="en-US" sz="1800" dirty="0">
              <a:latin typeface="Segoe UI"/>
              <a:ea typeface="Microsoft Sans Serif"/>
            </a:endParaRPr>
          </a:p>
          <a:p>
            <a:pPr algn="just">
              <a:spcBef>
                <a:spcPct val="0"/>
              </a:spcBef>
              <a:spcAft>
                <a:spcPct val="0"/>
              </a:spcAft>
            </a:pPr>
            <a:endParaRPr lang="ru-RU" sz="1800" dirty="0">
              <a:latin typeface="Segoe UI"/>
              <a:ea typeface="Microsoft Sans Serif"/>
            </a:endParaRPr>
          </a:p>
          <a:p>
            <a:pPr algn="just">
              <a:spcBef>
                <a:spcPct val="0"/>
              </a:spcBef>
              <a:spcAft>
                <a:spcPct val="0"/>
              </a:spcAft>
            </a:pPr>
            <a:endParaRPr lang="ru-RU" sz="1800" dirty="0">
              <a:latin typeface="Segoe UI"/>
              <a:ea typeface="Microsoft Sans Serif"/>
            </a:endParaRPr>
          </a:p>
          <a:p>
            <a:pPr algn="just">
              <a:spcBef>
                <a:spcPct val="0"/>
              </a:spcBef>
              <a:spcAft>
                <a:spcPct val="0"/>
              </a:spcAft>
            </a:pPr>
            <a:endParaRPr lang="ru-RU" sz="1800" dirty="0">
              <a:latin typeface="Segoe UI"/>
              <a:ea typeface="Microsoft Sans Serif"/>
            </a:endParaRPr>
          </a:p>
          <a:p>
            <a:endParaRPr lang="ru-RU" sz="1800" dirty="0">
              <a:latin typeface="Segoe UI"/>
              <a:ea typeface="Microsoft Sans Serif"/>
            </a:endParaRPr>
          </a:p>
        </p:txBody>
      </p:sp>
    </p:spTree>
    <p:extLst>
      <p:ext uri="{BB962C8B-B14F-4D97-AF65-F5344CB8AC3E}">
        <p14:creationId xmlns:p14="http://schemas.microsoft.com/office/powerpoint/2010/main" val="386331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3964FD-857F-4CBD-ACFF-63E3B9E3CFAA}"/>
              </a:ext>
            </a:extLst>
          </p:cNvPr>
          <p:cNvSpPr>
            <a:spLocks noGrp="1"/>
          </p:cNvSpPr>
          <p:nvPr>
            <p:ph type="title"/>
          </p:nvPr>
        </p:nvSpPr>
        <p:spPr/>
        <p:txBody>
          <a:bodyPr/>
          <a:lstStyle/>
          <a:p>
            <a:pPr algn="l"/>
            <a:r>
              <a:rPr lang="ru-RU" dirty="0">
                <a:latin typeface="Microsoft Sans Serif"/>
                <a:ea typeface="Microsoft Sans Serif"/>
                <a:cs typeface="Microsoft Sans Serif"/>
              </a:rPr>
              <a:t>Биосфера</a:t>
            </a:r>
            <a:endParaRPr lang="ru-RU" dirty="0">
              <a:ea typeface="Microsoft Sans Serif" pitchFamily="34" charset="0"/>
            </a:endParaRPr>
          </a:p>
        </p:txBody>
      </p:sp>
      <p:sp>
        <p:nvSpPr>
          <p:cNvPr id="3" name="Объект 2">
            <a:extLst>
              <a:ext uri="{FF2B5EF4-FFF2-40B4-BE49-F238E27FC236}">
                <a16:creationId xmlns:a16="http://schemas.microsoft.com/office/drawing/2014/main" id="{9AC4943B-C5F3-4A03-A18E-2F1038EF7895}"/>
              </a:ext>
            </a:extLst>
          </p:cNvPr>
          <p:cNvSpPr>
            <a:spLocks noGrp="1"/>
          </p:cNvSpPr>
          <p:nvPr>
            <p:ph idx="1"/>
          </p:nvPr>
        </p:nvSpPr>
        <p:spPr/>
        <p:txBody>
          <a:bodyPr vert="horz" lIns="91440" tIns="45720" rIns="91440" bIns="45720" rtlCol="0" anchor="t">
            <a:normAutofit/>
          </a:bodyPr>
          <a:lstStyle/>
          <a:p>
            <a:pPr marL="0" indent="0" algn="just">
              <a:spcBef>
                <a:spcPct val="0"/>
              </a:spcBef>
              <a:spcAft>
                <a:spcPct val="0"/>
              </a:spcAft>
              <a:buNone/>
            </a:pPr>
            <a:r>
              <a:rPr lang="ru-RU" sz="1800" dirty="0">
                <a:latin typeface="Segoe UI"/>
                <a:ea typeface="Verdana"/>
                <a:cs typeface="Verdana"/>
              </a:rPr>
              <a:t>На начальных стадиях своего развития человек взаимодействовал с естественной окружающей средой – биосферой. </a:t>
            </a:r>
            <a:endParaRPr lang="en-US" sz="1800" dirty="0">
              <a:latin typeface="Segoe UI"/>
              <a:ea typeface="Microsoft Sans Serif"/>
            </a:endParaRPr>
          </a:p>
          <a:p>
            <a:pPr marL="0" indent="0" algn="just">
              <a:spcBef>
                <a:spcPct val="0"/>
              </a:spcBef>
              <a:spcAft>
                <a:spcPct val="0"/>
              </a:spcAft>
              <a:buNone/>
            </a:pPr>
            <a:endParaRPr lang="ru-RU" sz="1800" dirty="0">
              <a:latin typeface="Segoe UI"/>
              <a:ea typeface="Verdana"/>
              <a:cs typeface="Verdana"/>
            </a:endParaRPr>
          </a:p>
          <a:p>
            <a:pPr marL="0" indent="0" algn="just">
              <a:spcBef>
                <a:spcPct val="0"/>
              </a:spcBef>
              <a:spcAft>
                <a:spcPct val="0"/>
              </a:spcAft>
              <a:buNone/>
            </a:pPr>
            <a:r>
              <a:rPr lang="ru-RU" sz="1800" dirty="0">
                <a:latin typeface="Segoe UI"/>
                <a:ea typeface="Verdana"/>
                <a:cs typeface="Verdana"/>
              </a:rPr>
              <a:t>Источниками естественных негативных воздействий в биосфере являются стихийные явления: изменение климата, землетрясения, извержения вулканов, сели, оползни, наводнения, цунами, грозы, ураганы и т. п. </a:t>
            </a:r>
          </a:p>
          <a:p>
            <a:pPr marL="0" indent="0" algn="just">
              <a:spcBef>
                <a:spcPct val="0"/>
              </a:spcBef>
              <a:spcAft>
                <a:spcPct val="0"/>
              </a:spcAft>
              <a:buNone/>
            </a:pPr>
            <a:endParaRPr lang="ru-RU" sz="1800" dirty="0">
              <a:latin typeface="Segoe UI"/>
              <a:ea typeface="Verdana"/>
              <a:cs typeface="Verdana"/>
            </a:endParaRPr>
          </a:p>
          <a:p>
            <a:pPr marL="0" indent="0">
              <a:buNone/>
            </a:pPr>
            <a:r>
              <a:rPr lang="ru-RU" sz="1800" b="1" dirty="0">
                <a:latin typeface="Segoe UI"/>
                <a:ea typeface="Verdana"/>
                <a:cs typeface="Verdana"/>
              </a:rPr>
              <a:t>БИОСФЕРА</a:t>
            </a:r>
            <a:r>
              <a:rPr lang="ru-RU" sz="1800" dirty="0">
                <a:latin typeface="Segoe UI"/>
                <a:ea typeface="Verdana"/>
                <a:cs typeface="Verdana"/>
              </a:rPr>
              <a:t> – природная область распространения жизни на Земле, включающая нижний слой атмосферы, гидросферу и верхний слой литосферы, не испытавших  техногенного воздействия.</a:t>
            </a:r>
            <a:endParaRPr lang="ru-RU" sz="1800" dirty="0">
              <a:latin typeface="Segoe UI"/>
              <a:ea typeface="Microsoft Sans Serif"/>
            </a:endParaRPr>
          </a:p>
          <a:p>
            <a:endParaRPr lang="ru-RU" sz="1800" dirty="0">
              <a:latin typeface="Segoe UI"/>
              <a:ea typeface="Microsoft Sans Serif"/>
            </a:endParaRPr>
          </a:p>
        </p:txBody>
      </p:sp>
    </p:spTree>
    <p:extLst>
      <p:ext uri="{BB962C8B-B14F-4D97-AF65-F5344CB8AC3E}">
        <p14:creationId xmlns:p14="http://schemas.microsoft.com/office/powerpoint/2010/main" val="330901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E0F64B-03BC-4AF3-BB74-5372FACBC991}"/>
              </a:ext>
            </a:extLst>
          </p:cNvPr>
          <p:cNvSpPr>
            <a:spLocks noGrp="1"/>
          </p:cNvSpPr>
          <p:nvPr>
            <p:ph type="title"/>
          </p:nvPr>
        </p:nvSpPr>
        <p:spPr/>
        <p:txBody>
          <a:bodyPr/>
          <a:lstStyle/>
          <a:p>
            <a:pPr algn="l"/>
            <a:r>
              <a:rPr lang="ru-RU" dirty="0">
                <a:latin typeface="Microsoft Sans Serif"/>
                <a:ea typeface="Microsoft Sans Serif"/>
                <a:cs typeface="Microsoft Sans Serif"/>
              </a:rPr>
              <a:t>Техносфера</a:t>
            </a:r>
            <a:endParaRPr lang="ru-RU" dirty="0">
              <a:ea typeface="Microsoft Sans Serif" pitchFamily="34" charset="0"/>
            </a:endParaRPr>
          </a:p>
        </p:txBody>
      </p:sp>
      <p:sp>
        <p:nvSpPr>
          <p:cNvPr id="3" name="Объект 2">
            <a:extLst>
              <a:ext uri="{FF2B5EF4-FFF2-40B4-BE49-F238E27FC236}">
                <a16:creationId xmlns:a16="http://schemas.microsoft.com/office/drawing/2014/main" id="{8D8864F6-B98B-4C5F-97AF-CA52825EDAAA}"/>
              </a:ext>
            </a:extLst>
          </p:cNvPr>
          <p:cNvSpPr>
            <a:spLocks noGrp="1"/>
          </p:cNvSpPr>
          <p:nvPr>
            <p:ph idx="1"/>
          </p:nvPr>
        </p:nvSpPr>
        <p:spPr>
          <a:xfrm>
            <a:off x="152400" y="1200150"/>
            <a:ext cx="7162800" cy="4133239"/>
          </a:xfrm>
        </p:spPr>
        <p:txBody>
          <a:bodyPr vert="horz" lIns="91440" tIns="45720" rIns="91440" bIns="45720" rtlCol="0" anchor="t">
            <a:normAutofit/>
          </a:bodyPr>
          <a:lstStyle/>
          <a:p>
            <a:pPr marL="0" indent="0">
              <a:buNone/>
            </a:pPr>
            <a:r>
              <a:rPr lang="ru-RU" sz="1400" dirty="0">
                <a:latin typeface="Segoe UI"/>
                <a:ea typeface="Verdana"/>
                <a:cs typeface="Verdana"/>
              </a:rPr>
              <a:t>В процессе эволюции человека биосфера постепенно утрачивала свое господствующее значение. Стремясь защитить себя от геологических, климатических, погодных и других природных воздействий и удовлетворить свои постоянно возрастающие потребности, человек преобразовал часть биосферы в населенных людьми регионах, создав новую среду обитания – техносферу. </a:t>
            </a:r>
            <a:endParaRPr lang="ru-RU" sz="1400" dirty="0">
              <a:latin typeface="Segoe UI"/>
              <a:ea typeface="Microsoft Sans Serif"/>
            </a:endParaRPr>
          </a:p>
          <a:p>
            <a:pPr marL="0" indent="0">
              <a:buNone/>
            </a:pPr>
            <a:endParaRPr lang="ru-RU" sz="1400" dirty="0">
              <a:latin typeface="Segoe UI"/>
              <a:ea typeface="Verdana"/>
              <a:cs typeface="Verdana"/>
            </a:endParaRPr>
          </a:p>
          <a:p>
            <a:pPr marL="0" indent="0">
              <a:spcBef>
                <a:spcPct val="0"/>
              </a:spcBef>
              <a:spcAft>
                <a:spcPct val="0"/>
              </a:spcAft>
              <a:buNone/>
            </a:pPr>
            <a:r>
              <a:rPr lang="ru-RU" sz="1400" b="1" dirty="0">
                <a:latin typeface="Segoe UI"/>
                <a:ea typeface="Verdana"/>
                <a:cs typeface="Verdana"/>
              </a:rPr>
              <a:t>ТЕХНОСФЕРА</a:t>
            </a:r>
            <a:r>
              <a:rPr lang="ru-RU" sz="1400" dirty="0">
                <a:latin typeface="Segoe UI"/>
                <a:ea typeface="Verdana"/>
                <a:cs typeface="Verdana"/>
              </a:rPr>
              <a:t> – район биосферы, в прошлом преобразованный людьми с помощью прямого или косвенного воздействия технических средств с целью наилучшего соответствия людским социально-экономическим потребностям.</a:t>
            </a:r>
            <a:endParaRPr lang="en-US" sz="1400" dirty="0">
              <a:latin typeface="Segoe UI"/>
              <a:ea typeface="Microsoft Sans Serif"/>
              <a:cs typeface="Microsoft Sans Serif"/>
            </a:endParaRPr>
          </a:p>
          <a:p>
            <a:pPr marL="0" indent="0" algn="just">
              <a:spcBef>
                <a:spcPct val="0"/>
              </a:spcBef>
              <a:spcAft>
                <a:spcPct val="0"/>
              </a:spcAft>
              <a:buNone/>
            </a:pPr>
            <a:endParaRPr lang="ru-RU" sz="1400" dirty="0">
              <a:latin typeface="Segoe UI"/>
              <a:ea typeface="Verdana"/>
              <a:cs typeface="Verdana"/>
            </a:endParaRPr>
          </a:p>
          <a:p>
            <a:pPr marL="0" indent="0">
              <a:spcBef>
                <a:spcPct val="0"/>
              </a:spcBef>
              <a:spcAft>
                <a:spcPct val="0"/>
              </a:spcAft>
              <a:buNone/>
            </a:pPr>
            <a:r>
              <a:rPr lang="ru-RU" sz="1400" dirty="0">
                <a:latin typeface="Segoe UI"/>
                <a:ea typeface="Verdana"/>
                <a:cs typeface="Verdana"/>
              </a:rPr>
              <a:t>Принципиальное различие биосферы и техносферы состоит в том, что естественная среда самодостаточна и может существовать и развиваться без участия человека. Техносфера, созданная человеком, самостоятельно развиваться не может и без участия человека обречена на старение и разрушение.</a:t>
            </a:r>
          </a:p>
        </p:txBody>
      </p:sp>
    </p:spTree>
    <p:extLst>
      <p:ext uri="{BB962C8B-B14F-4D97-AF65-F5344CB8AC3E}">
        <p14:creationId xmlns:p14="http://schemas.microsoft.com/office/powerpoint/2010/main" val="407698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6423AA-953B-41E3-91F4-48692C640257}"/>
              </a:ext>
            </a:extLst>
          </p:cNvPr>
          <p:cNvSpPr>
            <a:spLocks noGrp="1"/>
          </p:cNvSpPr>
          <p:nvPr>
            <p:ph type="title"/>
          </p:nvPr>
        </p:nvSpPr>
        <p:spPr/>
        <p:txBody>
          <a:bodyPr/>
          <a:lstStyle/>
          <a:p>
            <a:pPr algn="l"/>
            <a:r>
              <a:rPr lang="ru-RU" dirty="0">
                <a:latin typeface="Microsoft Sans Serif"/>
                <a:ea typeface="Microsoft Sans Serif"/>
                <a:cs typeface="Microsoft Sans Serif"/>
              </a:rPr>
              <a:t>Среда обитания</a:t>
            </a:r>
            <a:endParaRPr lang="ru-RU" dirty="0">
              <a:ea typeface="Microsoft Sans Serif" pitchFamily="34" charset="0"/>
            </a:endParaRPr>
          </a:p>
        </p:txBody>
      </p:sp>
      <p:sp>
        <p:nvSpPr>
          <p:cNvPr id="3" name="Объект 2">
            <a:extLst>
              <a:ext uri="{FF2B5EF4-FFF2-40B4-BE49-F238E27FC236}">
                <a16:creationId xmlns:a16="http://schemas.microsoft.com/office/drawing/2014/main" id="{962790C4-632F-42A4-92F0-75FCB0783ECF}"/>
              </a:ext>
            </a:extLst>
          </p:cNvPr>
          <p:cNvSpPr>
            <a:spLocks noGrp="1"/>
          </p:cNvSpPr>
          <p:nvPr>
            <p:ph idx="1"/>
          </p:nvPr>
        </p:nvSpPr>
        <p:spPr/>
        <p:txBody>
          <a:bodyPr vert="horz" lIns="91440" tIns="45720" rIns="91440" bIns="45720" rtlCol="0" anchor="t">
            <a:noAutofit/>
          </a:bodyPr>
          <a:lstStyle/>
          <a:p>
            <a:pPr marL="0" indent="0">
              <a:spcBef>
                <a:spcPct val="0"/>
              </a:spcBef>
              <a:spcAft>
                <a:spcPct val="0"/>
              </a:spcAft>
              <a:buNone/>
            </a:pPr>
            <a:r>
              <a:rPr lang="ru-RU" sz="1800" dirty="0">
                <a:latin typeface="Segoe UI"/>
                <a:ea typeface="Microsoft Sans Serif"/>
                <a:cs typeface="Microsoft Sans Serif"/>
              </a:rPr>
              <a:t>Среда обитания включает все тела и явления, с которыми организм находится в прямых или косвенных взаимоотношениях. Среда обитания прямо или косвенно влияет на состояние и развитие всех живых организмов.</a:t>
            </a:r>
          </a:p>
          <a:p>
            <a:pPr marL="0" indent="0">
              <a:spcBef>
                <a:spcPct val="0"/>
              </a:spcBef>
              <a:spcAft>
                <a:spcPct val="0"/>
              </a:spcAft>
              <a:buNone/>
            </a:pPr>
            <a:endParaRPr lang="en-US" sz="1800" dirty="0">
              <a:latin typeface="Segoe UI"/>
              <a:ea typeface="Microsoft Sans Serif"/>
              <a:cs typeface="Microsoft Sans Serif"/>
            </a:endParaRPr>
          </a:p>
          <a:p>
            <a:pPr marL="0" indent="0">
              <a:spcBef>
                <a:spcPct val="0"/>
              </a:spcBef>
              <a:spcAft>
                <a:spcPct val="0"/>
              </a:spcAft>
              <a:buNone/>
            </a:pPr>
            <a:r>
              <a:rPr lang="ru-RU" sz="1800" b="1" dirty="0">
                <a:latin typeface="Segoe UI"/>
                <a:ea typeface="Verdana"/>
                <a:cs typeface="Segoe UI"/>
              </a:rPr>
              <a:t>Среда обитания</a:t>
            </a:r>
            <a:r>
              <a:rPr lang="ru-RU" sz="1800" dirty="0">
                <a:latin typeface="Segoe UI"/>
                <a:ea typeface="Verdana"/>
                <a:cs typeface="Verdana"/>
              </a:rPr>
              <a:t> – окружающая человека среда, обусловленная совокупностью факторов (физических, химических, биологических, информационных, социальных), способных оказывать прямое или косвенное, немедленное или отдаленное воздействие на жизнедеятельность человека, его здоровье и потомство.</a:t>
            </a:r>
            <a:endParaRPr lang="en-US" sz="1800" dirty="0">
              <a:latin typeface="Segoe UI"/>
              <a:ea typeface="Microsoft Sans Serif"/>
            </a:endParaRPr>
          </a:p>
          <a:p>
            <a:pPr algn="just">
              <a:spcBef>
                <a:spcPct val="0"/>
              </a:spcBef>
              <a:spcAft>
                <a:spcPct val="0"/>
              </a:spcAft>
            </a:pPr>
            <a:endParaRPr lang="ru-RU" sz="1800" dirty="0">
              <a:latin typeface="Segoe UI"/>
              <a:ea typeface="Microsoft Sans Serif"/>
            </a:endParaRPr>
          </a:p>
          <a:p>
            <a:pPr marL="0" indent="0">
              <a:spcBef>
                <a:spcPct val="0"/>
              </a:spcBef>
              <a:spcAft>
                <a:spcPct val="0"/>
              </a:spcAft>
              <a:buNone/>
            </a:pPr>
            <a:r>
              <a:rPr lang="ru-RU" sz="1800" dirty="0">
                <a:latin typeface="Segoe UI"/>
                <a:ea typeface="Verdana"/>
                <a:cs typeface="Verdana"/>
              </a:rPr>
              <a:t>Человек и среда обитания непрерывно находятся во взаимодействии, образуя постоянно действующую систему «человек – среда обитания».</a:t>
            </a:r>
            <a:endParaRPr lang="ru-RU" sz="1800" dirty="0">
              <a:latin typeface="Segoe UI"/>
              <a:ea typeface="Microsoft Sans Serif"/>
            </a:endParaRPr>
          </a:p>
          <a:p>
            <a:pPr algn="just">
              <a:spcBef>
                <a:spcPct val="0"/>
              </a:spcBef>
              <a:spcAft>
                <a:spcPct val="0"/>
              </a:spcAft>
            </a:pPr>
            <a:endParaRPr lang="ru-RU" sz="1800" dirty="0">
              <a:latin typeface="Segoe UI"/>
              <a:ea typeface="Microsoft Sans Serif"/>
            </a:endParaRPr>
          </a:p>
          <a:p>
            <a:endParaRPr lang="ru-RU" sz="1800" dirty="0">
              <a:latin typeface="Segoe UI"/>
              <a:ea typeface="Microsoft Sans Serif"/>
            </a:endParaRPr>
          </a:p>
        </p:txBody>
      </p:sp>
    </p:spTree>
    <p:extLst>
      <p:ext uri="{BB962C8B-B14F-4D97-AF65-F5344CB8AC3E}">
        <p14:creationId xmlns:p14="http://schemas.microsoft.com/office/powerpoint/2010/main" val="87269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BC7DF54A-77F0-4393-A234-AF73FDB50E42}"/>
              </a:ext>
            </a:extLst>
          </p:cNvPr>
          <p:cNvPicPr>
            <a:picLocks noChangeAspect="1"/>
          </p:cNvPicPr>
          <p:nvPr/>
        </p:nvPicPr>
        <p:blipFill>
          <a:blip r:embed="rId2"/>
          <a:stretch>
            <a:fillRect/>
          </a:stretch>
        </p:blipFill>
        <p:spPr>
          <a:xfrm>
            <a:off x="5383207" y="1504950"/>
            <a:ext cx="3584299" cy="3210158"/>
          </a:xfrm>
          <a:prstGeom prst="rect">
            <a:avLst/>
          </a:prstGeom>
          <a:ln>
            <a:solidFill>
              <a:schemeClr val="accent1"/>
            </a:solidFill>
          </a:ln>
        </p:spPr>
      </p:pic>
      <p:sp>
        <p:nvSpPr>
          <p:cNvPr id="2" name="Заголовок 1">
            <a:extLst>
              <a:ext uri="{FF2B5EF4-FFF2-40B4-BE49-F238E27FC236}">
                <a16:creationId xmlns:a16="http://schemas.microsoft.com/office/drawing/2014/main" id="{F780851F-9944-4C47-A319-DCF75CE829F4}"/>
              </a:ext>
            </a:extLst>
          </p:cNvPr>
          <p:cNvSpPr>
            <a:spLocks noGrp="1"/>
          </p:cNvSpPr>
          <p:nvPr>
            <p:ph type="title"/>
          </p:nvPr>
        </p:nvSpPr>
        <p:spPr/>
        <p:txBody>
          <a:bodyPr/>
          <a:lstStyle/>
          <a:p>
            <a:pPr algn="l"/>
            <a:r>
              <a:rPr lang="ru-RU" dirty="0">
                <a:latin typeface="Microsoft Sans Serif"/>
                <a:ea typeface="Microsoft Sans Serif"/>
                <a:cs typeface="Microsoft Sans Serif"/>
              </a:rPr>
              <a:t>Виды взаимодействия</a:t>
            </a:r>
            <a:endParaRPr lang="ru-RU">
              <a:latin typeface="Microsoft Sans Serif"/>
              <a:ea typeface="Microsoft Sans Serif" pitchFamily="34" charset="0"/>
              <a:cs typeface="Microsoft Sans Serif"/>
            </a:endParaRPr>
          </a:p>
        </p:txBody>
      </p:sp>
      <p:sp>
        <p:nvSpPr>
          <p:cNvPr id="3" name="Объект 2">
            <a:extLst>
              <a:ext uri="{FF2B5EF4-FFF2-40B4-BE49-F238E27FC236}">
                <a16:creationId xmlns:a16="http://schemas.microsoft.com/office/drawing/2014/main" id="{02B53E07-9094-4924-9C6B-B6ABD9DE5F64}"/>
              </a:ext>
            </a:extLst>
          </p:cNvPr>
          <p:cNvSpPr>
            <a:spLocks noGrp="1"/>
          </p:cNvSpPr>
          <p:nvPr>
            <p:ph idx="1"/>
          </p:nvPr>
        </p:nvSpPr>
        <p:spPr>
          <a:xfrm>
            <a:off x="154723" y="1100298"/>
            <a:ext cx="5255477" cy="3910215"/>
          </a:xfrm>
        </p:spPr>
        <p:txBody>
          <a:bodyPr vert="horz" lIns="91440" tIns="45720" rIns="91440" bIns="45720" rtlCol="0" anchor="t">
            <a:normAutofit fontScale="85000" lnSpcReduction="10000"/>
          </a:bodyPr>
          <a:lstStyle/>
          <a:p>
            <a:pPr marL="0" indent="0">
              <a:buNone/>
            </a:pPr>
            <a:r>
              <a:rPr lang="ru-RU" sz="1800" dirty="0">
                <a:latin typeface="Segoe UI"/>
                <a:ea typeface="Verdana"/>
                <a:cs typeface="Verdana"/>
              </a:rPr>
              <a:t>В процессе эволюционного развития появились искусственно созданные человеком бытовая, городская (селитебная, транспортная) и производственная среды.</a:t>
            </a:r>
            <a:endParaRPr lang="en-US" sz="1800" dirty="0">
              <a:latin typeface="Segoe UI"/>
              <a:ea typeface="Microsoft Sans Serif"/>
              <a:cs typeface="Microsoft Sans Serif"/>
            </a:endParaRPr>
          </a:p>
          <a:p>
            <a:pPr marL="0" indent="0">
              <a:buNone/>
            </a:pPr>
            <a:endParaRPr lang="ru-RU" sz="1800" dirty="0">
              <a:latin typeface="Segoe UI"/>
              <a:ea typeface="Microsoft Sans Serif"/>
              <a:cs typeface="Microsoft Sans Serif"/>
            </a:endParaRPr>
          </a:p>
          <a:p>
            <a:pPr marL="0" indent="0">
              <a:buNone/>
            </a:pPr>
            <a:r>
              <a:rPr lang="ru-RU" sz="1800" b="1" dirty="0">
                <a:latin typeface="Segoe UI"/>
                <a:ea typeface="Microsoft Sans Serif"/>
                <a:cs typeface="Microsoft Sans Serif"/>
              </a:rPr>
              <a:t>Виды взаимодействия в системе «человек – среда обитания»: </a:t>
            </a:r>
            <a:r>
              <a:rPr lang="ru-RU" sz="1800" dirty="0">
                <a:latin typeface="Segoe UI"/>
                <a:ea typeface="Microsoft Sans Serif"/>
                <a:cs typeface="Microsoft Sans Serif"/>
              </a:rPr>
              <a:t>1 – естественных стихийных явлений на человека; 2 – производственной среды на работающего; 3 – производственной среды на городскую среду (среду промышленной зоны); 4– человека (ошибочные действия) на производственную среду; 5 – городской среды на человека, производственную и бытовую среду; 6 – бытовой среды на городскую; 7 – бытовой среды на человека; 8 – человека на бытовую среду; 9 – городской среды или промышленной зоны на биосферу; 10 – биосферы на городскую, бытовую и производственную среду; 11 – человека на городскую среду; 12 – человека на биосферу; 13 – биосферы на человека.</a:t>
            </a:r>
            <a:endParaRPr lang="en-US" sz="1800" dirty="0">
              <a:latin typeface="Segoe UI"/>
              <a:ea typeface="Microsoft Sans Serif"/>
              <a:cs typeface="Microsoft Sans Serif"/>
            </a:endParaRPr>
          </a:p>
          <a:p>
            <a:endParaRPr lang="ru-RU" sz="1800" dirty="0">
              <a:latin typeface="Segoe UI"/>
              <a:ea typeface="Verdana"/>
              <a:cs typeface="Verdana"/>
            </a:endParaRPr>
          </a:p>
        </p:txBody>
      </p:sp>
    </p:spTree>
    <p:extLst>
      <p:ext uri="{BB962C8B-B14F-4D97-AF65-F5344CB8AC3E}">
        <p14:creationId xmlns:p14="http://schemas.microsoft.com/office/powerpoint/2010/main" val="256224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470C1B-4A47-4AF7-905D-0ABB98664B4A}"/>
              </a:ext>
            </a:extLst>
          </p:cNvPr>
          <p:cNvSpPr>
            <a:spLocks noGrp="1"/>
          </p:cNvSpPr>
          <p:nvPr>
            <p:ph type="title"/>
          </p:nvPr>
        </p:nvSpPr>
        <p:spPr>
          <a:xfrm>
            <a:off x="457200" y="467457"/>
            <a:ext cx="8229600" cy="446943"/>
          </a:xfrm>
        </p:spPr>
        <p:txBody>
          <a:bodyPr>
            <a:normAutofit fontScale="90000"/>
          </a:bodyPr>
          <a:lstStyle/>
          <a:p>
            <a:pPr algn="l"/>
            <a:r>
              <a:rPr lang="ru-RU" dirty="0">
                <a:latin typeface="Roboto Slab" pitchFamily="2" charset="0"/>
                <a:ea typeface="Roboto Slab" pitchFamily="2" charset="0"/>
                <a:cs typeface="Microsoft Sans Serif"/>
              </a:rPr>
              <a:t>Что вас ждет?</a:t>
            </a:r>
            <a:endParaRPr lang="ru-RU" dirty="0">
              <a:latin typeface="Roboto Slab" pitchFamily="2" charset="0"/>
              <a:ea typeface="Roboto Slab" pitchFamily="2" charset="0"/>
            </a:endParaRPr>
          </a:p>
          <a:p>
            <a:endParaRPr lang="ru-RU" dirty="0">
              <a:latin typeface="Roboto Slab" pitchFamily="2" charset="0"/>
              <a:ea typeface="Roboto Slab" pitchFamily="2" charset="0"/>
            </a:endParaRPr>
          </a:p>
        </p:txBody>
      </p:sp>
      <p:graphicFrame>
        <p:nvGraphicFramePr>
          <p:cNvPr id="4" name="Таблица 3">
            <a:extLst>
              <a:ext uri="{FF2B5EF4-FFF2-40B4-BE49-F238E27FC236}">
                <a16:creationId xmlns:a16="http://schemas.microsoft.com/office/drawing/2014/main" id="{0DE24E63-24AD-4E3F-8149-63A7239DD2DC}"/>
              </a:ext>
            </a:extLst>
          </p:cNvPr>
          <p:cNvGraphicFramePr>
            <a:graphicFrameLocks noGrp="1"/>
          </p:cNvGraphicFramePr>
          <p:nvPr>
            <p:extLst>
              <p:ext uri="{D42A27DB-BD31-4B8C-83A1-F6EECF244321}">
                <p14:modId xmlns:p14="http://schemas.microsoft.com/office/powerpoint/2010/main" val="21676471"/>
              </p:ext>
            </p:extLst>
          </p:nvPr>
        </p:nvGraphicFramePr>
        <p:xfrm>
          <a:off x="228600" y="1276350"/>
          <a:ext cx="8305801" cy="2570480"/>
        </p:xfrm>
        <a:graphic>
          <a:graphicData uri="http://schemas.openxmlformats.org/drawingml/2006/table">
            <a:tbl>
              <a:tblPr firstRow="1" bandRow="1">
                <a:tableStyleId>{5940675A-B579-460E-94D1-54222C63F5DA}</a:tableStyleId>
              </a:tblPr>
              <a:tblGrid>
                <a:gridCol w="2224804">
                  <a:extLst>
                    <a:ext uri="{9D8B030D-6E8A-4147-A177-3AD203B41FA5}">
                      <a16:colId xmlns:a16="http://schemas.microsoft.com/office/drawing/2014/main" val="3604023551"/>
                    </a:ext>
                  </a:extLst>
                </a:gridCol>
                <a:gridCol w="1432796">
                  <a:extLst>
                    <a:ext uri="{9D8B030D-6E8A-4147-A177-3AD203B41FA5}">
                      <a16:colId xmlns:a16="http://schemas.microsoft.com/office/drawing/2014/main" val="3598427992"/>
                    </a:ext>
                  </a:extLst>
                </a:gridCol>
                <a:gridCol w="1219200">
                  <a:extLst>
                    <a:ext uri="{9D8B030D-6E8A-4147-A177-3AD203B41FA5}">
                      <a16:colId xmlns:a16="http://schemas.microsoft.com/office/drawing/2014/main" val="2496810903"/>
                    </a:ext>
                  </a:extLst>
                </a:gridCol>
                <a:gridCol w="1066800">
                  <a:extLst>
                    <a:ext uri="{9D8B030D-6E8A-4147-A177-3AD203B41FA5}">
                      <a16:colId xmlns:a16="http://schemas.microsoft.com/office/drawing/2014/main" val="1085847524"/>
                    </a:ext>
                  </a:extLst>
                </a:gridCol>
                <a:gridCol w="1295400">
                  <a:extLst>
                    <a:ext uri="{9D8B030D-6E8A-4147-A177-3AD203B41FA5}">
                      <a16:colId xmlns:a16="http://schemas.microsoft.com/office/drawing/2014/main" val="1819186917"/>
                    </a:ext>
                  </a:extLst>
                </a:gridCol>
                <a:gridCol w="1066801">
                  <a:extLst>
                    <a:ext uri="{9D8B030D-6E8A-4147-A177-3AD203B41FA5}">
                      <a16:colId xmlns:a16="http://schemas.microsoft.com/office/drawing/2014/main" val="923743900"/>
                    </a:ext>
                  </a:extLst>
                </a:gridCol>
              </a:tblGrid>
              <a:tr h="370840">
                <a:tc rowSpan="2">
                  <a:txBody>
                    <a:bodyPr/>
                    <a:lstStyle/>
                    <a:p>
                      <a:pPr algn="ctr"/>
                      <a:r>
                        <a:rPr lang="ru-RU" sz="1200" dirty="0">
                          <a:latin typeface="Roboto" panose="02000000000000000000" pitchFamily="2" charset="0"/>
                          <a:ea typeface="Roboto" panose="02000000000000000000" pitchFamily="2" charset="0"/>
                          <a:cs typeface="Microsoft Sans Serif" panose="020B0604020202020204" pitchFamily="34" charset="0"/>
                        </a:rPr>
                        <a:t>Лекторий</a:t>
                      </a:r>
                    </a:p>
                    <a:p>
                      <a:pPr algn="ctr"/>
                      <a:r>
                        <a:rPr lang="en-US" sz="1200" dirty="0">
                          <a:latin typeface="Roboto" panose="02000000000000000000" pitchFamily="2" charset="0"/>
                          <a:ea typeface="Roboto" panose="02000000000000000000" pitchFamily="2" charset="0"/>
                          <a:cs typeface="Microsoft Sans Serif" panose="020B0604020202020204" pitchFamily="34" charset="0"/>
                        </a:rPr>
                        <a:t>18</a:t>
                      </a:r>
                      <a:r>
                        <a:rPr lang="ru-RU" sz="1200" dirty="0">
                          <a:latin typeface="Roboto" panose="02000000000000000000" pitchFamily="2" charset="0"/>
                          <a:ea typeface="Roboto" panose="02000000000000000000" pitchFamily="2" charset="0"/>
                          <a:cs typeface="Microsoft Sans Serif" panose="020B0604020202020204" pitchFamily="34" charset="0"/>
                        </a:rPr>
                        <a:t> лекций</a:t>
                      </a:r>
                      <a:r>
                        <a:rPr lang="en-US" sz="1200" dirty="0">
                          <a:latin typeface="Roboto" panose="02000000000000000000" pitchFamily="2" charset="0"/>
                          <a:ea typeface="Roboto" panose="02000000000000000000" pitchFamily="2" charset="0"/>
                          <a:cs typeface="Microsoft Sans Serif" panose="020B0604020202020204" pitchFamily="34" charset="0"/>
                        </a:rPr>
                        <a:t> </a:t>
                      </a:r>
                    </a:p>
                    <a:p>
                      <a:pPr algn="ctr"/>
                      <a:r>
                        <a:rPr lang="en-US" sz="1200" dirty="0">
                          <a:latin typeface="Roboto" panose="02000000000000000000" pitchFamily="2" charset="0"/>
                          <a:ea typeface="Roboto" panose="02000000000000000000" pitchFamily="2" charset="0"/>
                          <a:cs typeface="Microsoft Sans Serif" panose="020B0604020202020204" pitchFamily="34" charset="0"/>
                        </a:rPr>
                        <a:t>(</a:t>
                      </a:r>
                      <a:r>
                        <a:rPr lang="ru-RU" sz="1200" dirty="0">
                          <a:latin typeface="Roboto" panose="02000000000000000000" pitchFamily="2" charset="0"/>
                          <a:ea typeface="Roboto" panose="02000000000000000000" pitchFamily="2" charset="0"/>
                          <a:cs typeface="Microsoft Sans Serif" panose="020B0604020202020204" pitchFamily="34" charset="0"/>
                        </a:rPr>
                        <a:t>ДОТ по четвергам</a:t>
                      </a:r>
                      <a:r>
                        <a:rPr lang="en-US" sz="1200" dirty="0">
                          <a:latin typeface="Roboto" panose="02000000000000000000" pitchFamily="2" charset="0"/>
                          <a:ea typeface="Roboto" panose="02000000000000000000" pitchFamily="2" charset="0"/>
                          <a:cs typeface="Microsoft Sans Serif" panose="020B0604020202020204" pitchFamily="34" charset="0"/>
                        </a:rPr>
                        <a:t>)</a:t>
                      </a:r>
                      <a:endParaRPr lang="ru-RU" sz="1200" baseline="30000" dirty="0">
                        <a:latin typeface="Roboto" panose="02000000000000000000" pitchFamily="2" charset="0"/>
                        <a:ea typeface="Roboto" panose="02000000000000000000" pitchFamily="2" charset="0"/>
                        <a:cs typeface="Microsoft Sans Serif" panose="020B0604020202020204" pitchFamily="34" charset="0"/>
                      </a:endParaRPr>
                    </a:p>
                    <a:p>
                      <a:pPr algn="ctr"/>
                      <a:endParaRPr lang="ru-RU" sz="1200" dirty="0">
                        <a:latin typeface="Roboto" panose="02000000000000000000" pitchFamily="2" charset="0"/>
                        <a:ea typeface="Roboto" panose="02000000000000000000" pitchFamily="2" charset="0"/>
                        <a:cs typeface="Microsoft Sans Serif" panose="020B0604020202020204" pitchFamily="34" charset="0"/>
                      </a:endParaRPr>
                    </a:p>
                    <a:p>
                      <a:pPr algn="ctr"/>
                      <a:r>
                        <a:rPr lang="ru-RU" sz="1200" dirty="0">
                          <a:latin typeface="Roboto" panose="02000000000000000000" pitchFamily="2" charset="0"/>
                          <a:ea typeface="Roboto" panose="02000000000000000000" pitchFamily="2" charset="0"/>
                          <a:cs typeface="Microsoft Sans Serif" panose="020B0604020202020204" pitchFamily="34" charset="0"/>
                        </a:rPr>
                        <a:t>Подведение итогов</a:t>
                      </a:r>
                    </a:p>
                    <a:p>
                      <a:pPr algn="ctr"/>
                      <a:r>
                        <a:rPr lang="ru-RU" sz="1200" b="1" dirty="0">
                          <a:latin typeface="Roboto" panose="02000000000000000000" pitchFamily="2" charset="0"/>
                          <a:ea typeface="Roboto" panose="02000000000000000000" pitchFamily="2" charset="0"/>
                          <a:cs typeface="Microsoft Sans Serif" panose="020B0604020202020204" pitchFamily="34" charset="0"/>
                        </a:rPr>
                        <a:t>с 3 по 9 апреля</a:t>
                      </a:r>
                    </a:p>
                  </a:txBody>
                  <a:tcPr anchor="ctr"/>
                </a:tc>
                <a:tc gridSpan="2">
                  <a:txBody>
                    <a:bodyPr/>
                    <a:lstStyle/>
                    <a:p>
                      <a:pPr algn="ctr"/>
                      <a:endParaRPr lang="en-US" sz="1200" dirty="0">
                        <a:latin typeface="Roboto" panose="02000000000000000000" pitchFamily="2" charset="0"/>
                        <a:ea typeface="Roboto" panose="02000000000000000000" pitchFamily="2" charset="0"/>
                        <a:cs typeface="Microsoft Sans Serif" panose="020B0604020202020204" pitchFamily="34" charset="0"/>
                      </a:endParaRPr>
                    </a:p>
                    <a:p>
                      <a:pPr algn="ctr"/>
                      <a:r>
                        <a:rPr lang="ru-RU" sz="1200" dirty="0">
                          <a:latin typeface="Roboto" panose="02000000000000000000" pitchFamily="2" charset="0"/>
                          <a:ea typeface="Roboto" panose="02000000000000000000" pitchFamily="2" charset="0"/>
                          <a:cs typeface="Microsoft Sans Serif" panose="020B0604020202020204" pitchFamily="34" charset="0"/>
                        </a:rPr>
                        <a:t>Контрольные точки</a:t>
                      </a:r>
                    </a:p>
                    <a:p>
                      <a:pPr algn="ctr"/>
                      <a:endParaRPr lang="ru-RU" sz="1200" dirty="0">
                        <a:latin typeface="Roboto" panose="02000000000000000000" pitchFamily="2" charset="0"/>
                        <a:ea typeface="Roboto" panose="02000000000000000000" pitchFamily="2" charset="0"/>
                        <a:cs typeface="Microsoft Sans Serif" panose="020B0604020202020204" pitchFamily="34" charset="0"/>
                      </a:endParaRPr>
                    </a:p>
                  </a:txBody>
                  <a:tcPr anchor="ctr"/>
                </a:tc>
                <a:tc hMerge="1">
                  <a:txBody>
                    <a:bodyPr/>
                    <a:lstStyle/>
                    <a:p>
                      <a:pPr algn="ctr"/>
                      <a:endParaRPr lang="ru-RU" sz="1200" dirty="0">
                        <a:latin typeface="Roboto" panose="02000000000000000000" pitchFamily="2" charset="0"/>
                        <a:ea typeface="Roboto" panose="02000000000000000000" pitchFamily="2" charset="0"/>
                        <a:cs typeface="Microsoft Sans Serif" panose="020B0604020202020204" pitchFamily="34" charset="0"/>
                      </a:endParaRPr>
                    </a:p>
                  </a:txBody>
                  <a:tcPr anchor="ctr"/>
                </a:tc>
                <a:tc gridSpan="2">
                  <a:txBody>
                    <a:bodyPr/>
                    <a:lstStyle/>
                    <a:p>
                      <a:pPr algn="ctr"/>
                      <a:r>
                        <a:rPr lang="ru-RU" sz="1200" dirty="0">
                          <a:latin typeface="Roboto" panose="02000000000000000000" pitchFamily="2" charset="0"/>
                          <a:ea typeface="Roboto" panose="02000000000000000000" pitchFamily="2" charset="0"/>
                          <a:cs typeface="Microsoft Sans Serif" panose="020B0604020202020204" pitchFamily="34" charset="0"/>
                        </a:rPr>
                        <a:t>Практикум</a:t>
                      </a:r>
                    </a:p>
                  </a:txBody>
                  <a:tcPr anchor="ctr"/>
                </a:tc>
                <a:tc hMerge="1">
                  <a:txBody>
                    <a:bodyPr/>
                    <a:lstStyle/>
                    <a:p>
                      <a:endParaRPr lang="ru-RU" sz="1200" dirty="0">
                        <a:latin typeface="Roboto" panose="02000000000000000000" pitchFamily="2" charset="0"/>
                        <a:ea typeface="Roboto" panose="02000000000000000000" pitchFamily="2" charset="0"/>
                        <a:cs typeface="Microsoft Sans Serif" panose="020B0604020202020204" pitchFamily="34" charset="0"/>
                      </a:endParaRPr>
                    </a:p>
                  </a:txBody>
                  <a:tcPr/>
                </a:tc>
                <a:tc rowSpan="2">
                  <a:txBody>
                    <a:bodyPr/>
                    <a:lstStyle/>
                    <a:p>
                      <a:pPr algn="ctr"/>
                      <a:r>
                        <a:rPr lang="ru-RU" sz="1200" dirty="0">
                          <a:latin typeface="Roboto" panose="02000000000000000000" pitchFamily="2" charset="0"/>
                          <a:ea typeface="Roboto" panose="02000000000000000000" pitchFamily="2" charset="0"/>
                          <a:cs typeface="Microsoft Sans Serif" panose="020B0604020202020204" pitchFamily="34" charset="0"/>
                        </a:rPr>
                        <a:t>Экзамен</a:t>
                      </a:r>
                      <a:br>
                        <a:rPr lang="ru-RU" sz="1200" dirty="0">
                          <a:latin typeface="Roboto" panose="02000000000000000000" pitchFamily="2" charset="0"/>
                          <a:ea typeface="Roboto" panose="02000000000000000000" pitchFamily="2" charset="0"/>
                          <a:cs typeface="Microsoft Sans Serif" panose="020B0604020202020204" pitchFamily="34" charset="0"/>
                        </a:rPr>
                      </a:br>
                      <a:r>
                        <a:rPr lang="ru-RU" sz="1200" b="1" dirty="0">
                          <a:latin typeface="Roboto" panose="02000000000000000000" pitchFamily="2" charset="0"/>
                          <a:ea typeface="Roboto" panose="02000000000000000000" pitchFamily="2" charset="0"/>
                          <a:cs typeface="Microsoft Sans Serif" panose="020B0604020202020204" pitchFamily="34" charset="0"/>
                        </a:rPr>
                        <a:t>январь 2024</a:t>
                      </a:r>
                    </a:p>
                  </a:txBody>
                  <a:tcPr anchor="ctr"/>
                </a:tc>
                <a:extLst>
                  <a:ext uri="{0D108BD9-81ED-4DB2-BD59-A6C34878D82A}">
                    <a16:rowId xmlns:a16="http://schemas.microsoft.com/office/drawing/2014/main" val="3471755111"/>
                  </a:ext>
                </a:extLst>
              </a:tr>
              <a:tr h="828040">
                <a:tc vMerge="1">
                  <a:txBody>
                    <a:bodyPr/>
                    <a:lstStyle/>
                    <a:p>
                      <a:endParaRPr lang="ru-RU" sz="1200" dirty="0">
                        <a:latin typeface="Roboto" panose="02000000000000000000" pitchFamily="2" charset="0"/>
                        <a:ea typeface="Roboto" panose="02000000000000000000" pitchFamily="2" charset="0"/>
                        <a:cs typeface="Microsoft Sans Serif" panose="020B0604020202020204" pitchFamily="34" charset="0"/>
                      </a:endParaRPr>
                    </a:p>
                  </a:txBody>
                  <a:tcPr/>
                </a:tc>
                <a:tc>
                  <a:txBody>
                    <a:bodyPr/>
                    <a:lstStyle/>
                    <a:p>
                      <a:pPr algn="ctr"/>
                      <a:r>
                        <a:rPr lang="ru-RU" sz="1200" dirty="0">
                          <a:latin typeface="Roboto" panose="02000000000000000000" pitchFamily="2" charset="0"/>
                          <a:ea typeface="Roboto" panose="02000000000000000000" pitchFamily="2" charset="0"/>
                          <a:cs typeface="Microsoft Sans Serif" panose="020B0604020202020204" pitchFamily="34" charset="0"/>
                        </a:rPr>
                        <a:t>КТ1</a:t>
                      </a:r>
                    </a:p>
                    <a:p>
                      <a:pPr algn="ctr"/>
                      <a:r>
                        <a:rPr lang="ru-RU" sz="1200" b="1" dirty="0">
                          <a:latin typeface="Roboto" panose="02000000000000000000" pitchFamily="2" charset="0"/>
                          <a:ea typeface="Roboto" panose="02000000000000000000" pitchFamily="2" charset="0"/>
                          <a:cs typeface="Microsoft Sans Serif" panose="020B0604020202020204" pitchFamily="34" charset="0"/>
                        </a:rPr>
                        <a:t>конец октября</a:t>
                      </a:r>
                      <a:r>
                        <a:rPr lang="en-US" sz="1200" b="1" dirty="0">
                          <a:latin typeface="Roboto" panose="02000000000000000000" pitchFamily="2" charset="0"/>
                          <a:ea typeface="Roboto" panose="02000000000000000000" pitchFamily="2" charset="0"/>
                          <a:cs typeface="Microsoft Sans Serif" panose="020B0604020202020204" pitchFamily="34" charset="0"/>
                        </a:rPr>
                        <a:t>?</a:t>
                      </a:r>
                      <a:endParaRPr lang="ru-RU" sz="1200" b="1" dirty="0">
                        <a:latin typeface="Roboto" panose="02000000000000000000" pitchFamily="2" charset="0"/>
                        <a:ea typeface="Roboto" panose="02000000000000000000" pitchFamily="2" charset="0"/>
                        <a:cs typeface="Microsoft Sans Serif" panose="020B0604020202020204" pitchFamily="34" charset="0"/>
                      </a:endParaRPr>
                    </a:p>
                    <a:p>
                      <a:pPr algn="ctr"/>
                      <a:endParaRPr lang="ru-RU" sz="1200" b="1" dirty="0">
                        <a:solidFill>
                          <a:srgbClr val="FF0000"/>
                        </a:solidFill>
                        <a:latin typeface="Roboto" panose="02000000000000000000" pitchFamily="2" charset="0"/>
                        <a:ea typeface="Roboto" panose="02000000000000000000" pitchFamily="2" charset="0"/>
                        <a:cs typeface="Microsoft Sans Serif" panose="020B0604020202020204" pitchFamily="34" charset="0"/>
                      </a:endParaRPr>
                    </a:p>
                  </a:txBody>
                  <a:tcPr anchor="ctr"/>
                </a:tc>
                <a:tc>
                  <a:txBody>
                    <a:bodyPr/>
                    <a:lstStyle/>
                    <a:p>
                      <a:pPr algn="ctr"/>
                      <a:r>
                        <a:rPr lang="ru-RU" sz="1200" dirty="0">
                          <a:latin typeface="Roboto" panose="02000000000000000000" pitchFamily="2" charset="0"/>
                          <a:ea typeface="Roboto" panose="02000000000000000000" pitchFamily="2" charset="0"/>
                          <a:cs typeface="Microsoft Sans Serif" panose="020B0604020202020204" pitchFamily="34" charset="0"/>
                        </a:rPr>
                        <a:t>КТ2</a:t>
                      </a:r>
                    </a:p>
                    <a:p>
                      <a:pPr algn="ctr"/>
                      <a:r>
                        <a:rPr lang="ru-RU" sz="1200" b="1" dirty="0">
                          <a:latin typeface="Roboto" panose="02000000000000000000" pitchFamily="2" charset="0"/>
                          <a:ea typeface="Roboto" panose="02000000000000000000" pitchFamily="2" charset="0"/>
                          <a:cs typeface="Microsoft Sans Serif" panose="020B0604020202020204" pitchFamily="34" charset="0"/>
                        </a:rPr>
                        <a:t>декабрь </a:t>
                      </a:r>
                    </a:p>
                    <a:p>
                      <a:pPr algn="ctr"/>
                      <a:endParaRPr lang="ru-RU" b="1" dirty="0">
                        <a:solidFill>
                          <a:srgbClr val="FF0000"/>
                        </a:solidFill>
                      </a:endParaRPr>
                    </a:p>
                  </a:txBody>
                  <a:tcPr anchor="ctr"/>
                </a:tc>
                <a:tc>
                  <a:txBody>
                    <a:bodyPr/>
                    <a:lstStyle/>
                    <a:p>
                      <a:pPr algn="ctr"/>
                      <a:r>
                        <a:rPr lang="ru-RU" sz="1200" b="0" dirty="0">
                          <a:solidFill>
                            <a:schemeClr val="tx1"/>
                          </a:solidFill>
                          <a:latin typeface="Roboto" panose="02000000000000000000" pitchFamily="2" charset="0"/>
                          <a:ea typeface="Roboto" panose="02000000000000000000" pitchFamily="2" charset="0"/>
                          <a:cs typeface="Microsoft Sans Serif" panose="020B0604020202020204" pitchFamily="34" charset="0"/>
                        </a:rPr>
                        <a:t>Санитария</a:t>
                      </a:r>
                      <a:br>
                        <a:rPr lang="ru-RU" sz="1200" b="1" dirty="0">
                          <a:solidFill>
                            <a:srgbClr val="FF0000"/>
                          </a:solidFill>
                          <a:latin typeface="Roboto" panose="02000000000000000000" pitchFamily="2" charset="0"/>
                          <a:ea typeface="Roboto" panose="02000000000000000000" pitchFamily="2" charset="0"/>
                          <a:cs typeface="Microsoft Sans Serif" panose="020B0604020202020204" pitchFamily="34" charset="0"/>
                        </a:rPr>
                      </a:br>
                      <a: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ноябрь,</a:t>
                      </a:r>
                      <a:b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br>
                      <a: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2 занятия</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b="0" dirty="0">
                        <a:solidFill>
                          <a:schemeClr val="tx1"/>
                        </a:solidFill>
                        <a:latin typeface="Roboto" panose="02000000000000000000" pitchFamily="2" charset="0"/>
                        <a:ea typeface="Roboto" panose="02000000000000000000" pitchFamily="2" charset="0"/>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dirty="0">
                          <a:solidFill>
                            <a:schemeClr val="tx1"/>
                          </a:solidFill>
                          <a:latin typeface="Roboto" panose="02000000000000000000" pitchFamily="2" charset="0"/>
                          <a:ea typeface="Roboto" panose="02000000000000000000" pitchFamily="2" charset="0"/>
                          <a:cs typeface="Microsoft Sans Serif" panose="020B0604020202020204" pitchFamily="34" charset="0"/>
                        </a:rPr>
                        <a:t>Пожарная безопасность</a:t>
                      </a:r>
                      <a:br>
                        <a:rPr lang="ru-RU" sz="1200" b="0" dirty="0">
                          <a:solidFill>
                            <a:schemeClr val="tx1"/>
                          </a:solidFill>
                          <a:latin typeface="Roboto" panose="02000000000000000000" pitchFamily="2" charset="0"/>
                          <a:ea typeface="Roboto" panose="02000000000000000000" pitchFamily="2" charset="0"/>
                          <a:cs typeface="Microsoft Sans Serif" panose="020B0604020202020204" pitchFamily="34" charset="0"/>
                        </a:rPr>
                      </a:br>
                      <a: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ноябрь,</a:t>
                      </a:r>
                      <a:b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br>
                      <a: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2 занятия</a:t>
                      </a:r>
                    </a:p>
                    <a:p>
                      <a:pPr algn="ctr"/>
                      <a:endParaRPr lang="ru-RU" sz="1200" b="1" dirty="0">
                        <a:solidFill>
                          <a:srgbClr val="FF0000"/>
                        </a:solidFill>
                        <a:latin typeface="Roboto" panose="02000000000000000000" pitchFamily="2" charset="0"/>
                        <a:ea typeface="Roboto" panose="02000000000000000000" pitchFamily="2" charset="0"/>
                        <a:cs typeface="Microsoft Sans Serif" panose="020B0604020202020204" pitchFamily="34" charset="0"/>
                      </a:endParaRPr>
                    </a:p>
                  </a:txBody>
                  <a:tcPr anchor="ctr"/>
                </a:tc>
                <a:tc vMerge="1">
                  <a:txBody>
                    <a:bodyPr/>
                    <a:lstStyle/>
                    <a:p>
                      <a:endParaRPr lang="ru-RU" sz="1200" dirty="0">
                        <a:latin typeface="Roboto" panose="02000000000000000000" pitchFamily="2" charset="0"/>
                        <a:ea typeface="Roboto" panose="02000000000000000000" pitchFamily="2" charset="0"/>
                        <a:cs typeface="Microsoft Sans Serif" panose="020B0604020202020204" pitchFamily="34" charset="0"/>
                      </a:endParaRPr>
                    </a:p>
                  </a:txBody>
                  <a:tcPr/>
                </a:tc>
                <a:extLst>
                  <a:ext uri="{0D108BD9-81ED-4DB2-BD59-A6C34878D82A}">
                    <a16:rowId xmlns:a16="http://schemas.microsoft.com/office/drawing/2014/main" val="3601799275"/>
                  </a:ext>
                </a:extLst>
              </a:tr>
              <a:tr h="370840">
                <a:tc>
                  <a:txBody>
                    <a:bodyPr/>
                    <a:lstStyle/>
                    <a:p>
                      <a:pPr algn="ctr"/>
                      <a:r>
                        <a:rPr lang="en-US" sz="1200" b="1" dirty="0">
                          <a:latin typeface="Roboto" panose="02000000000000000000" pitchFamily="2" charset="0"/>
                          <a:ea typeface="Roboto" panose="02000000000000000000" pitchFamily="2" charset="0"/>
                          <a:cs typeface="Microsoft Sans Serif" panose="020B0604020202020204" pitchFamily="34" charset="0"/>
                        </a:rPr>
                        <a:t>~</a:t>
                      </a:r>
                      <a:r>
                        <a:rPr lang="ru-RU" sz="1200" b="1" dirty="0">
                          <a:latin typeface="Roboto" panose="02000000000000000000" pitchFamily="2" charset="0"/>
                          <a:ea typeface="Roboto" panose="02000000000000000000" pitchFamily="2" charset="0"/>
                          <a:cs typeface="Microsoft Sans Serif" panose="020B0604020202020204" pitchFamily="34" charset="0"/>
                        </a:rPr>
                        <a:t>2</a:t>
                      </a:r>
                    </a:p>
                  </a:txBody>
                  <a:tcPr anchor="ctr"/>
                </a:tc>
                <a:tc>
                  <a:txBody>
                    <a:bodyPr/>
                    <a:lstStyle/>
                    <a:p>
                      <a:pPr algn="ctr"/>
                      <a:r>
                        <a:rPr lang="en-US" sz="1200" b="1" dirty="0">
                          <a:latin typeface="Roboto" panose="02000000000000000000" pitchFamily="2" charset="0"/>
                          <a:ea typeface="Roboto" panose="02000000000000000000" pitchFamily="2" charset="0"/>
                          <a:cs typeface="Microsoft Sans Serif" panose="020B0604020202020204" pitchFamily="34" charset="0"/>
                        </a:rPr>
                        <a:t>15</a:t>
                      </a:r>
                      <a:endParaRPr lang="ru-RU" sz="1200" b="1" dirty="0">
                        <a:latin typeface="Roboto" panose="02000000000000000000" pitchFamily="2" charset="0"/>
                        <a:ea typeface="Roboto" panose="02000000000000000000" pitchFamily="2" charset="0"/>
                        <a:cs typeface="Microsoft Sans Serif" panose="020B0604020202020204" pitchFamily="34" charset="0"/>
                      </a:endParaRPr>
                    </a:p>
                  </a:txBody>
                  <a:tcPr anchor="ctr"/>
                </a:tc>
                <a:tc>
                  <a:txBody>
                    <a:bodyPr/>
                    <a:lstStyle/>
                    <a:p>
                      <a:pPr algn="ctr"/>
                      <a:r>
                        <a:rPr lang="en-US" sz="1200" b="1" dirty="0">
                          <a:latin typeface="Roboto" panose="02000000000000000000" pitchFamily="2" charset="0"/>
                          <a:ea typeface="Roboto" panose="02000000000000000000" pitchFamily="2" charset="0"/>
                          <a:cs typeface="Microsoft Sans Serif" panose="020B0604020202020204" pitchFamily="34" charset="0"/>
                        </a:rPr>
                        <a:t>15</a:t>
                      </a:r>
                      <a:endParaRPr lang="ru-RU" sz="1200" b="1" dirty="0">
                        <a:latin typeface="Roboto" panose="02000000000000000000" pitchFamily="2" charset="0"/>
                        <a:ea typeface="Roboto" panose="02000000000000000000" pitchFamily="2" charset="0"/>
                        <a:cs typeface="Microsoft Sans Serif" panose="020B0604020202020204" pitchFamily="34" charset="0"/>
                      </a:endParaRPr>
                    </a:p>
                  </a:txBody>
                  <a:tcPr anchor="ctr"/>
                </a:tc>
                <a:tc>
                  <a:txBody>
                    <a:bodyPr/>
                    <a:lstStyle/>
                    <a:p>
                      <a:pPr algn="ctr"/>
                      <a: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14</a:t>
                      </a:r>
                    </a:p>
                  </a:txBody>
                  <a:tcPr anchor="ctr"/>
                </a:tc>
                <a:tc>
                  <a:txBody>
                    <a:bodyPr/>
                    <a:lstStyle/>
                    <a:p>
                      <a:pPr algn="ctr"/>
                      <a: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14</a:t>
                      </a:r>
                    </a:p>
                  </a:txBody>
                  <a:tcPr anchor="ctr"/>
                </a:tc>
                <a:tc>
                  <a:txBody>
                    <a:bodyPr/>
                    <a:lstStyle/>
                    <a:p>
                      <a:pPr algn="ctr"/>
                      <a: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40</a:t>
                      </a:r>
                    </a:p>
                  </a:txBody>
                  <a:tcPr anchor="ctr"/>
                </a:tc>
                <a:extLst>
                  <a:ext uri="{0D108BD9-81ED-4DB2-BD59-A6C34878D82A}">
                    <a16:rowId xmlns:a16="http://schemas.microsoft.com/office/drawing/2014/main" val="475218081"/>
                  </a:ext>
                </a:extLst>
              </a:tr>
              <a:tr h="370840">
                <a:tc>
                  <a:txBody>
                    <a:bodyPr/>
                    <a:lstStyle/>
                    <a:p>
                      <a:pPr algn="ctr"/>
                      <a:r>
                        <a:rPr lang="en-US"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a:t>
                      </a:r>
                      <a: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2</a:t>
                      </a:r>
                    </a:p>
                  </a:txBody>
                  <a:tcPr anchor="ctr"/>
                </a:tc>
                <a:tc gridSpan="2">
                  <a:txBody>
                    <a:bodyPr/>
                    <a:lstStyle/>
                    <a:p>
                      <a:pPr algn="ctr"/>
                      <a: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30</a:t>
                      </a:r>
                    </a:p>
                  </a:txBody>
                  <a:tcPr anchor="ctr"/>
                </a:tc>
                <a:tc hMerge="1">
                  <a:txBody>
                    <a:bodyPr/>
                    <a:lstStyle/>
                    <a:p>
                      <a:pPr algn="ctr"/>
                      <a:endParaRPr lang="ru-RU" sz="1200" b="1" dirty="0">
                        <a:solidFill>
                          <a:srgbClr val="FF0000"/>
                        </a:solidFill>
                        <a:latin typeface="Roboto" panose="02000000000000000000" pitchFamily="2" charset="0"/>
                        <a:ea typeface="Roboto" panose="02000000000000000000" pitchFamily="2" charset="0"/>
                        <a:cs typeface="Microsoft Sans Serif" panose="020B0604020202020204" pitchFamily="34" charset="0"/>
                      </a:endParaRPr>
                    </a:p>
                  </a:txBody>
                  <a:tcPr anchor="ctr"/>
                </a:tc>
                <a:tc gridSpan="2">
                  <a:txBody>
                    <a:bodyPr/>
                    <a:lstStyle/>
                    <a:p>
                      <a:pPr algn="ctr"/>
                      <a: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28</a:t>
                      </a:r>
                      <a:r>
                        <a:rPr lang="ru-RU" sz="1200" b="1" baseline="30000" dirty="0">
                          <a:solidFill>
                            <a:schemeClr val="tx1"/>
                          </a:solidFill>
                          <a:latin typeface="Roboto" panose="02000000000000000000" pitchFamily="2" charset="0"/>
                          <a:ea typeface="Roboto" panose="02000000000000000000" pitchFamily="2" charset="0"/>
                          <a:cs typeface="Microsoft Sans Serif" panose="020B0604020202020204" pitchFamily="34" charset="0"/>
                        </a:rPr>
                        <a:t>*</a:t>
                      </a:r>
                    </a:p>
                  </a:txBody>
                  <a:tcPr anchor="ctr"/>
                </a:tc>
                <a:tc hMerge="1">
                  <a:txBody>
                    <a:bodyPr/>
                    <a:lstStyle/>
                    <a:p>
                      <a:pPr algn="ctr"/>
                      <a:endParaRPr lang="ru-RU" sz="1200" b="1" dirty="0">
                        <a:solidFill>
                          <a:srgbClr val="FF0000"/>
                        </a:solidFill>
                        <a:latin typeface="Roboto" panose="02000000000000000000" pitchFamily="2" charset="0"/>
                        <a:ea typeface="Roboto" panose="02000000000000000000" pitchFamily="2" charset="0"/>
                        <a:cs typeface="Microsoft Sans Serif" panose="020B0604020202020204" pitchFamily="34" charset="0"/>
                      </a:endParaRPr>
                    </a:p>
                  </a:txBody>
                  <a:tcPr anchor="ctr"/>
                </a:tc>
                <a:tc>
                  <a:txBody>
                    <a:bodyPr/>
                    <a:lstStyle/>
                    <a:p>
                      <a:pPr algn="ctr"/>
                      <a:r>
                        <a:rPr lang="ru-RU" sz="1200" b="1" dirty="0">
                          <a:solidFill>
                            <a:schemeClr val="tx1"/>
                          </a:solidFill>
                          <a:latin typeface="Roboto" panose="02000000000000000000" pitchFamily="2" charset="0"/>
                          <a:ea typeface="Roboto" panose="02000000000000000000" pitchFamily="2" charset="0"/>
                          <a:cs typeface="Microsoft Sans Serif" panose="020B0604020202020204" pitchFamily="34" charset="0"/>
                        </a:rPr>
                        <a:t>40</a:t>
                      </a:r>
                      <a:r>
                        <a:rPr lang="ru-RU" sz="1200" b="1" baseline="30000" dirty="0">
                          <a:solidFill>
                            <a:schemeClr val="tx1"/>
                          </a:solidFill>
                          <a:latin typeface="Roboto" panose="02000000000000000000" pitchFamily="2" charset="0"/>
                          <a:ea typeface="Roboto" panose="02000000000000000000" pitchFamily="2" charset="0"/>
                          <a:cs typeface="Microsoft Sans Serif" panose="020B0604020202020204" pitchFamily="34" charset="0"/>
                        </a:rPr>
                        <a:t>**</a:t>
                      </a:r>
                    </a:p>
                  </a:txBody>
                  <a:tcPr anchor="ctr"/>
                </a:tc>
                <a:extLst>
                  <a:ext uri="{0D108BD9-81ED-4DB2-BD59-A6C34878D82A}">
                    <a16:rowId xmlns:a16="http://schemas.microsoft.com/office/drawing/2014/main" val="485445568"/>
                  </a:ext>
                </a:extLst>
              </a:tr>
            </a:tbl>
          </a:graphicData>
        </a:graphic>
      </p:graphicFrame>
      <p:sp>
        <p:nvSpPr>
          <p:cNvPr id="5" name="TextBox 4">
            <a:extLst>
              <a:ext uri="{FF2B5EF4-FFF2-40B4-BE49-F238E27FC236}">
                <a16:creationId xmlns:a16="http://schemas.microsoft.com/office/drawing/2014/main" id="{7A67EE01-36A3-4E7F-8611-9F0AE6DA09CA}"/>
              </a:ext>
            </a:extLst>
          </p:cNvPr>
          <p:cNvSpPr txBox="1"/>
          <p:nvPr/>
        </p:nvSpPr>
        <p:spPr>
          <a:xfrm>
            <a:off x="609600" y="4024114"/>
            <a:ext cx="6858000" cy="461665"/>
          </a:xfrm>
          <a:prstGeom prst="rect">
            <a:avLst/>
          </a:prstGeom>
          <a:noFill/>
        </p:spPr>
        <p:txBody>
          <a:bodyPr wrap="square">
            <a:spAutoFit/>
          </a:bodyPr>
          <a:lstStyle/>
          <a:p>
            <a:r>
              <a:rPr lang="ru-RU" sz="1800" b="1" baseline="30000" dirty="0">
                <a:solidFill>
                  <a:schemeClr val="tx1"/>
                </a:solidFill>
                <a:latin typeface="Roboto" panose="02000000000000000000" pitchFamily="2" charset="0"/>
                <a:ea typeface="Roboto" panose="02000000000000000000" pitchFamily="2" charset="0"/>
                <a:cs typeface="Microsoft Sans Serif" panose="020B0604020202020204" pitchFamily="34" charset="0"/>
              </a:rPr>
              <a:t>* распределение баллов по 4-м занятиям лабораторных работ будет сообщено отдельно</a:t>
            </a:r>
          </a:p>
          <a:p>
            <a:r>
              <a:rPr lang="ru-RU" sz="1800" b="1" baseline="30000" dirty="0">
                <a:solidFill>
                  <a:schemeClr val="tx1"/>
                </a:solidFill>
                <a:latin typeface="Roboto" panose="02000000000000000000" pitchFamily="2" charset="0"/>
                <a:ea typeface="Roboto" panose="02000000000000000000" pitchFamily="2" charset="0"/>
                <a:cs typeface="Microsoft Sans Serif" panose="020B0604020202020204" pitchFamily="34" charset="0"/>
              </a:rPr>
              <a:t>** «автомат» при желании – без проблем и бюрократии, по Положению РХТУ</a:t>
            </a:r>
          </a:p>
        </p:txBody>
      </p:sp>
    </p:spTree>
    <p:extLst>
      <p:ext uri="{BB962C8B-B14F-4D97-AF65-F5344CB8AC3E}">
        <p14:creationId xmlns:p14="http://schemas.microsoft.com/office/powerpoint/2010/main" val="2179542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2C6AD2-414F-4D37-ACA4-AE042A662422}"/>
              </a:ext>
            </a:extLst>
          </p:cNvPr>
          <p:cNvSpPr>
            <a:spLocks noGrp="1"/>
          </p:cNvSpPr>
          <p:nvPr>
            <p:ph type="title"/>
          </p:nvPr>
        </p:nvSpPr>
        <p:spPr>
          <a:xfrm>
            <a:off x="36286" y="209550"/>
            <a:ext cx="8229600" cy="857250"/>
          </a:xfrm>
        </p:spPr>
        <p:txBody>
          <a:bodyPr>
            <a:normAutofit/>
          </a:bodyPr>
          <a:lstStyle/>
          <a:p>
            <a:pPr algn="l"/>
            <a:r>
              <a:rPr lang="ru-RU" dirty="0">
                <a:latin typeface="Microsoft Sans Serif"/>
                <a:ea typeface="Microsoft Sans Serif"/>
                <a:cs typeface="Arial"/>
              </a:rPr>
              <a:t>Основные потоки в естественной среде</a:t>
            </a:r>
            <a:endParaRPr lang="ru-RU" dirty="0">
              <a:latin typeface="Microsoft Sans Serif"/>
              <a:ea typeface="Microsoft Sans Serif"/>
            </a:endParaRPr>
          </a:p>
          <a:p>
            <a:pPr algn="l"/>
            <a:endParaRPr lang="ru-RU" dirty="0">
              <a:ea typeface="Microsoft Sans Serif"/>
            </a:endParaRPr>
          </a:p>
        </p:txBody>
      </p:sp>
      <p:sp>
        <p:nvSpPr>
          <p:cNvPr id="3" name="Объект 2">
            <a:extLst>
              <a:ext uri="{FF2B5EF4-FFF2-40B4-BE49-F238E27FC236}">
                <a16:creationId xmlns:a16="http://schemas.microsoft.com/office/drawing/2014/main" id="{A61725FA-707E-4B4B-B1AA-67F3EA3710AF}"/>
              </a:ext>
            </a:extLst>
          </p:cNvPr>
          <p:cNvSpPr>
            <a:spLocks noGrp="1"/>
          </p:cNvSpPr>
          <p:nvPr>
            <p:ph idx="1"/>
          </p:nvPr>
        </p:nvSpPr>
        <p:spPr>
          <a:xfrm>
            <a:off x="152400" y="1200150"/>
            <a:ext cx="7924800" cy="3475154"/>
          </a:xfrm>
        </p:spPr>
        <p:txBody>
          <a:bodyPr vert="horz" lIns="91440" tIns="45720" rIns="91440" bIns="45720" rtlCol="0" anchor="t">
            <a:noAutofit/>
          </a:bodyPr>
          <a:lstStyle/>
          <a:p>
            <a:r>
              <a:rPr lang="ru-RU" sz="1600" dirty="0">
                <a:latin typeface="Segoe UI"/>
                <a:ea typeface="Microsoft Sans Serif"/>
                <a:cs typeface="Microsoft Sans Serif"/>
              </a:rPr>
              <a:t>солнечное излучение, космическая пыль, излучение звезд, планет, электрическое и магнитное поля Земли;</a:t>
            </a:r>
            <a:endParaRPr lang="en-US" sz="1600" dirty="0">
              <a:latin typeface="Segoe UI"/>
              <a:ea typeface="Microsoft Sans Serif"/>
              <a:cs typeface="Microsoft Sans Serif"/>
            </a:endParaRPr>
          </a:p>
          <a:p>
            <a:r>
              <a:rPr lang="ru-RU" sz="1600" dirty="0">
                <a:latin typeface="Segoe UI"/>
                <a:ea typeface="Microsoft Sans Serif"/>
                <a:cs typeface="Microsoft Sans Serif"/>
              </a:rPr>
              <a:t>круговороты веществ в биосфере; </a:t>
            </a:r>
            <a:endParaRPr lang="en-US" sz="1600" dirty="0">
              <a:latin typeface="Segoe UI"/>
              <a:ea typeface="Microsoft Sans Serif"/>
              <a:cs typeface="Microsoft Sans Serif"/>
            </a:endParaRPr>
          </a:p>
          <a:p>
            <a:r>
              <a:rPr lang="ru-RU" sz="1600" dirty="0">
                <a:latin typeface="Segoe UI"/>
                <a:ea typeface="Microsoft Sans Serif"/>
                <a:cs typeface="Microsoft Sans Serif"/>
              </a:rPr>
              <a:t>пищевые цепи в экосистемах и биогеоценозах;</a:t>
            </a:r>
            <a:endParaRPr lang="en-US" sz="1600" dirty="0">
              <a:latin typeface="Segoe UI"/>
              <a:ea typeface="Microsoft Sans Serif"/>
              <a:cs typeface="Microsoft Sans Serif"/>
            </a:endParaRPr>
          </a:p>
          <a:p>
            <a:r>
              <a:rPr lang="ru-RU" sz="1600" dirty="0">
                <a:latin typeface="Segoe UI"/>
                <a:ea typeface="Microsoft Sans Serif"/>
                <a:cs typeface="Microsoft Sans Serif"/>
              </a:rPr>
              <a:t>атмосферные, </a:t>
            </a:r>
            <a:r>
              <a:rPr lang="ru-RU" sz="1600" dirty="0" err="1">
                <a:latin typeface="Segoe UI"/>
                <a:ea typeface="Microsoft Sans Serif"/>
                <a:cs typeface="Microsoft Sans Serif"/>
              </a:rPr>
              <a:t>гидросферные</a:t>
            </a:r>
            <a:r>
              <a:rPr lang="ru-RU" sz="1600" dirty="0">
                <a:latin typeface="Segoe UI"/>
                <a:ea typeface="Microsoft Sans Serif"/>
                <a:cs typeface="Microsoft Sans Serif"/>
              </a:rPr>
              <a:t>, литосферные и другие явления создают основные потоки вещества и энергии в естественной среде.</a:t>
            </a:r>
          </a:p>
          <a:p>
            <a:pPr algn="just"/>
            <a:endParaRPr lang="en-US" sz="1400" dirty="0">
              <a:latin typeface="Segoe UI"/>
              <a:ea typeface="Microsoft Sans Serif"/>
              <a:cs typeface="Microsoft Sans Serif"/>
            </a:endParaRPr>
          </a:p>
          <a:p>
            <a:pPr marL="0" indent="0">
              <a:buNone/>
            </a:pPr>
            <a:r>
              <a:rPr lang="ru-RU" sz="1200" b="1" dirty="0">
                <a:latin typeface="Segoe UI"/>
                <a:ea typeface="Microsoft Sans Serif"/>
                <a:cs typeface="Microsoft Sans Serif"/>
              </a:rPr>
              <a:t>Экосистема (экологическая система)</a:t>
            </a:r>
            <a:r>
              <a:rPr lang="ru-RU" sz="1200" dirty="0">
                <a:latin typeface="Segoe UI"/>
                <a:ea typeface="Microsoft Sans Serif"/>
                <a:cs typeface="Microsoft Sans Serif"/>
              </a:rPr>
              <a:t> - единый природный комплекс, образованный живыми организмами и средой их обитания, в котором живые и косные  компоненты  связаны  между  собой  потоками вещества и энергии.</a:t>
            </a:r>
          </a:p>
          <a:p>
            <a:pPr marL="0" indent="0">
              <a:buNone/>
            </a:pPr>
            <a:endParaRPr lang="en-US" sz="1200" dirty="0">
              <a:latin typeface="Segoe UI"/>
              <a:ea typeface="Microsoft Sans Serif"/>
              <a:cs typeface="Microsoft Sans Serif"/>
            </a:endParaRPr>
          </a:p>
          <a:p>
            <a:pPr marL="0" indent="0">
              <a:spcBef>
                <a:spcPts val="0"/>
              </a:spcBef>
              <a:buNone/>
            </a:pPr>
            <a:r>
              <a:rPr lang="ru-RU" sz="1200" b="1" dirty="0">
                <a:latin typeface="Segoe UI"/>
                <a:ea typeface="Microsoft Sans Serif"/>
                <a:cs typeface="Microsoft Sans Serif"/>
              </a:rPr>
              <a:t>Биогеоценоз</a:t>
            </a:r>
            <a:r>
              <a:rPr lang="ru-RU" sz="1200" dirty="0">
                <a:latin typeface="Segoe UI"/>
                <a:ea typeface="Microsoft Sans Serif"/>
                <a:cs typeface="Microsoft Sans Serif"/>
              </a:rPr>
              <a:t> – эволюционно сложившаяся, </a:t>
            </a:r>
            <a:r>
              <a:rPr lang="ru-RU" sz="1200" dirty="0" err="1">
                <a:latin typeface="Segoe UI"/>
                <a:ea typeface="Microsoft Sans Serif"/>
                <a:cs typeface="Microsoft Sans Serif"/>
              </a:rPr>
              <a:t>пространственно</a:t>
            </a:r>
            <a:r>
              <a:rPr lang="ru-RU" sz="1200" dirty="0">
                <a:latin typeface="Segoe UI"/>
                <a:ea typeface="Microsoft Sans Serif"/>
                <a:cs typeface="Microsoft Sans Serif"/>
              </a:rPr>
              <a:t> ограниченная, длительно самоподдерживающаяся, однородная экологическая система, в которой функционально взаимосвязаны живые организмы и окружающая их абиотическая среда.</a:t>
            </a:r>
            <a:endParaRPr lang="en-US" sz="1200" dirty="0">
              <a:latin typeface="Segoe UI"/>
              <a:ea typeface="Microsoft Sans Serif"/>
              <a:cs typeface="Microsoft Sans Serif"/>
            </a:endParaRPr>
          </a:p>
          <a:p>
            <a:endParaRPr lang="ru-RU" sz="1200" dirty="0">
              <a:latin typeface="Segoe UI"/>
              <a:ea typeface="Microsoft Sans Serif"/>
            </a:endParaRPr>
          </a:p>
        </p:txBody>
      </p:sp>
    </p:spTree>
    <p:extLst>
      <p:ext uri="{BB962C8B-B14F-4D97-AF65-F5344CB8AC3E}">
        <p14:creationId xmlns:p14="http://schemas.microsoft.com/office/powerpoint/2010/main" val="2861812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B50A6B-C8BF-4AC8-8630-DC48A11E7664}"/>
              </a:ext>
            </a:extLst>
          </p:cNvPr>
          <p:cNvSpPr>
            <a:spLocks noGrp="1"/>
          </p:cNvSpPr>
          <p:nvPr>
            <p:ph type="title"/>
          </p:nvPr>
        </p:nvSpPr>
        <p:spPr>
          <a:xfrm>
            <a:off x="304800" y="313872"/>
            <a:ext cx="8229600" cy="857250"/>
          </a:xfrm>
        </p:spPr>
        <p:txBody>
          <a:bodyPr/>
          <a:lstStyle/>
          <a:p>
            <a:pPr algn="l"/>
            <a:r>
              <a:rPr lang="ru-RU" dirty="0">
                <a:latin typeface="Microsoft Sans Serif"/>
                <a:ea typeface="Microsoft Sans Serif"/>
                <a:cs typeface="Arial"/>
              </a:rPr>
              <a:t>Основные потоки в техносфере</a:t>
            </a:r>
            <a:endParaRPr lang="ru-RU" dirty="0">
              <a:latin typeface="Microsoft Sans Serif"/>
              <a:ea typeface="Microsoft Sans Serif"/>
            </a:endParaRPr>
          </a:p>
          <a:p>
            <a:pPr algn="l"/>
            <a:endParaRPr lang="ru-RU" dirty="0">
              <a:ea typeface="Microsoft Sans Serif"/>
            </a:endParaRPr>
          </a:p>
        </p:txBody>
      </p:sp>
      <p:sp>
        <p:nvSpPr>
          <p:cNvPr id="3" name="Объект 2">
            <a:extLst>
              <a:ext uri="{FF2B5EF4-FFF2-40B4-BE49-F238E27FC236}">
                <a16:creationId xmlns:a16="http://schemas.microsoft.com/office/drawing/2014/main" id="{02616000-BA1B-436E-8C92-3DA92441DC93}"/>
              </a:ext>
            </a:extLst>
          </p:cNvPr>
          <p:cNvSpPr>
            <a:spLocks noGrp="1"/>
          </p:cNvSpPr>
          <p:nvPr>
            <p:ph idx="1"/>
          </p:nvPr>
        </p:nvSpPr>
        <p:spPr>
          <a:xfrm>
            <a:off x="341086" y="1749028"/>
            <a:ext cx="8229600" cy="3394472"/>
          </a:xfrm>
        </p:spPr>
        <p:txBody>
          <a:bodyPr vert="horz" lIns="91440" tIns="45720" rIns="91440" bIns="45720" rtlCol="0" anchor="t">
            <a:normAutofit/>
          </a:bodyPr>
          <a:lstStyle/>
          <a:p>
            <a:pPr>
              <a:spcAft>
                <a:spcPct val="0"/>
              </a:spcAft>
            </a:pPr>
            <a:r>
              <a:rPr lang="ru-RU" sz="1800" dirty="0">
                <a:latin typeface="Segoe UI"/>
                <a:ea typeface="Microsoft Sans Serif"/>
                <a:cs typeface="Microsoft Sans Serif"/>
              </a:rPr>
              <a:t>потоки сырья, энергии, продукции и отходов в производственной сфере;</a:t>
            </a:r>
            <a:endParaRPr lang="en-US" sz="1800" dirty="0">
              <a:latin typeface="Segoe UI"/>
              <a:ea typeface="Microsoft Sans Serif"/>
              <a:cs typeface="Microsoft Sans Serif"/>
            </a:endParaRPr>
          </a:p>
          <a:p>
            <a:pPr>
              <a:spcAft>
                <a:spcPct val="0"/>
              </a:spcAft>
            </a:pPr>
            <a:r>
              <a:rPr lang="ru-RU" sz="1800" dirty="0">
                <a:latin typeface="Segoe UI"/>
                <a:ea typeface="Microsoft Sans Serif"/>
                <a:cs typeface="Microsoft Sans Serif"/>
              </a:rPr>
              <a:t>потоки, возникающие при техногенных авариях;</a:t>
            </a:r>
            <a:endParaRPr lang="en-US" sz="1800" dirty="0">
              <a:latin typeface="Segoe UI"/>
              <a:ea typeface="Microsoft Sans Serif"/>
              <a:cs typeface="Microsoft Sans Serif"/>
            </a:endParaRPr>
          </a:p>
          <a:p>
            <a:pPr>
              <a:spcAft>
                <a:spcPct val="0"/>
              </a:spcAft>
            </a:pPr>
            <a:r>
              <a:rPr lang="ru-RU" sz="1800" dirty="0">
                <a:latin typeface="Segoe UI"/>
                <a:ea typeface="Microsoft Sans Serif"/>
                <a:cs typeface="Microsoft Sans Serif"/>
              </a:rPr>
              <a:t> транспортные потоки; </a:t>
            </a:r>
            <a:endParaRPr lang="en-US" sz="1800" dirty="0">
              <a:latin typeface="Segoe UI"/>
              <a:ea typeface="Microsoft Sans Serif"/>
              <a:cs typeface="Microsoft Sans Serif"/>
            </a:endParaRPr>
          </a:p>
          <a:p>
            <a:pPr>
              <a:spcAft>
                <a:spcPct val="0"/>
              </a:spcAft>
            </a:pPr>
            <a:r>
              <a:rPr lang="ru-RU" sz="1800" dirty="0">
                <a:latin typeface="Segoe UI"/>
                <a:ea typeface="Microsoft Sans Serif"/>
                <a:cs typeface="Microsoft Sans Serif"/>
              </a:rPr>
              <a:t>световые потоки при искусственном освещении;</a:t>
            </a:r>
            <a:endParaRPr lang="en-US" sz="1800" dirty="0">
              <a:latin typeface="Segoe UI"/>
              <a:ea typeface="Microsoft Sans Serif"/>
              <a:cs typeface="Microsoft Sans Serif"/>
            </a:endParaRPr>
          </a:p>
          <a:p>
            <a:pPr>
              <a:spcAft>
                <a:spcPct val="0"/>
              </a:spcAft>
            </a:pPr>
            <a:r>
              <a:rPr lang="ru-RU" sz="1800" dirty="0">
                <a:latin typeface="Segoe UI"/>
                <a:ea typeface="Microsoft Sans Serif"/>
                <a:cs typeface="Microsoft Sans Serif"/>
              </a:rPr>
              <a:t> информационные и другие потоки.</a:t>
            </a:r>
            <a:endParaRPr lang="en-US" sz="1800" dirty="0">
              <a:latin typeface="Segoe UI"/>
              <a:ea typeface="Microsoft Sans Serif"/>
              <a:cs typeface="Microsoft Sans Serif"/>
            </a:endParaRPr>
          </a:p>
          <a:p>
            <a:pPr>
              <a:lnSpc>
                <a:spcPct val="90000"/>
              </a:lnSpc>
              <a:spcAft>
                <a:spcPct val="0"/>
              </a:spcAft>
            </a:pPr>
            <a:endParaRPr lang="ru-RU" sz="1800" dirty="0">
              <a:latin typeface="Segoe UI"/>
              <a:ea typeface="Microsoft Sans Serif"/>
            </a:endParaRPr>
          </a:p>
          <a:p>
            <a:endParaRPr lang="ru-RU" sz="1800" dirty="0">
              <a:latin typeface="Segoe UI"/>
              <a:ea typeface="Microsoft Sans Serif"/>
            </a:endParaRPr>
          </a:p>
        </p:txBody>
      </p:sp>
    </p:spTree>
    <p:extLst>
      <p:ext uri="{BB962C8B-B14F-4D97-AF65-F5344CB8AC3E}">
        <p14:creationId xmlns:p14="http://schemas.microsoft.com/office/powerpoint/2010/main" val="1035239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E2F48D-274D-4429-84BD-D561E421B578}"/>
              </a:ext>
            </a:extLst>
          </p:cNvPr>
          <p:cNvSpPr>
            <a:spLocks noGrp="1"/>
          </p:cNvSpPr>
          <p:nvPr>
            <p:ph type="title"/>
          </p:nvPr>
        </p:nvSpPr>
        <p:spPr/>
        <p:txBody>
          <a:bodyPr vert="horz" lIns="91440" tIns="45720" rIns="91440" bIns="45720" rtlCol="0" anchor="ctr">
            <a:noAutofit/>
          </a:bodyPr>
          <a:lstStyle/>
          <a:p>
            <a:pPr algn="l"/>
            <a:r>
              <a:rPr lang="ru-RU" sz="2200" dirty="0">
                <a:latin typeface="Microsoft Sans Serif"/>
                <a:ea typeface="Microsoft Sans Serif"/>
                <a:cs typeface="Arial"/>
              </a:rPr>
              <a:t>Основные потоки, потребляемые и выделяемые </a:t>
            </a:r>
            <a:br>
              <a:rPr lang="ru-RU" sz="2200" dirty="0">
                <a:latin typeface="Microsoft Sans Serif"/>
                <a:ea typeface="Microsoft Sans Serif"/>
                <a:cs typeface="Arial"/>
              </a:rPr>
            </a:br>
            <a:r>
              <a:rPr lang="ru-RU" sz="2200" dirty="0">
                <a:latin typeface="Microsoft Sans Serif"/>
                <a:ea typeface="Microsoft Sans Serif"/>
                <a:cs typeface="Arial"/>
              </a:rPr>
              <a:t>человеком в процессе жизнедеятельности</a:t>
            </a:r>
            <a:endParaRPr lang="ru-RU" sz="2200" dirty="0">
              <a:latin typeface="Microsoft Sans Serif"/>
              <a:ea typeface="Microsoft Sans Serif"/>
            </a:endParaRPr>
          </a:p>
        </p:txBody>
      </p:sp>
      <p:sp>
        <p:nvSpPr>
          <p:cNvPr id="3" name="Объект 2">
            <a:extLst>
              <a:ext uri="{FF2B5EF4-FFF2-40B4-BE49-F238E27FC236}">
                <a16:creationId xmlns:a16="http://schemas.microsoft.com/office/drawing/2014/main" id="{A68D8050-7707-4C06-AC65-6D29AEC859C0}"/>
              </a:ext>
            </a:extLst>
          </p:cNvPr>
          <p:cNvSpPr>
            <a:spLocks noGrp="1"/>
          </p:cNvSpPr>
          <p:nvPr>
            <p:ph idx="1"/>
          </p:nvPr>
        </p:nvSpPr>
        <p:spPr>
          <a:xfrm>
            <a:off x="152400" y="1200150"/>
            <a:ext cx="8229600" cy="3394472"/>
          </a:xfrm>
        </p:spPr>
        <p:txBody>
          <a:bodyPr vert="horz" lIns="91440" tIns="45720" rIns="91440" bIns="45720" rtlCol="0" anchor="t">
            <a:normAutofit fontScale="85000" lnSpcReduction="10000"/>
          </a:bodyPr>
          <a:lstStyle/>
          <a:p>
            <a:pPr>
              <a:spcAft>
                <a:spcPct val="0"/>
              </a:spcAft>
            </a:pPr>
            <a:r>
              <a:rPr lang="ru-RU" sz="1800" dirty="0">
                <a:latin typeface="Segoe UI"/>
                <a:ea typeface="Microsoft Sans Serif"/>
                <a:cs typeface="Microsoft Sans Serif"/>
              </a:rPr>
              <a:t>  потоки кислорода, воды, пищи;</a:t>
            </a:r>
            <a:endParaRPr lang="en-US" sz="1800" dirty="0">
              <a:latin typeface="Segoe UI"/>
              <a:ea typeface="Microsoft Sans Serif"/>
              <a:cs typeface="Microsoft Sans Serif"/>
            </a:endParaRPr>
          </a:p>
          <a:p>
            <a:pPr algn="just">
              <a:spcAft>
                <a:spcPct val="0"/>
              </a:spcAft>
            </a:pPr>
            <a:r>
              <a:rPr lang="ru-RU" sz="1800" dirty="0">
                <a:latin typeface="Segoe UI"/>
                <a:ea typeface="Microsoft Sans Serif"/>
                <a:cs typeface="Microsoft Sans Serif"/>
              </a:rPr>
              <a:t>  потоки механической, тепловой, солнечной, других видов энергии;</a:t>
            </a:r>
            <a:endParaRPr lang="en-US" sz="1800" dirty="0">
              <a:latin typeface="Segoe UI"/>
              <a:ea typeface="Microsoft Sans Serif"/>
              <a:cs typeface="Microsoft Sans Serif"/>
            </a:endParaRPr>
          </a:p>
          <a:p>
            <a:pPr algn="just">
              <a:spcAft>
                <a:spcPct val="0"/>
              </a:spcAft>
            </a:pPr>
            <a:r>
              <a:rPr lang="ru-RU" sz="1800" dirty="0">
                <a:latin typeface="Segoe UI"/>
                <a:ea typeface="Microsoft Sans Serif"/>
                <a:cs typeface="Microsoft Sans Serif"/>
              </a:rPr>
              <a:t>  потоки отходов жизнедеятельности;</a:t>
            </a:r>
            <a:endParaRPr lang="en-US" sz="1800" dirty="0">
              <a:latin typeface="Segoe UI"/>
              <a:ea typeface="Microsoft Sans Serif"/>
              <a:cs typeface="Microsoft Sans Serif"/>
            </a:endParaRPr>
          </a:p>
          <a:p>
            <a:pPr algn="just">
              <a:spcAft>
                <a:spcPct val="0"/>
              </a:spcAft>
            </a:pPr>
            <a:r>
              <a:rPr lang="ru-RU" sz="1800" dirty="0">
                <a:latin typeface="Segoe UI"/>
                <a:ea typeface="Microsoft Sans Serif"/>
                <a:cs typeface="Microsoft Sans Serif"/>
              </a:rPr>
              <a:t>  потоки информации и др.</a:t>
            </a:r>
          </a:p>
          <a:p>
            <a:pPr algn="just">
              <a:spcAft>
                <a:spcPct val="0"/>
              </a:spcAft>
            </a:pPr>
            <a:endParaRPr lang="en-US" sz="1800" dirty="0">
              <a:latin typeface="Segoe UI"/>
              <a:ea typeface="Microsoft Sans Serif"/>
              <a:cs typeface="Microsoft Sans Serif"/>
            </a:endParaRPr>
          </a:p>
          <a:p>
            <a:pPr marL="0" indent="0">
              <a:spcAft>
                <a:spcPct val="0"/>
              </a:spcAft>
              <a:buNone/>
            </a:pPr>
            <a:r>
              <a:rPr lang="ru-RU" sz="1600" dirty="0">
                <a:latin typeface="Segoe UI"/>
                <a:ea typeface="Microsoft Sans Serif"/>
                <a:cs typeface="Microsoft Sans Serif"/>
              </a:rPr>
              <a:t>В социуме формируются </a:t>
            </a:r>
            <a:r>
              <a:rPr lang="ru-RU" sz="1600" b="1" dirty="0">
                <a:latin typeface="Segoe UI"/>
                <a:ea typeface="Microsoft Sans Serif"/>
                <a:cs typeface="Microsoft Sans Serif"/>
              </a:rPr>
              <a:t>специфические факторы</a:t>
            </a:r>
            <a:r>
              <a:rPr lang="ru-RU" sz="1600" dirty="0">
                <a:latin typeface="Segoe UI"/>
                <a:ea typeface="Microsoft Sans Serif"/>
                <a:cs typeface="Microsoft Sans Serif"/>
              </a:rPr>
              <a:t>, которые способны формировать негативные потоки: войны, болезни, страх, эмоции, голод, зависимости, </a:t>
            </a:r>
            <a:r>
              <a:rPr lang="ru-RU" sz="1600" dirty="0" err="1">
                <a:latin typeface="Segoe UI"/>
                <a:ea typeface="Microsoft Sans Serif"/>
                <a:cs typeface="Microsoft Sans Serif"/>
              </a:rPr>
              <a:t>делинквенции</a:t>
            </a:r>
            <a:r>
              <a:rPr lang="ru-RU" sz="1600" dirty="0">
                <a:latin typeface="Segoe UI"/>
                <a:ea typeface="Microsoft Sans Serif"/>
                <a:cs typeface="Microsoft Sans Serif"/>
              </a:rPr>
              <a:t> и др. В зависимости от интенсивности этих потоков взаимодействие человека со средой обитания может быть позитивным или негативным.</a:t>
            </a:r>
          </a:p>
          <a:p>
            <a:pPr marL="0" indent="0">
              <a:spcAft>
                <a:spcPct val="0"/>
              </a:spcAft>
              <a:buNone/>
            </a:pPr>
            <a:endParaRPr lang="en-US" sz="1600" dirty="0">
              <a:latin typeface="Segoe UI"/>
              <a:ea typeface="Microsoft Sans Serif"/>
              <a:cs typeface="Microsoft Sans Serif"/>
            </a:endParaRPr>
          </a:p>
          <a:p>
            <a:pPr marL="0" indent="0">
              <a:spcBef>
                <a:spcPct val="0"/>
              </a:spcBef>
              <a:spcAft>
                <a:spcPct val="0"/>
              </a:spcAft>
              <a:buNone/>
            </a:pPr>
            <a:r>
              <a:rPr lang="ru-RU" sz="1600" b="1" dirty="0">
                <a:latin typeface="Segoe UI"/>
                <a:ea typeface="Microsoft Sans Serif"/>
                <a:cs typeface="Microsoft Sans Serif"/>
              </a:rPr>
              <a:t>Социум </a:t>
            </a:r>
            <a:r>
              <a:rPr lang="ru-RU" sz="1600" dirty="0">
                <a:latin typeface="Segoe UI"/>
                <a:ea typeface="Microsoft Sans Serif"/>
                <a:cs typeface="Microsoft Sans Serif"/>
              </a:rPr>
              <a:t>–</a:t>
            </a:r>
            <a:r>
              <a:rPr lang="ru-RU" sz="1600" b="1" dirty="0">
                <a:latin typeface="Segoe UI"/>
                <a:ea typeface="Microsoft Sans Serif"/>
                <a:cs typeface="Microsoft Sans Serif"/>
              </a:rPr>
              <a:t> </a:t>
            </a:r>
            <a:r>
              <a:rPr lang="ru-RU" sz="1600" dirty="0">
                <a:latin typeface="Segoe UI"/>
                <a:ea typeface="Microsoft Sans Serif"/>
                <a:cs typeface="Microsoft Sans Serif"/>
              </a:rPr>
              <a:t>это сообщество людей. В социальной среде возникают потоки, которые  направлены  на  преобразование  естественного  и  техногенного  мира (социальные, психологические, организационные, информационные, управляющие и т. п.). </a:t>
            </a:r>
            <a:endParaRPr lang="en-US" sz="1600" dirty="0">
              <a:latin typeface="Segoe UI"/>
              <a:ea typeface="Microsoft Sans Serif"/>
              <a:cs typeface="Microsoft Sans Serif"/>
            </a:endParaRPr>
          </a:p>
          <a:p>
            <a:pPr marL="0" indent="0">
              <a:spcBef>
                <a:spcPct val="0"/>
              </a:spcBef>
              <a:spcAft>
                <a:spcPct val="0"/>
              </a:spcAft>
              <a:buNone/>
            </a:pPr>
            <a:r>
              <a:rPr lang="ru-RU" sz="1600" b="1" dirty="0">
                <a:latin typeface="Segoe UI"/>
                <a:ea typeface="Microsoft Sans Serif"/>
                <a:cs typeface="Microsoft Sans Serif"/>
              </a:rPr>
              <a:t>Деятельность </a:t>
            </a:r>
            <a:r>
              <a:rPr lang="ru-RU" sz="1600" dirty="0">
                <a:latin typeface="Segoe UI"/>
                <a:ea typeface="Microsoft Sans Serif"/>
                <a:cs typeface="Microsoft Sans Serif"/>
              </a:rPr>
              <a:t>–</a:t>
            </a:r>
            <a:r>
              <a:rPr lang="ru-RU" sz="1600" b="1" dirty="0">
                <a:latin typeface="Segoe UI"/>
                <a:ea typeface="Microsoft Sans Serif"/>
                <a:cs typeface="Microsoft Sans Serif"/>
              </a:rPr>
              <a:t> </a:t>
            </a:r>
            <a:r>
              <a:rPr lang="ru-RU" sz="1600" dirty="0">
                <a:latin typeface="Segoe UI"/>
                <a:ea typeface="Microsoft Sans Serif"/>
                <a:cs typeface="Microsoft Sans Serif"/>
              </a:rPr>
              <a:t>специфическая форма активного отношения человека к окружающему миру, содержанием которой является позитивное преобразование окружающей среды.</a:t>
            </a:r>
            <a:endParaRPr lang="en-US" sz="1600" dirty="0">
              <a:latin typeface="Segoe UI"/>
              <a:ea typeface="Microsoft Sans Serif"/>
              <a:cs typeface="Microsoft Sans Serif"/>
            </a:endParaRPr>
          </a:p>
          <a:p>
            <a:pPr marL="0" indent="0" algn="just">
              <a:spcAft>
                <a:spcPct val="0"/>
              </a:spcAft>
              <a:buNone/>
            </a:pPr>
            <a:endParaRPr lang="ru-RU" sz="1800" dirty="0">
              <a:latin typeface="Segoe UI"/>
              <a:ea typeface="Microsoft Sans Serif"/>
              <a:cs typeface="Microsoft Sans Serif"/>
            </a:endParaRPr>
          </a:p>
          <a:p>
            <a:pPr marL="0" indent="0" algn="just">
              <a:spcAft>
                <a:spcPct val="0"/>
              </a:spcAft>
              <a:buNone/>
            </a:pPr>
            <a:endParaRPr lang="ru-RU" sz="1800" dirty="0">
              <a:latin typeface="Segoe UI"/>
              <a:ea typeface="Microsoft Sans Serif"/>
              <a:cs typeface="Microsoft Sans Serif"/>
            </a:endParaRPr>
          </a:p>
        </p:txBody>
      </p:sp>
    </p:spTree>
    <p:extLst>
      <p:ext uri="{BB962C8B-B14F-4D97-AF65-F5344CB8AC3E}">
        <p14:creationId xmlns:p14="http://schemas.microsoft.com/office/powerpoint/2010/main" val="3453971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8AA960-AB33-4BBF-9FDD-06290336271F}"/>
              </a:ext>
            </a:extLst>
          </p:cNvPr>
          <p:cNvSpPr>
            <a:spLocks noGrp="1"/>
          </p:cNvSpPr>
          <p:nvPr>
            <p:ph type="title"/>
          </p:nvPr>
        </p:nvSpPr>
        <p:spPr/>
        <p:txBody>
          <a:bodyPr>
            <a:normAutofit fontScale="90000"/>
          </a:bodyPr>
          <a:lstStyle/>
          <a:p>
            <a:pPr algn="l"/>
            <a:r>
              <a:rPr lang="ru-RU" dirty="0">
                <a:latin typeface="Microsoft Sans Serif"/>
                <a:ea typeface="Microsoft Sans Serif"/>
                <a:cs typeface="Segoe UI"/>
              </a:rPr>
              <a:t>Деградация биосферы и образование техносферы</a:t>
            </a:r>
            <a:endParaRPr lang="ru-RU" dirty="0">
              <a:latin typeface="Microsoft Sans Serif"/>
              <a:ea typeface="Microsoft Sans Serif"/>
            </a:endParaRPr>
          </a:p>
        </p:txBody>
      </p:sp>
      <p:sp>
        <p:nvSpPr>
          <p:cNvPr id="3" name="Объект 2">
            <a:extLst>
              <a:ext uri="{FF2B5EF4-FFF2-40B4-BE49-F238E27FC236}">
                <a16:creationId xmlns:a16="http://schemas.microsoft.com/office/drawing/2014/main" id="{6A422F6E-D24A-470E-B6D3-D513185D57EA}"/>
              </a:ext>
            </a:extLst>
          </p:cNvPr>
          <p:cNvSpPr>
            <a:spLocks noGrp="1"/>
          </p:cNvSpPr>
          <p:nvPr>
            <p:ph idx="1"/>
          </p:nvPr>
        </p:nvSpPr>
        <p:spPr>
          <a:xfrm>
            <a:off x="228600" y="1200150"/>
            <a:ext cx="7543800" cy="3394472"/>
          </a:xfrm>
        </p:spPr>
        <p:txBody>
          <a:bodyPr vert="horz" lIns="91440" tIns="45720" rIns="91440" bIns="45720" rtlCol="0" anchor="t">
            <a:normAutofit fontScale="85000" lnSpcReduction="10000"/>
          </a:bodyPr>
          <a:lstStyle/>
          <a:p>
            <a:pPr marL="0" indent="0">
              <a:buNone/>
            </a:pPr>
            <a:r>
              <a:rPr lang="ru-RU" sz="1800" dirty="0">
                <a:latin typeface="Segoe UI"/>
                <a:cs typeface="Arial"/>
              </a:rPr>
              <a:t>        Увеличение населения Земли, стиль жизни и низкий уровень экологического сознания людей совместно с развитием промышленности явились основными факторами деградации биосферы и образования техносферы.</a:t>
            </a:r>
          </a:p>
          <a:p>
            <a:pPr marL="0" indent="0">
              <a:buNone/>
            </a:pPr>
            <a:r>
              <a:rPr lang="ru-RU" sz="1800" dirty="0">
                <a:latin typeface="Segoe UI"/>
                <a:cs typeface="Arial"/>
              </a:rPr>
              <a:t> </a:t>
            </a:r>
          </a:p>
          <a:p>
            <a:pPr marL="0" indent="461645">
              <a:spcBef>
                <a:spcPct val="0"/>
              </a:spcBef>
              <a:spcAft>
                <a:spcPct val="0"/>
              </a:spcAft>
              <a:buNone/>
            </a:pPr>
            <a:r>
              <a:rPr lang="ru-RU" sz="1800" dirty="0">
                <a:latin typeface="Segoe UI"/>
                <a:ea typeface="Microsoft Sans Serif"/>
                <a:cs typeface="Microsoft Sans Serif"/>
              </a:rPr>
              <a:t>В XX в., когда человечество стало нести значительные, в том числе людские, потери от воздействия негативных факторов  техносферы, необходимость повышения уровня безопасности существования человека в условиях техносферы, в которой в развитых странах в настоящее время проживает около 75% населения, встала достаточно остро.</a:t>
            </a:r>
            <a:endParaRPr lang="en-US" sz="1800" dirty="0">
              <a:latin typeface="Segoe UI"/>
              <a:ea typeface="Microsoft Sans Serif"/>
              <a:cs typeface="Microsoft Sans Serif"/>
            </a:endParaRPr>
          </a:p>
          <a:p>
            <a:pPr marL="0" indent="461645">
              <a:spcBef>
                <a:spcPct val="0"/>
              </a:spcBef>
              <a:spcAft>
                <a:spcPct val="0"/>
              </a:spcAft>
              <a:buNone/>
            </a:pPr>
            <a:endParaRPr lang="ru-RU" sz="1800" dirty="0">
              <a:latin typeface="Segoe UI"/>
              <a:ea typeface="Verdana"/>
              <a:cs typeface="Verdana"/>
            </a:endParaRPr>
          </a:p>
          <a:p>
            <a:pPr marL="0" indent="461645">
              <a:spcBef>
                <a:spcPct val="0"/>
              </a:spcBef>
              <a:spcAft>
                <a:spcPct val="0"/>
              </a:spcAft>
              <a:buNone/>
            </a:pPr>
            <a:r>
              <a:rPr lang="ru-RU" sz="1800" dirty="0">
                <a:latin typeface="Segoe UI"/>
                <a:ea typeface="Verdana"/>
                <a:cs typeface="Verdana"/>
              </a:rPr>
              <a:t>Техносфера  стала источником опасностей для человека и окружающей среды. К наиболее тяжелым последствиям приводит воздействие негативных факторов техносферы на окружающую среду и человека при чрезвычайных ситуациях (ЧС) природного и техногенного характера. </a:t>
            </a:r>
            <a:endParaRPr lang="en-US" sz="1800" dirty="0">
              <a:latin typeface="Segoe UI"/>
              <a:ea typeface="Microsoft Sans Serif"/>
              <a:cs typeface="Microsoft Sans Serif"/>
            </a:endParaRPr>
          </a:p>
          <a:p>
            <a:pPr marL="0" indent="0">
              <a:buNone/>
            </a:pPr>
            <a:endParaRPr lang="ru-RU" sz="1800" dirty="0">
              <a:latin typeface="Segoe UI"/>
              <a:ea typeface="Microsoft Sans Serif"/>
              <a:cs typeface="Arial"/>
            </a:endParaRPr>
          </a:p>
        </p:txBody>
      </p:sp>
    </p:spTree>
    <p:extLst>
      <p:ext uri="{BB962C8B-B14F-4D97-AF65-F5344CB8AC3E}">
        <p14:creationId xmlns:p14="http://schemas.microsoft.com/office/powerpoint/2010/main" val="2049537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1E5801C-D438-445B-9A9B-5B4EEB2FE15F}"/>
              </a:ext>
            </a:extLst>
          </p:cNvPr>
          <p:cNvSpPr>
            <a:spLocks noGrp="1"/>
          </p:cNvSpPr>
          <p:nvPr>
            <p:ph idx="1"/>
          </p:nvPr>
        </p:nvSpPr>
        <p:spPr>
          <a:xfrm>
            <a:off x="152400" y="1200150"/>
            <a:ext cx="7467600" cy="3394472"/>
          </a:xfrm>
        </p:spPr>
        <p:txBody>
          <a:bodyPr vert="horz" lIns="91440" tIns="45720" rIns="91440" bIns="45720" rtlCol="0" anchor="t">
            <a:normAutofit lnSpcReduction="10000"/>
          </a:bodyPr>
          <a:lstStyle/>
          <a:p>
            <a:pPr marL="0" indent="0" algn="just">
              <a:spcBef>
                <a:spcPct val="0"/>
              </a:spcBef>
              <a:spcAft>
                <a:spcPct val="0"/>
              </a:spcAft>
              <a:buNone/>
            </a:pPr>
            <a:r>
              <a:rPr lang="ru-RU" sz="1800" dirty="0">
                <a:latin typeface="Segoe UI"/>
                <a:ea typeface="Verdana"/>
                <a:cs typeface="Verdana"/>
              </a:rPr>
              <a:t>Одной из основных задач БЖД является идентификация опасностей.</a:t>
            </a:r>
            <a:endParaRPr lang="en-US" sz="1800" dirty="0">
              <a:latin typeface="Segoe UI"/>
              <a:ea typeface="Microsoft Sans Serif"/>
            </a:endParaRPr>
          </a:p>
          <a:p>
            <a:pPr algn="just">
              <a:spcBef>
                <a:spcPct val="0"/>
              </a:spcBef>
              <a:spcAft>
                <a:spcPct val="0"/>
              </a:spcAft>
            </a:pPr>
            <a:endParaRPr lang="ru-RU" sz="1800" dirty="0">
              <a:latin typeface="Segoe UI"/>
              <a:ea typeface="Verdana"/>
              <a:cs typeface="Verdana"/>
            </a:endParaRPr>
          </a:p>
          <a:p>
            <a:pPr marL="0" indent="0">
              <a:spcBef>
                <a:spcPct val="0"/>
              </a:spcBef>
              <a:spcAft>
                <a:spcPct val="0"/>
              </a:spcAft>
              <a:buNone/>
            </a:pPr>
            <a:r>
              <a:rPr lang="ru-RU" sz="1800" b="1" dirty="0">
                <a:latin typeface="Segoe UI"/>
                <a:ea typeface="Verdana"/>
                <a:cs typeface="Verdana"/>
              </a:rPr>
              <a:t>Идентификация опасностей</a:t>
            </a:r>
            <a:r>
              <a:rPr lang="ru-RU" sz="1800" i="1" dirty="0">
                <a:latin typeface="Segoe UI"/>
                <a:ea typeface="Verdana"/>
                <a:cs typeface="Verdana"/>
              </a:rPr>
              <a:t> </a:t>
            </a:r>
            <a:r>
              <a:rPr lang="ru-RU" sz="1800" dirty="0">
                <a:latin typeface="Segoe UI"/>
                <a:ea typeface="Verdana"/>
                <a:cs typeface="Verdana"/>
              </a:rPr>
              <a:t>предполагает распознавание вида опасностей, установление их возможных причин, пространственных и временных координат, частоты (вероятности) проявления, величины (мощности) возможных последствий, то есть необходимых и достаточных сведений для принятия превентивных мер.</a:t>
            </a:r>
            <a:endParaRPr lang="en-US" sz="1800" dirty="0">
              <a:latin typeface="Segoe UI"/>
              <a:ea typeface="Microsoft Sans Serif"/>
            </a:endParaRPr>
          </a:p>
          <a:p>
            <a:pPr marL="0" indent="0" algn="just">
              <a:spcBef>
                <a:spcPct val="0"/>
              </a:spcBef>
              <a:spcAft>
                <a:spcPct val="0"/>
              </a:spcAft>
              <a:buNone/>
            </a:pPr>
            <a:endParaRPr lang="ru-RU" sz="1800" dirty="0">
              <a:latin typeface="Segoe UI"/>
              <a:ea typeface="Verdana"/>
              <a:cs typeface="Verdana"/>
            </a:endParaRPr>
          </a:p>
          <a:p>
            <a:pPr marL="0" indent="0" algn="just">
              <a:spcBef>
                <a:spcPct val="0"/>
              </a:spcBef>
              <a:spcAft>
                <a:spcPct val="0"/>
              </a:spcAft>
              <a:buNone/>
            </a:pPr>
            <a:r>
              <a:rPr lang="ru-RU" sz="1800" dirty="0">
                <a:latin typeface="Segoe UI"/>
                <a:ea typeface="Verdana"/>
                <a:cs typeface="Verdana"/>
              </a:rPr>
              <a:t>Опасные и вредные факторы часто бывают скрытыми, неявными или трудно поддающимися обнаружению. Это касается любых опасных и вредных факторов, равно как и источников опасности, которые порождают их.</a:t>
            </a:r>
            <a:endParaRPr lang="en-US" sz="1800" dirty="0">
              <a:latin typeface="Segoe UI"/>
              <a:ea typeface="Microsoft Sans Serif"/>
            </a:endParaRPr>
          </a:p>
          <a:p>
            <a:endParaRPr lang="ru-RU" sz="1800" dirty="0">
              <a:latin typeface="Segoe UI"/>
              <a:ea typeface="Microsoft Sans Serif"/>
            </a:endParaRPr>
          </a:p>
        </p:txBody>
      </p:sp>
      <p:sp>
        <p:nvSpPr>
          <p:cNvPr id="5" name="TextBox 4">
            <a:extLst>
              <a:ext uri="{FF2B5EF4-FFF2-40B4-BE49-F238E27FC236}">
                <a16:creationId xmlns:a16="http://schemas.microsoft.com/office/drawing/2014/main" id="{33843D0A-0469-4674-A430-E5F25C541EC2}"/>
              </a:ext>
            </a:extLst>
          </p:cNvPr>
          <p:cNvSpPr txBox="1"/>
          <p:nvPr/>
        </p:nvSpPr>
        <p:spPr>
          <a:xfrm>
            <a:off x="503199" y="168662"/>
            <a:ext cx="75521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3200">
                <a:solidFill>
                  <a:schemeClr val="bg1"/>
                </a:solidFill>
                <a:latin typeface="Microsoft Sans Serif"/>
                <a:ea typeface="Microsoft Sans Serif"/>
                <a:cs typeface="Calibri"/>
              </a:rPr>
              <a:t>Идентификация опасностей </a:t>
            </a:r>
            <a:endParaRPr lang="ru-RU" sz="3200" dirty="0">
              <a:solidFill>
                <a:schemeClr val="bg1"/>
              </a:solidFill>
              <a:latin typeface="Microsoft Sans Serif"/>
              <a:ea typeface="Microsoft Sans Serif"/>
              <a:cs typeface="Calibri"/>
            </a:endParaRPr>
          </a:p>
        </p:txBody>
      </p:sp>
    </p:spTree>
    <p:extLst>
      <p:ext uri="{BB962C8B-B14F-4D97-AF65-F5344CB8AC3E}">
        <p14:creationId xmlns:p14="http://schemas.microsoft.com/office/powerpoint/2010/main" val="2356303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7DADA5-1928-41C4-934C-5DC73E0BD9A5}"/>
              </a:ext>
            </a:extLst>
          </p:cNvPr>
          <p:cNvSpPr>
            <a:spLocks noGrp="1"/>
          </p:cNvSpPr>
          <p:nvPr>
            <p:ph type="title"/>
          </p:nvPr>
        </p:nvSpPr>
        <p:spPr>
          <a:xfrm>
            <a:off x="344821" y="350876"/>
            <a:ext cx="8229600" cy="749674"/>
          </a:xfrm>
        </p:spPr>
        <p:txBody>
          <a:bodyPr>
            <a:normAutofit/>
          </a:bodyPr>
          <a:lstStyle/>
          <a:p>
            <a:pPr algn="l"/>
            <a:r>
              <a:rPr lang="ru-RU" dirty="0">
                <a:latin typeface="Microsoft Sans Serif"/>
                <a:ea typeface="Microsoft Sans Serif"/>
                <a:cs typeface="Arial"/>
              </a:rPr>
              <a:t>Предпосылки к аксиоматике БЖД</a:t>
            </a:r>
            <a:endParaRPr lang="ru-RU" dirty="0">
              <a:latin typeface="Microsoft Sans Serif"/>
              <a:ea typeface="Microsoft Sans Serif"/>
            </a:endParaRPr>
          </a:p>
          <a:p>
            <a:pPr algn="l"/>
            <a:endParaRPr lang="ru-RU" dirty="0">
              <a:ea typeface="Microsoft Sans Serif"/>
            </a:endParaRPr>
          </a:p>
        </p:txBody>
      </p:sp>
      <p:sp>
        <p:nvSpPr>
          <p:cNvPr id="3" name="Объект 2">
            <a:extLst>
              <a:ext uri="{FF2B5EF4-FFF2-40B4-BE49-F238E27FC236}">
                <a16:creationId xmlns:a16="http://schemas.microsoft.com/office/drawing/2014/main" id="{7207D91F-D635-49BC-9045-1551CE323078}"/>
              </a:ext>
            </a:extLst>
          </p:cNvPr>
          <p:cNvSpPr>
            <a:spLocks noGrp="1"/>
          </p:cNvSpPr>
          <p:nvPr>
            <p:ph idx="1"/>
          </p:nvPr>
        </p:nvSpPr>
        <p:spPr>
          <a:xfrm>
            <a:off x="344821" y="1100550"/>
            <a:ext cx="5728447" cy="1774101"/>
          </a:xfrm>
        </p:spPr>
        <p:txBody>
          <a:bodyPr vert="horz" lIns="91440" tIns="45720" rIns="91440" bIns="45720" rtlCol="0" anchor="t">
            <a:normAutofit fontScale="85000" lnSpcReduction="20000"/>
          </a:bodyPr>
          <a:lstStyle/>
          <a:p>
            <a:pPr marL="0" indent="0" algn="just">
              <a:spcBef>
                <a:spcPct val="0"/>
              </a:spcBef>
              <a:spcAft>
                <a:spcPct val="0"/>
              </a:spcAft>
              <a:buNone/>
            </a:pPr>
            <a:r>
              <a:rPr lang="ru-RU" sz="1800" dirty="0">
                <a:latin typeface="Segoe UI"/>
                <a:ea typeface="Microsoft Sans Serif"/>
                <a:cs typeface="Microsoft Sans Serif"/>
              </a:rPr>
              <a:t>Человек и окружающая его среда гармонично взаимодействуют и развиваются лишь в условиях, когда потоки энергии, вещества и информации находятся в пределах, благоприятно воспринимаемых человеком и природной средой.</a:t>
            </a:r>
          </a:p>
          <a:p>
            <a:pPr marL="0" indent="0" algn="just">
              <a:spcBef>
                <a:spcPct val="0"/>
              </a:spcBef>
              <a:spcAft>
                <a:spcPct val="0"/>
              </a:spcAft>
              <a:buNone/>
            </a:pPr>
            <a:endParaRPr lang="en-US" sz="1800" dirty="0">
              <a:solidFill>
                <a:srgbClr val="000000"/>
              </a:solidFill>
              <a:latin typeface="Segoe UI"/>
              <a:ea typeface="Microsoft Sans Serif"/>
              <a:cs typeface="Microsoft Sans Serif"/>
            </a:endParaRPr>
          </a:p>
          <a:p>
            <a:pPr marL="0" indent="0" algn="just">
              <a:spcBef>
                <a:spcPct val="0"/>
              </a:spcBef>
              <a:spcAft>
                <a:spcPct val="0"/>
              </a:spcAft>
              <a:buNone/>
            </a:pPr>
            <a:r>
              <a:rPr lang="ru-RU" sz="1800" b="1" dirty="0">
                <a:latin typeface="Segoe UI"/>
                <a:ea typeface="Microsoft Sans Serif"/>
                <a:cs typeface="Microsoft Sans Serif"/>
              </a:rPr>
              <a:t>Фактор внешней среды может превратиться в опасность в результате роста величины потока энергии, вещества, информации сверх некоторого допустимого.</a:t>
            </a:r>
            <a:endParaRPr lang="en-US" sz="1800" b="1" dirty="0">
              <a:latin typeface="Segoe UI"/>
              <a:ea typeface="Microsoft Sans Serif"/>
              <a:cs typeface="Microsoft Sans Serif"/>
            </a:endParaRPr>
          </a:p>
          <a:p>
            <a:endParaRPr lang="ru-RU" sz="1800" dirty="0">
              <a:latin typeface="Segoe UI"/>
              <a:ea typeface="Microsoft Sans Serif"/>
            </a:endParaRPr>
          </a:p>
        </p:txBody>
      </p:sp>
      <p:pic>
        <p:nvPicPr>
          <p:cNvPr id="4" name="Рисунок 4">
            <a:extLst>
              <a:ext uri="{FF2B5EF4-FFF2-40B4-BE49-F238E27FC236}">
                <a16:creationId xmlns:a16="http://schemas.microsoft.com/office/drawing/2014/main" id="{389384A2-41E0-4EA1-9310-6DEDB55D6FFC}"/>
              </a:ext>
            </a:extLst>
          </p:cNvPr>
          <p:cNvPicPr>
            <a:picLocks noChangeAspect="1"/>
          </p:cNvPicPr>
          <p:nvPr/>
        </p:nvPicPr>
        <p:blipFill>
          <a:blip r:embed="rId2"/>
          <a:stretch>
            <a:fillRect/>
          </a:stretch>
        </p:blipFill>
        <p:spPr>
          <a:xfrm>
            <a:off x="6165476" y="1284467"/>
            <a:ext cx="2743200" cy="2668693"/>
          </a:xfrm>
          <a:prstGeom prst="rect">
            <a:avLst/>
          </a:prstGeom>
        </p:spPr>
      </p:pic>
      <p:sp>
        <p:nvSpPr>
          <p:cNvPr id="5" name="TextBox 4">
            <a:extLst>
              <a:ext uri="{FF2B5EF4-FFF2-40B4-BE49-F238E27FC236}">
                <a16:creationId xmlns:a16="http://schemas.microsoft.com/office/drawing/2014/main" id="{F1E1798E-249B-4A10-84B8-A680973BD28A}"/>
              </a:ext>
            </a:extLst>
          </p:cNvPr>
          <p:cNvSpPr txBox="1"/>
          <p:nvPr/>
        </p:nvSpPr>
        <p:spPr>
          <a:xfrm>
            <a:off x="344821" y="2842621"/>
            <a:ext cx="5681382"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spcAft>
                <a:spcPct val="0"/>
              </a:spcAft>
            </a:pPr>
            <a:r>
              <a:rPr lang="ru-RU" sz="1500" dirty="0">
                <a:latin typeface="Segoe UI"/>
                <a:cs typeface="Segoe UI"/>
              </a:rPr>
              <a:t>Результат</a:t>
            </a:r>
            <a:r>
              <a:rPr lang="ru-RU" sz="1500" dirty="0">
                <a:latin typeface="Segoe UI"/>
                <a:ea typeface="+mn-lt"/>
                <a:cs typeface="+mn-lt"/>
              </a:rPr>
              <a:t> взаимодействия человека со средой обитания может  изменяться от позитивного до катастрофического, сопровождающегося гибелью людей и разрушением элементов среды обитания.</a:t>
            </a:r>
          </a:p>
          <a:p>
            <a:pPr>
              <a:spcBef>
                <a:spcPct val="0"/>
              </a:spcBef>
              <a:spcAft>
                <a:spcPct val="0"/>
              </a:spcAft>
            </a:pPr>
            <a:endParaRPr lang="en-US" sz="1500" dirty="0">
              <a:latin typeface="Segoe UI"/>
              <a:ea typeface="+mn-lt"/>
              <a:cs typeface="+mn-lt"/>
            </a:endParaRPr>
          </a:p>
          <a:p>
            <a:pPr>
              <a:spcBef>
                <a:spcPct val="0"/>
              </a:spcBef>
              <a:spcAft>
                <a:spcPct val="0"/>
              </a:spcAft>
            </a:pPr>
            <a:r>
              <a:rPr lang="ru-RU" sz="1500" dirty="0">
                <a:latin typeface="Segoe UI"/>
                <a:ea typeface="+mn-lt"/>
                <a:cs typeface="+mn-lt"/>
              </a:rPr>
              <a:t>Источниками (носителями) опасностей являются естественные (природные и космические) процессы и явления, техногенная среда и действия людей. </a:t>
            </a:r>
            <a:r>
              <a:rPr lang="ru-RU" sz="1500" b="1" dirty="0">
                <a:latin typeface="Segoe UI"/>
                <a:ea typeface="+mn-lt"/>
                <a:cs typeface="+mn-lt"/>
              </a:rPr>
              <a:t>Источником опасности может быть все живое и неживое.</a:t>
            </a:r>
            <a:endParaRPr lang="en-US" sz="1500" b="1" dirty="0">
              <a:latin typeface="Segoe UI"/>
              <a:ea typeface="+mn-lt"/>
              <a:cs typeface="+mn-lt"/>
            </a:endParaRPr>
          </a:p>
          <a:p>
            <a:pPr algn="l"/>
            <a:endParaRPr lang="ru-RU" sz="1500" dirty="0">
              <a:cs typeface="Calibri"/>
            </a:endParaRPr>
          </a:p>
        </p:txBody>
      </p:sp>
    </p:spTree>
    <p:extLst>
      <p:ext uri="{BB962C8B-B14F-4D97-AF65-F5344CB8AC3E}">
        <p14:creationId xmlns:p14="http://schemas.microsoft.com/office/powerpoint/2010/main" val="3172373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7CAE86A-E7AD-4CD8-9E0B-18017E9DDA39}"/>
              </a:ext>
            </a:extLst>
          </p:cNvPr>
          <p:cNvSpPr>
            <a:spLocks noGrp="1"/>
          </p:cNvSpPr>
          <p:nvPr>
            <p:ph idx="1"/>
          </p:nvPr>
        </p:nvSpPr>
        <p:spPr>
          <a:xfrm>
            <a:off x="457200" y="1165304"/>
            <a:ext cx="7848600" cy="646331"/>
          </a:xfrm>
        </p:spPr>
        <p:txBody>
          <a:bodyPr vert="horz" lIns="91440" tIns="45720" rIns="91440" bIns="45720" rtlCol="0" anchor="t">
            <a:normAutofit/>
          </a:bodyPr>
          <a:lstStyle/>
          <a:p>
            <a:pPr marL="0" indent="0">
              <a:buNone/>
            </a:pPr>
            <a:r>
              <a:rPr lang="ru-RU" sz="1800" dirty="0">
                <a:latin typeface="Segoe UI"/>
                <a:ea typeface="Microsoft Sans Serif"/>
                <a:cs typeface="Microsoft Sans Serif"/>
              </a:rPr>
              <a:t>Достаточно полной таксономии опасностей пока не разработано, но, тем не менее, можно выделить следующие классы опасности: </a:t>
            </a:r>
            <a:endParaRPr lang="ru-RU" dirty="0"/>
          </a:p>
        </p:txBody>
      </p:sp>
      <p:sp>
        <p:nvSpPr>
          <p:cNvPr id="5" name="TextBox 4">
            <a:extLst>
              <a:ext uri="{FF2B5EF4-FFF2-40B4-BE49-F238E27FC236}">
                <a16:creationId xmlns:a16="http://schemas.microsoft.com/office/drawing/2014/main" id="{1957B371-B826-47E7-8989-423F48177261}"/>
              </a:ext>
            </a:extLst>
          </p:cNvPr>
          <p:cNvSpPr txBox="1"/>
          <p:nvPr/>
        </p:nvSpPr>
        <p:spPr>
          <a:xfrm>
            <a:off x="3810000" y="4626917"/>
            <a:ext cx="46303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1200" b="1" dirty="0">
                <a:latin typeface="Segoe UI"/>
                <a:ea typeface="+mn-lt"/>
                <a:cs typeface="+mn-lt"/>
              </a:rPr>
              <a:t>Таксономия</a:t>
            </a:r>
            <a:r>
              <a:rPr lang="ru-RU" sz="1200" i="1" dirty="0">
                <a:latin typeface="Segoe UI"/>
                <a:ea typeface="+mn-lt"/>
                <a:cs typeface="+mn-lt"/>
              </a:rPr>
              <a:t> ‒</a:t>
            </a:r>
            <a:r>
              <a:rPr lang="ru-RU" sz="1200" dirty="0">
                <a:latin typeface="Segoe UI"/>
                <a:ea typeface="+mn-lt"/>
                <a:cs typeface="+mn-lt"/>
              </a:rPr>
              <a:t> наука о классификации и систематизации сложных явлений, понятий, объектов. </a:t>
            </a:r>
            <a:endParaRPr lang="ru-RU" sz="1200" dirty="0">
              <a:latin typeface="Segoe UI"/>
              <a:cs typeface="Segoe UI"/>
            </a:endParaRPr>
          </a:p>
        </p:txBody>
      </p:sp>
      <p:sp>
        <p:nvSpPr>
          <p:cNvPr id="6" name="Заголовок 1">
            <a:extLst>
              <a:ext uri="{FF2B5EF4-FFF2-40B4-BE49-F238E27FC236}">
                <a16:creationId xmlns:a16="http://schemas.microsoft.com/office/drawing/2014/main" id="{C613D35B-1427-4945-AAF2-7ACAA4DAE01D}"/>
              </a:ext>
            </a:extLst>
          </p:cNvPr>
          <p:cNvSpPr>
            <a:spLocks noGrp="1"/>
          </p:cNvSpPr>
          <p:nvPr>
            <p:ph type="title"/>
          </p:nvPr>
        </p:nvSpPr>
        <p:spPr>
          <a:xfrm>
            <a:off x="304800" y="285750"/>
            <a:ext cx="8229600" cy="749674"/>
          </a:xfrm>
        </p:spPr>
        <p:txBody>
          <a:bodyPr>
            <a:normAutofit/>
          </a:bodyPr>
          <a:lstStyle/>
          <a:p>
            <a:pPr algn="l"/>
            <a:r>
              <a:rPr lang="ru-RU" dirty="0">
                <a:latin typeface="Microsoft Sans Serif"/>
                <a:ea typeface="Microsoft Sans Serif"/>
                <a:cs typeface="Arial"/>
              </a:rPr>
              <a:t>Таксономия опасностей</a:t>
            </a:r>
            <a:endParaRPr lang="ru-RU" dirty="0">
              <a:latin typeface="Microsoft Sans Serif"/>
              <a:ea typeface="Microsoft Sans Serif"/>
            </a:endParaRPr>
          </a:p>
          <a:p>
            <a:pPr algn="l"/>
            <a:endParaRPr lang="ru-RU" dirty="0">
              <a:ea typeface="Microsoft Sans Serif"/>
            </a:endParaRPr>
          </a:p>
        </p:txBody>
      </p:sp>
      <p:pic>
        <p:nvPicPr>
          <p:cNvPr id="7" name="Рисунок 4">
            <a:extLst>
              <a:ext uri="{FF2B5EF4-FFF2-40B4-BE49-F238E27FC236}">
                <a16:creationId xmlns:a16="http://schemas.microsoft.com/office/drawing/2014/main" id="{BF0F0883-C081-42AD-96F5-2417BE48C5B8}"/>
              </a:ext>
            </a:extLst>
          </p:cNvPr>
          <p:cNvPicPr>
            <a:picLocks noChangeAspect="1"/>
          </p:cNvPicPr>
          <p:nvPr/>
        </p:nvPicPr>
        <p:blipFill>
          <a:blip r:embed="rId2"/>
          <a:stretch>
            <a:fillRect/>
          </a:stretch>
        </p:blipFill>
        <p:spPr>
          <a:xfrm>
            <a:off x="1790699" y="1811635"/>
            <a:ext cx="4703585" cy="2815282"/>
          </a:xfrm>
          <a:prstGeom prst="rect">
            <a:avLst/>
          </a:prstGeom>
        </p:spPr>
      </p:pic>
    </p:spTree>
    <p:extLst>
      <p:ext uri="{BB962C8B-B14F-4D97-AF65-F5344CB8AC3E}">
        <p14:creationId xmlns:p14="http://schemas.microsoft.com/office/powerpoint/2010/main" val="3814363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A121E59-3AC8-4506-A153-A92811C67AF6}"/>
              </a:ext>
            </a:extLst>
          </p:cNvPr>
          <p:cNvSpPr>
            <a:spLocks noGrp="1"/>
          </p:cNvSpPr>
          <p:nvPr>
            <p:ph idx="1"/>
          </p:nvPr>
        </p:nvSpPr>
        <p:spPr>
          <a:xfrm>
            <a:off x="152400" y="1200150"/>
            <a:ext cx="8229600" cy="4168087"/>
          </a:xfrm>
        </p:spPr>
        <p:txBody>
          <a:bodyPr vert="horz" lIns="91440" tIns="45720" rIns="91440" bIns="45720" rtlCol="0" anchor="t">
            <a:normAutofit fontScale="47500" lnSpcReduction="20000"/>
          </a:bodyPr>
          <a:lstStyle/>
          <a:p>
            <a:pPr marL="0" indent="0">
              <a:spcAft>
                <a:spcPct val="0"/>
              </a:spcAft>
              <a:buNone/>
            </a:pPr>
            <a:r>
              <a:rPr lang="ru-RU" dirty="0">
                <a:latin typeface="Segoe UI"/>
                <a:ea typeface="Microsoft Sans Serif"/>
                <a:cs typeface="Microsoft Sans Serif"/>
              </a:rPr>
              <a:t>Опасности по вероятности воздействия на человека и среду обитания разделяют на потенциальные, реальные и реализованные. </a:t>
            </a:r>
            <a:endParaRPr lang="en-US" dirty="0">
              <a:latin typeface="Segoe UI"/>
              <a:ea typeface="Microsoft Sans Serif"/>
              <a:cs typeface="Microsoft Sans Serif"/>
            </a:endParaRPr>
          </a:p>
          <a:p>
            <a:pPr marL="0" indent="0">
              <a:spcAft>
                <a:spcPct val="0"/>
              </a:spcAft>
              <a:buNone/>
            </a:pPr>
            <a:endParaRPr lang="ru-RU" dirty="0">
              <a:latin typeface="Segoe UI"/>
              <a:ea typeface="Microsoft Sans Serif"/>
              <a:cs typeface="Microsoft Sans Serif"/>
            </a:endParaRPr>
          </a:p>
          <a:p>
            <a:pPr marL="0" indent="0">
              <a:spcAft>
                <a:spcPct val="0"/>
              </a:spcAft>
              <a:buNone/>
            </a:pPr>
            <a:r>
              <a:rPr lang="ru-RU" dirty="0">
                <a:latin typeface="Segoe UI"/>
                <a:ea typeface="Microsoft Sans Serif"/>
                <a:cs typeface="Microsoft Sans Serif"/>
              </a:rPr>
              <a:t>Потенциальная опасность представляет угрозу, не связанную с пространством и временем воздействия.</a:t>
            </a:r>
            <a:r>
              <a:rPr lang="ru-RU" dirty="0">
                <a:solidFill>
                  <a:srgbClr val="FF0000"/>
                </a:solidFill>
                <a:latin typeface="Segoe UI"/>
                <a:ea typeface="Microsoft Sans Serif"/>
                <a:cs typeface="Microsoft Sans Serif"/>
              </a:rPr>
              <a:t> </a:t>
            </a:r>
            <a:endParaRPr lang="en-US" dirty="0">
              <a:latin typeface="Segoe UI"/>
              <a:ea typeface="Microsoft Sans Serif"/>
              <a:cs typeface="Microsoft Sans Serif"/>
            </a:endParaRPr>
          </a:p>
          <a:p>
            <a:pPr marL="0" indent="0">
              <a:spcAft>
                <a:spcPct val="0"/>
              </a:spcAft>
              <a:buNone/>
            </a:pPr>
            <a:endParaRPr lang="ru-RU" dirty="0">
              <a:latin typeface="Segoe UI"/>
              <a:ea typeface="Microsoft Sans Serif"/>
              <a:cs typeface="Microsoft Sans Serif"/>
            </a:endParaRPr>
          </a:p>
          <a:p>
            <a:pPr marL="0" indent="0">
              <a:spcAft>
                <a:spcPct val="0"/>
              </a:spcAft>
              <a:buNone/>
            </a:pPr>
            <a:r>
              <a:rPr lang="ru-RU" dirty="0">
                <a:latin typeface="Segoe UI"/>
                <a:ea typeface="Microsoft Sans Serif"/>
                <a:cs typeface="Microsoft Sans Serif"/>
              </a:rPr>
              <a:t>Например, существуют понятия </a:t>
            </a:r>
            <a:r>
              <a:rPr lang="ru-RU" dirty="0" err="1">
                <a:latin typeface="Segoe UI"/>
                <a:ea typeface="Microsoft Sans Serif"/>
                <a:cs typeface="Microsoft Sans Serif"/>
              </a:rPr>
              <a:t>пожаро</a:t>
            </a:r>
            <a:r>
              <a:rPr lang="ru-RU" dirty="0">
                <a:latin typeface="Segoe UI"/>
                <a:ea typeface="Microsoft Sans Serif"/>
                <a:cs typeface="Microsoft Sans Serif"/>
              </a:rPr>
              <a:t>- и взрывоопасности объектов, вредного воздействия шумов и вибраций и т.д. При отсутствии субъекта воздействия данные опасности можно рассматривать как потенциальные. В этом смысле</a:t>
            </a:r>
            <a:endParaRPr lang="ru-RU" dirty="0">
              <a:solidFill>
                <a:srgbClr val="000000"/>
              </a:solidFill>
              <a:latin typeface="Segoe UI"/>
              <a:ea typeface="Microsoft Sans Serif"/>
              <a:cs typeface="Microsoft Sans Serif"/>
            </a:endParaRPr>
          </a:p>
          <a:p>
            <a:pPr>
              <a:spcAft>
                <a:spcPct val="0"/>
              </a:spcAft>
            </a:pPr>
            <a:endParaRPr lang="ru-RU" dirty="0">
              <a:latin typeface="Segoe UI"/>
              <a:ea typeface="Microsoft Sans Serif"/>
              <a:cs typeface="Microsoft Sans Serif"/>
            </a:endParaRPr>
          </a:p>
          <a:p>
            <a:pPr marL="0" indent="0" algn="ctr">
              <a:spcAft>
                <a:spcPct val="0"/>
              </a:spcAft>
              <a:buNone/>
            </a:pPr>
            <a:r>
              <a:rPr lang="ru-RU" b="1" dirty="0">
                <a:latin typeface="Segoe UI"/>
                <a:ea typeface="Microsoft Sans Serif"/>
                <a:cs typeface="Microsoft Sans Serif"/>
              </a:rPr>
              <a:t>ЖИЗНЕДЕЯТЕЛЬНОСТЬ ЧЕЛОВЕКА ПОТЕНЦИАЛЬНО ОПАСНА!</a:t>
            </a:r>
            <a:endParaRPr lang="en-US" dirty="0">
              <a:latin typeface="Segoe UI"/>
              <a:ea typeface="Microsoft Sans Serif"/>
              <a:cs typeface="Microsoft Sans Serif"/>
            </a:endParaRPr>
          </a:p>
          <a:p>
            <a:pPr marL="0" indent="0">
              <a:spcAft>
                <a:spcPct val="0"/>
              </a:spcAft>
              <a:buNone/>
            </a:pPr>
            <a:endParaRPr lang="ru-RU" b="1" dirty="0">
              <a:latin typeface="Segoe UI"/>
              <a:ea typeface="Microsoft Sans Serif"/>
              <a:cs typeface="Microsoft Sans Serif"/>
            </a:endParaRPr>
          </a:p>
          <a:p>
            <a:pPr marL="0" indent="0">
              <a:spcAft>
                <a:spcPct val="0"/>
              </a:spcAft>
              <a:buNone/>
            </a:pPr>
            <a:r>
              <a:rPr lang="ru-RU" dirty="0">
                <a:latin typeface="Segoe UI"/>
                <a:ea typeface="Microsoft Sans Serif"/>
                <a:cs typeface="Microsoft Sans Serif"/>
              </a:rPr>
              <a:t>Иногда эту аксиому называют </a:t>
            </a:r>
            <a:r>
              <a:rPr lang="ru-RU" i="1" dirty="0">
                <a:latin typeface="Segoe UI"/>
                <a:ea typeface="Microsoft Sans Serif"/>
                <a:cs typeface="Microsoft Sans Serif"/>
              </a:rPr>
              <a:t>презумпцией потенциальной опасности</a:t>
            </a:r>
            <a:r>
              <a:rPr lang="ru-RU" dirty="0">
                <a:latin typeface="Segoe UI"/>
                <a:ea typeface="Microsoft Sans Serif"/>
                <a:cs typeface="Microsoft Sans Serif"/>
              </a:rPr>
              <a:t>. Потенциальные опасности реализуются </a:t>
            </a:r>
            <a:r>
              <a:rPr lang="ru-RU" dirty="0" err="1">
                <a:latin typeface="Segoe UI"/>
                <a:ea typeface="Microsoft Sans Serif"/>
                <a:cs typeface="Microsoft Sans Serif"/>
              </a:rPr>
              <a:t>стохастически</a:t>
            </a:r>
            <a:r>
              <a:rPr lang="ru-RU" dirty="0">
                <a:latin typeface="Segoe UI"/>
                <a:ea typeface="Microsoft Sans Serif"/>
                <a:cs typeface="Microsoft Sans Serif"/>
              </a:rPr>
              <a:t>, то есть случайно, с некоторой вероятностью. К сожалению, обычно человек не придает приоритетного значения информации, носящей вероятностный характер.</a:t>
            </a:r>
            <a:endParaRPr lang="en-US" dirty="0">
              <a:latin typeface="Segoe UI"/>
              <a:ea typeface="Microsoft Sans Serif"/>
              <a:cs typeface="Microsoft Sans Serif"/>
            </a:endParaRPr>
          </a:p>
          <a:p>
            <a:pPr>
              <a:lnSpc>
                <a:spcPct val="80000"/>
              </a:lnSpc>
              <a:spcAft>
                <a:spcPct val="0"/>
              </a:spcAft>
            </a:pPr>
            <a:endParaRPr lang="ru-RU" dirty="0">
              <a:latin typeface="Segoe UI"/>
              <a:ea typeface="Microsoft Sans Serif"/>
            </a:endParaRPr>
          </a:p>
          <a:p>
            <a:endParaRPr lang="ru-RU" dirty="0">
              <a:latin typeface="Segoe UI"/>
              <a:ea typeface="Microsoft Sans Serif"/>
            </a:endParaRPr>
          </a:p>
        </p:txBody>
      </p:sp>
      <p:sp>
        <p:nvSpPr>
          <p:cNvPr id="4" name="Заголовок 1">
            <a:extLst>
              <a:ext uri="{FF2B5EF4-FFF2-40B4-BE49-F238E27FC236}">
                <a16:creationId xmlns:a16="http://schemas.microsoft.com/office/drawing/2014/main" id="{81C01B78-AD77-4303-936E-2064707AB10E}"/>
              </a:ext>
            </a:extLst>
          </p:cNvPr>
          <p:cNvSpPr>
            <a:spLocks noGrp="1"/>
          </p:cNvSpPr>
          <p:nvPr>
            <p:ph type="title"/>
          </p:nvPr>
        </p:nvSpPr>
        <p:spPr>
          <a:xfrm>
            <a:off x="304800" y="285750"/>
            <a:ext cx="8229600" cy="749674"/>
          </a:xfrm>
        </p:spPr>
        <p:txBody>
          <a:bodyPr>
            <a:normAutofit/>
          </a:bodyPr>
          <a:lstStyle/>
          <a:p>
            <a:pPr algn="l"/>
            <a:r>
              <a:rPr lang="ru-RU" dirty="0">
                <a:latin typeface="Microsoft Sans Serif"/>
                <a:ea typeface="Microsoft Sans Serif"/>
                <a:cs typeface="Arial"/>
              </a:rPr>
              <a:t>Главная аксиома БЖД</a:t>
            </a:r>
            <a:endParaRPr lang="ru-RU" dirty="0">
              <a:latin typeface="Microsoft Sans Serif"/>
              <a:ea typeface="Microsoft Sans Serif"/>
            </a:endParaRPr>
          </a:p>
          <a:p>
            <a:pPr algn="l"/>
            <a:endParaRPr lang="ru-RU" dirty="0">
              <a:ea typeface="Microsoft Sans Serif"/>
            </a:endParaRPr>
          </a:p>
        </p:txBody>
      </p:sp>
    </p:spTree>
    <p:extLst>
      <p:ext uri="{BB962C8B-B14F-4D97-AF65-F5344CB8AC3E}">
        <p14:creationId xmlns:p14="http://schemas.microsoft.com/office/powerpoint/2010/main" val="1111564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EE1556-48C2-4A89-B855-FBA2F13AD0C3}"/>
              </a:ext>
            </a:extLst>
          </p:cNvPr>
          <p:cNvSpPr>
            <a:spLocks noGrp="1"/>
          </p:cNvSpPr>
          <p:nvPr>
            <p:ph type="title"/>
          </p:nvPr>
        </p:nvSpPr>
        <p:spPr/>
        <p:txBody>
          <a:bodyPr/>
          <a:lstStyle/>
          <a:p>
            <a:pPr algn="l"/>
            <a:r>
              <a:rPr lang="ru-RU" dirty="0"/>
              <a:t>Реальная опасность</a:t>
            </a:r>
          </a:p>
        </p:txBody>
      </p:sp>
      <p:sp>
        <p:nvSpPr>
          <p:cNvPr id="3" name="Объект 2">
            <a:extLst>
              <a:ext uri="{FF2B5EF4-FFF2-40B4-BE49-F238E27FC236}">
                <a16:creationId xmlns:a16="http://schemas.microsoft.com/office/drawing/2014/main" id="{64C58AD3-302C-4333-B2F3-3746CB58488F}"/>
              </a:ext>
            </a:extLst>
          </p:cNvPr>
          <p:cNvSpPr>
            <a:spLocks noGrp="1"/>
          </p:cNvSpPr>
          <p:nvPr>
            <p:ph idx="1"/>
          </p:nvPr>
        </p:nvSpPr>
        <p:spPr>
          <a:xfrm>
            <a:off x="457200" y="1200151"/>
            <a:ext cx="4117588" cy="2627825"/>
          </a:xfrm>
        </p:spPr>
        <p:txBody>
          <a:bodyPr vert="horz" lIns="91440" tIns="45720" rIns="91440" bIns="45720" rtlCol="0" anchor="t">
            <a:normAutofit fontScale="92500" lnSpcReduction="10000"/>
          </a:bodyPr>
          <a:lstStyle/>
          <a:p>
            <a:pPr marL="0" indent="0">
              <a:spcAft>
                <a:spcPct val="0"/>
              </a:spcAft>
              <a:buNone/>
            </a:pPr>
            <a:r>
              <a:rPr lang="ru-RU" sz="1800" b="1" dirty="0">
                <a:latin typeface="Segoe UI"/>
                <a:ea typeface="Microsoft Sans Serif"/>
                <a:cs typeface="Microsoft Sans Serif"/>
              </a:rPr>
              <a:t>Реальная опасность</a:t>
            </a:r>
            <a:r>
              <a:rPr lang="ru-RU" sz="1800" dirty="0">
                <a:latin typeface="Segoe UI"/>
                <a:ea typeface="Microsoft Sans Serif"/>
                <a:cs typeface="Microsoft Sans Serif"/>
              </a:rPr>
              <a:t> всегда связана с конкретной угрозой воздействия на объект, она имеет координаты в пространстве и во времени.</a:t>
            </a:r>
          </a:p>
          <a:p>
            <a:pPr marL="0" indent="0" algn="just">
              <a:spcAft>
                <a:spcPct val="0"/>
              </a:spcAft>
              <a:buNone/>
            </a:pPr>
            <a:endParaRPr lang="en-US" sz="1800" dirty="0">
              <a:latin typeface="Segoe UI"/>
              <a:ea typeface="Microsoft Sans Serif"/>
              <a:cs typeface="Microsoft Sans Serif"/>
            </a:endParaRPr>
          </a:p>
          <a:p>
            <a:pPr marL="0" indent="0">
              <a:spcAft>
                <a:spcPct val="0"/>
              </a:spcAft>
              <a:buNone/>
            </a:pPr>
            <a:r>
              <a:rPr lang="ru-RU" sz="1800" dirty="0">
                <a:latin typeface="Segoe UI"/>
                <a:ea typeface="Microsoft Sans Serif"/>
                <a:cs typeface="Microsoft Sans Serif"/>
              </a:rPr>
              <a:t>Например, находясь под стрелой работающего подъемного крана или вблизи взрывоопасного объекта, человек подвергает себя реальной опасности. </a:t>
            </a:r>
            <a:endParaRPr lang="en-US" sz="1800" dirty="0">
              <a:latin typeface="Segoe UI"/>
              <a:ea typeface="Microsoft Sans Serif"/>
              <a:cs typeface="Microsoft Sans Serif"/>
            </a:endParaRPr>
          </a:p>
          <a:p>
            <a:pPr algn="just">
              <a:spcAft>
                <a:spcPct val="0"/>
              </a:spcAft>
            </a:pPr>
            <a:endParaRPr lang="ru-RU" sz="1800" dirty="0">
              <a:latin typeface="Segoe UI"/>
              <a:ea typeface="Microsoft Sans Serif"/>
              <a:cs typeface="Microsoft Sans Serif"/>
            </a:endParaRPr>
          </a:p>
          <a:p>
            <a:endParaRPr lang="ru-RU" sz="1800" dirty="0">
              <a:latin typeface="Segoe UI"/>
              <a:ea typeface="Microsoft Sans Serif"/>
            </a:endParaRPr>
          </a:p>
        </p:txBody>
      </p:sp>
      <p:sp>
        <p:nvSpPr>
          <p:cNvPr id="5" name="TextBox 4">
            <a:extLst>
              <a:ext uri="{FF2B5EF4-FFF2-40B4-BE49-F238E27FC236}">
                <a16:creationId xmlns:a16="http://schemas.microsoft.com/office/drawing/2014/main" id="{09E52016-497D-4A00-B7CE-530E6E55CFE7}"/>
              </a:ext>
            </a:extLst>
          </p:cNvPr>
          <p:cNvSpPr txBox="1"/>
          <p:nvPr/>
        </p:nvSpPr>
        <p:spPr>
          <a:xfrm>
            <a:off x="454412" y="4042292"/>
            <a:ext cx="4117588"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1700" dirty="0">
                <a:latin typeface="Segoe UI"/>
                <a:cs typeface="Segoe UI"/>
              </a:rPr>
              <a:t>Реальная опасность возникает только при наличии системы «опасность – объект».</a:t>
            </a:r>
            <a:endParaRPr lang="ru-RU" sz="1700" dirty="0">
              <a:cs typeface="Calibri"/>
            </a:endParaRPr>
          </a:p>
        </p:txBody>
      </p:sp>
      <p:pic>
        <p:nvPicPr>
          <p:cNvPr id="1026" name="Picture 2" descr="Картинки по запросу &quot;не стой под стрелой&quot;">
            <a:extLst>
              <a:ext uri="{FF2B5EF4-FFF2-40B4-BE49-F238E27FC236}">
                <a16:creationId xmlns:a16="http://schemas.microsoft.com/office/drawing/2014/main" id="{F42D2D76-9166-4CAC-B4CA-EDCC601D0B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733550"/>
            <a:ext cx="3734241" cy="227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040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7D1412C-3991-4C88-B322-6930AED30911}"/>
              </a:ext>
            </a:extLst>
          </p:cNvPr>
          <p:cNvSpPr>
            <a:spLocks noGrp="1"/>
          </p:cNvSpPr>
          <p:nvPr>
            <p:ph idx="1"/>
          </p:nvPr>
        </p:nvSpPr>
        <p:spPr>
          <a:xfrm>
            <a:off x="457200" y="970158"/>
            <a:ext cx="8689587" cy="4175056"/>
          </a:xfrm>
        </p:spPr>
        <p:txBody>
          <a:bodyPr vert="horz" lIns="91440" tIns="45720" rIns="91440" bIns="45720" rtlCol="0" anchor="t">
            <a:noAutofit/>
          </a:bodyPr>
          <a:lstStyle/>
          <a:p>
            <a:pPr marL="0" indent="0">
              <a:spcBef>
                <a:spcPct val="0"/>
              </a:spcBef>
              <a:spcAft>
                <a:spcPct val="0"/>
              </a:spcAft>
              <a:buNone/>
            </a:pPr>
            <a:r>
              <a:rPr lang="ru-RU" sz="1400" dirty="0">
                <a:latin typeface="Segoe UI"/>
                <a:cs typeface="Arial"/>
              </a:rPr>
              <a:t>Опасность несут все системы, обладающие энергией, химически или биологически активными компонентами, а также иными характеристиками, несоответствующими безопасным условиям жизнедеятельности человека.</a:t>
            </a:r>
            <a:endParaRPr lang="en-US" sz="1400" dirty="0">
              <a:latin typeface="Segoe UI"/>
              <a:ea typeface="Microsoft Sans Serif"/>
            </a:endParaRPr>
          </a:p>
          <a:p>
            <a:pPr marL="0" indent="0">
              <a:spcBef>
                <a:spcPct val="0"/>
              </a:spcBef>
              <a:spcAft>
                <a:spcPct val="0"/>
              </a:spcAft>
              <a:buNone/>
            </a:pPr>
            <a:endParaRPr lang="ru-RU" sz="1400" dirty="0">
              <a:latin typeface="Segoe UI"/>
              <a:cs typeface="Arial"/>
            </a:endParaRPr>
          </a:p>
          <a:p>
            <a:pPr marL="0" indent="0">
              <a:spcBef>
                <a:spcPct val="0"/>
              </a:spcBef>
              <a:spcAft>
                <a:spcPct val="0"/>
              </a:spcAft>
              <a:buNone/>
            </a:pPr>
            <a:r>
              <a:rPr lang="ru-RU" sz="1400" dirty="0">
                <a:latin typeface="Segoe UI"/>
                <a:cs typeface="Arial"/>
              </a:rPr>
              <a:t>Опасность ‒ понятие относительное. </a:t>
            </a:r>
            <a:endParaRPr lang="en-US" sz="1400" dirty="0">
              <a:latin typeface="Segoe UI"/>
              <a:ea typeface="Microsoft Sans Serif"/>
            </a:endParaRPr>
          </a:p>
          <a:p>
            <a:pPr marL="0" indent="0">
              <a:spcBef>
                <a:spcPct val="0"/>
              </a:spcBef>
              <a:spcAft>
                <a:spcPct val="0"/>
              </a:spcAft>
              <a:buNone/>
            </a:pPr>
            <a:endParaRPr lang="ru-RU" sz="1400" dirty="0">
              <a:latin typeface="Segoe UI"/>
              <a:cs typeface="Arial"/>
            </a:endParaRPr>
          </a:p>
          <a:p>
            <a:pPr marL="0" indent="0">
              <a:spcBef>
                <a:spcPct val="0"/>
              </a:spcBef>
              <a:spcAft>
                <a:spcPct val="0"/>
              </a:spcAft>
              <a:buNone/>
            </a:pPr>
            <a:r>
              <a:rPr lang="ru-RU" sz="1400" dirty="0">
                <a:latin typeface="Segoe UI"/>
                <a:cs typeface="Arial"/>
              </a:rPr>
              <a:t>Опасности носят потенциальный характер. </a:t>
            </a:r>
            <a:endParaRPr lang="en-US" sz="1400" dirty="0">
              <a:latin typeface="Segoe UI"/>
              <a:ea typeface="Microsoft Sans Serif"/>
            </a:endParaRPr>
          </a:p>
          <a:p>
            <a:pPr marL="0" indent="0">
              <a:spcBef>
                <a:spcPct val="0"/>
              </a:spcBef>
              <a:spcAft>
                <a:spcPct val="0"/>
              </a:spcAft>
              <a:buNone/>
            </a:pPr>
            <a:endParaRPr lang="ru-RU" sz="1400" dirty="0">
              <a:latin typeface="Segoe UI"/>
              <a:cs typeface="Arial"/>
            </a:endParaRPr>
          </a:p>
          <a:p>
            <a:pPr marL="0" indent="0">
              <a:spcBef>
                <a:spcPct val="0"/>
              </a:spcBef>
              <a:spcAft>
                <a:spcPct val="0"/>
              </a:spcAft>
              <a:buNone/>
            </a:pPr>
            <a:r>
              <a:rPr lang="ru-RU" sz="1400" dirty="0">
                <a:latin typeface="Segoe UI"/>
                <a:cs typeface="Arial"/>
              </a:rPr>
              <a:t>Реализация опасностей происходит при определенных услови­ях, именуемых причинами. </a:t>
            </a:r>
            <a:endParaRPr lang="en-US" sz="1400" dirty="0">
              <a:latin typeface="Segoe UI"/>
              <a:ea typeface="Microsoft Sans Serif"/>
            </a:endParaRPr>
          </a:p>
          <a:p>
            <a:pPr marL="0" indent="0">
              <a:spcBef>
                <a:spcPct val="0"/>
              </a:spcBef>
              <a:spcAft>
                <a:spcPct val="0"/>
              </a:spcAft>
              <a:buNone/>
            </a:pPr>
            <a:endParaRPr lang="ru-RU" sz="1400" dirty="0">
              <a:latin typeface="Segoe UI"/>
              <a:cs typeface="Arial"/>
            </a:endParaRPr>
          </a:p>
          <a:p>
            <a:pPr marL="0" indent="0">
              <a:spcBef>
                <a:spcPct val="0"/>
              </a:spcBef>
              <a:spcAft>
                <a:spcPct val="0"/>
              </a:spcAft>
              <a:buNone/>
            </a:pPr>
            <a:r>
              <a:rPr lang="ru-RU" sz="1400" dirty="0">
                <a:latin typeface="Segoe UI"/>
                <a:cs typeface="Arial"/>
              </a:rPr>
              <a:t>Опасность подразумевает угрозу причинения (нанесения) какого-либо вреда, того или иного ущерба. </a:t>
            </a:r>
            <a:endParaRPr lang="en-US" sz="1400" dirty="0">
              <a:latin typeface="Segoe UI"/>
              <a:ea typeface="Microsoft Sans Serif"/>
            </a:endParaRPr>
          </a:p>
          <a:p>
            <a:pPr marL="0" indent="0">
              <a:spcBef>
                <a:spcPct val="0"/>
              </a:spcBef>
              <a:spcAft>
                <a:spcPct val="0"/>
              </a:spcAft>
              <a:buNone/>
            </a:pPr>
            <a:endParaRPr lang="ru-RU" sz="1400" dirty="0">
              <a:latin typeface="Segoe UI"/>
              <a:cs typeface="Arial"/>
            </a:endParaRPr>
          </a:p>
          <a:p>
            <a:pPr marL="0" indent="0">
              <a:spcBef>
                <a:spcPct val="0"/>
              </a:spcBef>
              <a:spcAft>
                <a:spcPct val="0"/>
              </a:spcAft>
              <a:buNone/>
            </a:pPr>
            <a:r>
              <a:rPr lang="ru-RU" sz="1200" b="1" dirty="0">
                <a:latin typeface="Segoe UI"/>
                <a:cs typeface="Arial"/>
              </a:rPr>
              <a:t>Вред</a:t>
            </a:r>
            <a:r>
              <a:rPr lang="ru-RU" sz="1200" dirty="0">
                <a:latin typeface="Segoe UI"/>
                <a:cs typeface="Arial"/>
              </a:rPr>
              <a:t> ‒ утрата, повреждение или ухудшение состояния объекта защиты.</a:t>
            </a:r>
            <a:endParaRPr lang="en-US" sz="1200" dirty="0">
              <a:latin typeface="Segoe UI"/>
              <a:ea typeface="Microsoft Sans Serif"/>
            </a:endParaRPr>
          </a:p>
          <a:p>
            <a:pPr marL="0" indent="0">
              <a:spcBef>
                <a:spcPct val="0"/>
              </a:spcBef>
              <a:spcAft>
                <a:spcPct val="0"/>
              </a:spcAft>
              <a:buNone/>
            </a:pPr>
            <a:endParaRPr lang="ru-RU" sz="1200" dirty="0">
              <a:latin typeface="Segoe UI"/>
              <a:cs typeface="Arial"/>
            </a:endParaRPr>
          </a:p>
          <a:p>
            <a:pPr marL="0" indent="0">
              <a:spcBef>
                <a:spcPct val="0"/>
              </a:spcBef>
              <a:spcAft>
                <a:spcPct val="0"/>
              </a:spcAft>
              <a:buNone/>
            </a:pPr>
            <a:r>
              <a:rPr lang="ru-RU" sz="1200" b="1" dirty="0">
                <a:latin typeface="Segoe UI"/>
                <a:cs typeface="Arial"/>
              </a:rPr>
              <a:t>Ущерб</a:t>
            </a:r>
            <a:r>
              <a:rPr lang="ru-RU" sz="1200" dirty="0">
                <a:latin typeface="Segoe UI"/>
                <a:cs typeface="Arial"/>
              </a:rPr>
              <a:t> ‒ телесное повреждение или иное повреждение здоровья вплоть до лишения жизни; уничтожение или повреждение имущества, повреждение природной среды. </a:t>
            </a:r>
            <a:endParaRPr lang="en-US" sz="1200" dirty="0">
              <a:latin typeface="Segoe UI"/>
              <a:ea typeface="Microsoft Sans Serif"/>
            </a:endParaRPr>
          </a:p>
          <a:p>
            <a:pPr marL="0" indent="0">
              <a:spcBef>
                <a:spcPct val="0"/>
              </a:spcBef>
              <a:spcAft>
                <a:spcPct val="0"/>
              </a:spcAft>
              <a:buNone/>
            </a:pPr>
            <a:endParaRPr lang="ru-RU" sz="1400" i="1" dirty="0">
              <a:latin typeface="Segoe UI"/>
              <a:cs typeface="Arial"/>
            </a:endParaRPr>
          </a:p>
          <a:p>
            <a:pPr marL="0" indent="0" algn="ctr">
              <a:spcBef>
                <a:spcPct val="0"/>
              </a:spcBef>
              <a:spcAft>
                <a:spcPct val="0"/>
              </a:spcAft>
              <a:buNone/>
            </a:pPr>
            <a:r>
              <a:rPr lang="ru-RU" sz="1600" b="1" dirty="0">
                <a:latin typeface="Segoe UI"/>
                <a:cs typeface="Arial"/>
              </a:rPr>
              <a:t>Опасность ‒ вероятностное понятие. Угроза ущерба или вреда всегда носит  вероятностный  (возможный, потенциальный) характер. </a:t>
            </a:r>
            <a:endParaRPr lang="en-US" sz="1600" b="1" dirty="0">
              <a:latin typeface="Segoe UI"/>
              <a:ea typeface="Microsoft Sans Serif"/>
            </a:endParaRPr>
          </a:p>
          <a:p>
            <a:endParaRPr lang="ru-RU" sz="1400" dirty="0">
              <a:latin typeface="Segoe UI"/>
              <a:ea typeface="Microsoft Sans Serif"/>
            </a:endParaRPr>
          </a:p>
        </p:txBody>
      </p:sp>
      <p:sp>
        <p:nvSpPr>
          <p:cNvPr id="4" name="Заголовок 1">
            <a:extLst>
              <a:ext uri="{FF2B5EF4-FFF2-40B4-BE49-F238E27FC236}">
                <a16:creationId xmlns:a16="http://schemas.microsoft.com/office/drawing/2014/main" id="{3DFF39A3-442D-4AC4-B254-5306341E02CC}"/>
              </a:ext>
            </a:extLst>
          </p:cNvPr>
          <p:cNvSpPr>
            <a:spLocks noGrp="1"/>
          </p:cNvSpPr>
          <p:nvPr>
            <p:ph type="title"/>
          </p:nvPr>
        </p:nvSpPr>
        <p:spPr>
          <a:xfrm>
            <a:off x="228600" y="0"/>
            <a:ext cx="8229600" cy="857250"/>
          </a:xfrm>
        </p:spPr>
        <p:txBody>
          <a:bodyPr/>
          <a:lstStyle/>
          <a:p>
            <a:pPr algn="l"/>
            <a:r>
              <a:rPr lang="ru-RU" dirty="0"/>
              <a:t>Реальная и потенциальная опасности</a:t>
            </a:r>
          </a:p>
        </p:txBody>
      </p:sp>
    </p:spTree>
    <p:extLst>
      <p:ext uri="{BB962C8B-B14F-4D97-AF65-F5344CB8AC3E}">
        <p14:creationId xmlns:p14="http://schemas.microsoft.com/office/powerpoint/2010/main" val="243547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E1B002-D718-43F9-AC76-8FA5BC106D07}"/>
              </a:ext>
            </a:extLst>
          </p:cNvPr>
          <p:cNvSpPr>
            <a:spLocks noGrp="1"/>
          </p:cNvSpPr>
          <p:nvPr>
            <p:ph type="title"/>
          </p:nvPr>
        </p:nvSpPr>
        <p:spPr>
          <a:xfrm>
            <a:off x="349153" y="109269"/>
            <a:ext cx="8071985" cy="707750"/>
          </a:xfrm>
          <a:prstGeom prst="rect">
            <a:avLst/>
          </a:prstGeom>
          <a:noFill/>
          <a:ln w="174625" cmpd="thinThick">
            <a:noFill/>
          </a:ln>
        </p:spPr>
        <p:txBody>
          <a:bodyPr vert="horz" lIns="91440" tIns="45720" rIns="91440" bIns="45720" rtlCol="0" anchor="ctr">
            <a:noAutofit/>
          </a:bodyPr>
          <a:lstStyle/>
          <a:p>
            <a:pPr>
              <a:lnSpc>
                <a:spcPct val="90000"/>
              </a:lnSpc>
            </a:pPr>
            <a:r>
              <a:rPr lang="en-US" sz="3200" b="0" kern="1200" dirty="0" err="1">
                <a:solidFill>
                  <a:srgbClr val="FFFFFF"/>
                </a:solidFill>
                <a:latin typeface="Microsoft Sans Serif"/>
                <a:ea typeface="Microsoft Sans Serif"/>
                <a:cs typeface="Lucida Sans Unicode"/>
              </a:rPr>
              <a:t>Подготовка</a:t>
            </a:r>
            <a:r>
              <a:rPr lang="en-US" sz="3200" b="0" kern="1200" dirty="0">
                <a:solidFill>
                  <a:srgbClr val="FFFFFF"/>
                </a:solidFill>
                <a:latin typeface="Microsoft Sans Serif"/>
                <a:ea typeface="Microsoft Sans Serif"/>
                <a:cs typeface="Lucida Sans Unicode"/>
              </a:rPr>
              <a:t> к </a:t>
            </a:r>
            <a:r>
              <a:rPr lang="en-US" sz="3200" b="0" kern="1200" dirty="0" err="1">
                <a:solidFill>
                  <a:srgbClr val="FFFFFF"/>
                </a:solidFill>
                <a:latin typeface="Microsoft Sans Serif"/>
                <a:ea typeface="Microsoft Sans Serif"/>
                <a:cs typeface="Lucida Sans Unicode"/>
              </a:rPr>
              <a:t>лабораторным</a:t>
            </a:r>
            <a:r>
              <a:rPr lang="en-US" sz="3200" b="0" kern="1200" dirty="0">
                <a:solidFill>
                  <a:srgbClr val="FFFFFF"/>
                </a:solidFill>
                <a:latin typeface="Microsoft Sans Serif"/>
                <a:ea typeface="Microsoft Sans Serif"/>
                <a:cs typeface="Lucida Sans Unicode"/>
              </a:rPr>
              <a:t> </a:t>
            </a:r>
            <a:r>
              <a:rPr lang="en-US" sz="3200" b="0" kern="1200" dirty="0" err="1">
                <a:solidFill>
                  <a:srgbClr val="FFFFFF"/>
                </a:solidFill>
                <a:latin typeface="Microsoft Sans Serif"/>
                <a:ea typeface="Microsoft Sans Serif"/>
                <a:cs typeface="Lucida Sans Unicode"/>
              </a:rPr>
              <a:t>работам</a:t>
            </a:r>
            <a:endParaRPr lang="en-US" sz="3200" b="0" kern="1200">
              <a:solidFill>
                <a:srgbClr val="FFFFFF"/>
              </a:solidFill>
              <a:latin typeface="Microsoft Sans Serif"/>
              <a:ea typeface="Microsoft Sans Serif"/>
              <a:cs typeface="Lucida Sans Unicode"/>
            </a:endParaRPr>
          </a:p>
          <a:p>
            <a:pPr algn="ctr">
              <a:lnSpc>
                <a:spcPct val="90000"/>
              </a:lnSpc>
            </a:pPr>
            <a:endParaRPr lang="en-US" sz="800" kern="1200">
              <a:solidFill>
                <a:srgbClr val="FFFFFF"/>
              </a:solidFill>
              <a:latin typeface="+mj-lt"/>
              <a:ea typeface="+mj-ea"/>
              <a:cs typeface="+mj-cs"/>
            </a:endParaRPr>
          </a:p>
        </p:txBody>
      </p:sp>
      <p:pic>
        <p:nvPicPr>
          <p:cNvPr id="10" name="Рисунок 9">
            <a:extLst>
              <a:ext uri="{FF2B5EF4-FFF2-40B4-BE49-F238E27FC236}">
                <a16:creationId xmlns:a16="http://schemas.microsoft.com/office/drawing/2014/main" id="{167AF152-E953-4CE3-B8B2-E7AC4C97D89D}"/>
              </a:ext>
            </a:extLst>
          </p:cNvPr>
          <p:cNvPicPr>
            <a:picLocks noChangeAspect="1"/>
          </p:cNvPicPr>
          <p:nvPr/>
        </p:nvPicPr>
        <p:blipFill>
          <a:blip r:embed="rId2"/>
          <a:stretch>
            <a:fillRect/>
          </a:stretch>
        </p:blipFill>
        <p:spPr>
          <a:xfrm rot="16200000">
            <a:off x="913843" y="245399"/>
            <a:ext cx="4039715" cy="5562600"/>
          </a:xfrm>
          <a:prstGeom prst="rect">
            <a:avLst/>
          </a:prstGeom>
        </p:spPr>
      </p:pic>
    </p:spTree>
    <p:extLst>
      <p:ext uri="{BB962C8B-B14F-4D97-AF65-F5344CB8AC3E}">
        <p14:creationId xmlns:p14="http://schemas.microsoft.com/office/powerpoint/2010/main" val="2212305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5D71FA-913C-42A0-8C65-A740C721C6F3}"/>
              </a:ext>
            </a:extLst>
          </p:cNvPr>
          <p:cNvSpPr>
            <a:spLocks noGrp="1"/>
          </p:cNvSpPr>
          <p:nvPr>
            <p:ph type="title"/>
          </p:nvPr>
        </p:nvSpPr>
        <p:spPr/>
        <p:txBody>
          <a:bodyPr/>
          <a:lstStyle/>
          <a:p>
            <a:pPr algn="l"/>
            <a:r>
              <a:rPr lang="ru-RU" dirty="0">
                <a:latin typeface="Microsoft Sans Serif"/>
                <a:ea typeface="Microsoft Sans Serif"/>
                <a:cs typeface="Arial"/>
              </a:rPr>
              <a:t>Квантификация опасностей</a:t>
            </a:r>
            <a:endParaRPr lang="ru-RU" dirty="0">
              <a:latin typeface="Microsoft Sans Serif"/>
              <a:ea typeface="Microsoft Sans Serif"/>
            </a:endParaRPr>
          </a:p>
        </p:txBody>
      </p:sp>
      <p:sp>
        <p:nvSpPr>
          <p:cNvPr id="3" name="Объект 2">
            <a:extLst>
              <a:ext uri="{FF2B5EF4-FFF2-40B4-BE49-F238E27FC236}">
                <a16:creationId xmlns:a16="http://schemas.microsoft.com/office/drawing/2014/main" id="{6BA8988D-7B97-4651-AD4F-F54339A28870}"/>
              </a:ext>
            </a:extLst>
          </p:cNvPr>
          <p:cNvSpPr>
            <a:spLocks noGrp="1"/>
          </p:cNvSpPr>
          <p:nvPr>
            <p:ph idx="1"/>
          </p:nvPr>
        </p:nvSpPr>
        <p:spPr>
          <a:xfrm>
            <a:off x="152400" y="1047750"/>
            <a:ext cx="7162800" cy="3568710"/>
          </a:xfrm>
        </p:spPr>
        <p:txBody>
          <a:bodyPr vert="horz" lIns="91440" tIns="45720" rIns="91440" bIns="45720" rtlCol="0" anchor="t">
            <a:noAutofit/>
          </a:bodyPr>
          <a:lstStyle/>
          <a:p>
            <a:pPr marL="0" indent="0">
              <a:lnSpc>
                <a:spcPct val="80000"/>
              </a:lnSpc>
              <a:spcAft>
                <a:spcPct val="0"/>
              </a:spcAft>
              <a:buNone/>
            </a:pPr>
            <a:r>
              <a:rPr lang="ru-RU" sz="1600" dirty="0">
                <a:latin typeface="Segoe UI"/>
                <a:cs typeface="Arial"/>
              </a:rPr>
              <a:t>Опасности характеризуются потенциалом, качеством, временем существования или воздействия на человека, вероятностью появления, размерами зоны действия. </a:t>
            </a:r>
            <a:endParaRPr lang="en-US" sz="1600" dirty="0">
              <a:latin typeface="Segoe UI"/>
              <a:ea typeface="Microsoft Sans Serif"/>
            </a:endParaRPr>
          </a:p>
          <a:p>
            <a:pPr marL="0" indent="0">
              <a:spcBef>
                <a:spcPct val="0"/>
              </a:spcBef>
              <a:spcAft>
                <a:spcPct val="0"/>
              </a:spcAft>
              <a:buNone/>
            </a:pPr>
            <a:endParaRPr lang="ru-RU" sz="1600" i="1" dirty="0">
              <a:latin typeface="Segoe UI"/>
              <a:cs typeface="Arial"/>
            </a:endParaRPr>
          </a:p>
          <a:p>
            <a:pPr marL="0" indent="0">
              <a:spcBef>
                <a:spcPct val="0"/>
              </a:spcBef>
              <a:spcAft>
                <a:spcPct val="0"/>
              </a:spcAft>
              <a:buNone/>
            </a:pPr>
            <a:r>
              <a:rPr lang="ru-RU" sz="1200" b="1" dirty="0">
                <a:latin typeface="Segoe UI"/>
                <a:cs typeface="Arial"/>
              </a:rPr>
              <a:t>Потенциал</a:t>
            </a:r>
            <a:r>
              <a:rPr lang="ru-RU" sz="1200" dirty="0">
                <a:latin typeface="Segoe UI"/>
                <a:cs typeface="Arial"/>
              </a:rPr>
              <a:t> проявляется с количественной стороны, например, уровень шума, запыленность воздуха, напряжение электрического тока. </a:t>
            </a:r>
            <a:endParaRPr lang="en-US" sz="1200" dirty="0">
              <a:latin typeface="Segoe UI"/>
              <a:ea typeface="Microsoft Sans Serif"/>
            </a:endParaRPr>
          </a:p>
          <a:p>
            <a:pPr marL="0" indent="0">
              <a:spcBef>
                <a:spcPct val="0"/>
              </a:spcBef>
              <a:spcAft>
                <a:spcPct val="0"/>
              </a:spcAft>
              <a:buNone/>
            </a:pPr>
            <a:endParaRPr lang="ru-RU" sz="1200" i="1" dirty="0">
              <a:latin typeface="Segoe UI"/>
              <a:cs typeface="Arial"/>
            </a:endParaRPr>
          </a:p>
          <a:p>
            <a:pPr marL="0" indent="0">
              <a:spcBef>
                <a:spcPct val="0"/>
              </a:spcBef>
              <a:spcAft>
                <a:spcPct val="0"/>
              </a:spcAft>
              <a:buNone/>
            </a:pPr>
            <a:r>
              <a:rPr lang="ru-RU" sz="1200" b="1" dirty="0">
                <a:latin typeface="Segoe UI"/>
                <a:cs typeface="Arial"/>
              </a:rPr>
              <a:t>Качество</a:t>
            </a:r>
            <a:r>
              <a:rPr lang="ru-RU" sz="1200" dirty="0">
                <a:latin typeface="Segoe UI"/>
                <a:cs typeface="Arial"/>
              </a:rPr>
              <a:t> отражает его специфические особенности, влияющие на организм человека, например частотный состав шума, дисперсность пыли, род электрического тока. </a:t>
            </a:r>
            <a:endParaRPr lang="en-US" sz="1200" dirty="0">
              <a:latin typeface="Segoe UI"/>
              <a:ea typeface="Microsoft Sans Serif"/>
            </a:endParaRPr>
          </a:p>
          <a:p>
            <a:pPr marL="0" indent="0">
              <a:spcBef>
                <a:spcPct val="0"/>
              </a:spcBef>
              <a:spcAft>
                <a:spcPct val="0"/>
              </a:spcAft>
              <a:buNone/>
            </a:pPr>
            <a:endParaRPr lang="ru-RU" sz="1600" dirty="0">
              <a:latin typeface="Segoe UI"/>
              <a:cs typeface="Arial"/>
            </a:endParaRPr>
          </a:p>
          <a:p>
            <a:pPr marL="0" indent="0">
              <a:spcBef>
                <a:spcPct val="0"/>
              </a:spcBef>
              <a:spcAft>
                <a:spcPct val="0"/>
              </a:spcAft>
              <a:buNone/>
            </a:pPr>
            <a:r>
              <a:rPr lang="ru-RU" sz="1200" b="1" dirty="0">
                <a:latin typeface="Segoe UI"/>
                <a:cs typeface="Arial"/>
              </a:rPr>
              <a:t>Квантификация</a:t>
            </a:r>
            <a:r>
              <a:rPr lang="ru-RU" sz="1200" dirty="0">
                <a:latin typeface="Segoe UI"/>
                <a:cs typeface="Arial"/>
              </a:rPr>
              <a:t> – количественное выражение, измерение, вводимое для оценки сложных, качественно определяемых понятий.</a:t>
            </a:r>
          </a:p>
          <a:p>
            <a:pPr marL="0" indent="0">
              <a:spcBef>
                <a:spcPct val="0"/>
              </a:spcBef>
              <a:spcAft>
                <a:spcPct val="0"/>
              </a:spcAft>
              <a:buNone/>
            </a:pPr>
            <a:endParaRPr lang="en-US" sz="1600" dirty="0">
              <a:latin typeface="Segoe UI"/>
              <a:ea typeface="Microsoft Sans Serif"/>
            </a:endParaRPr>
          </a:p>
          <a:p>
            <a:pPr marL="0" indent="0">
              <a:spcBef>
                <a:spcPct val="0"/>
              </a:spcBef>
              <a:spcAft>
                <a:spcPct val="0"/>
              </a:spcAft>
              <a:buNone/>
            </a:pPr>
            <a:r>
              <a:rPr lang="ru-RU" sz="1600" dirty="0">
                <a:latin typeface="Segoe UI"/>
                <a:cs typeface="Arial"/>
              </a:rPr>
              <a:t>Применяются численные, балльные и другие приемы квантификации. Мерой опасности может выступать и число пострадавших. Наиболее распространенной оценкой опасности является </a:t>
            </a:r>
            <a:r>
              <a:rPr lang="ru-RU" sz="1600" b="1" dirty="0">
                <a:latin typeface="Segoe UI"/>
                <a:cs typeface="Arial"/>
              </a:rPr>
              <a:t>риск</a:t>
            </a:r>
            <a:r>
              <a:rPr lang="ru-RU" sz="1600" dirty="0">
                <a:latin typeface="Segoe UI"/>
                <a:cs typeface="Arial"/>
              </a:rPr>
              <a:t> – вероятность потерь при действиях, сопряженных с опасностями.</a:t>
            </a:r>
            <a:endParaRPr lang="en-US" sz="1600" dirty="0">
              <a:latin typeface="Segoe UI"/>
              <a:ea typeface="Microsoft Sans Serif"/>
            </a:endParaRPr>
          </a:p>
        </p:txBody>
      </p:sp>
    </p:spTree>
    <p:extLst>
      <p:ext uri="{BB962C8B-B14F-4D97-AF65-F5344CB8AC3E}">
        <p14:creationId xmlns:p14="http://schemas.microsoft.com/office/powerpoint/2010/main" val="2506446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35D886-9FA5-4A79-9A2A-9591E0641FA1}"/>
              </a:ext>
            </a:extLst>
          </p:cNvPr>
          <p:cNvSpPr>
            <a:spLocks noGrp="1"/>
          </p:cNvSpPr>
          <p:nvPr>
            <p:ph type="title"/>
          </p:nvPr>
        </p:nvSpPr>
        <p:spPr>
          <a:xfrm>
            <a:off x="422353" y="57150"/>
            <a:ext cx="8264447" cy="857250"/>
          </a:xfrm>
        </p:spPr>
        <p:txBody>
          <a:bodyPr/>
          <a:lstStyle/>
          <a:p>
            <a:pPr algn="l"/>
            <a:r>
              <a:rPr lang="ru-RU" dirty="0">
                <a:latin typeface="Microsoft Sans Serif"/>
                <a:ea typeface="Microsoft Sans Serif"/>
                <a:cs typeface="Segoe UI"/>
              </a:rPr>
              <a:t>Основные аксиомы теории БЖД</a:t>
            </a:r>
            <a:endParaRPr lang="ru-RU" dirty="0">
              <a:latin typeface="Microsoft Sans Serif"/>
              <a:ea typeface="Microsoft Sans Serif"/>
            </a:endParaRPr>
          </a:p>
        </p:txBody>
      </p:sp>
      <p:sp>
        <p:nvSpPr>
          <p:cNvPr id="3" name="Объект 2">
            <a:extLst>
              <a:ext uri="{FF2B5EF4-FFF2-40B4-BE49-F238E27FC236}">
                <a16:creationId xmlns:a16="http://schemas.microsoft.com/office/drawing/2014/main" id="{20B04729-D598-49A4-9DFC-EDE7894709EA}"/>
              </a:ext>
            </a:extLst>
          </p:cNvPr>
          <p:cNvSpPr>
            <a:spLocks noGrp="1"/>
          </p:cNvSpPr>
          <p:nvPr>
            <p:ph idx="1"/>
          </p:nvPr>
        </p:nvSpPr>
        <p:spPr>
          <a:xfrm>
            <a:off x="-2787" y="977127"/>
            <a:ext cx="9149574" cy="4168086"/>
          </a:xfrm>
        </p:spPr>
        <p:txBody>
          <a:bodyPr vert="horz" lIns="91440" tIns="45720" rIns="91440" bIns="45720" rtlCol="0" anchor="t">
            <a:noAutofit/>
          </a:bodyPr>
          <a:lstStyle/>
          <a:p>
            <a:pPr marL="0" indent="0">
              <a:lnSpc>
                <a:spcPct val="80000"/>
              </a:lnSpc>
              <a:spcAft>
                <a:spcPct val="0"/>
              </a:spcAft>
              <a:buNone/>
            </a:pPr>
            <a:r>
              <a:rPr lang="ru-RU" sz="1400" dirty="0">
                <a:latin typeface="Segoe UI"/>
                <a:ea typeface="Microsoft Sans Serif"/>
                <a:cs typeface="Microsoft Sans Serif"/>
              </a:rPr>
              <a:t>Опасность</a:t>
            </a:r>
            <a:r>
              <a:rPr lang="ru-RU" sz="1400" i="1" dirty="0">
                <a:latin typeface="Segoe UI"/>
                <a:ea typeface="Microsoft Sans Serif"/>
                <a:cs typeface="Microsoft Sans Serif"/>
              </a:rPr>
              <a:t> </a:t>
            </a:r>
            <a:r>
              <a:rPr lang="ru-RU" sz="1400" dirty="0">
                <a:latin typeface="Segoe UI"/>
                <a:ea typeface="Microsoft Sans Serif"/>
                <a:cs typeface="Microsoft Sans Serif"/>
              </a:rPr>
              <a:t>– центральное понятие науки о безопасности жизнедеятельности. Анализ реальных ситуаций, событий и факторов позволяет сформулировать ряд аксиом науки об опасностях в техносфере. К ним относятся:</a:t>
            </a:r>
            <a:endParaRPr lang="en-US" sz="1400" dirty="0">
              <a:latin typeface="Segoe UI"/>
              <a:ea typeface="Microsoft Sans Serif"/>
              <a:cs typeface="Microsoft Sans Serif"/>
            </a:endParaRPr>
          </a:p>
          <a:p>
            <a:pPr marL="0" indent="0">
              <a:lnSpc>
                <a:spcPct val="80000"/>
              </a:lnSpc>
              <a:spcAft>
                <a:spcPct val="0"/>
              </a:spcAft>
              <a:buNone/>
            </a:pPr>
            <a:endParaRPr lang="ru-RU" sz="1400" i="1" dirty="0">
              <a:latin typeface="Segoe UI"/>
              <a:ea typeface="Microsoft Sans Serif"/>
              <a:cs typeface="Microsoft Sans Serif"/>
            </a:endParaRPr>
          </a:p>
          <a:p>
            <a:pPr marL="0" indent="0">
              <a:lnSpc>
                <a:spcPct val="80000"/>
              </a:lnSpc>
              <a:spcAft>
                <a:spcPct val="0"/>
              </a:spcAft>
              <a:buNone/>
            </a:pPr>
            <a:r>
              <a:rPr lang="ru-RU" sz="1200" i="1" dirty="0">
                <a:latin typeface="Segoe UI"/>
                <a:ea typeface="Microsoft Sans Serif"/>
                <a:cs typeface="Microsoft Sans Serif"/>
              </a:rPr>
              <a:t>Аксиома 1</a:t>
            </a:r>
            <a:r>
              <a:rPr lang="ru-RU" sz="1200" dirty="0">
                <a:latin typeface="Segoe UI"/>
                <a:ea typeface="Microsoft Sans Serif"/>
                <a:cs typeface="Microsoft Sans Serif"/>
              </a:rPr>
              <a:t>. Техногенные опасности существуют, если повседневные потоки вещества, энергии и информации в техносфере превышают пороговые значения.</a:t>
            </a:r>
            <a:endParaRPr lang="en-US" sz="1200" dirty="0">
              <a:latin typeface="Segoe UI"/>
              <a:ea typeface="Microsoft Sans Serif"/>
              <a:cs typeface="Microsoft Sans Serif"/>
            </a:endParaRPr>
          </a:p>
          <a:p>
            <a:pPr marL="0" indent="0">
              <a:lnSpc>
                <a:spcPct val="80000"/>
              </a:lnSpc>
              <a:spcAft>
                <a:spcPct val="0"/>
              </a:spcAft>
              <a:buNone/>
            </a:pPr>
            <a:endParaRPr lang="ru-RU" sz="1200" i="1" dirty="0">
              <a:latin typeface="Segoe UI"/>
              <a:ea typeface="Microsoft Sans Serif"/>
              <a:cs typeface="Microsoft Sans Serif"/>
            </a:endParaRPr>
          </a:p>
          <a:p>
            <a:pPr marL="0" indent="0">
              <a:lnSpc>
                <a:spcPct val="80000"/>
              </a:lnSpc>
              <a:spcAft>
                <a:spcPct val="0"/>
              </a:spcAft>
              <a:buNone/>
            </a:pPr>
            <a:r>
              <a:rPr lang="ru-RU" sz="1200" i="1" dirty="0">
                <a:latin typeface="Segoe UI"/>
                <a:ea typeface="Microsoft Sans Serif"/>
                <a:cs typeface="Microsoft Sans Serif"/>
              </a:rPr>
              <a:t>Аксиома 2</a:t>
            </a:r>
            <a:r>
              <a:rPr lang="ru-RU" sz="1200" dirty="0">
                <a:latin typeface="Segoe UI"/>
                <a:ea typeface="Microsoft Sans Serif"/>
                <a:cs typeface="Microsoft Sans Serif"/>
              </a:rPr>
              <a:t>. Источниками техногенных опасностей являются элементы техносферы.</a:t>
            </a:r>
            <a:endParaRPr lang="en-US" sz="1200" dirty="0">
              <a:latin typeface="Segoe UI"/>
              <a:ea typeface="Microsoft Sans Serif"/>
              <a:cs typeface="Microsoft Sans Serif"/>
            </a:endParaRPr>
          </a:p>
          <a:p>
            <a:pPr marL="0" indent="0">
              <a:lnSpc>
                <a:spcPct val="80000"/>
              </a:lnSpc>
              <a:spcAft>
                <a:spcPct val="0"/>
              </a:spcAft>
              <a:buNone/>
            </a:pPr>
            <a:endParaRPr lang="ru-RU" sz="1200" i="1" dirty="0">
              <a:latin typeface="Segoe UI"/>
              <a:ea typeface="Microsoft Sans Serif"/>
              <a:cs typeface="Microsoft Sans Serif"/>
            </a:endParaRPr>
          </a:p>
          <a:p>
            <a:pPr marL="0" indent="0">
              <a:lnSpc>
                <a:spcPct val="80000"/>
              </a:lnSpc>
              <a:spcAft>
                <a:spcPct val="0"/>
              </a:spcAft>
              <a:buNone/>
            </a:pPr>
            <a:r>
              <a:rPr lang="ru-RU" sz="1200" i="1" dirty="0">
                <a:latin typeface="Segoe UI"/>
                <a:ea typeface="Microsoft Sans Serif"/>
                <a:cs typeface="Microsoft Sans Serif"/>
              </a:rPr>
              <a:t>Аксиома 3</a:t>
            </a:r>
            <a:r>
              <a:rPr lang="ru-RU" sz="1200" dirty="0">
                <a:latin typeface="Segoe UI"/>
                <a:ea typeface="Microsoft Sans Serif"/>
                <a:cs typeface="Microsoft Sans Serif"/>
              </a:rPr>
              <a:t>. Техногенные опасности действуют в пространстве и во времени.</a:t>
            </a:r>
            <a:endParaRPr lang="en-US" sz="1200" dirty="0">
              <a:latin typeface="Segoe UI"/>
              <a:ea typeface="Microsoft Sans Serif"/>
              <a:cs typeface="Microsoft Sans Serif"/>
            </a:endParaRPr>
          </a:p>
          <a:p>
            <a:pPr marL="0" indent="0">
              <a:lnSpc>
                <a:spcPct val="80000"/>
              </a:lnSpc>
              <a:spcAft>
                <a:spcPct val="0"/>
              </a:spcAft>
              <a:buNone/>
            </a:pPr>
            <a:endParaRPr lang="ru-RU" sz="1200" i="1" dirty="0">
              <a:latin typeface="Segoe UI"/>
              <a:ea typeface="Microsoft Sans Serif"/>
              <a:cs typeface="Microsoft Sans Serif"/>
            </a:endParaRPr>
          </a:p>
          <a:p>
            <a:pPr marL="0" indent="0">
              <a:lnSpc>
                <a:spcPct val="80000"/>
              </a:lnSpc>
              <a:spcAft>
                <a:spcPct val="0"/>
              </a:spcAft>
              <a:buNone/>
            </a:pPr>
            <a:r>
              <a:rPr lang="ru-RU" sz="1200" i="1" dirty="0">
                <a:latin typeface="Segoe UI"/>
                <a:ea typeface="Microsoft Sans Serif"/>
                <a:cs typeface="Microsoft Sans Serif"/>
              </a:rPr>
              <a:t>Аксиома 4</a:t>
            </a:r>
            <a:r>
              <a:rPr lang="ru-RU" sz="1200" dirty="0">
                <a:latin typeface="Segoe UI"/>
                <a:ea typeface="Microsoft Sans Serif"/>
                <a:cs typeface="Microsoft Sans Serif"/>
              </a:rPr>
              <a:t>. Техногенные опасности оказывают негативное воздействие на человека, природную среду и элементы техносферы одновременно.</a:t>
            </a:r>
            <a:endParaRPr lang="en-US" sz="1200" dirty="0">
              <a:latin typeface="Segoe UI"/>
              <a:ea typeface="Microsoft Sans Serif"/>
              <a:cs typeface="Microsoft Sans Serif"/>
            </a:endParaRPr>
          </a:p>
          <a:p>
            <a:pPr marL="0" indent="0">
              <a:lnSpc>
                <a:spcPct val="80000"/>
              </a:lnSpc>
              <a:spcAft>
                <a:spcPct val="0"/>
              </a:spcAft>
              <a:buNone/>
            </a:pPr>
            <a:endParaRPr lang="ru-RU" sz="1200" i="1" dirty="0">
              <a:latin typeface="Segoe UI"/>
              <a:ea typeface="Microsoft Sans Serif"/>
              <a:cs typeface="Microsoft Sans Serif"/>
            </a:endParaRPr>
          </a:p>
          <a:p>
            <a:pPr marL="0" indent="0">
              <a:lnSpc>
                <a:spcPct val="80000"/>
              </a:lnSpc>
              <a:spcAft>
                <a:spcPct val="0"/>
              </a:spcAft>
              <a:buNone/>
            </a:pPr>
            <a:r>
              <a:rPr lang="ru-RU" sz="1200" i="1" dirty="0">
                <a:latin typeface="Segoe UI"/>
                <a:ea typeface="Microsoft Sans Serif"/>
                <a:cs typeface="Microsoft Sans Serif"/>
              </a:rPr>
              <a:t>Аксиома 5</a:t>
            </a:r>
            <a:r>
              <a:rPr lang="ru-RU" sz="1200" dirty="0">
                <a:latin typeface="Segoe UI"/>
                <a:ea typeface="Microsoft Sans Serif"/>
                <a:cs typeface="Microsoft Sans Serif"/>
              </a:rPr>
              <a:t>. Техногенные опасности ухудшают здоровье людей, приводят к травмам, материальным потерям и к деградации природной среды.</a:t>
            </a:r>
            <a:endParaRPr lang="en-US" sz="1200" dirty="0">
              <a:latin typeface="Segoe UI"/>
              <a:ea typeface="Microsoft Sans Serif"/>
              <a:cs typeface="Microsoft Sans Serif"/>
            </a:endParaRPr>
          </a:p>
          <a:p>
            <a:pPr marL="0" indent="0">
              <a:lnSpc>
                <a:spcPct val="80000"/>
              </a:lnSpc>
              <a:spcAft>
                <a:spcPct val="0"/>
              </a:spcAft>
              <a:buNone/>
            </a:pPr>
            <a:endParaRPr lang="ru-RU" sz="1200" i="1" dirty="0">
              <a:latin typeface="Segoe UI"/>
              <a:ea typeface="Microsoft Sans Serif"/>
              <a:cs typeface="Microsoft Sans Serif"/>
            </a:endParaRPr>
          </a:p>
          <a:p>
            <a:pPr marL="0" indent="0">
              <a:lnSpc>
                <a:spcPct val="80000"/>
              </a:lnSpc>
              <a:spcAft>
                <a:spcPct val="0"/>
              </a:spcAft>
              <a:buNone/>
            </a:pPr>
            <a:r>
              <a:rPr lang="ru-RU" sz="1200" i="1" dirty="0">
                <a:latin typeface="Segoe UI"/>
                <a:ea typeface="Microsoft Sans Serif"/>
                <a:cs typeface="Microsoft Sans Serif"/>
              </a:rPr>
              <a:t>Аксиома 6</a:t>
            </a:r>
            <a:r>
              <a:rPr lang="ru-RU" sz="1200" dirty="0">
                <a:latin typeface="Segoe UI"/>
                <a:ea typeface="Microsoft Sans Serif"/>
                <a:cs typeface="Microsoft Sans Serif"/>
              </a:rPr>
              <a:t>. Защита от техногенных опасностей достигается совершенствованием источников опасности, увеличением расстояния между источником опасности и объектом защиты, применением защитных мер.</a:t>
            </a:r>
            <a:endParaRPr lang="en-US" sz="1200" dirty="0">
              <a:latin typeface="Segoe UI"/>
              <a:ea typeface="Microsoft Sans Serif"/>
              <a:cs typeface="Microsoft Sans Serif"/>
            </a:endParaRPr>
          </a:p>
          <a:p>
            <a:pPr marL="0" indent="0">
              <a:lnSpc>
                <a:spcPct val="80000"/>
              </a:lnSpc>
              <a:spcAft>
                <a:spcPct val="0"/>
              </a:spcAft>
              <a:buNone/>
            </a:pPr>
            <a:endParaRPr lang="ru-RU" sz="1200" i="1" dirty="0">
              <a:latin typeface="Segoe UI"/>
              <a:ea typeface="Microsoft Sans Serif"/>
              <a:cs typeface="Microsoft Sans Serif"/>
            </a:endParaRPr>
          </a:p>
          <a:p>
            <a:pPr marL="0" indent="0">
              <a:lnSpc>
                <a:spcPct val="80000"/>
              </a:lnSpc>
              <a:spcAft>
                <a:spcPct val="0"/>
              </a:spcAft>
              <a:buNone/>
            </a:pPr>
            <a:r>
              <a:rPr lang="ru-RU" sz="1200" i="1" dirty="0">
                <a:latin typeface="Segoe UI"/>
                <a:ea typeface="Microsoft Sans Serif"/>
                <a:cs typeface="Microsoft Sans Serif"/>
              </a:rPr>
              <a:t>Аксиома 7</a:t>
            </a:r>
            <a:r>
              <a:rPr lang="ru-RU" sz="1200" dirty="0">
                <a:latin typeface="Segoe UI"/>
                <a:ea typeface="Microsoft Sans Serif"/>
                <a:cs typeface="Microsoft Sans Serif"/>
              </a:rPr>
              <a:t>. Компетентность людей в мире опасностей и способах защиты от них – необходимое условие достижения безопасности жизнедеятельности.</a:t>
            </a:r>
            <a:endParaRPr lang="en-US" sz="1200" dirty="0">
              <a:latin typeface="Segoe UI"/>
              <a:ea typeface="Microsoft Sans Serif"/>
              <a:cs typeface="Microsoft Sans Serif"/>
            </a:endParaRPr>
          </a:p>
          <a:p>
            <a:endParaRPr lang="ru-RU" sz="1400" dirty="0">
              <a:latin typeface="Segoe UI"/>
              <a:ea typeface="Microsoft Sans Serif"/>
            </a:endParaRPr>
          </a:p>
        </p:txBody>
      </p:sp>
    </p:spTree>
    <p:extLst>
      <p:ext uri="{BB962C8B-B14F-4D97-AF65-F5344CB8AC3E}">
        <p14:creationId xmlns:p14="http://schemas.microsoft.com/office/powerpoint/2010/main" val="3655555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BAF5D2-67CD-4E13-8EC8-84B2E18B685B}"/>
              </a:ext>
            </a:extLst>
          </p:cNvPr>
          <p:cNvSpPr>
            <a:spLocks noGrp="1"/>
          </p:cNvSpPr>
          <p:nvPr>
            <p:ph type="title"/>
          </p:nvPr>
        </p:nvSpPr>
        <p:spPr/>
        <p:txBody>
          <a:bodyPr/>
          <a:lstStyle/>
          <a:p>
            <a:pPr algn="l"/>
            <a:r>
              <a:rPr lang="ru-RU">
                <a:latin typeface="Microsoft Sans Serif"/>
                <a:ea typeface="Microsoft Sans Serif"/>
                <a:cs typeface="Microsoft Sans Serif"/>
              </a:rPr>
              <a:t>Безопасность</a:t>
            </a:r>
            <a:endParaRPr lang="ru-RU">
              <a:ea typeface="Microsoft Sans Serif" pitchFamily="34" charset="0"/>
            </a:endParaRPr>
          </a:p>
        </p:txBody>
      </p:sp>
      <p:sp>
        <p:nvSpPr>
          <p:cNvPr id="3" name="Объект 2">
            <a:extLst>
              <a:ext uri="{FF2B5EF4-FFF2-40B4-BE49-F238E27FC236}">
                <a16:creationId xmlns:a16="http://schemas.microsoft.com/office/drawing/2014/main" id="{9CAA786F-46BB-4818-BEE6-ABB110C03DE2}"/>
              </a:ext>
            </a:extLst>
          </p:cNvPr>
          <p:cNvSpPr>
            <a:spLocks noGrp="1"/>
          </p:cNvSpPr>
          <p:nvPr>
            <p:ph idx="1"/>
          </p:nvPr>
        </p:nvSpPr>
        <p:spPr/>
        <p:txBody>
          <a:bodyPr vert="horz" lIns="91440" tIns="45720" rIns="91440" bIns="45720" rtlCol="0" anchor="t">
            <a:normAutofit fontScale="55000" lnSpcReduction="20000"/>
          </a:bodyPr>
          <a:lstStyle/>
          <a:p>
            <a:pPr marL="0" indent="0">
              <a:spcBef>
                <a:spcPct val="0"/>
              </a:spcBef>
              <a:spcAft>
                <a:spcPct val="0"/>
              </a:spcAft>
              <a:buNone/>
            </a:pPr>
            <a:r>
              <a:rPr lang="ru-RU" b="1" dirty="0">
                <a:latin typeface="Segoe UI"/>
                <a:ea typeface="Microsoft Sans Serif"/>
                <a:cs typeface="Microsoft Sans Serif"/>
              </a:rPr>
              <a:t>Безопасность</a:t>
            </a:r>
            <a:r>
              <a:rPr lang="ru-RU" dirty="0">
                <a:latin typeface="Segoe UI"/>
                <a:ea typeface="Microsoft Sans Serif"/>
                <a:cs typeface="Microsoft Sans Serif"/>
              </a:rPr>
              <a:t> (как противоположность опасности) – это степень защищенности от опасности. </a:t>
            </a:r>
            <a:endParaRPr lang="en-US" dirty="0">
              <a:latin typeface="Segoe UI"/>
              <a:ea typeface="Microsoft Sans Serif"/>
              <a:cs typeface="Microsoft Sans Serif"/>
            </a:endParaRPr>
          </a:p>
          <a:p>
            <a:pPr marL="0" indent="0" algn="just">
              <a:spcBef>
                <a:spcPct val="0"/>
              </a:spcBef>
              <a:spcAft>
                <a:spcPct val="0"/>
              </a:spcAft>
              <a:buNone/>
            </a:pPr>
            <a:endParaRPr lang="ru-RU" i="1" dirty="0">
              <a:latin typeface="Segoe UI"/>
              <a:ea typeface="Microsoft Sans Serif"/>
              <a:cs typeface="Microsoft Sans Serif"/>
            </a:endParaRPr>
          </a:p>
          <a:p>
            <a:pPr marL="0" indent="0">
              <a:spcBef>
                <a:spcPct val="0"/>
              </a:spcBef>
              <a:spcAft>
                <a:spcPct val="0"/>
              </a:spcAft>
              <a:buNone/>
            </a:pPr>
            <a:r>
              <a:rPr lang="ru-RU" i="1" dirty="0">
                <a:latin typeface="Segoe UI"/>
                <a:ea typeface="Microsoft Sans Serif"/>
                <a:cs typeface="Microsoft Sans Serif"/>
              </a:rPr>
              <a:t>Абсолютной безопасности не бывает.</a:t>
            </a:r>
            <a:r>
              <a:rPr lang="ru-RU" dirty="0">
                <a:latin typeface="Segoe UI"/>
                <a:ea typeface="Microsoft Sans Serif"/>
                <a:cs typeface="Microsoft Sans Serif"/>
              </a:rPr>
              <a:t> Полное отсутствие опасности  практически не реализуется никогда. Всегда существует некоторый остаточный риск. </a:t>
            </a:r>
            <a:endParaRPr lang="en-US" dirty="0">
              <a:latin typeface="Segoe UI"/>
              <a:ea typeface="Microsoft Sans Serif"/>
              <a:cs typeface="Microsoft Sans Serif"/>
            </a:endParaRPr>
          </a:p>
          <a:p>
            <a:pPr marL="0" indent="0" algn="just">
              <a:spcBef>
                <a:spcPct val="0"/>
              </a:spcBef>
              <a:spcAft>
                <a:spcPct val="0"/>
              </a:spcAft>
              <a:buNone/>
            </a:pPr>
            <a:endParaRPr lang="ru-RU" dirty="0">
              <a:latin typeface="Segoe UI"/>
              <a:ea typeface="Microsoft Sans Serif"/>
            </a:endParaRPr>
          </a:p>
          <a:p>
            <a:pPr marL="0" indent="0">
              <a:spcBef>
                <a:spcPct val="0"/>
              </a:spcBef>
              <a:spcAft>
                <a:spcPct val="0"/>
              </a:spcAft>
              <a:buNone/>
            </a:pPr>
            <a:r>
              <a:rPr lang="ru-RU" dirty="0">
                <a:latin typeface="Segoe UI"/>
                <a:ea typeface="Microsoft Sans Serif"/>
                <a:cs typeface="Microsoft Sans Serif"/>
              </a:rPr>
              <a:t>В связи с этим возникла концепция приемлемого (допустимого) риска, заключающегося в стремлении к такой безопасности, которую приемлет общество в данный период времени. Исходя из этого, правильнее определять безопасность  как состояние при определенном уровне риска, например, уровне приемлемого риска. </a:t>
            </a:r>
            <a:endParaRPr lang="en-US" dirty="0">
              <a:latin typeface="Segoe UI"/>
              <a:ea typeface="Microsoft Sans Serif"/>
              <a:cs typeface="Microsoft Sans Serif"/>
            </a:endParaRPr>
          </a:p>
          <a:p>
            <a:pPr marL="0" indent="0" algn="just">
              <a:spcBef>
                <a:spcPct val="0"/>
              </a:spcBef>
              <a:spcAft>
                <a:spcPct val="0"/>
              </a:spcAft>
              <a:buNone/>
            </a:pPr>
            <a:endParaRPr lang="ru-RU" dirty="0">
              <a:latin typeface="Segoe UI"/>
              <a:ea typeface="Microsoft Sans Serif"/>
              <a:cs typeface="Microsoft Sans Serif"/>
            </a:endParaRPr>
          </a:p>
          <a:p>
            <a:pPr marL="0" indent="0">
              <a:spcBef>
                <a:spcPct val="0"/>
              </a:spcBef>
              <a:spcAft>
                <a:spcPct val="0"/>
              </a:spcAft>
              <a:buNone/>
            </a:pPr>
            <a:r>
              <a:rPr lang="ru-RU" dirty="0">
                <a:latin typeface="Segoe UI"/>
                <a:ea typeface="Microsoft Sans Serif"/>
                <a:cs typeface="Microsoft Sans Serif"/>
              </a:rPr>
              <a:t>В качестве критерия безопасности принимают допустимую вероятность (приемлемый риск) возникновения подобного события.</a:t>
            </a:r>
            <a:endParaRPr lang="en-US" dirty="0">
              <a:latin typeface="Segoe UI"/>
              <a:ea typeface="Microsoft Sans Serif"/>
              <a:cs typeface="Microsoft Sans Serif"/>
            </a:endParaRPr>
          </a:p>
          <a:p>
            <a:pPr algn="just">
              <a:spcAft>
                <a:spcPct val="0"/>
              </a:spcAft>
            </a:pPr>
            <a:endParaRPr lang="ru-RU" dirty="0">
              <a:latin typeface="Segoe UI"/>
              <a:ea typeface="Microsoft Sans Serif"/>
            </a:endParaRPr>
          </a:p>
          <a:p>
            <a:endParaRPr lang="ru-RU" dirty="0">
              <a:latin typeface="Segoe UI"/>
              <a:ea typeface="Microsoft Sans Serif"/>
            </a:endParaRPr>
          </a:p>
        </p:txBody>
      </p:sp>
    </p:spTree>
    <p:extLst>
      <p:ext uri="{BB962C8B-B14F-4D97-AF65-F5344CB8AC3E}">
        <p14:creationId xmlns:p14="http://schemas.microsoft.com/office/powerpoint/2010/main" val="2573628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18418A-33DE-4027-803F-47FBE231D7E4}"/>
              </a:ext>
            </a:extLst>
          </p:cNvPr>
          <p:cNvSpPr>
            <a:spLocks noGrp="1"/>
          </p:cNvSpPr>
          <p:nvPr>
            <p:ph type="title"/>
          </p:nvPr>
        </p:nvSpPr>
        <p:spPr/>
        <p:txBody>
          <a:bodyPr/>
          <a:lstStyle/>
          <a:p>
            <a:pPr algn="l"/>
            <a:r>
              <a:rPr lang="ru-RU" dirty="0">
                <a:latin typeface="Microsoft Sans Serif"/>
                <a:ea typeface="Microsoft Sans Serif"/>
                <a:cs typeface="Microsoft Sans Serif"/>
              </a:rPr>
              <a:t>Приемлемый риск</a:t>
            </a:r>
            <a:endParaRPr lang="ru-RU" dirty="0">
              <a:ea typeface="Microsoft Sans Serif" pitchFamily="34" charset="0"/>
            </a:endParaRPr>
          </a:p>
        </p:txBody>
      </p:sp>
      <p:sp>
        <p:nvSpPr>
          <p:cNvPr id="3" name="Объект 2">
            <a:extLst>
              <a:ext uri="{FF2B5EF4-FFF2-40B4-BE49-F238E27FC236}">
                <a16:creationId xmlns:a16="http://schemas.microsoft.com/office/drawing/2014/main" id="{48E29995-BC65-468D-99B9-3F24993B4A13}"/>
              </a:ext>
            </a:extLst>
          </p:cNvPr>
          <p:cNvSpPr>
            <a:spLocks noGrp="1"/>
          </p:cNvSpPr>
          <p:nvPr>
            <p:ph idx="1"/>
          </p:nvPr>
        </p:nvSpPr>
        <p:spPr>
          <a:xfrm>
            <a:off x="424543" y="1504950"/>
            <a:ext cx="7086600" cy="3048000"/>
          </a:xfrm>
        </p:spPr>
        <p:txBody>
          <a:bodyPr vert="horz" lIns="91440" tIns="45720" rIns="91440" bIns="45720" rtlCol="0" anchor="t">
            <a:normAutofit fontScale="47500" lnSpcReduction="20000"/>
          </a:bodyPr>
          <a:lstStyle/>
          <a:p>
            <a:pPr marL="0" indent="0">
              <a:spcBef>
                <a:spcPct val="0"/>
              </a:spcBef>
              <a:spcAft>
                <a:spcPct val="0"/>
              </a:spcAft>
              <a:buNone/>
            </a:pPr>
            <a:r>
              <a:rPr lang="ru-RU" b="1" dirty="0">
                <a:latin typeface="Segoe UI"/>
                <a:cs typeface="Arial"/>
              </a:rPr>
              <a:t>Приемлемый (допустимый) риск</a:t>
            </a:r>
            <a:r>
              <a:rPr lang="ru-RU" dirty="0">
                <a:latin typeface="Segoe UI"/>
                <a:cs typeface="Arial"/>
              </a:rPr>
              <a:t> – такая минимальная величина риска, которая достижима по техническим, экономическим и технологическим возможностям. </a:t>
            </a:r>
            <a:endParaRPr lang="en-US" dirty="0">
              <a:latin typeface="Segoe UI"/>
              <a:ea typeface="Microsoft Sans Serif"/>
            </a:endParaRPr>
          </a:p>
          <a:p>
            <a:pPr marL="0" indent="0" algn="just">
              <a:spcBef>
                <a:spcPct val="0"/>
              </a:spcBef>
              <a:spcAft>
                <a:spcPct val="0"/>
              </a:spcAft>
              <a:buNone/>
            </a:pPr>
            <a:endParaRPr lang="ru-RU" dirty="0">
              <a:latin typeface="Segoe UI"/>
              <a:cs typeface="Arial"/>
            </a:endParaRPr>
          </a:p>
          <a:p>
            <a:pPr marL="0" indent="0" algn="just">
              <a:spcBef>
                <a:spcPct val="0"/>
              </a:spcBef>
              <a:spcAft>
                <a:spcPct val="0"/>
              </a:spcAft>
              <a:buNone/>
            </a:pPr>
            <a:r>
              <a:rPr lang="ru-RU" dirty="0">
                <a:latin typeface="Segoe UI"/>
                <a:cs typeface="Arial"/>
              </a:rPr>
              <a:t>С учетом восприятия риска населением, приемлемый риск – это такой уровень риска, с которым общество согласно мириться ради получения определенных выгод (материальных, духовных, культурных </a:t>
            </a:r>
            <a:r>
              <a:rPr lang="en-US" dirty="0" err="1">
                <a:latin typeface="Segoe UI"/>
                <a:cs typeface="Arial"/>
              </a:rPr>
              <a:t>etc</a:t>
            </a:r>
            <a:r>
              <a:rPr lang="ru-RU" dirty="0">
                <a:latin typeface="Segoe UI"/>
                <a:cs typeface="Arial"/>
              </a:rPr>
              <a:t>). </a:t>
            </a:r>
            <a:endParaRPr lang="en-US" dirty="0">
              <a:latin typeface="Segoe UI"/>
              <a:ea typeface="Microsoft Sans Serif"/>
            </a:endParaRPr>
          </a:p>
          <a:p>
            <a:pPr marL="0" indent="0" algn="just">
              <a:spcBef>
                <a:spcPct val="0"/>
              </a:spcBef>
              <a:spcAft>
                <a:spcPct val="0"/>
              </a:spcAft>
              <a:buNone/>
            </a:pPr>
            <a:endParaRPr lang="ru-RU" dirty="0">
              <a:latin typeface="Segoe UI"/>
              <a:cs typeface="Arial"/>
            </a:endParaRPr>
          </a:p>
          <a:p>
            <a:pPr marL="0" indent="0">
              <a:spcBef>
                <a:spcPct val="0"/>
              </a:spcBef>
              <a:spcAft>
                <a:spcPct val="0"/>
              </a:spcAft>
              <a:buNone/>
            </a:pPr>
            <a:r>
              <a:rPr lang="ru-RU" dirty="0">
                <a:latin typeface="Segoe UI"/>
                <a:cs typeface="Arial"/>
              </a:rPr>
              <a:t>Приемлемый риск сочетает в себе технические, экономические, социальные и политические аспекты и представляет собой некоторый компромисс между уровнем безопасности и возможностями его достижения. Величина этого риска зависит от вида отрасли производства, профессии, вида негативного фактора, которым он определяется. </a:t>
            </a:r>
            <a:endParaRPr lang="en-US" dirty="0">
              <a:latin typeface="Segoe UI"/>
              <a:ea typeface="Microsoft Sans Serif"/>
            </a:endParaRPr>
          </a:p>
          <a:p>
            <a:pPr marL="0" indent="0" algn="just">
              <a:spcBef>
                <a:spcPct val="0"/>
              </a:spcBef>
              <a:spcAft>
                <a:spcPct val="0"/>
              </a:spcAft>
              <a:buNone/>
            </a:pPr>
            <a:endParaRPr lang="ru-RU" dirty="0">
              <a:latin typeface="Segoe UI"/>
              <a:cs typeface="Arial"/>
            </a:endParaRPr>
          </a:p>
          <a:p>
            <a:pPr marL="0" indent="0">
              <a:spcBef>
                <a:spcPct val="0"/>
              </a:spcBef>
              <a:spcAft>
                <a:spcPct val="0"/>
              </a:spcAft>
              <a:buNone/>
            </a:pPr>
            <a:r>
              <a:rPr lang="ru-RU" dirty="0">
                <a:latin typeface="Segoe UI"/>
                <a:cs typeface="Arial"/>
              </a:rPr>
              <a:t>При увеличении затрат технический риск снижается, но растет социальный. </a:t>
            </a:r>
            <a:endParaRPr lang="ru-RU" dirty="0">
              <a:latin typeface="Segoe UI"/>
              <a:ea typeface="Microsoft Sans Serif"/>
            </a:endParaRPr>
          </a:p>
          <a:p>
            <a:pPr marL="0" indent="447675">
              <a:spcAft>
                <a:spcPct val="0"/>
              </a:spcAft>
            </a:pPr>
            <a:endParaRPr lang="ru-RU" dirty="0">
              <a:latin typeface="Segoe UI"/>
              <a:ea typeface="Microsoft Sans Serif"/>
            </a:endParaRPr>
          </a:p>
          <a:p>
            <a:endParaRPr lang="ru-RU" dirty="0">
              <a:latin typeface="Segoe UI"/>
              <a:ea typeface="Microsoft Sans Serif"/>
            </a:endParaRPr>
          </a:p>
        </p:txBody>
      </p:sp>
    </p:spTree>
    <p:extLst>
      <p:ext uri="{BB962C8B-B14F-4D97-AF65-F5344CB8AC3E}">
        <p14:creationId xmlns:p14="http://schemas.microsoft.com/office/powerpoint/2010/main" val="3030602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2B8568-1189-43D5-8A47-41CA89B771DF}"/>
              </a:ext>
            </a:extLst>
          </p:cNvPr>
          <p:cNvSpPr>
            <a:spLocks noGrp="1"/>
          </p:cNvSpPr>
          <p:nvPr>
            <p:ph idx="1"/>
          </p:nvPr>
        </p:nvSpPr>
        <p:spPr>
          <a:xfrm>
            <a:off x="228600" y="1200150"/>
            <a:ext cx="8001000" cy="4168087"/>
          </a:xfrm>
        </p:spPr>
        <p:txBody>
          <a:bodyPr vert="horz" lIns="91440" tIns="45720" rIns="91440" bIns="45720" rtlCol="0" anchor="t">
            <a:noAutofit/>
          </a:bodyPr>
          <a:lstStyle/>
          <a:p>
            <a:pPr marL="0" indent="0" algn="just">
              <a:buNone/>
            </a:pPr>
            <a:r>
              <a:rPr lang="ru-RU" sz="1200" dirty="0">
                <a:latin typeface="Segoe UI"/>
                <a:ea typeface="Microsoft Sans Serif"/>
                <a:cs typeface="Arial"/>
              </a:rPr>
              <a:t>Величина приемлемого риска может быть договорная, нормируемая или узаконенная. </a:t>
            </a:r>
            <a:r>
              <a:rPr lang="en-US" sz="1200" dirty="0">
                <a:latin typeface="Segoe UI"/>
                <a:ea typeface="Microsoft Sans Serif"/>
                <a:cs typeface="Arial"/>
              </a:rPr>
              <a:t>​</a:t>
            </a:r>
            <a:endParaRPr lang="ru-RU" sz="1200" dirty="0"/>
          </a:p>
          <a:p>
            <a:pPr marL="0" indent="0" algn="just">
              <a:buNone/>
            </a:pPr>
            <a:endParaRPr lang="ru-RU" sz="1200" dirty="0">
              <a:latin typeface="Segoe UI"/>
              <a:ea typeface="Microsoft Sans Serif"/>
              <a:cs typeface="Arial"/>
            </a:endParaRPr>
          </a:p>
          <a:p>
            <a:pPr marL="0" indent="0">
              <a:buNone/>
            </a:pPr>
            <a:r>
              <a:rPr lang="ru-RU" sz="1200" dirty="0">
                <a:latin typeface="Segoe UI"/>
                <a:ea typeface="Microsoft Sans Serif"/>
                <a:cs typeface="Arial"/>
              </a:rPr>
              <a:t>В настоящее время сложились представления о величинах приемлемого (допустимого) и   неприемлемого риска.   Считают,   что  риск 10</a:t>
            </a:r>
            <a:r>
              <a:rPr lang="ru-RU" sz="1200" baseline="30000" dirty="0">
                <a:latin typeface="Segoe UI"/>
                <a:ea typeface="Microsoft Sans Serif"/>
                <a:cs typeface="Arial"/>
              </a:rPr>
              <a:t>–3</a:t>
            </a:r>
            <a:r>
              <a:rPr lang="ru-RU" sz="1200" dirty="0">
                <a:latin typeface="Segoe UI"/>
                <a:ea typeface="Microsoft Sans Serif"/>
                <a:cs typeface="Arial"/>
              </a:rPr>
              <a:t> смертей/(</a:t>
            </a:r>
            <a:r>
              <a:rPr lang="ru-RU" sz="1200" dirty="0" err="1">
                <a:latin typeface="Segoe UI"/>
                <a:ea typeface="Microsoft Sans Serif"/>
                <a:cs typeface="Arial"/>
              </a:rPr>
              <a:t>чел·год</a:t>
            </a:r>
            <a:r>
              <a:rPr lang="ru-RU" sz="1200" dirty="0">
                <a:latin typeface="Segoe UI"/>
                <a:ea typeface="Microsoft Sans Serif"/>
                <a:cs typeface="Arial"/>
              </a:rPr>
              <a:t>) – неприемлемо высокий, 10</a:t>
            </a:r>
            <a:r>
              <a:rPr lang="ru-RU" sz="1200" baseline="30000" dirty="0">
                <a:latin typeface="Segoe UI"/>
                <a:ea typeface="Microsoft Sans Serif"/>
                <a:cs typeface="Arial"/>
              </a:rPr>
              <a:t>–6</a:t>
            </a:r>
            <a:r>
              <a:rPr lang="ru-RU" sz="1200" dirty="0">
                <a:latin typeface="Segoe UI"/>
                <a:ea typeface="Microsoft Sans Serif"/>
                <a:cs typeface="Arial"/>
              </a:rPr>
              <a:t> – приемлемый риск гибели человека для обычных общих условий деятельности. Данный уровень риска соответствует риску смерти от природных факторов и принят в России и ряде других стран в качестве нормативного. </a:t>
            </a:r>
            <a:r>
              <a:rPr lang="en-US" sz="1200" dirty="0">
                <a:latin typeface="Segoe UI"/>
                <a:ea typeface="Microsoft Sans Serif"/>
                <a:cs typeface="Arial"/>
              </a:rPr>
              <a:t>​</a:t>
            </a:r>
            <a:endParaRPr lang="en-US" sz="1200" dirty="0"/>
          </a:p>
          <a:p>
            <a:pPr marL="0" indent="0">
              <a:buNone/>
            </a:pPr>
            <a:endParaRPr lang="ru-RU" sz="1200" dirty="0">
              <a:latin typeface="Segoe UI"/>
              <a:ea typeface="Microsoft Sans Serif"/>
              <a:cs typeface="Arial"/>
            </a:endParaRPr>
          </a:p>
          <a:p>
            <a:pPr marL="0" indent="0" algn="just">
              <a:buNone/>
            </a:pPr>
            <a:r>
              <a:rPr lang="ru-RU" sz="1200" dirty="0">
                <a:latin typeface="Segoe UI"/>
                <a:ea typeface="Microsoft Sans Serif"/>
                <a:cs typeface="Arial"/>
              </a:rPr>
              <a:t>В случае производственных аварий, пожаров в целях спасения людей приходится идти на риск, превышающий приемлемый - риск считается обоснованным (мотивированным).</a:t>
            </a:r>
            <a:r>
              <a:rPr lang="en-US" sz="1200" dirty="0">
                <a:latin typeface="Segoe UI"/>
                <a:ea typeface="Microsoft Sans Serif"/>
                <a:cs typeface="Arial"/>
              </a:rPr>
              <a:t>​</a:t>
            </a:r>
            <a:endParaRPr lang="en-US" sz="1200" dirty="0"/>
          </a:p>
          <a:p>
            <a:pPr marL="0" indent="0" algn="just">
              <a:buNone/>
            </a:pPr>
            <a:endParaRPr lang="ru-RU" sz="1200" dirty="0">
              <a:latin typeface="Segoe UI"/>
              <a:ea typeface="Microsoft Sans Serif"/>
              <a:cs typeface="Arial"/>
            </a:endParaRPr>
          </a:p>
          <a:p>
            <a:pPr marL="0" indent="0">
              <a:buNone/>
            </a:pPr>
            <a:r>
              <a:rPr lang="ru-RU" sz="1200" dirty="0">
                <a:latin typeface="Segoe UI"/>
                <a:ea typeface="Microsoft Sans Serif"/>
                <a:cs typeface="Arial"/>
              </a:rPr>
              <a:t>Немотивированный (необоснованный) риск - превышающий приемлемый и возникающий в результате нежелания работников на производстве соблюдать требования безопасности, использовать средства защиты. Это приводит к травмам и формирует предпосылки аварий на производстве. </a:t>
            </a:r>
            <a:r>
              <a:rPr lang="en-US" sz="1200" dirty="0">
                <a:latin typeface="Segoe UI"/>
                <a:ea typeface="Microsoft Sans Serif"/>
                <a:cs typeface="Arial"/>
              </a:rPr>
              <a:t>​</a:t>
            </a:r>
            <a:endParaRPr lang="ru-RU" sz="1200" dirty="0">
              <a:latin typeface="Segoe UI"/>
              <a:ea typeface="Microsoft Sans Serif"/>
              <a:cs typeface="Arial"/>
            </a:endParaRPr>
          </a:p>
          <a:p>
            <a:pPr marL="0" indent="0" algn="just">
              <a:buNone/>
            </a:pPr>
            <a:endParaRPr lang="en-US" sz="1200" dirty="0"/>
          </a:p>
          <a:p>
            <a:pPr marL="0" indent="0">
              <a:buNone/>
            </a:pPr>
            <a:r>
              <a:rPr lang="ru-RU" sz="1200" dirty="0">
                <a:latin typeface="Segoe UI"/>
                <a:ea typeface="Microsoft Sans Serif"/>
                <a:cs typeface="Arial"/>
              </a:rPr>
              <a:t>Переходную область значений риска от 10</a:t>
            </a:r>
            <a:r>
              <a:rPr lang="ru-RU" sz="1200" baseline="30000" dirty="0">
                <a:latin typeface="Segoe UI"/>
                <a:ea typeface="Microsoft Sans Serif"/>
                <a:cs typeface="Arial"/>
              </a:rPr>
              <a:t>–3</a:t>
            </a:r>
            <a:r>
              <a:rPr lang="ru-RU" sz="1200" dirty="0">
                <a:latin typeface="Segoe UI"/>
                <a:ea typeface="Microsoft Sans Serif"/>
                <a:cs typeface="Arial"/>
              </a:rPr>
              <a:t> до 10</a:t>
            </a:r>
            <a:r>
              <a:rPr lang="ru-RU" sz="1200" baseline="30000" dirty="0">
                <a:latin typeface="Segoe UI"/>
                <a:ea typeface="Microsoft Sans Serif"/>
                <a:cs typeface="Arial"/>
              </a:rPr>
              <a:t>–6</a:t>
            </a:r>
            <a:r>
              <a:rPr lang="ru-RU" sz="1200" dirty="0">
                <a:latin typeface="Segoe UI"/>
                <a:ea typeface="Microsoft Sans Serif"/>
                <a:cs typeface="Arial"/>
              </a:rPr>
              <a:t> рассматривают как область, в которой целесообразно проводить мероприятия по снижению значений риска до приемлемых. Таким образом, введение понятия «приемлемый риск» имеет стимулирующий характер. </a:t>
            </a:r>
            <a:r>
              <a:rPr lang="en-US" sz="1200" dirty="0">
                <a:latin typeface="Segoe UI"/>
                <a:ea typeface="Microsoft Sans Serif"/>
                <a:cs typeface="Arial"/>
              </a:rPr>
              <a:t>​</a:t>
            </a:r>
            <a:endParaRPr lang="en-US" sz="1200" dirty="0"/>
          </a:p>
        </p:txBody>
      </p:sp>
      <p:sp>
        <p:nvSpPr>
          <p:cNvPr id="4" name="Заголовок 1">
            <a:extLst>
              <a:ext uri="{FF2B5EF4-FFF2-40B4-BE49-F238E27FC236}">
                <a16:creationId xmlns:a16="http://schemas.microsoft.com/office/drawing/2014/main" id="{058C24EE-3F59-4049-A9A6-84F2322A8A6A}"/>
              </a:ext>
            </a:extLst>
          </p:cNvPr>
          <p:cNvSpPr>
            <a:spLocks noGrp="1"/>
          </p:cNvSpPr>
          <p:nvPr>
            <p:ph type="title"/>
          </p:nvPr>
        </p:nvSpPr>
        <p:spPr>
          <a:xfrm>
            <a:off x="457200" y="57150"/>
            <a:ext cx="8229600" cy="857250"/>
          </a:xfrm>
        </p:spPr>
        <p:txBody>
          <a:bodyPr/>
          <a:lstStyle/>
          <a:p>
            <a:pPr algn="l"/>
            <a:r>
              <a:rPr lang="ru-RU" dirty="0">
                <a:latin typeface="Microsoft Sans Serif"/>
                <a:ea typeface="Microsoft Sans Serif"/>
                <a:cs typeface="Microsoft Sans Serif"/>
              </a:rPr>
              <a:t>Приемлемый риск</a:t>
            </a:r>
            <a:endParaRPr lang="ru-RU" dirty="0">
              <a:ea typeface="Microsoft Sans Serif" pitchFamily="34" charset="0"/>
            </a:endParaRPr>
          </a:p>
        </p:txBody>
      </p:sp>
    </p:spTree>
    <p:extLst>
      <p:ext uri="{BB962C8B-B14F-4D97-AF65-F5344CB8AC3E}">
        <p14:creationId xmlns:p14="http://schemas.microsoft.com/office/powerpoint/2010/main" val="3091552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0C9150-C5C9-4F2C-92D6-C757C6B27055}"/>
              </a:ext>
            </a:extLst>
          </p:cNvPr>
          <p:cNvSpPr>
            <a:spLocks noGrp="1"/>
          </p:cNvSpPr>
          <p:nvPr>
            <p:ph type="title"/>
          </p:nvPr>
        </p:nvSpPr>
        <p:spPr/>
        <p:txBody>
          <a:bodyPr/>
          <a:lstStyle/>
          <a:p>
            <a:pPr algn="l"/>
            <a:r>
              <a:rPr lang="ru-RU" dirty="0">
                <a:ea typeface="Microsoft Sans Serif"/>
              </a:rPr>
              <a:t>Резюме</a:t>
            </a:r>
            <a:endParaRPr lang="ru-RU" dirty="0">
              <a:ea typeface="Microsoft Sans Serif" pitchFamily="34" charset="0"/>
            </a:endParaRPr>
          </a:p>
        </p:txBody>
      </p:sp>
      <p:sp>
        <p:nvSpPr>
          <p:cNvPr id="3" name="Объект 2">
            <a:extLst>
              <a:ext uri="{FF2B5EF4-FFF2-40B4-BE49-F238E27FC236}">
                <a16:creationId xmlns:a16="http://schemas.microsoft.com/office/drawing/2014/main" id="{C02FDAE5-09A7-4B91-9E8E-1E65C068FB9A}"/>
              </a:ext>
            </a:extLst>
          </p:cNvPr>
          <p:cNvSpPr>
            <a:spLocks noGrp="1"/>
          </p:cNvSpPr>
          <p:nvPr>
            <p:ph idx="1"/>
          </p:nvPr>
        </p:nvSpPr>
        <p:spPr/>
        <p:txBody>
          <a:bodyPr vert="horz" lIns="91440" tIns="45720" rIns="91440" bIns="45720" rtlCol="0" anchor="t">
            <a:normAutofit fontScale="40000" lnSpcReduction="20000"/>
          </a:bodyPr>
          <a:lstStyle/>
          <a:p>
            <a:pPr algn="just">
              <a:spcBef>
                <a:spcPts val="0"/>
              </a:spcBef>
              <a:spcAft>
                <a:spcPct val="0"/>
              </a:spcAft>
            </a:pPr>
            <a:endParaRPr lang="ru-RU" dirty="0">
              <a:latin typeface="Segoe UI"/>
              <a:ea typeface="Microsoft Sans Serif" pitchFamily="34" charset="0"/>
            </a:endParaRPr>
          </a:p>
          <a:p>
            <a:pPr marL="0" indent="0" algn="just">
              <a:spcBef>
                <a:spcPts val="0"/>
              </a:spcBef>
              <a:spcAft>
                <a:spcPct val="0"/>
              </a:spcAft>
              <a:buNone/>
            </a:pPr>
            <a:r>
              <a:rPr lang="ru-RU" b="1" dirty="0">
                <a:latin typeface="Segoe UI"/>
                <a:ea typeface="Microsoft Sans Serif"/>
                <a:cs typeface="Microsoft Sans Serif"/>
              </a:rPr>
              <a:t>Безопасность жизнедеятельности</a:t>
            </a:r>
            <a:r>
              <a:rPr lang="ru-RU" dirty="0">
                <a:latin typeface="Segoe UI"/>
                <a:ea typeface="Microsoft Sans Serif"/>
                <a:cs typeface="Microsoft Sans Serif"/>
              </a:rPr>
              <a:t> – наука о комфортном и безопасном взаимодействии человека и техносферы.</a:t>
            </a:r>
          </a:p>
          <a:p>
            <a:pPr marL="0" indent="0" algn="just">
              <a:spcBef>
                <a:spcPts val="0"/>
              </a:spcBef>
              <a:spcAft>
                <a:spcPct val="0"/>
              </a:spcAft>
              <a:buNone/>
            </a:pPr>
            <a:endParaRPr lang="en-US" dirty="0">
              <a:latin typeface="Segoe UI"/>
              <a:ea typeface="Microsoft Sans Serif"/>
              <a:cs typeface="Microsoft Sans Serif"/>
            </a:endParaRPr>
          </a:p>
          <a:p>
            <a:pPr marL="0" indent="0" algn="just">
              <a:spcBef>
                <a:spcPts val="0"/>
              </a:spcBef>
              <a:spcAft>
                <a:spcPct val="0"/>
              </a:spcAft>
              <a:buNone/>
            </a:pPr>
            <a:r>
              <a:rPr lang="ru-RU" b="1" dirty="0">
                <a:latin typeface="Segoe UI"/>
                <a:ea typeface="Microsoft Sans Serif"/>
                <a:cs typeface="Microsoft Sans Serif"/>
              </a:rPr>
              <a:t>Основная цель БЖД</a:t>
            </a:r>
            <a:r>
              <a:rPr lang="ru-RU" dirty="0">
                <a:latin typeface="Segoe UI"/>
                <a:ea typeface="Microsoft Sans Serif"/>
                <a:cs typeface="Microsoft Sans Serif"/>
              </a:rPr>
              <a:t> – защита человека в техносфере от негативных воздействий (опасностей) антропогенного, техногенного и естественного происхождения и достижение комфортных условий жизнедеятельности.</a:t>
            </a:r>
            <a:endParaRPr lang="en-US" dirty="0">
              <a:latin typeface="Segoe UI"/>
              <a:ea typeface="Microsoft Sans Serif"/>
              <a:cs typeface="Microsoft Sans Serif"/>
            </a:endParaRPr>
          </a:p>
          <a:p>
            <a:pPr marL="0" indent="0" algn="just">
              <a:spcBef>
                <a:spcPts val="0"/>
              </a:spcBef>
              <a:spcAft>
                <a:spcPct val="0"/>
              </a:spcAft>
              <a:buNone/>
            </a:pPr>
            <a:endParaRPr lang="ru-RU" dirty="0">
              <a:latin typeface="Segoe UI"/>
              <a:ea typeface="Microsoft Sans Serif"/>
              <a:cs typeface="Microsoft Sans Serif"/>
            </a:endParaRPr>
          </a:p>
          <a:p>
            <a:pPr marL="0" indent="0" algn="just">
              <a:spcBef>
                <a:spcPts val="0"/>
              </a:spcBef>
              <a:spcAft>
                <a:spcPct val="0"/>
              </a:spcAft>
              <a:buNone/>
            </a:pPr>
            <a:r>
              <a:rPr lang="ru-RU" dirty="0">
                <a:latin typeface="Segoe UI"/>
                <a:ea typeface="Microsoft Sans Serif"/>
                <a:cs typeface="Microsoft Sans Serif"/>
              </a:rPr>
              <a:t>В современных условиях безопасность жизнедеятельности как наука должна проводить превентивный анализ источников и причин возникновения опасностей, осуществлять прогнозирование и оценку их воздействия в пространстве и во времени. Для защиты от действующих негативных факторов необходимо создавать и использовать защитные средства и мероприятия, ограничивая зоны их действия и уровни негативных воздействий. </a:t>
            </a:r>
            <a:endParaRPr lang="en-US" dirty="0">
              <a:latin typeface="Segoe UI"/>
              <a:ea typeface="Microsoft Sans Serif"/>
              <a:cs typeface="Microsoft Sans Serif"/>
            </a:endParaRPr>
          </a:p>
          <a:p>
            <a:pPr marL="0" indent="0" algn="just">
              <a:spcBef>
                <a:spcPts val="0"/>
              </a:spcBef>
              <a:spcAft>
                <a:spcPct val="0"/>
              </a:spcAft>
              <a:buNone/>
            </a:pPr>
            <a:endParaRPr lang="ru-RU" i="1" dirty="0">
              <a:latin typeface="Segoe UI"/>
              <a:ea typeface="Microsoft Sans Serif"/>
              <a:cs typeface="Microsoft Sans Serif"/>
            </a:endParaRPr>
          </a:p>
          <a:p>
            <a:pPr marL="0" indent="0" algn="just">
              <a:spcBef>
                <a:spcPts val="0"/>
              </a:spcBef>
              <a:spcAft>
                <a:spcPct val="0"/>
              </a:spcAft>
              <a:buNone/>
            </a:pPr>
            <a:r>
              <a:rPr lang="ru-RU" b="1" dirty="0">
                <a:latin typeface="Segoe UI"/>
                <a:ea typeface="Microsoft Sans Serif"/>
                <a:cs typeface="Microsoft Sans Serif"/>
              </a:rPr>
              <a:t>Объектом исследований в БЖД</a:t>
            </a:r>
            <a:r>
              <a:rPr lang="ru-RU" dirty="0">
                <a:latin typeface="Segoe UI"/>
                <a:ea typeface="Microsoft Sans Serif"/>
                <a:cs typeface="Microsoft Sans Serif"/>
              </a:rPr>
              <a:t> являются опасности и их совокупности (поле опасности), действующие в системах «объект  защиты – источник опасности», предметом - средства и системы защиты от опасности. </a:t>
            </a:r>
            <a:endParaRPr lang="en-US" dirty="0">
              <a:latin typeface="Segoe UI"/>
              <a:ea typeface="Microsoft Sans Serif"/>
              <a:cs typeface="Microsoft Sans Serif"/>
            </a:endParaRPr>
          </a:p>
          <a:p>
            <a:pPr marL="0" indent="0" algn="just">
              <a:spcBef>
                <a:spcPts val="0"/>
              </a:spcBef>
              <a:spcAft>
                <a:spcPct val="0"/>
              </a:spcAft>
              <a:buNone/>
            </a:pPr>
            <a:endParaRPr lang="ru-RU" dirty="0">
              <a:latin typeface="Segoe UI"/>
              <a:ea typeface="Microsoft Sans Serif"/>
              <a:cs typeface="Microsoft Sans Serif"/>
            </a:endParaRPr>
          </a:p>
          <a:p>
            <a:pPr marL="0" indent="0" algn="just">
              <a:spcBef>
                <a:spcPts val="0"/>
              </a:spcBef>
              <a:spcAft>
                <a:spcPct val="0"/>
              </a:spcAft>
              <a:buNone/>
            </a:pPr>
            <a:r>
              <a:rPr lang="ru-RU" dirty="0">
                <a:latin typeface="Segoe UI"/>
                <a:ea typeface="Microsoft Sans Serif"/>
                <a:cs typeface="Microsoft Sans Serif"/>
              </a:rPr>
              <a:t>Исходя из этого формулируется ряд основополагающих </a:t>
            </a:r>
            <a:r>
              <a:rPr lang="ru-RU" b="1" dirty="0">
                <a:latin typeface="Segoe UI"/>
                <a:ea typeface="Microsoft Sans Serif"/>
                <a:cs typeface="Microsoft Sans Serif"/>
              </a:rPr>
              <a:t>аксиом теории БЖД</a:t>
            </a:r>
            <a:r>
              <a:rPr lang="ru-RU" dirty="0">
                <a:latin typeface="Segoe UI"/>
                <a:ea typeface="Microsoft Sans Serif"/>
                <a:cs typeface="Microsoft Sans Serif"/>
              </a:rPr>
              <a:t>.</a:t>
            </a:r>
          </a:p>
          <a:p>
            <a:endParaRPr lang="ru-RU" dirty="0">
              <a:latin typeface="Segoe UI"/>
              <a:ea typeface="Microsoft Sans Serif"/>
            </a:endParaRPr>
          </a:p>
        </p:txBody>
      </p:sp>
    </p:spTree>
    <p:extLst>
      <p:ext uri="{BB962C8B-B14F-4D97-AF65-F5344CB8AC3E}">
        <p14:creationId xmlns:p14="http://schemas.microsoft.com/office/powerpoint/2010/main" val="148741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F1375C-D2F6-40E8-AF45-7A6F72053935}"/>
              </a:ext>
            </a:extLst>
          </p:cNvPr>
          <p:cNvSpPr>
            <a:spLocks noGrp="1"/>
          </p:cNvSpPr>
          <p:nvPr>
            <p:ph type="title"/>
          </p:nvPr>
        </p:nvSpPr>
        <p:spPr>
          <a:xfrm>
            <a:off x="413657" y="285750"/>
            <a:ext cx="8229600" cy="857250"/>
          </a:xfrm>
        </p:spPr>
        <p:txBody>
          <a:bodyPr/>
          <a:lstStyle/>
          <a:p>
            <a:pPr algn="l"/>
            <a:r>
              <a:rPr lang="ru-RU" dirty="0">
                <a:latin typeface="Roboto Slab" pitchFamily="2" charset="0"/>
                <a:ea typeface="Roboto Slab" pitchFamily="2" charset="0"/>
                <a:cs typeface="Microsoft Sans Serif"/>
              </a:rPr>
              <a:t>Подготовка к экзамену</a:t>
            </a:r>
          </a:p>
          <a:p>
            <a:endParaRPr lang="ru-RU" dirty="0">
              <a:ea typeface="Microsoft Sans Serif"/>
            </a:endParaRPr>
          </a:p>
        </p:txBody>
      </p:sp>
      <p:pic>
        <p:nvPicPr>
          <p:cNvPr id="4" name="Рисунок 4">
            <a:extLst>
              <a:ext uri="{FF2B5EF4-FFF2-40B4-BE49-F238E27FC236}">
                <a16:creationId xmlns:a16="http://schemas.microsoft.com/office/drawing/2014/main" id="{309E0D7C-8477-42BD-B432-0C5D17D42CB3}"/>
              </a:ext>
            </a:extLst>
          </p:cNvPr>
          <p:cNvPicPr>
            <a:picLocks noGrp="1" noChangeAspect="1"/>
          </p:cNvPicPr>
          <p:nvPr>
            <p:ph idx="1"/>
          </p:nvPr>
        </p:nvPicPr>
        <p:blipFill>
          <a:blip r:embed="rId2"/>
          <a:stretch>
            <a:fillRect/>
          </a:stretch>
        </p:blipFill>
        <p:spPr>
          <a:xfrm>
            <a:off x="5326105" y="1276350"/>
            <a:ext cx="2383227" cy="3394472"/>
          </a:xfrm>
        </p:spPr>
      </p:pic>
      <p:sp>
        <p:nvSpPr>
          <p:cNvPr id="5" name="TextBox 4">
            <a:extLst>
              <a:ext uri="{FF2B5EF4-FFF2-40B4-BE49-F238E27FC236}">
                <a16:creationId xmlns:a16="http://schemas.microsoft.com/office/drawing/2014/main" id="{9EFB686D-7492-4EE9-B11F-F28F81B58B8A}"/>
              </a:ext>
            </a:extLst>
          </p:cNvPr>
          <p:cNvSpPr txBox="1"/>
          <p:nvPr/>
        </p:nvSpPr>
        <p:spPr>
          <a:xfrm>
            <a:off x="381000" y="1581150"/>
            <a:ext cx="3505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spcAft>
                <a:spcPct val="0"/>
              </a:spcAft>
            </a:pPr>
            <a:r>
              <a:rPr lang="ru-RU" dirty="0">
                <a:latin typeface="Segoe UI"/>
                <a:ea typeface="+mn-lt"/>
                <a:cs typeface="+mn-lt"/>
              </a:rPr>
              <a:t>Издательство </a:t>
            </a:r>
            <a:r>
              <a:rPr lang="en-US" dirty="0">
                <a:latin typeface="Segoe UI"/>
                <a:ea typeface="+mn-lt"/>
                <a:cs typeface="+mn-lt"/>
              </a:rPr>
              <a:t>“</a:t>
            </a:r>
            <a:r>
              <a:rPr lang="ru-RU" dirty="0">
                <a:latin typeface="Segoe UI"/>
                <a:ea typeface="+mn-lt"/>
                <a:cs typeface="+mn-lt"/>
              </a:rPr>
              <a:t>ЛАНЬ</a:t>
            </a:r>
            <a:r>
              <a:rPr lang="en-US" dirty="0">
                <a:latin typeface="Segoe UI"/>
                <a:ea typeface="+mn-lt"/>
                <a:cs typeface="+mn-lt"/>
              </a:rPr>
              <a:t>”</a:t>
            </a:r>
            <a:endParaRPr lang="ru-RU" dirty="0">
              <a:latin typeface="Segoe UI"/>
              <a:ea typeface="+mn-lt"/>
              <a:cs typeface="+mn-lt"/>
            </a:endParaRPr>
          </a:p>
          <a:p>
            <a:pPr>
              <a:spcBef>
                <a:spcPct val="0"/>
              </a:spcBef>
              <a:spcAft>
                <a:spcPct val="0"/>
              </a:spcAft>
            </a:pPr>
            <a:endParaRPr lang="ru-RU" dirty="0">
              <a:latin typeface="Segoe UI"/>
              <a:ea typeface="+mn-lt"/>
              <a:cs typeface="+mn-lt"/>
            </a:endParaRPr>
          </a:p>
          <a:p>
            <a:pPr>
              <a:spcBef>
                <a:spcPct val="0"/>
              </a:spcBef>
              <a:spcAft>
                <a:spcPct val="0"/>
              </a:spcAft>
            </a:pPr>
            <a:r>
              <a:rPr lang="ru-RU" b="1" dirty="0">
                <a:latin typeface="Segoe UI"/>
                <a:ea typeface="+mn-lt"/>
                <a:cs typeface="+mn-lt"/>
              </a:rPr>
              <a:t>e.lanbook.com/</a:t>
            </a:r>
            <a:r>
              <a:rPr lang="ru-RU" b="1" dirty="0" err="1">
                <a:latin typeface="Segoe UI"/>
                <a:ea typeface="+mn-lt"/>
                <a:cs typeface="+mn-lt"/>
              </a:rPr>
              <a:t>book</a:t>
            </a:r>
            <a:r>
              <a:rPr lang="ru-RU" b="1" dirty="0">
                <a:latin typeface="Segoe UI"/>
                <a:ea typeface="+mn-lt"/>
                <a:cs typeface="+mn-lt"/>
              </a:rPr>
              <a:t>/116363</a:t>
            </a:r>
            <a:endParaRPr lang="en-US" b="1" dirty="0">
              <a:latin typeface="Segoe UI"/>
              <a:ea typeface="+mn-lt"/>
              <a:cs typeface="+mn-lt"/>
            </a:endParaRPr>
          </a:p>
          <a:p>
            <a:pPr>
              <a:spcBef>
                <a:spcPct val="0"/>
              </a:spcBef>
              <a:spcAft>
                <a:spcPct val="0"/>
              </a:spcAft>
            </a:pPr>
            <a:endParaRPr lang="ru-RU" dirty="0">
              <a:latin typeface="Segoe UI"/>
              <a:ea typeface="+mn-lt"/>
              <a:cs typeface="+mn-lt"/>
            </a:endParaRPr>
          </a:p>
          <a:p>
            <a:pPr>
              <a:spcBef>
                <a:spcPct val="0"/>
              </a:spcBef>
              <a:spcAft>
                <a:spcPct val="0"/>
              </a:spcAft>
            </a:pPr>
            <a:r>
              <a:rPr lang="ru-RU" dirty="0">
                <a:latin typeface="Segoe UI"/>
                <a:ea typeface="+mn-lt"/>
                <a:cs typeface="+mn-lt"/>
              </a:rPr>
              <a:t>с </a:t>
            </a:r>
            <a:r>
              <a:rPr lang="en-US" dirty="0">
                <a:latin typeface="Segoe UI"/>
                <a:ea typeface="+mn-lt"/>
                <a:cs typeface="+mn-lt"/>
              </a:rPr>
              <a:t>IP</a:t>
            </a:r>
            <a:r>
              <a:rPr lang="ru-RU" dirty="0">
                <a:latin typeface="Segoe UI"/>
                <a:ea typeface="+mn-lt"/>
                <a:cs typeface="+mn-lt"/>
              </a:rPr>
              <a:t>-адресов</a:t>
            </a:r>
            <a:r>
              <a:rPr lang="en-US" dirty="0">
                <a:latin typeface="Segoe UI"/>
                <a:ea typeface="+mn-lt"/>
                <a:cs typeface="+mn-lt"/>
              </a:rPr>
              <a:t> </a:t>
            </a:r>
            <a:r>
              <a:rPr lang="ru-RU" dirty="0">
                <a:latin typeface="Segoe UI"/>
                <a:ea typeface="+mn-lt"/>
                <a:cs typeface="+mn-lt"/>
              </a:rPr>
              <a:t>РХТУ</a:t>
            </a:r>
            <a:endParaRPr lang="en-US" dirty="0">
              <a:latin typeface="Segoe UI"/>
              <a:ea typeface="+mn-lt"/>
              <a:cs typeface="+mn-lt"/>
            </a:endParaRPr>
          </a:p>
          <a:p>
            <a:pPr>
              <a:spcBef>
                <a:spcPct val="0"/>
              </a:spcBef>
              <a:spcAft>
                <a:spcPct val="0"/>
              </a:spcAft>
            </a:pPr>
            <a:r>
              <a:rPr lang="ru-RU" dirty="0">
                <a:latin typeface="Segoe UI"/>
                <a:ea typeface="+mn-lt"/>
                <a:cs typeface="+mn-lt"/>
              </a:rPr>
              <a:t>(библиотека, </a:t>
            </a:r>
            <a:r>
              <a:rPr lang="en-US" dirty="0">
                <a:latin typeface="Segoe UI"/>
                <a:ea typeface="+mn-lt"/>
                <a:cs typeface="+mn-lt"/>
              </a:rPr>
              <a:t>Wi-Fi MUCTR</a:t>
            </a:r>
            <a:r>
              <a:rPr lang="ru-RU" dirty="0">
                <a:latin typeface="Segoe UI"/>
                <a:ea typeface="+mn-lt"/>
                <a:cs typeface="+mn-lt"/>
              </a:rPr>
              <a:t>,</a:t>
            </a:r>
            <a:endParaRPr lang="en-US" dirty="0">
              <a:latin typeface="Segoe UI"/>
              <a:ea typeface="+mn-lt"/>
              <a:cs typeface="+mn-lt"/>
            </a:endParaRPr>
          </a:p>
          <a:p>
            <a:pPr>
              <a:spcBef>
                <a:spcPct val="0"/>
              </a:spcBef>
              <a:spcAft>
                <a:spcPct val="0"/>
              </a:spcAft>
            </a:pPr>
            <a:r>
              <a:rPr lang="ru-RU" dirty="0">
                <a:latin typeface="Segoe UI"/>
                <a:ea typeface="+mn-lt"/>
                <a:cs typeface="+mn-lt"/>
              </a:rPr>
              <a:t>кафедры и лаборатории</a:t>
            </a:r>
            <a:r>
              <a:rPr lang="en-US" b="1" dirty="0">
                <a:ea typeface="+mn-lt"/>
                <a:cs typeface="+mn-lt"/>
              </a:rPr>
              <a:t>)</a:t>
            </a:r>
            <a:endParaRPr lang="ru-RU" dirty="0">
              <a:ea typeface="+mn-lt"/>
              <a:cs typeface="+mn-lt"/>
            </a:endParaRPr>
          </a:p>
          <a:p>
            <a:pPr algn="l"/>
            <a:endParaRPr lang="ru-RU" dirty="0">
              <a:cs typeface="Calibri"/>
            </a:endParaRPr>
          </a:p>
        </p:txBody>
      </p:sp>
    </p:spTree>
    <p:extLst>
      <p:ext uri="{BB962C8B-B14F-4D97-AF65-F5344CB8AC3E}">
        <p14:creationId xmlns:p14="http://schemas.microsoft.com/office/powerpoint/2010/main" val="51458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C66092A-D286-47EA-9624-DC090050DBCE}"/>
              </a:ext>
            </a:extLst>
          </p:cNvPr>
          <p:cNvSpPr>
            <a:spLocks noGrp="1"/>
          </p:cNvSpPr>
          <p:nvPr>
            <p:ph idx="1"/>
          </p:nvPr>
        </p:nvSpPr>
        <p:spPr>
          <a:xfrm>
            <a:off x="304800" y="1809750"/>
            <a:ext cx="7010400" cy="3394472"/>
          </a:xfrm>
        </p:spPr>
        <p:txBody>
          <a:bodyPr vert="horz" lIns="91440" tIns="45720" rIns="91440" bIns="45720" rtlCol="0" anchor="t">
            <a:normAutofit/>
          </a:bodyPr>
          <a:lstStyle/>
          <a:p>
            <a:pPr marL="0" indent="0">
              <a:spcBef>
                <a:spcPct val="0"/>
              </a:spcBef>
              <a:spcAft>
                <a:spcPct val="0"/>
              </a:spcAft>
              <a:buNone/>
            </a:pPr>
            <a:r>
              <a:rPr lang="ru-RU" sz="1800" dirty="0">
                <a:latin typeface="Roboto" panose="02000000000000000000" pitchFamily="2" charset="0"/>
                <a:ea typeface="Roboto" panose="02000000000000000000" pitchFamily="2" charset="0"/>
                <a:cs typeface="Microsoft Sans Serif"/>
              </a:rPr>
              <a:t>«Риск и опасности в развитии цивилизации были, есть и будут. И нам придется приучить себя к мысли о необходимости жить под этим бременем. Но это означает лишь одно: человечеству необходимо научиться предельно снижать этот риск и опасность».</a:t>
            </a:r>
            <a:endParaRPr lang="en-US" sz="1800" dirty="0">
              <a:latin typeface="Roboto" panose="02000000000000000000" pitchFamily="2" charset="0"/>
              <a:ea typeface="Roboto" panose="02000000000000000000" pitchFamily="2" charset="0"/>
              <a:cs typeface="Microsoft Sans Serif"/>
            </a:endParaRPr>
          </a:p>
          <a:p>
            <a:pPr algn="r">
              <a:spcBef>
                <a:spcPct val="0"/>
              </a:spcBef>
              <a:spcAft>
                <a:spcPct val="0"/>
              </a:spcAft>
            </a:pPr>
            <a:endParaRPr lang="ru-RU" sz="1800" dirty="0">
              <a:latin typeface="Roboto" panose="02000000000000000000" pitchFamily="2" charset="0"/>
              <a:ea typeface="Roboto" panose="02000000000000000000" pitchFamily="2" charset="0"/>
            </a:endParaRPr>
          </a:p>
          <a:p>
            <a:pPr marL="0" indent="0" algn="r">
              <a:spcBef>
                <a:spcPct val="0"/>
              </a:spcBef>
              <a:spcAft>
                <a:spcPct val="0"/>
              </a:spcAft>
              <a:buNone/>
            </a:pPr>
            <a:r>
              <a:rPr lang="ru-RU" sz="1800" i="1" dirty="0">
                <a:latin typeface="Roboto" panose="02000000000000000000" pitchFamily="2" charset="0"/>
                <a:ea typeface="Roboto" panose="02000000000000000000" pitchFamily="2" charset="0"/>
                <a:cs typeface="Microsoft Sans Serif"/>
              </a:rPr>
              <a:t>Академик РАН Н.Н. Моисеев</a:t>
            </a:r>
            <a:endParaRPr lang="ru-RU" sz="1800" dirty="0">
              <a:latin typeface="Roboto" panose="02000000000000000000" pitchFamily="2" charset="0"/>
              <a:ea typeface="Roboto" panose="02000000000000000000" pitchFamily="2" charset="0"/>
              <a:cs typeface="Microsoft Sans Serif"/>
            </a:endParaRPr>
          </a:p>
        </p:txBody>
      </p:sp>
    </p:spTree>
    <p:extLst>
      <p:ext uri="{BB962C8B-B14F-4D97-AF65-F5344CB8AC3E}">
        <p14:creationId xmlns:p14="http://schemas.microsoft.com/office/powerpoint/2010/main" val="396775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7F4D13-EDBE-4422-8130-916ED2FFC8D3}"/>
              </a:ext>
            </a:extLst>
          </p:cNvPr>
          <p:cNvSpPr>
            <a:spLocks noGrp="1"/>
          </p:cNvSpPr>
          <p:nvPr>
            <p:ph type="title"/>
          </p:nvPr>
        </p:nvSpPr>
        <p:spPr/>
        <p:txBody>
          <a:bodyPr/>
          <a:lstStyle/>
          <a:p>
            <a:pPr algn="l"/>
            <a:r>
              <a:rPr lang="ru-RU" dirty="0">
                <a:latin typeface="Microsoft Sans Serif"/>
                <a:ea typeface="Microsoft Sans Serif"/>
                <a:cs typeface="Microsoft Sans Serif"/>
              </a:rPr>
              <a:t>Основные понятия и определения</a:t>
            </a:r>
            <a:endParaRPr lang="ru-RU" dirty="0">
              <a:latin typeface="Microsoft Sans Serif"/>
              <a:ea typeface="Microsoft Sans Serif" pitchFamily="34" charset="0"/>
              <a:cs typeface="Microsoft Sans Serif"/>
            </a:endParaRPr>
          </a:p>
        </p:txBody>
      </p:sp>
      <p:sp>
        <p:nvSpPr>
          <p:cNvPr id="3" name="Объект 2">
            <a:extLst>
              <a:ext uri="{FF2B5EF4-FFF2-40B4-BE49-F238E27FC236}">
                <a16:creationId xmlns:a16="http://schemas.microsoft.com/office/drawing/2014/main" id="{1C32199E-042C-4EAE-A7D2-C31E1DD64535}"/>
              </a:ext>
            </a:extLst>
          </p:cNvPr>
          <p:cNvSpPr>
            <a:spLocks noGrp="1"/>
          </p:cNvSpPr>
          <p:nvPr>
            <p:ph idx="1"/>
          </p:nvPr>
        </p:nvSpPr>
        <p:spPr>
          <a:xfrm>
            <a:off x="18143" y="819150"/>
            <a:ext cx="8229600" cy="3770825"/>
          </a:xfrm>
        </p:spPr>
        <p:txBody>
          <a:bodyPr vert="horz" lIns="91440" tIns="45720" rIns="91440" bIns="45720" rtlCol="0" anchor="t">
            <a:noAutofit/>
          </a:bodyPr>
          <a:lstStyle/>
          <a:p>
            <a:pPr marL="0" indent="0" algn="ctr">
              <a:buNone/>
            </a:pPr>
            <a:endParaRPr lang="ru-RU" sz="1800" dirty="0">
              <a:latin typeface="Segoe UI"/>
              <a:ea typeface="Microsoft Sans Serif"/>
              <a:cs typeface="Times New Roman"/>
            </a:endParaRPr>
          </a:p>
          <a:p>
            <a:pPr marL="0" indent="0">
              <a:lnSpc>
                <a:spcPct val="80000"/>
              </a:lnSpc>
              <a:spcBef>
                <a:spcPct val="0"/>
              </a:spcBef>
              <a:spcAft>
                <a:spcPct val="0"/>
              </a:spcAft>
              <a:buNone/>
            </a:pPr>
            <a:r>
              <a:rPr lang="ru-RU" sz="1800" b="1" dirty="0">
                <a:latin typeface="Segoe UI"/>
                <a:ea typeface="Microsoft Sans Serif"/>
                <a:cs typeface="Microsoft Sans Serif"/>
              </a:rPr>
              <a:t>Безопасность жизнедеятельности </a:t>
            </a:r>
            <a:r>
              <a:rPr lang="ru-RU" sz="1800" dirty="0">
                <a:latin typeface="Segoe UI"/>
                <a:ea typeface="Microsoft Sans Serif"/>
                <a:cs typeface="Microsoft Sans Serif"/>
              </a:rPr>
              <a:t> – </a:t>
            </a:r>
            <a:r>
              <a:rPr lang="ru-RU" sz="1800" i="1" dirty="0">
                <a:latin typeface="Segoe UI"/>
                <a:ea typeface="Microsoft Sans Serif"/>
                <a:cs typeface="Microsoft Sans Serif"/>
              </a:rPr>
              <a:t> </a:t>
            </a:r>
            <a:r>
              <a:rPr lang="ru-RU" sz="1800" dirty="0">
                <a:latin typeface="Segoe UI"/>
                <a:ea typeface="Microsoft Sans Serif"/>
                <a:cs typeface="Microsoft Sans Serif"/>
              </a:rPr>
              <a:t>область научных знаний, изучающая опасности и способы защиты от них человека в любых условиях существования.</a:t>
            </a:r>
          </a:p>
          <a:p>
            <a:pPr marL="0" indent="0">
              <a:lnSpc>
                <a:spcPct val="80000"/>
              </a:lnSpc>
              <a:spcBef>
                <a:spcPct val="0"/>
              </a:spcBef>
              <a:spcAft>
                <a:spcPct val="0"/>
              </a:spcAft>
              <a:buNone/>
            </a:pPr>
            <a:r>
              <a:rPr lang="ru-RU" sz="1800" b="1" dirty="0">
                <a:latin typeface="Segoe UI"/>
                <a:ea typeface="Microsoft Sans Serif"/>
                <a:cs typeface="Microsoft Sans Serif"/>
              </a:rPr>
              <a:t>    </a:t>
            </a:r>
            <a:endParaRPr lang="en-US" sz="1800" dirty="0">
              <a:latin typeface="Segoe UI"/>
              <a:ea typeface="Microsoft Sans Serif"/>
              <a:cs typeface="Microsoft Sans Serif"/>
            </a:endParaRPr>
          </a:p>
          <a:p>
            <a:pPr marL="0" indent="0">
              <a:lnSpc>
                <a:spcPct val="80000"/>
              </a:lnSpc>
              <a:spcBef>
                <a:spcPct val="0"/>
              </a:spcBef>
              <a:spcAft>
                <a:spcPct val="0"/>
              </a:spcAft>
              <a:buNone/>
            </a:pPr>
            <a:r>
              <a:rPr lang="ru-RU" sz="1800" b="1" dirty="0">
                <a:latin typeface="Segoe UI"/>
                <a:ea typeface="Microsoft Sans Serif"/>
                <a:cs typeface="Microsoft Sans Serif"/>
              </a:rPr>
              <a:t>Жизнедеятельность</a:t>
            </a:r>
            <a:r>
              <a:rPr lang="ru-RU" sz="1800" dirty="0">
                <a:latin typeface="Segoe UI"/>
                <a:ea typeface="Microsoft Sans Serif"/>
                <a:cs typeface="Microsoft Sans Serif"/>
              </a:rPr>
              <a:t> – повседневная деятельность и отдых человека, способ его существования.</a:t>
            </a:r>
            <a:endParaRPr lang="ru-RU" sz="1800" dirty="0">
              <a:latin typeface="Segoe UI"/>
              <a:ea typeface="Microsoft Sans Serif" pitchFamily="34" charset="0"/>
            </a:endParaRPr>
          </a:p>
          <a:p>
            <a:pPr marL="0" indent="0">
              <a:lnSpc>
                <a:spcPct val="80000"/>
              </a:lnSpc>
              <a:spcBef>
                <a:spcPct val="0"/>
              </a:spcBef>
              <a:spcAft>
                <a:spcPct val="0"/>
              </a:spcAft>
              <a:buNone/>
            </a:pPr>
            <a:endParaRPr lang="ru-RU" sz="1800" b="1" dirty="0">
              <a:latin typeface="Segoe UI"/>
              <a:ea typeface="Microsoft Sans Serif"/>
              <a:cs typeface="Microsoft Sans Serif"/>
            </a:endParaRPr>
          </a:p>
          <a:p>
            <a:pPr marL="0" indent="0">
              <a:lnSpc>
                <a:spcPct val="80000"/>
              </a:lnSpc>
              <a:spcBef>
                <a:spcPct val="0"/>
              </a:spcBef>
              <a:spcAft>
                <a:spcPct val="0"/>
              </a:spcAft>
              <a:buNone/>
            </a:pPr>
            <a:r>
              <a:rPr lang="ru-RU" sz="1800" b="1" dirty="0">
                <a:latin typeface="Segoe UI"/>
                <a:ea typeface="Microsoft Sans Serif"/>
                <a:cs typeface="Microsoft Sans Serif"/>
              </a:rPr>
              <a:t>Техносфера</a:t>
            </a:r>
            <a:r>
              <a:rPr lang="ru-RU" sz="1800" i="1" dirty="0">
                <a:latin typeface="Segoe UI"/>
                <a:ea typeface="Microsoft Sans Serif"/>
                <a:cs typeface="Microsoft Sans Serif"/>
              </a:rPr>
              <a:t> </a:t>
            </a:r>
            <a:r>
              <a:rPr lang="ru-RU" sz="1800" dirty="0">
                <a:latin typeface="Segoe UI"/>
                <a:ea typeface="Microsoft Sans Serif"/>
                <a:cs typeface="Microsoft Sans Serif"/>
              </a:rPr>
              <a:t> – </a:t>
            </a:r>
            <a:r>
              <a:rPr lang="ru-RU" sz="1800" i="1" dirty="0">
                <a:latin typeface="Segoe UI"/>
                <a:ea typeface="Microsoft Sans Serif"/>
                <a:cs typeface="Microsoft Sans Serif"/>
              </a:rPr>
              <a:t> </a:t>
            </a:r>
            <a:r>
              <a:rPr lang="ru-RU" sz="1800" dirty="0">
                <a:latin typeface="Segoe UI"/>
                <a:ea typeface="Microsoft Sans Serif"/>
                <a:cs typeface="Microsoft Sans Serif"/>
              </a:rPr>
              <a:t>часть биосферы, в прошлом преобразованная людьми с помощью прямого или косвенного воздействия технических средств в целях удовлетворения своих социально-экономических потребностей.</a:t>
            </a:r>
            <a:endParaRPr lang="en-US" sz="1800" dirty="0">
              <a:latin typeface="Segoe UI"/>
              <a:ea typeface="Microsoft Sans Serif"/>
              <a:cs typeface="Microsoft Sans Serif"/>
            </a:endParaRPr>
          </a:p>
          <a:p>
            <a:pPr marL="0" indent="0">
              <a:lnSpc>
                <a:spcPct val="80000"/>
              </a:lnSpc>
              <a:spcBef>
                <a:spcPct val="0"/>
              </a:spcBef>
              <a:spcAft>
                <a:spcPct val="0"/>
              </a:spcAft>
              <a:buNone/>
            </a:pPr>
            <a:endParaRPr lang="ru-RU" sz="1800" b="1" i="1" u="sng" dirty="0">
              <a:latin typeface="Segoe UI"/>
              <a:ea typeface="Microsoft Sans Serif"/>
              <a:cs typeface="Microsoft Sans Serif"/>
            </a:endParaRPr>
          </a:p>
          <a:p>
            <a:pPr marL="0" indent="0">
              <a:lnSpc>
                <a:spcPct val="80000"/>
              </a:lnSpc>
              <a:spcBef>
                <a:spcPct val="0"/>
              </a:spcBef>
              <a:spcAft>
                <a:spcPct val="0"/>
              </a:spcAft>
              <a:buNone/>
            </a:pPr>
            <a:r>
              <a:rPr lang="ru-RU" sz="1800" b="1" dirty="0">
                <a:latin typeface="Segoe UI"/>
                <a:ea typeface="Microsoft Sans Serif"/>
                <a:cs typeface="Microsoft Sans Serif"/>
              </a:rPr>
              <a:t>Биосфера</a:t>
            </a:r>
            <a:r>
              <a:rPr lang="ru-RU" sz="1800" dirty="0">
                <a:latin typeface="Segoe UI"/>
                <a:ea typeface="Microsoft Sans Serif"/>
                <a:cs typeface="Microsoft Sans Serif"/>
              </a:rPr>
              <a:t>  – область распространения жизни на Земле, охватывающая нижние слои атмосферы и верхние слои гидросферы и литосферы.</a:t>
            </a:r>
            <a:endParaRPr lang="en-US" sz="1800" dirty="0">
              <a:latin typeface="Segoe UI"/>
              <a:ea typeface="Microsoft Sans Serif"/>
              <a:cs typeface="Microsoft Sans Serif"/>
            </a:endParaRPr>
          </a:p>
          <a:p>
            <a:pPr marL="0" indent="0">
              <a:lnSpc>
                <a:spcPct val="80000"/>
              </a:lnSpc>
              <a:spcBef>
                <a:spcPct val="0"/>
              </a:spcBef>
              <a:spcAft>
                <a:spcPct val="0"/>
              </a:spcAft>
              <a:buNone/>
            </a:pPr>
            <a:endParaRPr lang="ru-RU" sz="1800" b="1" i="1" u="sng" dirty="0">
              <a:latin typeface="Segoe UI"/>
              <a:ea typeface="Microsoft Sans Serif"/>
              <a:cs typeface="Microsoft Sans Serif"/>
            </a:endParaRPr>
          </a:p>
          <a:p>
            <a:pPr marL="0" indent="0">
              <a:lnSpc>
                <a:spcPct val="80000"/>
              </a:lnSpc>
              <a:spcBef>
                <a:spcPct val="0"/>
              </a:spcBef>
              <a:spcAft>
                <a:spcPct val="0"/>
              </a:spcAft>
              <a:buNone/>
            </a:pPr>
            <a:r>
              <a:rPr lang="ru-RU" sz="1800" b="1" dirty="0">
                <a:latin typeface="Segoe UI"/>
                <a:ea typeface="Microsoft Sans Serif"/>
                <a:cs typeface="Microsoft Sans Serif"/>
              </a:rPr>
              <a:t>Разновидности сред обитания </a:t>
            </a:r>
            <a:r>
              <a:rPr lang="ru-RU" sz="1800" dirty="0">
                <a:latin typeface="Segoe UI"/>
                <a:ea typeface="Microsoft Sans Serif"/>
                <a:cs typeface="Microsoft Sans Serif"/>
              </a:rPr>
              <a:t>– бытовая, производственная, городская, сельскохозяйственная, транспортная и т. п. Каждая среда обитания оказывает как позитивное, так и негативное воздействие на человека и окружающую природную среду.</a:t>
            </a:r>
            <a:endParaRPr lang="ru-RU" sz="1800" dirty="0">
              <a:latin typeface="Segoe UI"/>
              <a:ea typeface="Microsoft Sans Serif" pitchFamily="34" charset="0"/>
            </a:endParaRPr>
          </a:p>
          <a:p>
            <a:pPr>
              <a:lnSpc>
                <a:spcPct val="80000"/>
              </a:lnSpc>
              <a:spcBef>
                <a:spcPct val="0"/>
              </a:spcBef>
              <a:spcAft>
                <a:spcPct val="0"/>
              </a:spcAft>
            </a:pPr>
            <a:endParaRPr lang="ru-RU" sz="1800" dirty="0">
              <a:latin typeface="Segoe UI"/>
              <a:ea typeface="Microsoft Sans Serif"/>
              <a:cs typeface="Microsoft Sans Serif"/>
            </a:endParaRPr>
          </a:p>
          <a:p>
            <a:pPr>
              <a:buFont typeface="Arial"/>
            </a:pPr>
            <a:endParaRPr lang="ru-RU" sz="1800" dirty="0">
              <a:latin typeface="Segoe UI"/>
              <a:ea typeface="Microsoft Sans Serif"/>
            </a:endParaRPr>
          </a:p>
        </p:txBody>
      </p:sp>
    </p:spTree>
    <p:extLst>
      <p:ext uri="{BB962C8B-B14F-4D97-AF65-F5344CB8AC3E}">
        <p14:creationId xmlns:p14="http://schemas.microsoft.com/office/powerpoint/2010/main" val="2031966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F521D15-F8E0-4ECB-80A3-CBD9DF34F10C}"/>
              </a:ext>
            </a:extLst>
          </p:cNvPr>
          <p:cNvSpPr>
            <a:spLocks noGrp="1"/>
          </p:cNvSpPr>
          <p:nvPr>
            <p:ph idx="1"/>
          </p:nvPr>
        </p:nvSpPr>
        <p:spPr>
          <a:xfrm>
            <a:off x="0" y="1047750"/>
            <a:ext cx="8229600" cy="3394472"/>
          </a:xfrm>
        </p:spPr>
        <p:txBody>
          <a:bodyPr vert="horz" lIns="91440" tIns="45720" rIns="91440" bIns="45720" rtlCol="0" anchor="t">
            <a:noAutofit/>
          </a:bodyPr>
          <a:lstStyle/>
          <a:p>
            <a:pPr marL="0" indent="0">
              <a:spcBef>
                <a:spcPct val="0"/>
              </a:spcBef>
              <a:spcAft>
                <a:spcPct val="0"/>
              </a:spcAft>
              <a:buNone/>
            </a:pPr>
            <a:r>
              <a:rPr lang="ru-RU" sz="1500" b="1" dirty="0">
                <a:latin typeface="Segoe UI"/>
                <a:ea typeface="Microsoft Sans Serif"/>
                <a:cs typeface="Microsoft Sans Serif"/>
              </a:rPr>
              <a:t>Авария</a:t>
            </a:r>
            <a:r>
              <a:rPr lang="ru-RU" sz="1500" dirty="0">
                <a:latin typeface="Segoe UI"/>
                <a:ea typeface="Microsoft Sans Serif"/>
                <a:cs typeface="Microsoft Sans Serif"/>
              </a:rPr>
              <a:t> – происшествие в технической системе, не сопровождающееся гибелью людей, при котором восстановление технических средств невозможно или экономически нецелесообразно.</a:t>
            </a:r>
            <a:endParaRPr lang="en-US" sz="1500" dirty="0">
              <a:latin typeface="Segoe UI"/>
              <a:ea typeface="Microsoft Sans Serif"/>
              <a:cs typeface="Microsoft Sans Serif"/>
            </a:endParaRPr>
          </a:p>
          <a:p>
            <a:pPr marL="0" indent="0">
              <a:spcBef>
                <a:spcPct val="0"/>
              </a:spcBef>
              <a:spcAft>
                <a:spcPct val="0"/>
              </a:spcAft>
              <a:buNone/>
            </a:pPr>
            <a:r>
              <a:rPr lang="ru-RU" sz="1500" b="1" dirty="0">
                <a:latin typeface="Segoe UI"/>
                <a:ea typeface="Microsoft Sans Serif"/>
                <a:cs typeface="Microsoft Sans Serif"/>
              </a:rPr>
              <a:t>Катастрофа</a:t>
            </a:r>
            <a:r>
              <a:rPr lang="ru-RU" sz="1500" dirty="0">
                <a:latin typeface="Segoe UI"/>
                <a:ea typeface="Microsoft Sans Serif"/>
                <a:cs typeface="Microsoft Sans Serif"/>
              </a:rPr>
              <a:t> – происшествие в технической системе, сопровождающееся гибелью или пропажей без вести людей.</a:t>
            </a:r>
          </a:p>
          <a:p>
            <a:pPr marL="0" indent="0">
              <a:spcBef>
                <a:spcPct val="0"/>
              </a:spcBef>
              <a:spcAft>
                <a:spcPct val="0"/>
              </a:spcAft>
              <a:buNone/>
            </a:pPr>
            <a:r>
              <a:rPr lang="ru-RU" sz="1500" b="1" dirty="0">
                <a:latin typeface="Segoe UI"/>
                <a:ea typeface="Microsoft Sans Serif"/>
                <a:cs typeface="Microsoft Sans Serif"/>
              </a:rPr>
              <a:t>Стихийное бедствие</a:t>
            </a:r>
            <a:r>
              <a:rPr lang="ru-RU" sz="1500" i="1" dirty="0">
                <a:latin typeface="Segoe UI"/>
                <a:ea typeface="Microsoft Sans Serif"/>
                <a:cs typeface="Microsoft Sans Serif"/>
              </a:rPr>
              <a:t> – </a:t>
            </a:r>
            <a:r>
              <a:rPr lang="ru-RU" sz="1500" dirty="0">
                <a:latin typeface="Segoe UI"/>
                <a:ea typeface="Microsoft Sans Serif"/>
                <a:cs typeface="Microsoft Sans Serif"/>
              </a:rPr>
              <a:t>происшествие, связанное со стихийными явлениями на Земле и приведшее к разрушению биосферы, гибели или потери здоровья людей.</a:t>
            </a:r>
          </a:p>
          <a:p>
            <a:pPr marL="0" indent="0">
              <a:spcBef>
                <a:spcPct val="0"/>
              </a:spcBef>
              <a:spcAft>
                <a:spcPct val="0"/>
              </a:spcAft>
              <a:buNone/>
            </a:pPr>
            <a:r>
              <a:rPr lang="ru-RU" sz="1500" b="1" dirty="0">
                <a:latin typeface="Segoe UI"/>
                <a:ea typeface="Microsoft Sans Serif"/>
                <a:cs typeface="Microsoft Sans Serif"/>
              </a:rPr>
              <a:t>Чрезвычайное происшествие (ЧП)</a:t>
            </a:r>
            <a:r>
              <a:rPr lang="ru-RU" sz="1500" dirty="0">
                <a:latin typeface="Segoe UI"/>
                <a:ea typeface="Microsoft Sans Serif"/>
                <a:cs typeface="Microsoft Sans Serif"/>
              </a:rPr>
              <a:t> –  событие,  происходящее обычно кратковременно и обладающее высоким уровнем негативного воздействия на людей, природные и материальные ресурсы. К ЧП относятся крупные аварии, катастрофы и стихийные бедствия.</a:t>
            </a:r>
            <a:endParaRPr lang="en-US" sz="1500" dirty="0">
              <a:latin typeface="Segoe UI"/>
              <a:ea typeface="Microsoft Sans Serif"/>
              <a:cs typeface="Microsoft Sans Serif"/>
            </a:endParaRPr>
          </a:p>
          <a:p>
            <a:pPr marL="0" indent="0">
              <a:spcBef>
                <a:spcPct val="0"/>
              </a:spcBef>
              <a:spcAft>
                <a:spcPct val="0"/>
              </a:spcAft>
              <a:buNone/>
            </a:pPr>
            <a:r>
              <a:rPr lang="ru-RU" sz="1500" b="1" dirty="0">
                <a:latin typeface="Segoe UI"/>
                <a:ea typeface="Microsoft Sans Serif"/>
                <a:cs typeface="Microsoft Sans Serif"/>
              </a:rPr>
              <a:t>Чрезвычайная ситуация (ЧС)</a:t>
            </a:r>
            <a:r>
              <a:rPr lang="ru-RU" sz="1500" dirty="0">
                <a:latin typeface="Segoe UI"/>
                <a:ea typeface="Microsoft Sans Serif"/>
                <a:cs typeface="Microsoft Sans Serif"/>
              </a:rPr>
              <a:t> – обстановка на определенной территории, сложившаяся в результате аварии, опасного природного явления, катастрофы, распространения заболевания, представляющего опасность для окружающих, стихийного или иного бедствия, которая может повлечь или повлекла за собой человеческие жертвы, ущерб здоровью людей или окружающей среде, значительные материальные потери и нарушение условий жизнедеятельности людей. </a:t>
            </a:r>
          </a:p>
          <a:p>
            <a:endParaRPr lang="ru-RU" sz="1500" dirty="0">
              <a:latin typeface="Segoe UI"/>
              <a:ea typeface="Microsoft Sans Serif"/>
            </a:endParaRPr>
          </a:p>
        </p:txBody>
      </p:sp>
      <p:sp>
        <p:nvSpPr>
          <p:cNvPr id="4" name="Заголовок 1">
            <a:extLst>
              <a:ext uri="{FF2B5EF4-FFF2-40B4-BE49-F238E27FC236}">
                <a16:creationId xmlns:a16="http://schemas.microsoft.com/office/drawing/2014/main" id="{53B19699-C187-4327-BA9D-98563C24717C}"/>
              </a:ext>
            </a:extLst>
          </p:cNvPr>
          <p:cNvSpPr>
            <a:spLocks noGrp="1"/>
          </p:cNvSpPr>
          <p:nvPr>
            <p:ph type="title"/>
          </p:nvPr>
        </p:nvSpPr>
        <p:spPr>
          <a:xfrm>
            <a:off x="457200" y="57150"/>
            <a:ext cx="8229600" cy="857250"/>
          </a:xfrm>
        </p:spPr>
        <p:txBody>
          <a:bodyPr/>
          <a:lstStyle/>
          <a:p>
            <a:pPr algn="l"/>
            <a:r>
              <a:rPr lang="ru-RU" dirty="0">
                <a:latin typeface="Microsoft Sans Serif"/>
                <a:ea typeface="Microsoft Sans Serif"/>
                <a:cs typeface="Microsoft Sans Serif"/>
              </a:rPr>
              <a:t>Основные понятия и определения</a:t>
            </a:r>
            <a:endParaRPr lang="ru-RU" dirty="0">
              <a:latin typeface="Microsoft Sans Serif"/>
              <a:ea typeface="Microsoft Sans Serif" pitchFamily="34" charset="0"/>
              <a:cs typeface="Microsoft Sans Serif"/>
            </a:endParaRPr>
          </a:p>
        </p:txBody>
      </p:sp>
    </p:spTree>
    <p:extLst>
      <p:ext uri="{BB962C8B-B14F-4D97-AF65-F5344CB8AC3E}">
        <p14:creationId xmlns:p14="http://schemas.microsoft.com/office/powerpoint/2010/main" val="98469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34FF24-35BE-4D11-92E6-D8B9E58D3E23}"/>
              </a:ext>
            </a:extLst>
          </p:cNvPr>
          <p:cNvSpPr>
            <a:spLocks noGrp="1"/>
          </p:cNvSpPr>
          <p:nvPr>
            <p:ph type="title"/>
          </p:nvPr>
        </p:nvSpPr>
        <p:spPr/>
        <p:txBody>
          <a:bodyPr/>
          <a:lstStyle/>
          <a:p>
            <a:pPr algn="l"/>
            <a:r>
              <a:rPr lang="ru-RU" dirty="0">
                <a:latin typeface="Microsoft Sans Serif"/>
                <a:ea typeface="Microsoft Sans Serif"/>
                <a:cs typeface="Microsoft Sans Serif"/>
              </a:rPr>
              <a:t>Цели и задачи направления</a:t>
            </a:r>
            <a:endParaRPr lang="ru-RU" dirty="0">
              <a:latin typeface="Microsoft Sans Serif"/>
              <a:cs typeface="Microsoft Sans Serif"/>
            </a:endParaRPr>
          </a:p>
        </p:txBody>
      </p:sp>
      <p:sp>
        <p:nvSpPr>
          <p:cNvPr id="3" name="Объект 2">
            <a:extLst>
              <a:ext uri="{FF2B5EF4-FFF2-40B4-BE49-F238E27FC236}">
                <a16:creationId xmlns:a16="http://schemas.microsoft.com/office/drawing/2014/main" id="{748F8FC0-0752-46E1-857D-59B3BA1930CE}"/>
              </a:ext>
            </a:extLst>
          </p:cNvPr>
          <p:cNvSpPr>
            <a:spLocks noGrp="1"/>
          </p:cNvSpPr>
          <p:nvPr>
            <p:ph idx="1"/>
          </p:nvPr>
        </p:nvSpPr>
        <p:spPr>
          <a:xfrm>
            <a:off x="152400" y="1123950"/>
            <a:ext cx="7543800" cy="3394472"/>
          </a:xfrm>
        </p:spPr>
        <p:txBody>
          <a:bodyPr vert="horz" lIns="91440" tIns="45720" rIns="91440" bIns="45720" rtlCol="0" anchor="t">
            <a:normAutofit fontScale="40000" lnSpcReduction="20000"/>
          </a:bodyPr>
          <a:lstStyle/>
          <a:p>
            <a:pPr>
              <a:spcAft>
                <a:spcPct val="0"/>
              </a:spcAft>
            </a:pPr>
            <a:r>
              <a:rPr lang="ru-RU" sz="4000" dirty="0">
                <a:latin typeface="Segoe UI"/>
                <a:ea typeface="Microsoft Sans Serif"/>
                <a:cs typeface="Segoe UI"/>
              </a:rPr>
              <a:t>идентификация опасностей и описание зон и направления их воздействия;</a:t>
            </a:r>
          </a:p>
          <a:p>
            <a:pPr marL="0" indent="0">
              <a:spcAft>
                <a:spcPct val="0"/>
              </a:spcAft>
              <a:buNone/>
            </a:pPr>
            <a:endParaRPr lang="en-US" sz="4000" dirty="0">
              <a:latin typeface="Segoe UI"/>
              <a:ea typeface="Microsoft Sans Serif"/>
              <a:cs typeface="Segoe UI"/>
            </a:endParaRPr>
          </a:p>
          <a:p>
            <a:pPr>
              <a:spcAft>
                <a:spcPct val="0"/>
              </a:spcAft>
            </a:pPr>
            <a:r>
              <a:rPr lang="ru-RU" sz="4000" dirty="0">
                <a:latin typeface="Segoe UI"/>
                <a:ea typeface="Microsoft Sans Serif"/>
                <a:cs typeface="Segoe UI"/>
              </a:rPr>
              <a:t>разработка и реализация наиболее эффективных систем и методов защиты от опасностей;</a:t>
            </a:r>
          </a:p>
          <a:p>
            <a:pPr marL="0" indent="0">
              <a:spcAft>
                <a:spcPct val="0"/>
              </a:spcAft>
              <a:buNone/>
            </a:pPr>
            <a:endParaRPr lang="en-US" sz="4000" dirty="0">
              <a:latin typeface="Segoe UI"/>
              <a:ea typeface="Microsoft Sans Serif"/>
              <a:cs typeface="Segoe UI"/>
            </a:endParaRPr>
          </a:p>
          <a:p>
            <a:pPr>
              <a:spcAft>
                <a:spcPct val="0"/>
              </a:spcAft>
            </a:pPr>
            <a:r>
              <a:rPr lang="ru-RU" sz="4000" dirty="0">
                <a:latin typeface="Segoe UI"/>
                <a:ea typeface="Microsoft Sans Serif"/>
                <a:cs typeface="Segoe UI"/>
              </a:rPr>
              <a:t>формирование систем контроля опасностей и управления состоянием безопасности человека в различных средах и на различных уровнях;</a:t>
            </a:r>
          </a:p>
          <a:p>
            <a:pPr marL="0" indent="0">
              <a:spcAft>
                <a:spcPct val="0"/>
              </a:spcAft>
              <a:buNone/>
            </a:pPr>
            <a:endParaRPr lang="en-US" sz="4000" dirty="0">
              <a:latin typeface="Segoe UI"/>
              <a:ea typeface="Microsoft Sans Serif"/>
              <a:cs typeface="Segoe UI"/>
            </a:endParaRPr>
          </a:p>
          <a:p>
            <a:pPr>
              <a:spcAft>
                <a:spcPct val="0"/>
              </a:spcAft>
            </a:pPr>
            <a:r>
              <a:rPr lang="ru-RU" sz="4000" dirty="0">
                <a:latin typeface="Segoe UI"/>
                <a:ea typeface="Microsoft Sans Serif"/>
                <a:cs typeface="Segoe UI"/>
              </a:rPr>
              <a:t>разработка и реализация мер по ликвидации последствий проявления опасностей</a:t>
            </a:r>
            <a:r>
              <a:rPr lang="en-US" sz="4000" dirty="0">
                <a:latin typeface="Segoe UI"/>
                <a:ea typeface="Microsoft Sans Serif"/>
                <a:cs typeface="Segoe UI"/>
              </a:rPr>
              <a:t>;</a:t>
            </a:r>
          </a:p>
          <a:p>
            <a:pPr marL="0" indent="0">
              <a:spcAft>
                <a:spcPct val="0"/>
              </a:spcAft>
              <a:buNone/>
            </a:pPr>
            <a:endParaRPr lang="en-US" sz="4000" dirty="0">
              <a:latin typeface="Segoe UI"/>
              <a:ea typeface="Microsoft Sans Serif"/>
              <a:cs typeface="Segoe UI"/>
            </a:endParaRPr>
          </a:p>
          <a:p>
            <a:pPr>
              <a:spcAft>
                <a:spcPct val="0"/>
              </a:spcAft>
            </a:pPr>
            <a:r>
              <a:rPr lang="ru-RU" sz="4000" dirty="0">
                <a:latin typeface="Segoe UI"/>
                <a:ea typeface="Microsoft Sans Serif"/>
                <a:cs typeface="Segoe UI"/>
              </a:rPr>
              <a:t>организация обучения населения основам безопасности и подготовка специалистов по безопасности жизнедеятельности.</a:t>
            </a:r>
            <a:endParaRPr lang="en-US" sz="4000" dirty="0">
              <a:latin typeface="Segoe UI"/>
              <a:ea typeface="Microsoft Sans Serif"/>
              <a:cs typeface="Segoe UI"/>
            </a:endParaRPr>
          </a:p>
          <a:p>
            <a:endParaRPr lang="ru-RU" dirty="0">
              <a:latin typeface="Segoe UI"/>
              <a:ea typeface="Microsoft Sans Serif"/>
            </a:endParaRPr>
          </a:p>
        </p:txBody>
      </p:sp>
    </p:spTree>
    <p:extLst>
      <p:ext uri="{BB962C8B-B14F-4D97-AF65-F5344CB8AC3E}">
        <p14:creationId xmlns:p14="http://schemas.microsoft.com/office/powerpoint/2010/main" val="75276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1C5CAB-5625-4E6A-BBB4-A165F40ADFDF}"/>
              </a:ext>
            </a:extLst>
          </p:cNvPr>
          <p:cNvSpPr>
            <a:spLocks noGrp="1"/>
          </p:cNvSpPr>
          <p:nvPr>
            <p:ph type="title"/>
          </p:nvPr>
        </p:nvSpPr>
        <p:spPr/>
        <p:txBody>
          <a:bodyPr>
            <a:normAutofit/>
          </a:bodyPr>
          <a:lstStyle/>
          <a:p>
            <a:pPr algn="l"/>
            <a:r>
              <a:rPr lang="ru-RU" dirty="0">
                <a:latin typeface="Microsoft Sans Serif"/>
                <a:ea typeface="Microsoft Sans Serif"/>
                <a:cs typeface="Segoe UI"/>
              </a:rPr>
              <a:t>Основная идея БЖД</a:t>
            </a:r>
            <a:endParaRPr lang="ru-RU" dirty="0">
              <a:latin typeface="Microsoft Sans Serif"/>
              <a:ea typeface="Microsoft Sans Serif"/>
            </a:endParaRPr>
          </a:p>
        </p:txBody>
      </p:sp>
      <p:sp>
        <p:nvSpPr>
          <p:cNvPr id="4" name="Прямоугольник 3">
            <a:extLst>
              <a:ext uri="{FF2B5EF4-FFF2-40B4-BE49-F238E27FC236}">
                <a16:creationId xmlns:a16="http://schemas.microsoft.com/office/drawing/2014/main" id="{E27491AF-6DA3-4A26-B282-3DD228C744A5}"/>
              </a:ext>
            </a:extLst>
          </p:cNvPr>
          <p:cNvSpPr/>
          <p:nvPr/>
        </p:nvSpPr>
        <p:spPr>
          <a:xfrm>
            <a:off x="304800" y="1581150"/>
            <a:ext cx="7848600" cy="2677656"/>
          </a:xfrm>
          <a:prstGeom prst="rect">
            <a:avLst/>
          </a:prstGeom>
        </p:spPr>
        <p:txBody>
          <a:bodyPr wrap="square">
            <a:spAutoFit/>
          </a:bodyPr>
          <a:lstStyle/>
          <a:p>
            <a:pPr marL="0" lvl="1" indent="0">
              <a:spcBef>
                <a:spcPts val="0"/>
              </a:spcBef>
              <a:buNone/>
            </a:pPr>
            <a:r>
              <a:rPr lang="ru-RU" sz="1400" dirty="0">
                <a:latin typeface="Roboto" panose="02000000000000000000" pitchFamily="2" charset="0"/>
                <a:ea typeface="Roboto" panose="02000000000000000000" pitchFamily="2" charset="0"/>
                <a:cs typeface="Segoe UI"/>
              </a:rPr>
              <a:t>Основная идея современного подхода к управлению безопасностью жизнедеятельности (БЖД) – формирование культуры БЖД у всего населения во всех сферах жизни и деятельности.</a:t>
            </a:r>
            <a:endParaRPr lang="ru-RU" sz="1400" dirty="0">
              <a:latin typeface="Roboto" panose="02000000000000000000" pitchFamily="2" charset="0"/>
              <a:ea typeface="Roboto" panose="02000000000000000000" pitchFamily="2" charset="0"/>
              <a:cs typeface="Microsoft Sans Serif"/>
            </a:endParaRPr>
          </a:p>
          <a:p>
            <a:pPr marL="0" lvl="1" indent="0" algn="just">
              <a:spcBef>
                <a:spcPts val="0"/>
              </a:spcBef>
            </a:pPr>
            <a:endParaRPr lang="ru-RU" sz="1400" dirty="0">
              <a:latin typeface="Roboto" panose="02000000000000000000" pitchFamily="2" charset="0"/>
              <a:ea typeface="Roboto" panose="02000000000000000000" pitchFamily="2" charset="0"/>
              <a:cs typeface="Segoe UI"/>
            </a:endParaRPr>
          </a:p>
          <a:p>
            <a:pPr marL="0" lvl="1" indent="0">
              <a:spcBef>
                <a:spcPts val="0"/>
              </a:spcBef>
              <a:buNone/>
            </a:pPr>
            <a:r>
              <a:rPr lang="ru-RU" sz="1400" dirty="0">
                <a:latin typeface="Roboto" panose="02000000000000000000" pitchFamily="2" charset="0"/>
                <a:ea typeface="Roboto" panose="02000000000000000000" pitchFamily="2" charset="0"/>
                <a:cs typeface="Segoe UI"/>
              </a:rPr>
              <a:t>Дисциплина «Безопасность жизнедеятельности» представляет  совокупность научных знаний, охватывающих теорию и практику защиты человека, общества и природы от опасных и вредных факторов, рассматривает основы безопасного взаимодействия человека со средой обитания (производственной, бытовой, городской) и основы защиты от негативных факторов окружающей природной среды, в том числе в опасных и чрезвычайно опасных ситуациях. </a:t>
            </a:r>
            <a:r>
              <a:rPr lang="en-US" sz="1400" dirty="0">
                <a:latin typeface="Roboto" panose="02000000000000000000" pitchFamily="2" charset="0"/>
                <a:ea typeface="Roboto" panose="02000000000000000000" pitchFamily="2" charset="0"/>
                <a:cs typeface="Segoe UI"/>
              </a:rPr>
              <a:t> </a:t>
            </a:r>
            <a:endParaRPr lang="ru-RU" sz="1400" dirty="0">
              <a:latin typeface="Roboto" panose="02000000000000000000" pitchFamily="2" charset="0"/>
              <a:ea typeface="Roboto" panose="02000000000000000000" pitchFamily="2" charset="0"/>
            </a:endParaRPr>
          </a:p>
          <a:p>
            <a:pPr lvl="1"/>
            <a:endParaRPr lang="ru-RU"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4747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5B7624"/>
      </a:accent1>
      <a:accent2>
        <a:srgbClr val="996666"/>
      </a:accent2>
      <a:accent3>
        <a:srgbClr val="CC9999"/>
      </a:accent3>
      <a:accent4>
        <a:srgbClr val="999966"/>
      </a:accent4>
      <a:accent5>
        <a:srgbClr val="CC9966"/>
      </a:accent5>
      <a:accent6>
        <a:srgbClr val="CC66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3226</Words>
  <Application>Microsoft Office PowerPoint</Application>
  <PresentationFormat>Экран (16:9)</PresentationFormat>
  <Paragraphs>289</Paragraphs>
  <Slides>35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35</vt:i4>
      </vt:variant>
    </vt:vector>
  </HeadingPairs>
  <TitlesOfParts>
    <vt:vector size="43" baseType="lpstr">
      <vt:lpstr>Arial</vt:lpstr>
      <vt:lpstr>Calibri</vt:lpstr>
      <vt:lpstr>Microsoft Sans Serif</vt:lpstr>
      <vt:lpstr>Roboto</vt:lpstr>
      <vt:lpstr>Roboto Slab</vt:lpstr>
      <vt:lpstr>Segoe UI</vt:lpstr>
      <vt:lpstr>Times New Roman</vt:lpstr>
      <vt:lpstr>Office Theme</vt:lpstr>
      <vt:lpstr>РХТУ им. Д.И. Менделеева  кафедра Техносферной безопасности </vt:lpstr>
      <vt:lpstr>Что вас ждет? </vt:lpstr>
      <vt:lpstr>Подготовка к лабораторным работам </vt:lpstr>
      <vt:lpstr>Подготовка к экзамену </vt:lpstr>
      <vt:lpstr>Презентация PowerPoint</vt:lpstr>
      <vt:lpstr>Основные понятия и определения</vt:lpstr>
      <vt:lpstr>Основные понятия и определения</vt:lpstr>
      <vt:lpstr>Цели и задачи направления</vt:lpstr>
      <vt:lpstr>Основная идея БЖД</vt:lpstr>
      <vt:lpstr>Источники опасности и угрозы для человечества в XXI веке:</vt:lpstr>
      <vt:lpstr>Основные источники и причины опасности</vt:lpstr>
      <vt:lpstr>Пример описания: Народонаселение и демографические проблемы</vt:lpstr>
      <vt:lpstr>Задание (1 балл)</vt:lpstr>
      <vt:lpstr>Презентация PowerPoint</vt:lpstr>
      <vt:lpstr>Характерные системы «Человек – Среда обитания»</vt:lpstr>
      <vt:lpstr>Биосфера</vt:lpstr>
      <vt:lpstr>Техносфера</vt:lpstr>
      <vt:lpstr>Среда обитания</vt:lpstr>
      <vt:lpstr>Виды взаимодействия</vt:lpstr>
      <vt:lpstr>Основные потоки в естественной среде </vt:lpstr>
      <vt:lpstr>Основные потоки в техносфере </vt:lpstr>
      <vt:lpstr>Основные потоки, потребляемые и выделяемые  человеком в процессе жизнедеятельности</vt:lpstr>
      <vt:lpstr>Деградация биосферы и образование техносферы</vt:lpstr>
      <vt:lpstr>Презентация PowerPoint</vt:lpstr>
      <vt:lpstr>Предпосылки к аксиоматике БЖД </vt:lpstr>
      <vt:lpstr>Таксономия опасностей </vt:lpstr>
      <vt:lpstr>Главная аксиома БЖД </vt:lpstr>
      <vt:lpstr>Реальная опасность</vt:lpstr>
      <vt:lpstr>Реальная и потенциальная опасности</vt:lpstr>
      <vt:lpstr>Квантификация опасностей</vt:lpstr>
      <vt:lpstr>Основные аксиомы теории БЖД</vt:lpstr>
      <vt:lpstr>Безопасность</vt:lpstr>
      <vt:lpstr>Приемлемый риск</vt:lpstr>
      <vt:lpstr>Приемлемый риск</vt:lpstr>
      <vt:lpstr>Резюме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Company</dc:creator>
  <cp:lastModifiedBy>shoo</cp:lastModifiedBy>
  <cp:revision>708</cp:revision>
  <dcterms:created xsi:type="dcterms:W3CDTF">2013-12-25T12:45:28Z</dcterms:created>
  <dcterms:modified xsi:type="dcterms:W3CDTF">2023-09-06T18:32:16Z</dcterms:modified>
</cp:coreProperties>
</file>