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2" r:id="rId3"/>
    <p:sldId id="259" r:id="rId4"/>
    <p:sldId id="260" r:id="rId5"/>
    <p:sldId id="261" r:id="rId6"/>
    <p:sldId id="262" r:id="rId7"/>
    <p:sldId id="264" r:id="rId8"/>
    <p:sldId id="275" r:id="rId9"/>
    <p:sldId id="295" r:id="rId10"/>
    <p:sldId id="296" r:id="rId11"/>
    <p:sldId id="297" r:id="rId12"/>
    <p:sldId id="304" r:id="rId13"/>
    <p:sldId id="291" r:id="rId14"/>
    <p:sldId id="293" r:id="rId15"/>
    <p:sldId id="302" r:id="rId16"/>
    <p:sldId id="294" r:id="rId17"/>
    <p:sldId id="307" r:id="rId18"/>
    <p:sldId id="281" r:id="rId19"/>
    <p:sldId id="285" r:id="rId20"/>
    <p:sldId id="298" r:id="rId21"/>
    <p:sldId id="299" r:id="rId22"/>
    <p:sldId id="284" r:id="rId23"/>
    <p:sldId id="286" r:id="rId24"/>
    <p:sldId id="301" r:id="rId25"/>
    <p:sldId id="272" r:id="rId26"/>
    <p:sldId id="267" r:id="rId27"/>
    <p:sldId id="305" r:id="rId28"/>
    <p:sldId id="268" r:id="rId29"/>
    <p:sldId id="289" r:id="rId30"/>
    <p:sldId id="292" r:id="rId31"/>
    <p:sldId id="303" r:id="rId32"/>
    <p:sldId id="306" r:id="rId33"/>
    <p:sldId id="274" r:id="rId34"/>
    <p:sldId id="271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5B776-685F-4F38-B59D-586F1505BA4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0DBD6-F9B2-448F-BDFA-374DF460A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7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5F2F20-F9C3-4793-BE5B-41323C7D924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6745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B263D2-150D-4B33-A74D-5F93F332D51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59581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701467-FABC-41FA-9C48-245CA336D29F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3249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EC4B50-C03A-4DDA-AE5F-0DD73AFADEC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78140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0DBD6-F9B2-448F-BDFA-374DF460A72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74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E25C0C-DEF2-49F6-83B6-51A48A64D3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432639F-92C3-40C3-A73F-3D6BF86CE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FBD699-E973-431A-8C16-21C12D990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D9E8-7B3A-43A0-8238-38EEBF15EB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879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0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6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62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56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9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5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7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00218-18E5-43ED-8498-89F28970A0D6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59F4-6465-4A0A-BB3D-DCFDCABC4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7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orism.su/33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forism.su/avtor/51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6057" y="339190"/>
            <a:ext cx="8708572" cy="18524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Особенности делового красноречия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8287" y="2525486"/>
            <a:ext cx="7866969" cy="1248228"/>
          </a:xfrm>
        </p:spPr>
        <p:txBody>
          <a:bodyPr/>
          <a:lstStyle/>
          <a:p>
            <a:r>
              <a:rPr lang="ru-RU" dirty="0" smtClean="0"/>
              <a:t>Красная речь=красивая речь= убедительная речь </a:t>
            </a:r>
          </a:p>
        </p:txBody>
      </p:sp>
      <p:pic>
        <p:nvPicPr>
          <p:cNvPr id="4" name="Picture 7" descr="http://t0.gstatic.com/images?q=tbn:ANd9GcR0G8T09FHhkb6QrFo1CroW02DCz8GP06C8Er0Gx4xQOtJrMZy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7963"/>
            <a:ext cx="3595688" cy="291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15429" y="3149600"/>
            <a:ext cx="53702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u="sng" dirty="0">
                <a:hlinkClick r:id="rId3"/>
              </a:rPr>
              <a:t>Красноречие</a:t>
            </a:r>
            <a:r>
              <a:rPr lang="ru-RU" altLang="ru-RU" sz="2400" dirty="0"/>
              <a:t> — это живопись мысли.</a:t>
            </a:r>
            <a:br>
              <a:rPr lang="ru-RU" altLang="ru-RU" sz="2400" dirty="0"/>
            </a:br>
            <a:r>
              <a:rPr lang="ru-RU" altLang="ru-RU" sz="2400" dirty="0"/>
              <a:t>                                                     </a:t>
            </a:r>
            <a:r>
              <a:rPr lang="ru-RU" altLang="ru-RU" sz="2400" dirty="0">
                <a:hlinkClick r:id="rId4"/>
              </a:rPr>
              <a:t>Паскаль </a:t>
            </a:r>
            <a:r>
              <a:rPr lang="ru-RU" altLang="ru-RU" dirty="0">
                <a:hlinkClick r:id="rId4"/>
              </a:rPr>
              <a:t>Б.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1000" y="4550849"/>
            <a:ext cx="1143363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811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eaLnBrk="1" hangingPunct="1"/>
            <a:r>
              <a:rPr lang="ru-RU" altLang="ru-RU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«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Риторика </a:t>
            </a:r>
            <a:r>
              <a:rPr lang="ru-RU" altLang="ru-R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мыслить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altLang="ru-RU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altLang="ru-RU" sz="3200" dirty="0"/>
          </a:p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Н.Ф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Кошанский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ru-RU" sz="3200" b="1" dirty="0" smtClean="0"/>
              <a:t>Наука </a:t>
            </a:r>
            <a:r>
              <a:rPr lang="ru-RU" sz="3200" b="1" dirty="0"/>
              <a:t>и искусство говорить публично </a:t>
            </a:r>
            <a:r>
              <a:rPr lang="ru-RU" sz="3200" b="1" dirty="0" smtClean="0">
                <a:solidFill>
                  <a:srgbClr val="0070C0"/>
                </a:solidFill>
              </a:rPr>
              <a:t>= </a:t>
            </a:r>
          </a:p>
          <a:p>
            <a:pPr indent="0" algn="ctr"/>
            <a:r>
              <a:rPr lang="ru-RU" sz="3200" b="1" dirty="0" smtClean="0">
                <a:solidFill>
                  <a:srgbClr val="0070C0"/>
                </a:solidFill>
              </a:rPr>
              <a:t>ораторская </a:t>
            </a:r>
            <a:r>
              <a:rPr lang="ru-RU" sz="3200" b="1" dirty="0">
                <a:solidFill>
                  <a:srgbClr val="0070C0"/>
                </a:solidFill>
              </a:rPr>
              <a:t>речь 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ru-RU" dirty="0"/>
          </a:p>
          <a:p>
            <a:endParaRPr lang="ru-RU" alt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-357214"/>
            <a:ext cx="8229600" cy="3572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333" y="214291"/>
            <a:ext cx="5850467" cy="649130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Вступление </a:t>
            </a:r>
          </a:p>
          <a:p>
            <a:pPr>
              <a:buNone/>
            </a:pPr>
            <a:r>
              <a:rPr lang="ru-RU" dirty="0"/>
              <a:t> 1) психологически подготовить аудиторию к восприятию темы; </a:t>
            </a:r>
          </a:p>
          <a:p>
            <a:pPr>
              <a:buNone/>
            </a:pPr>
            <a:r>
              <a:rPr lang="ru-RU" dirty="0"/>
              <a:t>2) заинтересовать  слушателей и расположить к себе        </a:t>
            </a:r>
          </a:p>
          <a:p>
            <a:r>
              <a:rPr lang="ru-RU" i="1" dirty="0"/>
              <a:t>Обычное, </a:t>
            </a:r>
            <a:r>
              <a:rPr lang="ru-RU" dirty="0"/>
              <a:t> </a:t>
            </a:r>
            <a:r>
              <a:rPr lang="ru-RU" i="1" dirty="0"/>
              <a:t>краткое,</a:t>
            </a:r>
            <a:endParaRPr lang="ru-RU" dirty="0"/>
          </a:p>
          <a:p>
            <a:r>
              <a:rPr lang="ru-RU" i="1" dirty="0"/>
              <a:t>сдержанное,</a:t>
            </a:r>
            <a:endParaRPr lang="ru-RU" dirty="0"/>
          </a:p>
          <a:p>
            <a:r>
              <a:rPr lang="ru-RU" i="1" dirty="0"/>
              <a:t>нестандартное (парадоксальное),</a:t>
            </a:r>
            <a:endParaRPr lang="ru-RU" dirty="0"/>
          </a:p>
          <a:p>
            <a:r>
              <a:rPr lang="ru-RU" i="1" dirty="0"/>
              <a:t> торжественное и др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r>
              <a:rPr lang="ru-RU" dirty="0"/>
              <a:t>ЗАЧИН –  </a:t>
            </a:r>
            <a:r>
              <a:rPr lang="ru-RU" u="sng" dirty="0"/>
              <a:t>В менее подготовленной аудитории:</a:t>
            </a:r>
          </a:p>
          <a:p>
            <a:r>
              <a:rPr lang="ru-RU" dirty="0"/>
              <a:t>ЗАВЯЗКА  –  </a:t>
            </a:r>
            <a:r>
              <a:rPr lang="ru-RU" u="sng" dirty="0"/>
              <a:t>В хорошо подготовленной аудитории.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191515"/>
            <a:ext cx="5613400" cy="64350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u="sng" dirty="0">
                <a:solidFill>
                  <a:srgbClr val="0070C0"/>
                </a:solidFill>
                <a:latin typeface="Arial Black" pitchFamily="34" charset="0"/>
              </a:rPr>
              <a:t>Заключение 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pPr lvl="0"/>
            <a:r>
              <a:rPr lang="ru-RU" dirty="0"/>
              <a:t>Цитата, крылатое  изречение, поговорка, народная мудрость</a:t>
            </a:r>
          </a:p>
          <a:p>
            <a:pPr lvl="0"/>
            <a:r>
              <a:rPr lang="ru-RU" dirty="0"/>
              <a:t>Обобщающий вывод</a:t>
            </a:r>
          </a:p>
          <a:p>
            <a:pPr lvl="0"/>
            <a:r>
              <a:rPr lang="ru-RU" dirty="0"/>
              <a:t>Обращение к слушателям, пожелание  </a:t>
            </a:r>
          </a:p>
          <a:p>
            <a:pPr lvl="0"/>
            <a:r>
              <a:rPr lang="ru-RU" dirty="0"/>
              <a:t>Подытоживающее повторение: 1),2),3)…</a:t>
            </a:r>
          </a:p>
          <a:p>
            <a:pPr lvl="0"/>
            <a:r>
              <a:rPr lang="ru-RU" dirty="0"/>
              <a:t>Иллюстрация (притча, пример, аллегория)</a:t>
            </a:r>
          </a:p>
          <a:p>
            <a:pPr lvl="0"/>
            <a:r>
              <a:rPr lang="ru-RU" dirty="0"/>
              <a:t>Кульминация – главная мысль в конце на высоком эмоциональном подъеме</a:t>
            </a:r>
          </a:p>
          <a:p>
            <a:pPr lvl="0"/>
            <a:r>
              <a:rPr lang="ru-RU" dirty="0"/>
              <a:t>Комплимент аудитории</a:t>
            </a:r>
          </a:p>
          <a:p>
            <a:pPr lvl="0"/>
            <a:r>
              <a:rPr lang="ru-RU" dirty="0"/>
              <a:t>Юмористическая концовка по делу  </a:t>
            </a:r>
          </a:p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6F2814-63AD-49F0-9929-CC5C2E39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001-D70E-4897-AC71-A10F52BAECC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2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5057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Приемы работы со слушателями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257" y="505732"/>
            <a:ext cx="5758543" cy="567123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600" b="1" u="sng" dirty="0">
                <a:solidFill>
                  <a:srgbClr val="FF0000"/>
                </a:solidFill>
              </a:rPr>
              <a:t>Приемы привлечения </a:t>
            </a:r>
            <a:r>
              <a:rPr lang="ru-RU" sz="2600" b="1" u="sng" dirty="0" smtClean="0">
                <a:solidFill>
                  <a:srgbClr val="FF0000"/>
                </a:solidFill>
              </a:rPr>
              <a:t>внимания в начале речи:</a:t>
            </a:r>
            <a:endParaRPr lang="ru-RU" sz="26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600" b="1" dirty="0"/>
              <a:t>Обращение к событию, времени, месту</a:t>
            </a:r>
          </a:p>
          <a:p>
            <a:pPr>
              <a:lnSpc>
                <a:spcPct val="80000"/>
              </a:lnSpc>
            </a:pPr>
            <a:r>
              <a:rPr lang="ru-RU" sz="2600" b="1" dirty="0"/>
              <a:t>К борьбе, конфликту, противоречиям между людьми, различиям мнений </a:t>
            </a:r>
          </a:p>
          <a:p>
            <a:pPr>
              <a:lnSpc>
                <a:spcPct val="80000"/>
              </a:lnSpc>
            </a:pPr>
            <a:r>
              <a:rPr lang="ru-RU" sz="2600" b="1" dirty="0"/>
              <a:t>Ссылка на общеизвестный источник </a:t>
            </a:r>
            <a:r>
              <a:rPr lang="ru-RU" sz="2600" b="1" dirty="0" smtClean="0"/>
              <a:t>информации</a:t>
            </a:r>
            <a:endParaRPr lang="ru-RU" sz="2600" b="1" dirty="0"/>
          </a:p>
          <a:p>
            <a:pPr>
              <a:lnSpc>
                <a:spcPct val="80000"/>
              </a:lnSpc>
            </a:pPr>
            <a:r>
              <a:rPr lang="ru-RU" sz="2600" b="1" dirty="0"/>
              <a:t>Рассказ о себе, своем личном опыте, случае из жизни, о прочитанном</a:t>
            </a:r>
            <a:r>
              <a:rPr lang="ru-RU" sz="2600" b="1" dirty="0" smtClean="0"/>
              <a:t>.</a:t>
            </a:r>
            <a:endParaRPr lang="ru-RU" sz="2600" b="1" dirty="0"/>
          </a:p>
          <a:p>
            <a:pPr>
              <a:lnSpc>
                <a:spcPct val="80000"/>
              </a:lnSpc>
            </a:pPr>
            <a:r>
              <a:rPr lang="ru-RU" sz="2600" b="1" dirty="0"/>
              <a:t>Исторический </a:t>
            </a:r>
            <a:r>
              <a:rPr lang="ru-RU" sz="2600" b="1" dirty="0" smtClean="0"/>
              <a:t>эпизод</a:t>
            </a:r>
            <a:endParaRPr lang="ru-RU" sz="2600" b="1" dirty="0"/>
          </a:p>
          <a:p>
            <a:pPr>
              <a:lnSpc>
                <a:spcPct val="80000"/>
              </a:lnSpc>
            </a:pPr>
            <a:r>
              <a:rPr lang="ru-RU" sz="2600" b="1" dirty="0"/>
              <a:t>Изложение цели и задачи выступления</a:t>
            </a:r>
          </a:p>
          <a:p>
            <a:pPr>
              <a:lnSpc>
                <a:spcPct val="80000"/>
              </a:lnSpc>
            </a:pPr>
            <a:r>
              <a:rPr lang="ru-RU" sz="2600" b="1" dirty="0"/>
              <a:t>Обращение к жизненным интересам слушателей, к тому, что их волнует ежедневно</a:t>
            </a:r>
            <a:endParaRPr lang="ru-RU" sz="2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8314" y="1012825"/>
            <a:ext cx="5685971" cy="57363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Приемы поддержания </a:t>
            </a:r>
            <a:r>
              <a:rPr lang="ru-RU" b="1" dirty="0" smtClean="0">
                <a:solidFill>
                  <a:srgbClr val="FF0000"/>
                </a:solidFill>
              </a:rPr>
              <a:t>внимания во время речи: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Вопросы к аудитории</a:t>
            </a:r>
          </a:p>
          <a:p>
            <a:r>
              <a:rPr lang="ru-RU" b="1" dirty="0"/>
              <a:t>Организация дискуссии </a:t>
            </a:r>
          </a:p>
          <a:p>
            <a:r>
              <a:rPr lang="ru-RU" b="1" dirty="0"/>
              <a:t>Обращение к отдельным слушателям</a:t>
            </a:r>
          </a:p>
          <a:p>
            <a:r>
              <a:rPr lang="ru-RU" b="1" dirty="0"/>
              <a:t>Авансирование ( </a:t>
            </a:r>
            <a:r>
              <a:rPr lang="ru-RU" b="1" i="1" dirty="0"/>
              <a:t>об этом подробнее потом)</a:t>
            </a:r>
            <a:endParaRPr lang="ru-RU" b="1" dirty="0"/>
          </a:p>
          <a:p>
            <a:r>
              <a:rPr lang="ru-RU" b="1" dirty="0"/>
              <a:t>Неожиданное краткое отвлечение от темы (</a:t>
            </a:r>
            <a:r>
              <a:rPr lang="ru-RU" b="1" i="1" dirty="0"/>
              <a:t>Демосфен и история</a:t>
            </a:r>
            <a:r>
              <a:rPr lang="ru-RU" b="1" dirty="0"/>
              <a:t> об </a:t>
            </a:r>
            <a:r>
              <a:rPr lang="ru-RU" b="1" i="1" dirty="0"/>
              <a:t>осле</a:t>
            </a:r>
            <a:r>
              <a:rPr lang="ru-RU" b="1" dirty="0"/>
              <a:t>)</a:t>
            </a:r>
          </a:p>
          <a:p>
            <a:r>
              <a:rPr lang="ru-RU" b="1" dirty="0"/>
              <a:t>Демонстрация предмета </a:t>
            </a:r>
          </a:p>
          <a:p>
            <a:r>
              <a:rPr lang="ru-RU" b="1" dirty="0"/>
              <a:t>Приближение к слушателям </a:t>
            </a:r>
            <a:r>
              <a:rPr lang="ru-RU" b="1" i="1" dirty="0"/>
              <a:t>( на треть зала</a:t>
            </a:r>
            <a:r>
              <a:rPr lang="ru-RU" b="1" dirty="0"/>
              <a:t>)</a:t>
            </a:r>
          </a:p>
          <a:p>
            <a:r>
              <a:rPr lang="ru-RU" b="1" dirty="0"/>
              <a:t>Развлекательные элементы во 2 части выступления (кажется вдвое длиннее)</a:t>
            </a:r>
          </a:p>
          <a:p>
            <a:r>
              <a:rPr lang="ru-RU" b="1" dirty="0"/>
              <a:t>Закон края</a:t>
            </a:r>
          </a:p>
        </p:txBody>
      </p:sp>
    </p:spTree>
    <p:extLst>
      <p:ext uri="{BB962C8B-B14F-4D97-AF65-F5344CB8AC3E}">
        <p14:creationId xmlns:p14="http://schemas.microsoft.com/office/powerpoint/2010/main" val="14203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402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Жанры деловой  устной речи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202" y="749148"/>
            <a:ext cx="11909234" cy="6108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Монологические</a:t>
            </a:r>
            <a:r>
              <a:rPr lang="ru-RU" dirty="0"/>
              <a:t>:   </a:t>
            </a:r>
          </a:p>
          <a:p>
            <a:pPr marL="0" indent="0">
              <a:buNone/>
            </a:pPr>
            <a:r>
              <a:rPr lang="ru-RU" i="1" dirty="0"/>
              <a:t>Приветственная речь,  Торговая речь,  Информационная речь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Доклад на собрании, заседании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Диалогические: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Деловой разговор</a:t>
            </a:r>
            <a:r>
              <a:rPr lang="ru-RU" dirty="0"/>
              <a:t> – кратковременный контакт на одну тему</a:t>
            </a:r>
          </a:p>
          <a:p>
            <a:pPr marL="0" indent="0">
              <a:buNone/>
            </a:pPr>
            <a:r>
              <a:rPr lang="ru-RU" i="1" dirty="0"/>
              <a:t>Деловая беседа</a:t>
            </a:r>
            <a:r>
              <a:rPr lang="ru-RU" dirty="0"/>
              <a:t> – продолжительный обмен сведениями,  принятие решения</a:t>
            </a:r>
          </a:p>
          <a:p>
            <a:pPr marL="0" indent="0">
              <a:buNone/>
            </a:pPr>
            <a:r>
              <a:rPr lang="ru-RU" i="1" dirty="0"/>
              <a:t>Переговоры </a:t>
            </a:r>
            <a:r>
              <a:rPr lang="ru-RU" dirty="0"/>
              <a:t>– обсуждение с целью заключения соглашения</a:t>
            </a:r>
          </a:p>
          <a:p>
            <a:pPr marL="0" indent="0">
              <a:buNone/>
            </a:pPr>
            <a:r>
              <a:rPr lang="ru-RU" i="1" dirty="0"/>
              <a:t>Интервью </a:t>
            </a:r>
            <a:r>
              <a:rPr lang="ru-RU" dirty="0"/>
              <a:t>– разговор с журналистом</a:t>
            </a:r>
          </a:p>
          <a:p>
            <a:pPr marL="0" indent="0">
              <a:buNone/>
            </a:pPr>
            <a:r>
              <a:rPr lang="ru-RU" i="1" dirty="0"/>
              <a:t>Дискуссия –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Совещание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Пресс-конференция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Контактный деловой разговор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Телефонный разговор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6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08012F-BBA5-42BB-87EB-8B5FC84CBD9E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74638"/>
            <a:ext cx="4562475" cy="1522412"/>
          </a:xfrm>
        </p:spPr>
        <p:txBody>
          <a:bodyPr/>
          <a:lstStyle/>
          <a:p>
            <a:pPr eaLnBrk="1" hangingPunct="1"/>
            <a:r>
              <a:rPr lang="ru-RU" altLang="ru-RU" dirty="0"/>
              <a:t> 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4F6F79CC-8E55-4E44-A910-F6E4AEA534A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09599" y="108555"/>
            <a:ext cx="3467100" cy="1522413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ru-RU" altLang="ru-RU" sz="11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Информационное</a:t>
            </a:r>
          </a:p>
          <a:p>
            <a:pPr eaLnBrk="1" hangingPunct="1">
              <a:buFontTx/>
              <a:buNone/>
            </a:pPr>
            <a:r>
              <a:rPr lang="ru-RU" altLang="ru-RU" sz="11200" b="1" dirty="0">
                <a:latin typeface="Times New Roman" panose="02020603050405020304" pitchFamily="18" charset="0"/>
              </a:rPr>
              <a:t>донести </a:t>
            </a:r>
          </a:p>
          <a:p>
            <a:pPr eaLnBrk="1" hangingPunct="1">
              <a:buFontTx/>
              <a:buNone/>
            </a:pPr>
            <a:r>
              <a:rPr lang="ru-RU" altLang="ru-RU" sz="11200" b="1" dirty="0">
                <a:latin typeface="Times New Roman" panose="02020603050405020304" pitchFamily="18" charset="0"/>
              </a:rPr>
              <a:t>информацию</a:t>
            </a:r>
          </a:p>
          <a:p>
            <a:pPr eaLnBrk="1" hangingPunct="1">
              <a:buFontTx/>
              <a:buNone/>
            </a:pPr>
            <a:r>
              <a:rPr lang="ru-RU" altLang="ru-RU" sz="11200" b="1" dirty="0"/>
              <a:t> </a:t>
            </a:r>
          </a:p>
          <a:p>
            <a:pPr eaLnBrk="1" hangingPunct="1">
              <a:buFontTx/>
              <a:buNone/>
            </a:pPr>
            <a:r>
              <a:rPr lang="ru-RU" altLang="ru-RU" sz="2400" b="1" dirty="0"/>
              <a:t> </a:t>
            </a: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BF7AAEFD-F84A-4A10-B5E8-D714C96BDA49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 flipV="1">
            <a:off x="6167438" y="-1665286"/>
            <a:ext cx="3960812" cy="541336"/>
          </a:xfrm>
        </p:spPr>
        <p:txBody>
          <a:bodyPr/>
          <a:lstStyle/>
          <a:p>
            <a:pPr eaLnBrk="1" hangingPunct="1"/>
            <a:endParaRPr lang="ru-RU" altLang="ru-RU" b="1" dirty="0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613421C9-A52C-4142-8483-7DE9D74E0FEE}"/>
              </a:ext>
            </a:extLst>
          </p:cNvPr>
          <p:cNvSpPr>
            <a:spLocks noGrp="1" noChangeArrowheads="1"/>
          </p:cNvSpPr>
          <p:nvPr>
            <p:ph sz="quarter" idx="3"/>
          </p:nvPr>
        </p:nvSpPr>
        <p:spPr>
          <a:xfrm>
            <a:off x="220661" y="1630968"/>
            <a:ext cx="4244975" cy="152241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b="1" dirty="0">
                <a:solidFill>
                  <a:srgbClr val="3333FF"/>
                </a:solidFill>
                <a:latin typeface="Times New Roman" panose="02020603050405020304" pitchFamily="18" charset="0"/>
              </a:rPr>
              <a:t>Развлекательное</a:t>
            </a:r>
            <a:endParaRPr lang="ru-RU" altLang="ru-RU" b="1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b="1" dirty="0">
                <a:latin typeface="Times New Roman" panose="02020603050405020304" pitchFamily="18" charset="0"/>
              </a:rPr>
              <a:t>развлечь собравшихся</a:t>
            </a:r>
          </a:p>
          <a:p>
            <a:pPr eaLnBrk="1" hangingPunct="1">
              <a:buFontTx/>
              <a:buNone/>
            </a:pPr>
            <a:r>
              <a:rPr lang="ru-RU" altLang="ru-RU" sz="2400" b="1" dirty="0"/>
              <a:t> </a:t>
            </a:r>
          </a:p>
          <a:p>
            <a:pPr eaLnBrk="1" hangingPunct="1"/>
            <a:endParaRPr lang="ru-RU" altLang="ru-RU" sz="2400" dirty="0"/>
          </a:p>
        </p:txBody>
      </p:sp>
      <p:sp>
        <p:nvSpPr>
          <p:cNvPr id="3078" name="Rectangle 7">
            <a:extLst>
              <a:ext uri="{FF2B5EF4-FFF2-40B4-BE49-F238E27FC236}">
                <a16:creationId xmlns:a16="http://schemas.microsoft.com/office/drawing/2014/main" id="{E1FCE401-4579-4D54-B081-21CF32F38761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5524502" y="1844298"/>
            <a:ext cx="5791200" cy="1644351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b="1" dirty="0">
                <a:solidFill>
                  <a:srgbClr val="990000"/>
                </a:solidFill>
                <a:latin typeface="Times New Roman" panose="02020603050405020304" pitchFamily="18" charset="0"/>
              </a:rPr>
              <a:t>Убеждающее</a:t>
            </a:r>
            <a:r>
              <a:rPr lang="ru-RU" altLang="ru-RU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endParaRPr lang="ru-RU" altLang="ru-RU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b="1" dirty="0"/>
              <a:t>       </a:t>
            </a:r>
            <a:r>
              <a:rPr lang="ru-RU" altLang="ru-RU" b="1" dirty="0">
                <a:latin typeface="Times New Roman" panose="02020603050405020304" pitchFamily="18" charset="0"/>
              </a:rPr>
              <a:t>убедить,           воодушевить, агитировать</a:t>
            </a:r>
            <a:endParaRPr lang="ru-RU" altLang="ru-RU" dirty="0">
              <a:latin typeface="Times New Roman" panose="02020603050405020304" pitchFamily="18" charset="0"/>
            </a:endParaRPr>
          </a:p>
          <a:p>
            <a:pPr eaLnBrk="1" hangingPunct="1"/>
            <a:endParaRPr lang="ru-RU" altLang="ru-RU" sz="2400" dirty="0"/>
          </a:p>
        </p:txBody>
      </p:sp>
      <p:sp>
        <p:nvSpPr>
          <p:cNvPr id="3079" name="Rectangle 8">
            <a:extLst>
              <a:ext uri="{FF2B5EF4-FFF2-40B4-BE49-F238E27FC236}">
                <a16:creationId xmlns:a16="http://schemas.microsoft.com/office/drawing/2014/main" id="{E0D6F314-E4CE-41F3-B68C-72DFB2499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61308"/>
            <a:ext cx="66675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Протокольно-этикетное</a:t>
            </a:r>
          </a:p>
          <a:p>
            <a:pPr eaLnBrk="1" hangingPunct="1"/>
            <a:r>
              <a:rPr lang="ru-RU" altLang="ru-RU" sz="2800" b="1" dirty="0">
                <a:highlight>
                  <a:srgbClr val="FFFF00"/>
                </a:highlight>
              </a:rPr>
              <a:t>соблюсти  общепринятый ритуал, </a:t>
            </a:r>
          </a:p>
          <a:p>
            <a:pPr eaLnBrk="1" hangingPunct="1"/>
            <a:r>
              <a:rPr lang="ru-RU" altLang="ru-RU" sz="2800" b="1" dirty="0">
                <a:highlight>
                  <a:srgbClr val="FFFF00"/>
                </a:highlight>
              </a:rPr>
              <a:t>протокол, этикет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9C8E76-9255-B023-9368-FDB2B4D0E3F8}"/>
              </a:ext>
            </a:extLst>
          </p:cNvPr>
          <p:cNvSpPr txBox="1"/>
          <p:nvPr/>
        </p:nvSpPr>
        <p:spPr>
          <a:xfrm>
            <a:off x="220662" y="3488649"/>
            <a:ext cx="117506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000" i="1" dirty="0"/>
              <a:t>Определите по названию темы какого вида речь можно составить?</a:t>
            </a:r>
            <a:endParaRPr lang="ru-RU" altLang="ru-RU" sz="2400" b="1" i="1" dirty="0"/>
          </a:p>
          <a:p>
            <a:pPr eaLnBrk="1" hangingPunct="1">
              <a:buFontTx/>
              <a:buAutoNum type="arabicPeriod"/>
            </a:pPr>
            <a:r>
              <a:rPr lang="ru-RU" altLang="ru-RU" sz="2000" b="1" dirty="0"/>
              <a:t>Знания, за которые платят, запоминаются 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b="1" dirty="0"/>
              <a:t>Мои предложения  для развития высшего образования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b="1" dirty="0"/>
              <a:t>Поздравление  первокурсников с началом студенческой жизни в РХТУ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b="1" dirty="0"/>
              <a:t>Приключение на экскурсии</a:t>
            </a:r>
          </a:p>
          <a:p>
            <a:pPr eaLnBrk="1" hangingPunct="1"/>
            <a:r>
              <a:rPr lang="ru-RU" altLang="ru-RU" sz="2000" b="1" dirty="0"/>
              <a:t>8. «Убожество речи служит, как правило, внешним признаком убожества духа» - </a:t>
            </a:r>
            <a:r>
              <a:rPr lang="ru-RU" altLang="ru-RU" sz="2000" b="1" dirty="0" err="1"/>
              <a:t>Б.Бартон</a:t>
            </a:r>
            <a:endParaRPr lang="ru-RU" altLang="ru-RU" sz="2000" b="1" dirty="0"/>
          </a:p>
          <a:p>
            <a:pPr eaLnBrk="1" hangingPunct="1"/>
            <a:r>
              <a:rPr lang="ru-RU" altLang="ru-RU" sz="2000" b="1" dirty="0"/>
              <a:t>9. Приветственное слово в честь    100</a:t>
            </a:r>
            <a:r>
              <a:rPr lang="en-US" altLang="ru-RU" sz="2000" b="1" dirty="0"/>
              <a:t> </a:t>
            </a:r>
            <a:r>
              <a:rPr lang="ru-RU" altLang="ru-RU" sz="2000" b="1" dirty="0"/>
              <a:t>–</a:t>
            </a:r>
            <a:r>
              <a:rPr lang="ru-RU" altLang="ru-RU" sz="2000" b="1" dirty="0" err="1"/>
              <a:t>летия</a:t>
            </a:r>
            <a:r>
              <a:rPr lang="ru-RU" altLang="ru-RU" sz="2000" b="1" dirty="0"/>
              <a:t>  РХТУ им. </a:t>
            </a:r>
            <a:r>
              <a:rPr lang="ru-RU" altLang="ru-RU" sz="2000" b="1" dirty="0" err="1"/>
              <a:t>Д.И.Менделеева</a:t>
            </a:r>
            <a:endParaRPr lang="ru-RU" altLang="ru-RU" sz="2000" b="1" dirty="0"/>
          </a:p>
          <a:p>
            <a:pPr eaLnBrk="1" hangingPunct="1"/>
            <a:r>
              <a:rPr lang="ru-RU" altLang="ru-RU" sz="2000" b="1" dirty="0"/>
              <a:t>10. «Мудрецы продумывают свои мысли, глупцы оглашают их.» - </a:t>
            </a:r>
            <a:r>
              <a:rPr lang="ru-RU" altLang="ru-RU" sz="2000" b="1" dirty="0" err="1"/>
              <a:t>Г.Гейне</a:t>
            </a:r>
            <a:endParaRPr lang="ru-RU" altLang="ru-RU" sz="2000" b="1" dirty="0"/>
          </a:p>
          <a:p>
            <a:pPr eaLnBrk="1" hangingPunct="1"/>
            <a:r>
              <a:rPr lang="ru-RU" altLang="ru-RU" sz="2000" b="1" dirty="0"/>
              <a:t>13.Есть ли в России демократия?</a:t>
            </a:r>
          </a:p>
          <a:p>
            <a:pPr eaLnBrk="1" hangingPunct="1"/>
            <a:r>
              <a:rPr lang="ru-RU" altLang="ru-RU" sz="2000" b="1" dirty="0"/>
              <a:t>14. Что такое патриотизм?</a:t>
            </a:r>
          </a:p>
        </p:txBody>
      </p:sp>
    </p:spTree>
    <p:extLst>
      <p:ext uri="{BB962C8B-B14F-4D97-AF65-F5344CB8AC3E}">
        <p14:creationId xmlns:p14="http://schemas.microsoft.com/office/powerpoint/2010/main" val="36410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CB48655D-1711-4DB0-8B67-03DB118AF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39" y="1626037"/>
            <a:ext cx="1135518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 eaLnBrk="1" hangingPunct="1"/>
            <a:r>
              <a:rPr lang="ru-RU" altLang="ru-RU" dirty="0">
                <a:latin typeface="Arial" panose="020B0604020202020204" pitchFamily="34" charset="0"/>
              </a:rPr>
              <a:t>  </a:t>
            </a:r>
          </a:p>
          <a:p>
            <a:pPr lvl="1" eaLnBrk="1" hangingPunct="1">
              <a:buFontTx/>
              <a:buChar char="•"/>
            </a:pPr>
            <a:r>
              <a:rPr lang="ru-RU" altLang="ru-RU" sz="3600" dirty="0">
                <a:latin typeface="Arial" panose="020B0604020202020204" pitchFamily="34" charset="0"/>
              </a:rPr>
              <a:t> </a:t>
            </a:r>
            <a:r>
              <a:rPr lang="ru-RU" altLang="ru-RU" sz="3600" dirty="0"/>
              <a:t>Содержит </a:t>
            </a:r>
            <a:r>
              <a:rPr lang="ru-RU" altLang="ru-RU" sz="3600" dirty="0">
                <a:solidFill>
                  <a:srgbClr val="990000"/>
                </a:solidFill>
              </a:rPr>
              <a:t>новую  и полную</a:t>
            </a:r>
            <a:r>
              <a:rPr lang="ru-RU" altLang="ru-RU" sz="3600" dirty="0"/>
              <a:t> информацию</a:t>
            </a:r>
          </a:p>
          <a:p>
            <a:pPr lvl="1" eaLnBrk="1" hangingPunct="1">
              <a:buFontTx/>
              <a:buChar char="•"/>
            </a:pPr>
            <a:r>
              <a:rPr lang="ru-RU" altLang="ru-RU" sz="3600" dirty="0"/>
              <a:t>  </a:t>
            </a:r>
            <a:r>
              <a:rPr lang="ru-RU" altLang="ru-RU" sz="3600" dirty="0">
                <a:solidFill>
                  <a:srgbClr val="990000"/>
                </a:solidFill>
              </a:rPr>
              <a:t>Интересна, актуальна</a:t>
            </a:r>
            <a:r>
              <a:rPr lang="ru-RU" altLang="ru-RU" sz="3600" dirty="0"/>
              <a:t> для слушателей в данный момент  </a:t>
            </a:r>
          </a:p>
          <a:p>
            <a:pPr lvl="1" eaLnBrk="1" hangingPunct="1">
              <a:buFontTx/>
              <a:buChar char="•"/>
            </a:pPr>
            <a:r>
              <a:rPr lang="ru-RU" altLang="ru-RU" sz="3600" dirty="0"/>
              <a:t> Вызывает  желание узнать дополнительно что-то</a:t>
            </a:r>
          </a:p>
          <a:p>
            <a:pPr lvl="1" eaLnBrk="1" hangingPunct="1">
              <a:buFontTx/>
              <a:buChar char="•"/>
            </a:pPr>
            <a:r>
              <a:rPr lang="ru-RU" altLang="ru-RU" sz="3600" dirty="0"/>
              <a:t> Содержит </a:t>
            </a:r>
            <a:r>
              <a:rPr lang="ru-RU" altLang="ru-RU" sz="3600" dirty="0">
                <a:solidFill>
                  <a:srgbClr val="990000"/>
                </a:solidFill>
              </a:rPr>
              <a:t>конкретные факты</a:t>
            </a:r>
          </a:p>
          <a:p>
            <a:pPr lvl="1" eaLnBrk="1" hangingPunct="1">
              <a:buFontTx/>
              <a:buChar char="•"/>
            </a:pPr>
            <a:r>
              <a:rPr lang="ru-RU" altLang="ru-RU" sz="3600" dirty="0"/>
              <a:t>  Состоит  из </a:t>
            </a:r>
            <a:r>
              <a:rPr lang="ru-RU" altLang="ru-RU" sz="3600" dirty="0">
                <a:solidFill>
                  <a:srgbClr val="990000"/>
                </a:solidFill>
              </a:rPr>
              <a:t>2-3 разделов</a:t>
            </a:r>
            <a:r>
              <a:rPr lang="ru-RU" altLang="ru-RU" sz="3600" dirty="0"/>
              <a:t> (пунктов плана )</a:t>
            </a:r>
          </a:p>
          <a:p>
            <a:pPr lvl="1" eaLnBrk="1" hangingPunct="1">
              <a:buFontTx/>
              <a:buChar char="•"/>
            </a:pPr>
            <a:r>
              <a:rPr lang="ru-RU" altLang="ru-RU" sz="3600" dirty="0"/>
              <a:t>   Кратка , с </a:t>
            </a:r>
            <a:r>
              <a:rPr lang="ru-RU" altLang="ru-RU" sz="3600" dirty="0">
                <a:solidFill>
                  <a:srgbClr val="990000"/>
                </a:solidFill>
              </a:rPr>
              <a:t>четкой структурой</a:t>
            </a:r>
            <a:r>
              <a:rPr lang="ru-RU" altLang="ru-RU" sz="3600" dirty="0"/>
              <a:t> </a:t>
            </a:r>
          </a:p>
          <a:p>
            <a:pPr lvl="1" eaLnBrk="1" hangingPunct="1">
              <a:buFontTx/>
              <a:buChar char="•"/>
            </a:pPr>
            <a:r>
              <a:rPr lang="ru-RU" altLang="ru-RU" sz="3600" dirty="0"/>
              <a:t>   </a:t>
            </a:r>
            <a:r>
              <a:rPr lang="ru-RU" altLang="ru-RU" sz="3600" dirty="0" err="1"/>
              <a:t>Малоэмоциональна</a:t>
            </a:r>
            <a:r>
              <a:rPr lang="ru-RU" altLang="ru-RU" sz="3600" dirty="0"/>
              <a:t>, без лишних жестов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284F00FA-63FC-441E-AAE2-DF088CF33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779" y="188913"/>
            <a:ext cx="10075026" cy="1200150"/>
          </a:xfrm>
          <a:prstGeom prst="rect">
            <a:avLst/>
          </a:prstGeom>
          <a:noFill/>
          <a:ln w="9525">
            <a:pattFill prst="trellis">
              <a:fgClr>
                <a:schemeClr val="hlink"/>
              </a:fgClr>
              <a:bgClr>
                <a:schemeClr val="hlink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b="1" dirty="0"/>
              <a:t>Правила подготовки </a:t>
            </a:r>
          </a:p>
          <a:p>
            <a:pPr eaLnBrk="1" hangingPunct="1"/>
            <a:r>
              <a:rPr lang="ru-RU" altLang="ru-RU" sz="3600" b="1" dirty="0"/>
              <a:t>информационных  выступлений: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D2F8004A-8D61-459B-885E-81D4B363C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1701800"/>
            <a:ext cx="83197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i="1" dirty="0"/>
              <a:t>Суметь передать свои знания, донести информацию</a:t>
            </a:r>
          </a:p>
        </p:txBody>
      </p:sp>
    </p:spTree>
    <p:extLst>
      <p:ext uri="{BB962C8B-B14F-4D97-AF65-F5344CB8AC3E}">
        <p14:creationId xmlns:p14="http://schemas.microsoft.com/office/powerpoint/2010/main" val="8430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90286" y="701226"/>
            <a:ext cx="11713027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/>
            <a:r>
              <a:rPr lang="ru-RU" sz="2800" b="1" dirty="0" smtClean="0">
                <a:solidFill>
                  <a:srgbClr val="990000"/>
                </a:solidFill>
              </a:rPr>
              <a:t>Рекламный текст</a:t>
            </a:r>
            <a:r>
              <a:rPr lang="ru-RU" sz="2800" b="1" dirty="0" smtClean="0"/>
              <a:t> </a:t>
            </a:r>
            <a:r>
              <a:rPr lang="ru-RU" dirty="0" smtClean="0"/>
              <a:t>  </a:t>
            </a:r>
            <a:endParaRPr lang="ru-RU" dirty="0"/>
          </a:p>
          <a:p>
            <a:pPr indent="457200"/>
            <a:r>
              <a:rPr lang="ru-RU" i="1" dirty="0"/>
              <a:t>                                                                                            </a:t>
            </a:r>
            <a:r>
              <a:rPr lang="ru-RU" i="1" u="sng" dirty="0"/>
              <a:t> </a:t>
            </a:r>
            <a:r>
              <a:rPr lang="ru-RU" b="1" i="1" u="sng" dirty="0">
                <a:solidFill>
                  <a:srgbClr val="FF0000"/>
                </a:solidFill>
              </a:rPr>
              <a:t>чем от </a:t>
            </a:r>
            <a:r>
              <a:rPr lang="ru-RU" b="1" i="1" u="sng" dirty="0" err="1">
                <a:solidFill>
                  <a:srgbClr val="FF0000"/>
                </a:solidFill>
              </a:rPr>
              <a:t>информационой</a:t>
            </a:r>
            <a:r>
              <a:rPr lang="ru-RU" b="1" i="1" u="sng" dirty="0">
                <a:solidFill>
                  <a:srgbClr val="FF0000"/>
                </a:solidFill>
              </a:rPr>
              <a:t>?</a:t>
            </a:r>
          </a:p>
          <a:p>
            <a:pPr indent="457200"/>
            <a:r>
              <a:rPr lang="ru-RU" dirty="0"/>
              <a:t> о предмете, событии  </a:t>
            </a:r>
            <a:r>
              <a:rPr lang="ru-RU" b="1" dirty="0"/>
              <a:t>не всегда подробно </a:t>
            </a:r>
          </a:p>
          <a:p>
            <a:pPr indent="457200"/>
            <a:r>
              <a:rPr lang="ru-RU" b="1" dirty="0"/>
              <a:t>                                                    всегда ярко-образно, призывает купить, поддержать.</a:t>
            </a:r>
            <a:endParaRPr lang="ru-RU" dirty="0"/>
          </a:p>
          <a:p>
            <a:pPr indent="457200" algn="ctr"/>
            <a:r>
              <a:rPr lang="ru-RU" dirty="0">
                <a:solidFill>
                  <a:srgbClr val="990000"/>
                </a:solidFill>
              </a:rPr>
              <a:t>Правила?</a:t>
            </a:r>
            <a:r>
              <a:rPr lang="ru-RU" dirty="0"/>
              <a:t> </a:t>
            </a:r>
          </a:p>
          <a:p>
            <a:pPr indent="457200">
              <a:buFontTx/>
              <a:buChar char="•"/>
            </a:pPr>
            <a:r>
              <a:rPr lang="ru-RU" sz="2400" dirty="0"/>
              <a:t>Назовите предмет…</a:t>
            </a:r>
          </a:p>
          <a:p>
            <a:pPr indent="457200">
              <a:buFontTx/>
              <a:buChar char="•"/>
            </a:pPr>
            <a:r>
              <a:rPr lang="ru-RU" sz="2400" dirty="0"/>
              <a:t>При возможности покажите</a:t>
            </a:r>
          </a:p>
          <a:p>
            <a:pPr indent="457200">
              <a:buFontTx/>
              <a:buChar char="•"/>
            </a:pPr>
            <a:r>
              <a:rPr lang="ru-RU" sz="2400" dirty="0"/>
              <a:t>Расскажите о назначении, устройстве</a:t>
            </a:r>
            <a:r>
              <a:rPr lang="ru-RU" dirty="0"/>
              <a:t>, </a:t>
            </a:r>
            <a:r>
              <a:rPr lang="ru-RU" b="1" dirty="0"/>
              <a:t>для чего?</a:t>
            </a:r>
          </a:p>
          <a:p>
            <a:pPr indent="457200">
              <a:buFontTx/>
              <a:buChar char="•"/>
            </a:pPr>
            <a:r>
              <a:rPr lang="ru-RU" sz="2400" dirty="0"/>
              <a:t>Назовите преимущества: лучше, чем другие </a:t>
            </a:r>
            <a:r>
              <a:rPr lang="ru-RU" b="1" dirty="0"/>
              <a:t>этот ранец легче на 500 граммов</a:t>
            </a:r>
            <a:endParaRPr lang="ru-RU" dirty="0"/>
          </a:p>
          <a:p>
            <a:pPr indent="457200">
              <a:buFontTx/>
              <a:buChar char="•"/>
            </a:pPr>
            <a:r>
              <a:rPr lang="ru-RU" sz="2400" dirty="0"/>
              <a:t>Назовите выгоды от его приобретения </a:t>
            </a:r>
            <a:r>
              <a:rPr lang="ru-RU" b="1" dirty="0"/>
              <a:t>купите в августе, обойдется на 15 рублей дешевле.</a:t>
            </a:r>
            <a:endParaRPr lang="ru-RU" dirty="0"/>
          </a:p>
          <a:p>
            <a:pPr indent="457200">
              <a:buFontTx/>
              <a:buChar char="•"/>
            </a:pPr>
            <a:r>
              <a:rPr lang="ru-RU" sz="2400" dirty="0"/>
              <a:t>Используйте слова с положит оценкой   </a:t>
            </a:r>
            <a:r>
              <a:rPr lang="ru-RU" b="1" dirty="0"/>
              <a:t>толстяк – это сила, мужики!</a:t>
            </a:r>
            <a:endParaRPr lang="ru-RU" dirty="0"/>
          </a:p>
          <a:p>
            <a:pPr indent="457200">
              <a:buFontTx/>
              <a:buChar char="•"/>
            </a:pPr>
            <a:r>
              <a:rPr lang="ru-RU" sz="2400" dirty="0"/>
              <a:t>Говорите эмоционально и дружелюбно</a:t>
            </a:r>
            <a:r>
              <a:rPr lang="ru-RU" dirty="0"/>
              <a:t>,</a:t>
            </a:r>
          </a:p>
          <a:p>
            <a:pPr indent="457200">
              <a:buFontTx/>
              <a:buChar char="•"/>
            </a:pPr>
            <a:r>
              <a:rPr lang="ru-RU" dirty="0"/>
              <a:t> </a:t>
            </a:r>
            <a:r>
              <a:rPr lang="ru-RU" sz="2400" dirty="0"/>
              <a:t>Расскажите о тех, кто пользовался</a:t>
            </a:r>
            <a:r>
              <a:rPr lang="ru-RU" dirty="0"/>
              <a:t>. </a:t>
            </a:r>
            <a:r>
              <a:rPr lang="ru-RU" b="1" dirty="0"/>
              <a:t>Стоматологи советуют</a:t>
            </a:r>
            <a:endParaRPr lang="ru-RU" dirty="0"/>
          </a:p>
          <a:p>
            <a:pPr indent="457200">
              <a:buFontTx/>
              <a:buChar char="•"/>
            </a:pPr>
            <a:r>
              <a:rPr lang="ru-RU" sz="2400" dirty="0"/>
              <a:t>Закончите советом, призывом, рекомендацией</a:t>
            </a:r>
            <a:r>
              <a:rPr lang="ru-RU" sz="2400" b="1" dirty="0"/>
              <a:t>. </a:t>
            </a:r>
            <a:r>
              <a:rPr lang="ru-RU" b="1" dirty="0"/>
              <a:t>Все в магазин спорт! Я уже купил!</a:t>
            </a:r>
            <a:endParaRPr lang="ru-RU" dirty="0"/>
          </a:p>
          <a:p>
            <a:pPr indent="457200" eaLnBrk="0" hangingPunct="0">
              <a:buFontTx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2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D62EA-DCD8-4151-82F8-314A24F2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Задание для подготовки информационной речи – не </a:t>
            </a:r>
            <a:r>
              <a:rPr lang="ru-RU" b="1" dirty="0" smtClean="0"/>
              <a:t>менее 3 </a:t>
            </a:r>
            <a:r>
              <a:rPr lang="ru-RU" b="1" dirty="0"/>
              <a:t>минут!!!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E514F0-9596-4669-90B1-AD9C2893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Устное сообщение о подготовке к зачету по курсу </a:t>
            </a:r>
            <a:r>
              <a:rPr lang="ru-RU" sz="3600" i="1" dirty="0" smtClean="0"/>
              <a:t>Деловая коммуникация</a:t>
            </a:r>
          </a:p>
          <a:p>
            <a:r>
              <a:rPr lang="ru-RU" sz="3600" dirty="0" smtClean="0"/>
              <a:t>Устное </a:t>
            </a:r>
            <a:r>
              <a:rPr lang="ru-RU" sz="3600" dirty="0"/>
              <a:t>объявление-реклама концерта любимого композитора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7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текст, а интернет-информация!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Концерт камерного оркестра «</a:t>
            </a:r>
            <a:r>
              <a:rPr lang="ru-RU" b="1" dirty="0" err="1"/>
              <a:t>Туркистон</a:t>
            </a:r>
            <a:r>
              <a:rPr lang="ru-RU" b="1" dirty="0"/>
              <a:t>»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 большом зале Государственной Консерватории Узбекистана состоится концерт инструментальной музыки камерного оркестра «</a:t>
            </a:r>
            <a:r>
              <a:rPr lang="ru-RU" b="1" dirty="0" err="1"/>
              <a:t>Туркистон</a:t>
            </a:r>
            <a:r>
              <a:rPr lang="ru-RU" b="1" dirty="0"/>
              <a:t>».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 программе концерта прозвучат сочинения французского композитора К. Сен-Санса, а также состоится мировая премьера «Кончерто гроссо №2» </a:t>
            </a:r>
            <a:r>
              <a:rPr lang="ru-RU" b="1" dirty="0" err="1"/>
              <a:t>Д.Вареласа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Дирижёр: художественный руководитель коллектива, заслуженный деятель искусств Узбекистана </a:t>
            </a:r>
            <a:r>
              <a:rPr lang="ru-RU" b="1" dirty="0" err="1"/>
              <a:t>Элдар</a:t>
            </a:r>
            <a:r>
              <a:rPr lang="ru-RU" b="1" dirty="0"/>
              <a:t> Азимов.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Ведущий: заслуженный работник культуры Узбекистана, профессор Инесса </a:t>
            </a:r>
            <a:r>
              <a:rPr lang="ru-RU" b="1" dirty="0" err="1"/>
              <a:t>Гульзарова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Стоимость билетов: от 25 000 до 100 000 </a:t>
            </a:r>
            <a:r>
              <a:rPr lang="ru-RU" b="1" dirty="0" err="1"/>
              <a:t>сумов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Билеты можно приобрести в кассе Консерватории или на сайте iticket.uz.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Телефоны для справок: (+998) 71−239−4653, (+998) 71−207−1071, (+998) 71−207−2072.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9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для презентации деловой этикет - 73 фото">
            <a:extLst>
              <a:ext uri="{FF2B5EF4-FFF2-40B4-BE49-F238E27FC236}">
                <a16:creationId xmlns:a16="http://schemas.microsoft.com/office/drawing/2014/main" id="{381E68ED-1FA8-A444-26A5-8137827F11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3" b="9662"/>
          <a:stretch/>
        </p:blipFill>
        <p:spPr bwMode="auto">
          <a:xfrm>
            <a:off x="707536" y="399702"/>
            <a:ext cx="11481415" cy="645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BCA45-C7C1-4450-ADA3-13C25A7B8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792" y="1488252"/>
            <a:ext cx="11227632" cy="24120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rgbClr val="FFFF00"/>
                </a:solidFill>
              </a:rPr>
              <a:t>Речевой этикет – основа делового общения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2A4AAB-CCA8-4DB4-B52E-0C6DC7E23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536" y="5141026"/>
            <a:ext cx="10837888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ru-RU" sz="4800" b="1" dirty="0">
                <a:solidFill>
                  <a:srgbClr val="FFFFFF"/>
                </a:solidFill>
              </a:rPr>
              <a:t>ДО</a:t>
            </a:r>
            <a:r>
              <a:rPr lang="ru-RU" sz="4800" dirty="0">
                <a:solidFill>
                  <a:srgbClr val="FFFFFF"/>
                </a:solidFill>
              </a:rPr>
              <a:t> – это </a:t>
            </a:r>
            <a:r>
              <a:rPr lang="ru-RU" sz="4800" b="1" dirty="0">
                <a:solidFill>
                  <a:srgbClr val="FFFFFF"/>
                </a:solidFill>
              </a:rPr>
              <a:t>многоплановый процесс развития контактов между людьми в служебной сфере.</a:t>
            </a:r>
            <a:r>
              <a:rPr lang="ru-RU" sz="4800" dirty="0">
                <a:solidFill>
                  <a:srgbClr val="FFFFFF"/>
                </a:solidFill>
              </a:rPr>
              <a:t>  </a:t>
            </a:r>
          </a:p>
          <a:p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BCA45-C7C1-4450-ADA3-13C25A7B8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251" y="129012"/>
            <a:ext cx="9913498" cy="818397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Речевой этикет 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2A4AAB-CCA8-4DB4-B52E-0C6DC7E23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823" y="1514007"/>
            <a:ext cx="11602387" cy="923331"/>
          </a:xfrm>
        </p:spPr>
        <p:txBody>
          <a:bodyPr/>
          <a:lstStyle/>
          <a:p>
            <a:r>
              <a:rPr lang="ru-RU" sz="2400" b="1" dirty="0"/>
              <a:t> </a:t>
            </a:r>
            <a:endParaRPr lang="ru-RU" sz="2400" dirty="0"/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8CDD50-1C92-8C1C-6EEE-A3202FD9D0D8}"/>
              </a:ext>
            </a:extLst>
          </p:cNvPr>
          <p:cNvSpPr txBox="1"/>
          <p:nvPr/>
        </p:nvSpPr>
        <p:spPr>
          <a:xfrm>
            <a:off x="294805" y="1470128"/>
            <a:ext cx="1155242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Речевой этикет </a:t>
            </a:r>
            <a:r>
              <a:rPr lang="ru-RU" sz="2400" b="1" dirty="0"/>
              <a:t>–</a:t>
            </a:r>
            <a:r>
              <a:rPr lang="ru-RU" sz="2400" dirty="0"/>
              <a:t> разработанные нормы поведения, готовые формулы для организации ситуаций приветствий, просьбы, благодарности, прощания.  </a:t>
            </a:r>
          </a:p>
          <a:p>
            <a:pPr marL="0" indent="0">
              <a:buNone/>
            </a:pPr>
            <a:r>
              <a:rPr lang="ru-RU" b="1" dirty="0"/>
              <a:t>простые </a:t>
            </a:r>
            <a:r>
              <a:rPr lang="ru-RU" dirty="0"/>
              <a:t> (стилистически нейтральные)  </a:t>
            </a:r>
            <a:r>
              <a:rPr lang="ru-RU" i="1" dirty="0"/>
              <a:t>Согласен</a:t>
            </a:r>
          </a:p>
          <a:p>
            <a:pPr marL="0" indent="0">
              <a:buNone/>
            </a:pPr>
            <a:r>
              <a:rPr lang="ru-RU" b="1" dirty="0"/>
              <a:t>сложные</a:t>
            </a:r>
            <a:r>
              <a:rPr lang="ru-RU" dirty="0"/>
              <a:t> (стилистически повышенные): </a:t>
            </a:r>
            <a:r>
              <a:rPr lang="ru-RU" i="1" dirty="0"/>
              <a:t>Нельзя не согласиться. Такое  предложение нас устраивает.</a:t>
            </a:r>
          </a:p>
          <a:p>
            <a:pPr marL="0" indent="0">
              <a:buNone/>
            </a:pPr>
            <a:r>
              <a:rPr lang="ru-RU" sz="2400" b="1" dirty="0"/>
              <a:t>Речевой этикет выполняет  </a:t>
            </a:r>
            <a:r>
              <a:rPr lang="ru-RU" sz="2400" dirty="0">
                <a:solidFill>
                  <a:srgbClr val="FF0000"/>
                </a:solidFill>
              </a:rPr>
              <a:t>ФУНКЦИИ </a:t>
            </a:r>
            <a:r>
              <a:rPr lang="ru-RU" sz="2400" b="1" dirty="0"/>
              <a:t>: </a:t>
            </a:r>
            <a:endParaRPr lang="ru-RU" sz="2400" dirty="0"/>
          </a:p>
          <a:p>
            <a:pPr lvl="0" algn="ctr"/>
            <a:r>
              <a:rPr lang="ru-RU" sz="2400" b="1" i="1" dirty="0">
                <a:effectLst/>
              </a:rPr>
              <a:t>Установление контакта</a:t>
            </a:r>
            <a:endParaRPr lang="ru-RU" sz="2400" dirty="0">
              <a:effectLst/>
            </a:endParaRPr>
          </a:p>
          <a:p>
            <a:pPr lvl="0" algn="ctr"/>
            <a:r>
              <a:rPr lang="ru-RU" sz="2400" b="1" i="1" dirty="0">
                <a:effectLst/>
              </a:rPr>
              <a:t>Поддержание контакта между людьми</a:t>
            </a:r>
            <a:endParaRPr lang="ru-RU" sz="2400" dirty="0">
              <a:effectLst/>
            </a:endParaRPr>
          </a:p>
          <a:p>
            <a:pPr algn="ctr"/>
            <a:r>
              <a:rPr lang="ru-RU" sz="2400" b="1" i="1" dirty="0"/>
              <a:t>Демонстрация вежливого уважительного</a:t>
            </a:r>
            <a:r>
              <a:rPr lang="ru-RU" sz="2400" dirty="0"/>
              <a:t> 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Этапы беспроблемного общения</a:t>
            </a:r>
            <a:endParaRPr lang="ru-RU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sz="2400" b="1" dirty="0"/>
              <a:t>1. </a:t>
            </a:r>
            <a:r>
              <a:rPr lang="ru-RU" sz="2400" b="1" dirty="0">
                <a:effectLst/>
              </a:rPr>
              <a:t> Установление  контакта</a:t>
            </a:r>
            <a:r>
              <a:rPr lang="ru-RU" sz="2400" dirty="0">
                <a:effectLst/>
              </a:rPr>
              <a:t> =знакомство (представление себя другому).  </a:t>
            </a:r>
          </a:p>
          <a:p>
            <a:pPr marL="0" lvl="0" indent="0">
              <a:buNone/>
            </a:pPr>
            <a:r>
              <a:rPr lang="ru-RU" sz="2400" dirty="0">
                <a:effectLst/>
              </a:rPr>
              <a:t>2. </a:t>
            </a:r>
            <a:r>
              <a:rPr lang="ru-RU" sz="2400" b="1" dirty="0">
                <a:effectLst/>
              </a:rPr>
              <a:t>Ориентировка</a:t>
            </a:r>
            <a:r>
              <a:rPr lang="ru-RU" sz="2400" dirty="0">
                <a:effectLst/>
              </a:rPr>
              <a:t> в ситуации общения, осмысление происходящего, выдержка  паузы.</a:t>
            </a:r>
          </a:p>
          <a:p>
            <a:pPr marL="0" indent="0">
              <a:buNone/>
            </a:pPr>
            <a:r>
              <a:rPr lang="ru-RU" sz="2400" b="1" dirty="0">
                <a:effectLst/>
              </a:rPr>
              <a:t>              Обсуждение</a:t>
            </a:r>
            <a:r>
              <a:rPr lang="ru-RU" sz="2400" dirty="0">
                <a:effectLst/>
              </a:rPr>
              <a:t> интересующей проблемы.</a:t>
            </a:r>
          </a:p>
          <a:p>
            <a:pPr marL="0" indent="0">
              <a:buNone/>
            </a:pPr>
            <a:r>
              <a:rPr lang="ru-RU" sz="2400" b="1" dirty="0">
                <a:effectLst/>
              </a:rPr>
              <a:t>              Решение</a:t>
            </a:r>
            <a:r>
              <a:rPr lang="ru-RU" sz="2400" dirty="0">
                <a:effectLst/>
              </a:rPr>
              <a:t> проблемы                                                                    </a:t>
            </a:r>
          </a:p>
          <a:p>
            <a:pPr marL="0" indent="0">
              <a:buNone/>
            </a:pPr>
            <a:r>
              <a:rPr lang="ru-RU" sz="2400" b="1" dirty="0"/>
              <a:t>3. Завершение контакта</a:t>
            </a:r>
            <a:r>
              <a:rPr lang="ru-RU" sz="2400" dirty="0"/>
              <a:t> (выход из него).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172FA-E800-DB74-321D-57AF326FAC80}"/>
              </a:ext>
            </a:extLst>
          </p:cNvPr>
          <p:cNvSpPr txBox="1"/>
          <p:nvPr/>
        </p:nvSpPr>
        <p:spPr>
          <a:xfrm>
            <a:off x="641684" y="977936"/>
            <a:ext cx="10908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Речевое общение - это обмен информацией (текстами)</a:t>
            </a:r>
          </a:p>
        </p:txBody>
      </p:sp>
    </p:spTree>
    <p:extLst>
      <p:ext uri="{BB962C8B-B14F-4D97-AF65-F5344CB8AC3E}">
        <p14:creationId xmlns:p14="http://schemas.microsoft.com/office/powerpoint/2010/main" val="13843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Модель коммуникации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( </a:t>
            </a:r>
            <a:r>
              <a:rPr lang="ru-RU" dirty="0" err="1"/>
              <a:t>Р.Якобсон,У.Эко</a:t>
            </a:r>
            <a:r>
              <a:rPr lang="ru-RU" dirty="0"/>
              <a:t>, М.Бахтин)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774" y="1000108"/>
            <a:ext cx="11707318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sz="3400" dirty="0"/>
              <a:t>     </a:t>
            </a:r>
            <a:r>
              <a:rPr lang="ru-RU" sz="3400" b="1" dirty="0"/>
              <a:t>ГОВОРЯЩИЙ                                  СЛУШАЮЩИЙ</a:t>
            </a:r>
          </a:p>
          <a:p>
            <a:pPr>
              <a:buNone/>
            </a:pPr>
            <a:r>
              <a:rPr lang="ru-RU" dirty="0"/>
              <a:t>                                        </a:t>
            </a:r>
            <a:r>
              <a:rPr lang="ru-RU" b="1" u="sng" dirty="0"/>
              <a:t>СООБЩЕНИЕ   (</a:t>
            </a:r>
            <a:r>
              <a:rPr lang="ru-RU" sz="2200" b="1" u="sng" dirty="0"/>
              <a:t>мессидж</a:t>
            </a:r>
            <a:r>
              <a:rPr lang="ru-RU" sz="3400" b="1" u="sng" dirty="0"/>
              <a:t>)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                      Координирует сообщение</a:t>
            </a:r>
          </a:p>
          <a:p>
            <a:pPr>
              <a:buNone/>
            </a:pPr>
            <a:r>
              <a:rPr lang="ru-RU" dirty="0"/>
              <a:t>                                   и отправляет его </a:t>
            </a:r>
          </a:p>
          <a:p>
            <a:pPr>
              <a:buNone/>
            </a:pPr>
            <a:r>
              <a:rPr lang="ru-RU" dirty="0"/>
              <a:t>                             через определенный канал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                                </a:t>
            </a:r>
            <a:r>
              <a:rPr lang="ru-RU" b="1" dirty="0"/>
              <a:t>ОБРАТНАЯ СВЯЗЬ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                                Коммуникативные помехи</a:t>
            </a:r>
            <a:endParaRPr lang="ru-RU" dirty="0"/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235885" y="1928802"/>
            <a:ext cx="914400" cy="9144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8524892" y="192880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>
            <a:off x="3769541" y="5643578"/>
            <a:ext cx="2428892" cy="42862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8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E3AB50B-175C-4278-A190-7367300A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873"/>
            <a:ext cx="10515600" cy="49092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Виды делового общения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99D2EB7-117E-45ED-AFD0-66ECBE164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813" y="838200"/>
            <a:ext cx="11650513" cy="570542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400" b="1" dirty="0">
                <a:solidFill>
                  <a:srgbClr val="002060"/>
                </a:solidFill>
              </a:rPr>
              <a:t>Письменное </a:t>
            </a:r>
          </a:p>
          <a:p>
            <a:r>
              <a:rPr lang="ru-RU" sz="7400" b="1" dirty="0"/>
              <a:t>СТАНДАРТИЗОВАННОСТЬ-</a:t>
            </a:r>
            <a:r>
              <a:rPr lang="ru-RU" altLang="ru-RU" sz="7400" b="1" dirty="0"/>
              <a:t> </a:t>
            </a:r>
            <a:r>
              <a:rPr lang="ru-RU" altLang="ru-RU" sz="7400" dirty="0"/>
              <a:t>соответствие единообразному образцу.</a:t>
            </a:r>
          </a:p>
          <a:p>
            <a:pPr marL="0" indent="0" algn="ctr">
              <a:buNone/>
            </a:pPr>
            <a:r>
              <a:rPr lang="ru-RU" sz="7400" b="1" dirty="0">
                <a:solidFill>
                  <a:srgbClr val="002060"/>
                </a:solidFill>
              </a:rPr>
              <a:t>Устное</a:t>
            </a:r>
            <a:r>
              <a:rPr lang="ru-RU" sz="7400" dirty="0"/>
              <a:t> </a:t>
            </a:r>
          </a:p>
          <a:p>
            <a:r>
              <a:rPr lang="ru-RU" sz="9600" b="1" dirty="0">
                <a:solidFill>
                  <a:srgbClr val="FF0000"/>
                </a:solidFill>
              </a:rPr>
              <a:t>ВЕЖЛИВОСТЬ</a:t>
            </a:r>
            <a:r>
              <a:rPr lang="ru-RU" sz="7200" b="1" dirty="0"/>
              <a:t> </a:t>
            </a:r>
            <a:r>
              <a:rPr lang="ru-RU" sz="6400" dirty="0"/>
              <a:t>как категория </a:t>
            </a:r>
            <a:r>
              <a:rPr lang="ru-RU" sz="9600" b="1" dirty="0"/>
              <a:t>делового этикета </a:t>
            </a:r>
            <a:r>
              <a:rPr lang="ru-RU" sz="9600" dirty="0"/>
              <a:t>- </a:t>
            </a:r>
            <a:r>
              <a:rPr lang="ru-RU" sz="9600" b="1" dirty="0"/>
              <a:t>регламентированность взаимодействия                                                                   </a:t>
            </a:r>
          </a:p>
          <a:p>
            <a:pPr marL="0" indent="0">
              <a:buNone/>
            </a:pPr>
            <a:r>
              <a:rPr lang="ru-RU" sz="9600" b="1" dirty="0">
                <a:highlight>
                  <a:srgbClr val="FFFF00"/>
                </a:highlight>
              </a:rPr>
              <a:t> </a:t>
            </a:r>
            <a:r>
              <a:rPr lang="ru-RU" sz="9600" b="1" dirty="0"/>
              <a:t>                                                                            </a:t>
            </a:r>
            <a:r>
              <a:rPr lang="ru-RU" sz="9600" b="1" dirty="0">
                <a:highlight>
                  <a:srgbClr val="FFFF00"/>
                </a:highlight>
              </a:rPr>
              <a:t>  ВЕДАТЬ</a:t>
            </a:r>
            <a:endParaRPr lang="ru-RU" sz="9600" b="1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ru-RU" sz="9600" b="1" dirty="0">
                <a:solidFill>
                  <a:srgbClr val="C00000"/>
                </a:solidFill>
              </a:rPr>
              <a:t> уважительное отношение к партнеру, уместное обращение в соответствии с его личностью и статусом.</a:t>
            </a:r>
            <a:endParaRPr lang="ru-RU" sz="9600" dirty="0"/>
          </a:p>
          <a:p>
            <a:pPr marL="0" indent="0">
              <a:buNone/>
            </a:pPr>
            <a:r>
              <a:rPr lang="ru-RU" sz="9600" dirty="0"/>
              <a:t>Вежливость - это рациональное коммуникативное поведение, нацеленное на достижение гармонии и взаимопонимания между людьми. </a:t>
            </a:r>
          </a:p>
          <a:p>
            <a:pPr marL="0" indent="0">
              <a:buNone/>
            </a:pPr>
            <a:r>
              <a:rPr lang="ru-RU" sz="9600" dirty="0"/>
              <a:t>Р. </a:t>
            </a:r>
            <a:r>
              <a:rPr lang="ru-RU" sz="9600" dirty="0" err="1"/>
              <a:t>Лакофф</a:t>
            </a:r>
            <a:r>
              <a:rPr lang="ru-RU" sz="9600" dirty="0"/>
              <a:t> (</a:t>
            </a:r>
            <a:r>
              <a:rPr lang="ru-RU" sz="9600" dirty="0" err="1"/>
              <a:t>Lakoff</a:t>
            </a:r>
            <a:r>
              <a:rPr lang="ru-RU" sz="9600" dirty="0"/>
              <a:t> 1973) сформулировала три правила вежливости:</a:t>
            </a:r>
          </a:p>
          <a:p>
            <a:pPr marL="0" indent="0">
              <a:buNone/>
            </a:pPr>
            <a:r>
              <a:rPr lang="ru-RU" sz="9600" dirty="0"/>
              <a:t> не навязывайте в общении себя и свои желания; предоставляйте возможность выбора своему собеседнику; будьте приятным и дружелюбным в общении. </a:t>
            </a:r>
          </a:p>
          <a:p>
            <a:pPr marL="0" indent="0">
              <a:buNone/>
            </a:pPr>
            <a:r>
              <a:rPr lang="ru-RU" sz="9600" dirty="0"/>
              <a:t>Понятие «вежливость» связано с этикетом, между ними есть много общего, но они не совпадают. Этикет это система норм и правил поведения, ограниченная определенными социальными рамками и традицией. Вежливость - это способ достижения коммуникативных целей.</a:t>
            </a:r>
          </a:p>
          <a:p>
            <a:endParaRPr lang="ru-RU" sz="9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100" dirty="0"/>
              <a:t> </a:t>
            </a:r>
            <a:endParaRPr lang="ru-RU" sz="41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552044-6D8F-411D-9A88-57A2958004C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 flipH="1">
            <a:off x="12192000" y="1295400"/>
            <a:ext cx="1568970" cy="535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59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995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Стратегии и тактики делового общения</a:t>
            </a:r>
            <a:r>
              <a:rPr lang="ru-RU" sz="3600" dirty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2540" y="705080"/>
            <a:ext cx="4242412" cy="5993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СТРАТЕГИИ </a:t>
            </a:r>
            <a:r>
              <a:rPr lang="ru-RU" sz="2400" dirty="0">
                <a:solidFill>
                  <a:srgbClr val="C00000"/>
                </a:solidFill>
              </a:rPr>
              <a:t>ВЕЖЛИВОСТИ  </a:t>
            </a:r>
            <a:r>
              <a:rPr lang="ru-RU" sz="2400" dirty="0"/>
              <a:t>– общие коммуникативные предписания:</a:t>
            </a:r>
          </a:p>
          <a:p>
            <a:pPr lvl="0"/>
            <a:r>
              <a:rPr lang="ru-RU" sz="2400" dirty="0">
                <a:effectLst/>
              </a:rPr>
              <a:t>Сдержанная манера общения</a:t>
            </a:r>
          </a:p>
          <a:p>
            <a:pPr lvl="0"/>
            <a:r>
              <a:rPr lang="ru-RU" sz="2400" dirty="0">
                <a:effectLst/>
              </a:rPr>
              <a:t>Поддержание коммуникативного контакта</a:t>
            </a:r>
          </a:p>
          <a:p>
            <a:pPr lvl="0"/>
            <a:r>
              <a:rPr lang="ru-RU" sz="2400" dirty="0">
                <a:effectLst/>
              </a:rPr>
              <a:t>Соблюдение коммуникативных императивов (норм и традиций речевого этикета)</a:t>
            </a:r>
          </a:p>
          <a:p>
            <a:pPr lvl="0"/>
            <a:r>
              <a:rPr lang="ru-RU" sz="2400" dirty="0">
                <a:effectLst/>
              </a:rPr>
              <a:t>Соблюдение коммуникативных табу</a:t>
            </a:r>
          </a:p>
          <a:p>
            <a:pPr lvl="0"/>
            <a:r>
              <a:rPr lang="ru-RU" sz="2400" dirty="0">
                <a:effectLst/>
              </a:rPr>
              <a:t>Демонстрация общей культуры речи.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9372" y="1019331"/>
            <a:ext cx="6890088" cy="5678924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ТАКТИКИ</a:t>
            </a:r>
            <a:r>
              <a:rPr lang="ru-RU" sz="4400" dirty="0">
                <a:solidFill>
                  <a:srgbClr val="C00000"/>
                </a:solidFill>
              </a:rPr>
              <a:t>,</a:t>
            </a:r>
            <a:r>
              <a:rPr lang="ru-RU" sz="4400" dirty="0"/>
              <a:t> в которых реализуются стратегические предписания:</a:t>
            </a:r>
          </a:p>
          <a:p>
            <a:pPr lvl="0"/>
            <a:r>
              <a:rPr lang="ru-RU" sz="3800" dirty="0"/>
              <a:t>Умеренная громкость голоса, темп речи средний, </a:t>
            </a:r>
            <a:r>
              <a:rPr lang="ru-RU" sz="3800" dirty="0" smtClean="0"/>
              <a:t>медленный </a:t>
            </a:r>
            <a:r>
              <a:rPr lang="ru-RU" sz="3800" dirty="0"/>
              <a:t>темп вежливее.</a:t>
            </a:r>
          </a:p>
          <a:p>
            <a:pPr lvl="0"/>
            <a:r>
              <a:rPr lang="ru-RU" sz="3800" dirty="0"/>
              <a:t>Умеренность реакции человека на слова собеседника, особенно в проявлении негативных эмоций.</a:t>
            </a:r>
          </a:p>
          <a:p>
            <a:pPr lvl="0"/>
            <a:r>
              <a:rPr lang="ru-RU" sz="3800" dirty="0"/>
              <a:t>Умеренность жестов, мимики, дистанции, позы, физического контакта-.</a:t>
            </a:r>
          </a:p>
          <a:p>
            <a:pPr lvl="0"/>
            <a:r>
              <a:rPr lang="ru-RU" sz="3800" dirty="0"/>
              <a:t>Не принято расхаживать, когда собеседник сидит. Но плохо быть неподвижным.</a:t>
            </a:r>
          </a:p>
          <a:p>
            <a:pPr lvl="0"/>
            <a:r>
              <a:rPr lang="ru-RU" sz="3800" dirty="0"/>
              <a:t>Приближение = стремление установить контакт, доверит отношение. НО  не резко,  ибо = агрессия.</a:t>
            </a:r>
          </a:p>
          <a:p>
            <a:pPr lvl="0"/>
            <a:r>
              <a:rPr lang="ru-RU" sz="3800" dirty="0"/>
              <a:t>Взгляд на собеседника: краткий взгляд в глаза с улыбкой. 30-60% времени смотреть. НО не пристально = реакция избегания.</a:t>
            </a:r>
          </a:p>
          <a:p>
            <a:r>
              <a:rPr lang="ru-RU" sz="3800" dirty="0" err="1"/>
              <a:t>Неэтикетно</a:t>
            </a:r>
            <a:r>
              <a:rPr lang="ru-RU" sz="3800" dirty="0"/>
              <a:t> явно выраженное состояние полной уверенности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6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62090-0DFD-C5FF-F4A6-DF220A9D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0843"/>
            <a:ext cx="11630526" cy="13698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0070C0"/>
                </a:solidFill>
              </a:rPr>
              <a:t>Анна </a:t>
            </a:r>
            <a:r>
              <a:rPr lang="ru-RU" sz="4900" b="1" dirty="0" err="1">
                <a:solidFill>
                  <a:srgbClr val="0070C0"/>
                </a:solidFill>
              </a:rPr>
              <a:t>Валл</a:t>
            </a:r>
            <a:r>
              <a:rPr lang="ru-RU" sz="4900" b="1" dirty="0">
                <a:solidFill>
                  <a:srgbClr val="0070C0"/>
                </a:solidFill>
              </a:rPr>
              <a:t> О деловом и светском  этикете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https://youtu.be/eDR_HR36V9c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9E5DCC-9095-83DB-02E4-CC466E027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14011" cy="435133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900" b="1" dirty="0"/>
              <a:t>Светский </a:t>
            </a:r>
          </a:p>
          <a:p>
            <a:pPr marL="0" indent="0">
              <a:buNone/>
            </a:pPr>
            <a:r>
              <a:rPr lang="ru-RU" b="1" dirty="0"/>
              <a:t>стратегии: </a:t>
            </a:r>
          </a:p>
          <a:p>
            <a:r>
              <a:rPr lang="ru-RU" dirty="0"/>
              <a:t>Поклонение женщине</a:t>
            </a:r>
          </a:p>
          <a:p>
            <a:r>
              <a:rPr lang="ru-RU" dirty="0"/>
              <a:t>Уважение старших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FDE75C2-A329-AB46-3F26-00B2B49FE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3474" y="1395663"/>
            <a:ext cx="6753726" cy="4781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ctr"/>
            <a:r>
              <a:rPr lang="ru-RU" sz="3900" b="1" dirty="0"/>
              <a:t>Деловой</a:t>
            </a:r>
          </a:p>
          <a:p>
            <a:pPr marL="0" indent="0">
              <a:buNone/>
            </a:pPr>
            <a:r>
              <a:rPr lang="ru-RU" b="1" dirty="0"/>
              <a:t>Стратегии:</a:t>
            </a:r>
          </a:p>
          <a:p>
            <a:r>
              <a:rPr lang="ru-RU" dirty="0"/>
              <a:t>Экономия времени</a:t>
            </a:r>
          </a:p>
          <a:p>
            <a:r>
              <a:rPr lang="ru-RU" dirty="0"/>
              <a:t> Соблюдение статуса = </a:t>
            </a:r>
            <a:r>
              <a:rPr lang="ru-RU" dirty="0" err="1"/>
              <a:t>ранжированности</a:t>
            </a:r>
            <a:r>
              <a:rPr lang="ru-RU" dirty="0"/>
              <a:t> :</a:t>
            </a:r>
          </a:p>
          <a:p>
            <a:pPr marL="0" indent="0" algn="ctr">
              <a:buNone/>
            </a:pPr>
            <a:r>
              <a:rPr lang="ru-RU" b="1" dirty="0"/>
              <a:t>Принципы</a:t>
            </a:r>
          </a:p>
          <a:p>
            <a:pPr marL="0" indent="0">
              <a:buNone/>
            </a:pPr>
            <a:r>
              <a:rPr lang="ru-RU" dirty="0"/>
              <a:t>Статусности</a:t>
            </a:r>
          </a:p>
          <a:p>
            <a:pPr marL="0" indent="0">
              <a:buNone/>
            </a:pPr>
            <a:r>
              <a:rPr lang="ru-RU" dirty="0"/>
              <a:t>Самодостаточности</a:t>
            </a:r>
          </a:p>
          <a:p>
            <a:pPr marL="0" indent="0">
              <a:buNone/>
            </a:pPr>
            <a:r>
              <a:rPr lang="ru-RU" dirty="0"/>
              <a:t>Позитивности</a:t>
            </a:r>
          </a:p>
          <a:p>
            <a:pPr marL="0" indent="0">
              <a:buNone/>
            </a:pPr>
            <a:r>
              <a:rPr lang="ru-RU" dirty="0"/>
              <a:t>Уместности</a:t>
            </a:r>
          </a:p>
          <a:p>
            <a:pPr marL="0" indent="0">
              <a:buNone/>
            </a:pPr>
            <a:r>
              <a:rPr lang="ru-RU" dirty="0"/>
              <a:t>Предсказуемости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7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02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ПРОТОКОЛЬНО-ЭТИКЕТНАЯ  РЕЧЬ-МОНОЛОГ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0229"/>
            <a:ext cx="10515600" cy="599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- Соблюдение традиций общения в официальной ситуации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Виды протокольно–этикетных выступлений</a:t>
            </a:r>
          </a:p>
          <a:p>
            <a:r>
              <a:rPr lang="ru-RU" dirty="0" smtClean="0"/>
              <a:t>Речь при встрече официальной делегации </a:t>
            </a:r>
          </a:p>
          <a:p>
            <a:r>
              <a:rPr lang="ru-RU" dirty="0" smtClean="0"/>
              <a:t>Официальное поздравление юбиляра,</a:t>
            </a:r>
          </a:p>
          <a:p>
            <a:r>
              <a:rPr lang="ru-RU" dirty="0" smtClean="0"/>
              <a:t>Траурная речь</a:t>
            </a:r>
          </a:p>
          <a:p>
            <a:r>
              <a:rPr lang="ru-RU" b="1" dirty="0" smtClean="0"/>
              <a:t>Приветственная речь на открытии…(мероприятия, памятника, фирмы…)</a:t>
            </a:r>
          </a:p>
          <a:p>
            <a:r>
              <a:rPr lang="ru-RU" dirty="0" smtClean="0"/>
              <a:t>Заключительное слово при подведении итогов, закрытии …(мероприятия, конференции, собрания…)</a:t>
            </a:r>
          </a:p>
          <a:p>
            <a:r>
              <a:rPr lang="ru-RU" dirty="0" smtClean="0"/>
              <a:t>Речь с оценкой заслуг известного человека в годовщину его рождения</a:t>
            </a:r>
          </a:p>
          <a:p>
            <a:r>
              <a:rPr lang="ru-RU" dirty="0" smtClean="0"/>
              <a:t>Похвальная речь в адрес кого–либо или чего–либо( человека, организации, науки, общего дела, доски, телефона…)</a:t>
            </a:r>
          </a:p>
          <a:p>
            <a:r>
              <a:rPr lang="ru-RU" b="1" dirty="0" smtClean="0"/>
              <a:t>Представление собравшимся какого–либо лица  с краткой его характеристикой.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Общие требования:</a:t>
            </a:r>
          </a:p>
          <a:p>
            <a:r>
              <a:rPr lang="ru-RU" dirty="0" smtClean="0"/>
              <a:t>Краткое выступление, но  воодушевлять слушателей</a:t>
            </a:r>
          </a:p>
          <a:p>
            <a:r>
              <a:rPr lang="ru-RU" dirty="0" smtClean="0"/>
              <a:t>В меру энергичное и эмоциональное выступление</a:t>
            </a:r>
          </a:p>
          <a:p>
            <a:r>
              <a:rPr lang="ru-RU" dirty="0" smtClean="0"/>
              <a:t>Не содержать ничего спорного, вызывающего несогласие</a:t>
            </a:r>
          </a:p>
          <a:p>
            <a:r>
              <a:rPr lang="ru-RU" dirty="0" smtClean="0"/>
              <a:t>Произноситься без бумажки</a:t>
            </a:r>
          </a:p>
          <a:p>
            <a:r>
              <a:rPr lang="ru-RU" dirty="0" smtClean="0"/>
              <a:t>Пробуждать благородные чувства (восхищения, восторга, благодарности, преданности…)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5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D62EA-DCD8-4151-82F8-314A24F2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для подготовки информационной речи – не более 5 минут!!!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E514F0-9596-4669-90B1-AD9C2893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Как играть в прятки? Лапту? </a:t>
            </a:r>
          </a:p>
          <a:p>
            <a:r>
              <a:rPr lang="ru-RU" sz="3600" dirty="0"/>
              <a:t>Что такое бардовская песня?</a:t>
            </a:r>
          </a:p>
          <a:p>
            <a:r>
              <a:rPr lang="ru-RU" sz="3600" dirty="0"/>
              <a:t>Как чтение изменяет мышление человека?</a:t>
            </a:r>
          </a:p>
          <a:p>
            <a:r>
              <a:rPr lang="ru-RU" sz="3600" dirty="0"/>
              <a:t>Устное объявление-реклама концерта любимого композитора.</a:t>
            </a:r>
          </a:p>
          <a:p>
            <a:r>
              <a:rPr lang="ru-RU" sz="3600" dirty="0"/>
              <a:t>История рождения любимого музыкального коллектива                   ( любимой книги), (любимого спектакля), (известной картины)….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7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СХЕМЫ  бизнес-речи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9644" y="959556"/>
            <a:ext cx="5760156" cy="52174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rgbClr val="00B050"/>
                </a:solidFill>
                <a:latin typeface="Arial Black" panose="020B0A04020102020204" pitchFamily="34" charset="0"/>
              </a:rPr>
              <a:t>Оглавление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Прошлое: как дошли до этого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Настоящее: что имеем сейчас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Будущее: нежелательно = «страшилка» ( что будет, если не сделаете)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Black" panose="020B0A04020102020204" pitchFamily="34" charset="0"/>
              </a:rPr>
              <a:t>ВАШИ ПРЕДЛОЖЕНИЯ </a:t>
            </a:r>
            <a:r>
              <a:rPr lang="ru-RU" dirty="0"/>
              <a:t>= желаемое будущее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Что будет, если примете предложения = «замануха»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959556"/>
            <a:ext cx="5181600" cy="5610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  <a:latin typeface="Arial Black" panose="020B0A04020102020204" pitchFamily="34" charset="0"/>
              </a:rPr>
              <a:t>Message house</a:t>
            </a:r>
          </a:p>
          <a:p>
            <a:pPr marL="0" indent="0">
              <a:buNone/>
            </a:pPr>
            <a:endParaRPr lang="en-US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chemeClr val="accent2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70C0"/>
                </a:solidFill>
                <a:latin typeface="Arial Black" panose="020B0A04020102020204" pitchFamily="34" charset="0"/>
              </a:rPr>
              <a:t>          АРГУМЕНТЫ 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728179" y="1546577"/>
            <a:ext cx="4267200" cy="11853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latin typeface="Arial Black" panose="020B0A04020102020204" pitchFamily="34" charset="0"/>
              </a:rPr>
              <a:t>ПОСЛАНИЕ </a:t>
            </a:r>
          </a:p>
        </p:txBody>
      </p:sp>
      <p:sp>
        <p:nvSpPr>
          <p:cNvPr id="6" name="Трапеция 5"/>
          <p:cNvSpPr/>
          <p:nvPr/>
        </p:nvSpPr>
        <p:spPr>
          <a:xfrm>
            <a:off x="6487583" y="2731910"/>
            <a:ext cx="925689" cy="328506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8207023" y="2731910"/>
            <a:ext cx="1018822" cy="328506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Трапеция 7"/>
          <p:cNvSpPr/>
          <p:nvPr/>
        </p:nvSpPr>
        <p:spPr>
          <a:xfrm>
            <a:off x="10229850" y="2731910"/>
            <a:ext cx="925689" cy="328506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Соединитель: уступ 9"/>
          <p:cNvCxnSpPr/>
          <p:nvPr/>
        </p:nvCxnSpPr>
        <p:spPr>
          <a:xfrm>
            <a:off x="8048978" y="2460978"/>
            <a:ext cx="1998133" cy="1354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: изогнутая вправо 10"/>
          <p:cNvSpPr/>
          <p:nvPr/>
        </p:nvSpPr>
        <p:spPr>
          <a:xfrm>
            <a:off x="7023806" y="2460978"/>
            <a:ext cx="3700638" cy="2043286"/>
          </a:xfrm>
          <a:prstGeom prst="curvedRightArrow">
            <a:avLst>
              <a:gd name="adj1" fmla="val 25000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: изогнутая вверх 11"/>
          <p:cNvSpPr/>
          <p:nvPr/>
        </p:nvSpPr>
        <p:spPr>
          <a:xfrm>
            <a:off x="7236178" y="2596444"/>
            <a:ext cx="3375378" cy="1907820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5C41B9B4-4157-45C9-8423-0E164678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001-D70E-4897-AC71-A10F52BAECC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3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449942" y="285728"/>
            <a:ext cx="10827657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b="1" u="sng" dirty="0">
                <a:solidFill>
                  <a:srgbClr val="990000"/>
                </a:solidFill>
              </a:rPr>
              <a:t>Представление гостя:</a:t>
            </a:r>
          </a:p>
          <a:p>
            <a:endParaRPr lang="ru-RU" sz="3600" u="sng" dirty="0">
              <a:solidFill>
                <a:srgbClr val="990000"/>
              </a:solidFill>
            </a:endParaRPr>
          </a:p>
          <a:p>
            <a:r>
              <a:rPr lang="ru-RU" sz="2800" dirty="0"/>
              <a:t> </a:t>
            </a:r>
          </a:p>
          <a:p>
            <a:r>
              <a:rPr lang="ru-RU" sz="2800" dirty="0"/>
              <a:t> </a:t>
            </a:r>
            <a:r>
              <a:rPr lang="ru-RU" sz="2800" i="1" dirty="0"/>
              <a:t>Дорогие ……., сегодня я хочу представить вам..</a:t>
            </a:r>
            <a:r>
              <a:rPr lang="ru-RU" sz="2800" dirty="0"/>
              <a:t> </a:t>
            </a:r>
          </a:p>
          <a:p>
            <a:r>
              <a:rPr lang="ru-RU" sz="2800" dirty="0"/>
              <a:t>( имя, или ИОФ)</a:t>
            </a:r>
          </a:p>
          <a:p>
            <a:r>
              <a:rPr lang="ru-RU" sz="2800" dirty="0"/>
              <a:t>Где работает, учится, чем занимается …</a:t>
            </a:r>
          </a:p>
          <a:p>
            <a:r>
              <a:rPr lang="ru-RU" sz="2800" dirty="0"/>
              <a:t>Откуда прибыл…</a:t>
            </a:r>
          </a:p>
          <a:p>
            <a:r>
              <a:rPr lang="ru-RU" sz="2800" dirty="0"/>
              <a:t>Что связывает с данной организацией…</a:t>
            </a:r>
          </a:p>
          <a:p>
            <a:r>
              <a:rPr lang="ru-RU" sz="2800" dirty="0"/>
              <a:t> Кратко о качествах и достижениях…</a:t>
            </a:r>
          </a:p>
          <a:p>
            <a:r>
              <a:rPr lang="ru-RU" sz="2800" dirty="0"/>
              <a:t>Поблагодарить гостя за то, что пришел к нам…</a:t>
            </a:r>
          </a:p>
          <a:p>
            <a:r>
              <a:rPr lang="ru-RU" sz="2800" dirty="0"/>
              <a:t>Объявить программу встречи… </a:t>
            </a:r>
          </a:p>
          <a:p>
            <a:r>
              <a:rPr lang="ru-RU" sz="2800" dirty="0"/>
              <a:t>Предоставить слово гостю.</a:t>
            </a:r>
          </a:p>
          <a:p>
            <a:pPr eaLnBrk="0" hangingPunct="0"/>
            <a:endParaRPr lang="ru-RU" sz="2800" dirty="0"/>
          </a:p>
        </p:txBody>
      </p:sp>
      <p:pic>
        <p:nvPicPr>
          <p:cNvPr id="1026" name="Picture 2" descr="C:\Users\Оля\Desktop\50dc6a5ba2f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6359" y="285728"/>
            <a:ext cx="3894386" cy="38943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15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70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Анализ текста     </a:t>
            </a:r>
            <a:r>
              <a:rPr lang="ru-RU" b="1" i="1" dirty="0" smtClean="0"/>
              <a:t>Представление </a:t>
            </a:r>
            <a:r>
              <a:rPr lang="ru-RU" b="1" i="1" dirty="0"/>
              <a:t>гостя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914400"/>
            <a:ext cx="11684000" cy="5943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dirty="0" smtClean="0"/>
              <a:t>                                                         Уважаемые </a:t>
            </a:r>
            <a:r>
              <a:rPr lang="ru-RU" sz="4400" dirty="0"/>
              <a:t>дамы и господа,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Сегодня я с большим удовольствием стою перед вами, чтобы представить нашего особого гостя. Позвольте мне рассказать вам немного о его достижениях и вкладе в свою область.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Наш гость - уважаемый Иван Петрович, известный и признанный эксперт в 3д-моделировании. Он имеет богатый опыт работы и является авторитетным специалистом в своей сфере. Иван Петрович привнес значительный вклад, и его работа получила широкое признание.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Он является автором множества научных статей, публикаций и книг, которые стали настоящими руководствами для молодых специалистов. Иван Петрович также активно участвует в конференциях и семинарах, где делится своими знаниями и опытом с коллегами по всему миру.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Благодаря своим профессиональным качествам и преданности своей работе, Иван Петрович получил множество наград и признаний. Он является вдохновением для многих и его вклад неоценим.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Поэтому, я призываю вас приветствовать нашего почетного гостя Ивана Петровича. Мы рады, что он согласился присутствовать сегодня и поделиться своими знаниями и опытом с нами. Пожалуйста, дайте ему теплый прием и проявите свое восхищение его достижениями.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Спасибо.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7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638628" y="56412"/>
            <a:ext cx="11176001" cy="59400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3333FF"/>
                </a:solidFill>
              </a:rPr>
              <a:t>Правила подготовки приветственной</a:t>
            </a:r>
          </a:p>
          <a:p>
            <a:pPr algn="ctr"/>
            <a:r>
              <a:rPr lang="ru-RU" sz="3600" b="1" dirty="0">
                <a:solidFill>
                  <a:srgbClr val="3333FF"/>
                </a:solidFill>
              </a:rPr>
              <a:t> (</a:t>
            </a:r>
            <a:r>
              <a:rPr lang="ru-RU" sz="3600" b="1" dirty="0" err="1">
                <a:solidFill>
                  <a:srgbClr val="3333FF"/>
                </a:solidFill>
              </a:rPr>
              <a:t>офиц-протокольной</a:t>
            </a:r>
            <a:r>
              <a:rPr lang="ru-RU" sz="3600" b="1" dirty="0">
                <a:solidFill>
                  <a:srgbClr val="3333FF"/>
                </a:solidFill>
              </a:rPr>
              <a:t>):</a:t>
            </a:r>
            <a:endParaRPr lang="ru-RU" sz="3600" dirty="0">
              <a:solidFill>
                <a:srgbClr val="3333FF"/>
              </a:solidFill>
            </a:endParaRPr>
          </a:p>
          <a:p>
            <a:pPr lvl="1">
              <a:buFontTx/>
              <a:buChar char="•"/>
            </a:pPr>
            <a:r>
              <a:rPr lang="ru-RU" sz="2800" dirty="0"/>
              <a:t> Уважительное обращение</a:t>
            </a:r>
          </a:p>
          <a:p>
            <a:pPr lvl="1">
              <a:buFontTx/>
              <a:buChar char="•"/>
            </a:pPr>
            <a:r>
              <a:rPr lang="ru-RU" sz="2800" dirty="0"/>
              <a:t> Характеристика повода, события, в чью честь..</a:t>
            </a:r>
          </a:p>
          <a:p>
            <a:pPr lvl="1">
              <a:buFontTx/>
              <a:buChar char="•"/>
            </a:pPr>
            <a:r>
              <a:rPr lang="ru-RU" sz="2800" dirty="0"/>
              <a:t> Объяснение,  почему приятно выступать с </a:t>
            </a:r>
            <a:r>
              <a:rPr lang="ru-RU" sz="2800" dirty="0" smtClean="0"/>
              <a:t>приветствием</a:t>
            </a:r>
            <a:endParaRPr lang="ru-RU" sz="2800" dirty="0"/>
          </a:p>
          <a:p>
            <a:pPr lvl="1">
              <a:buFontTx/>
              <a:buChar char="•"/>
            </a:pPr>
            <a:r>
              <a:rPr lang="ru-RU" sz="2800" dirty="0"/>
              <a:t>Эмоциональная  похвала  в адрес </a:t>
            </a:r>
            <a:r>
              <a:rPr lang="ru-RU" sz="2800" dirty="0" smtClean="0"/>
              <a:t>тех, </a:t>
            </a:r>
            <a:r>
              <a:rPr lang="ru-RU" sz="2800" dirty="0"/>
              <a:t>кого </a:t>
            </a:r>
            <a:r>
              <a:rPr lang="ru-RU" sz="2800" dirty="0" smtClean="0"/>
              <a:t>приветствуете</a:t>
            </a:r>
          </a:p>
          <a:p>
            <a:pPr lvl="1">
              <a:buFontTx/>
              <a:buChar char="•"/>
            </a:pPr>
            <a:r>
              <a:rPr lang="ru-RU" sz="2800" dirty="0" smtClean="0"/>
              <a:t>Краткое описание результатов такого собрания: что может получить аудитория, на что обратить внимание, как себя вести и др.</a:t>
            </a:r>
            <a:endParaRPr lang="ru-RU" sz="2800" dirty="0"/>
          </a:p>
          <a:p>
            <a:pPr lvl="1">
              <a:buFontTx/>
              <a:buChar char="•"/>
            </a:pPr>
            <a:r>
              <a:rPr lang="ru-RU" sz="2800" dirty="0"/>
              <a:t> Оригинальные,  нестандартные фразы </a:t>
            </a:r>
          </a:p>
          <a:p>
            <a:pPr lvl="1">
              <a:buFontTx/>
              <a:buChar char="•"/>
            </a:pPr>
            <a:r>
              <a:rPr lang="ru-RU" sz="2800" dirty="0"/>
              <a:t>Приветливо улыбайтесь </a:t>
            </a:r>
          </a:p>
          <a:p>
            <a:pPr lvl="1">
              <a:buFontTx/>
              <a:buChar char="•"/>
            </a:pPr>
            <a:r>
              <a:rPr lang="ru-RU" sz="2800" dirty="0"/>
              <a:t> Говорите искренним тоном </a:t>
            </a:r>
          </a:p>
          <a:p>
            <a:pPr lvl="1">
              <a:buFontTx/>
              <a:buChar char="•"/>
            </a:pPr>
            <a:r>
              <a:rPr lang="ru-RU" sz="2800" dirty="0"/>
              <a:t> Завершите эмоциональными </a:t>
            </a:r>
            <a:r>
              <a:rPr lang="ru-RU" sz="2800" dirty="0" smtClean="0"/>
              <a:t>пожеланиями в адрес слушателей</a:t>
            </a:r>
            <a:endParaRPr lang="ru-RU" sz="2800" dirty="0"/>
          </a:p>
          <a:p>
            <a:pPr eaLnBrk="0" hangingPunct="0">
              <a:buFontTx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21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1887" y="89983"/>
            <a:ext cx="11524342" cy="68018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3333FF"/>
                </a:solidFill>
              </a:rPr>
              <a:t>Правила подготовки </a:t>
            </a:r>
            <a:r>
              <a:rPr lang="ru-RU" sz="3600" b="1" dirty="0" smtClean="0">
                <a:solidFill>
                  <a:srgbClr val="3333FF"/>
                </a:solidFill>
              </a:rPr>
              <a:t>поздравительной речи</a:t>
            </a:r>
            <a:endParaRPr lang="ru-RU" sz="3600" b="1" dirty="0">
              <a:solidFill>
                <a:srgbClr val="3333FF"/>
              </a:solidFill>
            </a:endParaRPr>
          </a:p>
          <a:p>
            <a:pPr algn="ctr"/>
            <a:r>
              <a:rPr lang="ru-RU" sz="3600" b="1" dirty="0">
                <a:solidFill>
                  <a:srgbClr val="3333FF"/>
                </a:solidFill>
              </a:rPr>
              <a:t> (</a:t>
            </a:r>
            <a:r>
              <a:rPr lang="ru-RU" sz="3600" b="1" dirty="0" err="1">
                <a:solidFill>
                  <a:srgbClr val="3333FF"/>
                </a:solidFill>
              </a:rPr>
              <a:t>офиц-протокольной</a:t>
            </a:r>
            <a:r>
              <a:rPr lang="ru-RU" sz="3600" b="1" dirty="0">
                <a:solidFill>
                  <a:srgbClr val="3333FF"/>
                </a:solidFill>
              </a:rPr>
              <a:t>):</a:t>
            </a:r>
            <a:endParaRPr lang="ru-RU" sz="3600" dirty="0">
              <a:solidFill>
                <a:srgbClr val="3333FF"/>
              </a:solidFill>
            </a:endParaRPr>
          </a:p>
          <a:p>
            <a:pPr lvl="1">
              <a:buFontTx/>
              <a:buChar char="•"/>
            </a:pPr>
            <a:r>
              <a:rPr lang="ru-RU" sz="2800" dirty="0"/>
              <a:t> Уважительное </a:t>
            </a:r>
            <a:r>
              <a:rPr lang="ru-RU" sz="2800" dirty="0" smtClean="0"/>
              <a:t>обращение к тем, кого поздравляете</a:t>
            </a:r>
            <a:endParaRPr lang="ru-RU" sz="2800" dirty="0"/>
          </a:p>
          <a:p>
            <a:pPr lvl="1">
              <a:buFontTx/>
              <a:buChar char="•"/>
            </a:pPr>
            <a:r>
              <a:rPr lang="ru-RU" sz="2800" dirty="0"/>
              <a:t> Характеристика повода, события, в чью честь..</a:t>
            </a:r>
          </a:p>
          <a:p>
            <a:pPr lvl="1">
              <a:buFontTx/>
              <a:buChar char="•"/>
            </a:pPr>
            <a:r>
              <a:rPr lang="ru-RU" sz="2800" dirty="0"/>
              <a:t> Объяснение,  почему </a:t>
            </a:r>
            <a:r>
              <a:rPr lang="ru-RU" sz="2800" dirty="0" smtClean="0"/>
              <a:t>вам приятно </a:t>
            </a:r>
            <a:r>
              <a:rPr lang="ru-RU" sz="2800" dirty="0"/>
              <a:t>выступать с </a:t>
            </a:r>
            <a:r>
              <a:rPr lang="ru-RU" sz="2800" dirty="0" smtClean="0"/>
              <a:t>поздравлением</a:t>
            </a:r>
            <a:endParaRPr lang="ru-RU" sz="2800" dirty="0"/>
          </a:p>
          <a:p>
            <a:pPr lvl="1">
              <a:buFontTx/>
              <a:buChar char="•"/>
            </a:pPr>
            <a:r>
              <a:rPr lang="ru-RU" sz="2800" dirty="0"/>
              <a:t>Эмоциональная  похвала  в адрес того, кого поздравляете </a:t>
            </a:r>
            <a:r>
              <a:rPr lang="ru-RU" sz="2800" dirty="0" smtClean="0"/>
              <a:t>( выбрать самое важное качество и построить речь на возвеличивании этого качества: </a:t>
            </a:r>
            <a:r>
              <a:rPr lang="ru-RU" sz="2800" i="1" dirty="0" smtClean="0"/>
              <a:t>самый лучший, один из первых, сравнить с необыкновенным историческим событием, личностью и т.п.)</a:t>
            </a:r>
            <a:endParaRPr lang="ru-RU" sz="2800" i="1" dirty="0"/>
          </a:p>
          <a:p>
            <a:pPr lvl="1">
              <a:buFontTx/>
              <a:buChar char="•"/>
            </a:pPr>
            <a:r>
              <a:rPr lang="ru-RU" sz="2800" dirty="0"/>
              <a:t> Оригинальные,  нестандартные фразы </a:t>
            </a:r>
          </a:p>
          <a:p>
            <a:pPr lvl="1">
              <a:buFontTx/>
              <a:buChar char="•"/>
            </a:pPr>
            <a:r>
              <a:rPr lang="ru-RU" sz="2800" dirty="0"/>
              <a:t>Приветливо улыбайтесь </a:t>
            </a:r>
          </a:p>
          <a:p>
            <a:pPr lvl="1">
              <a:buFontTx/>
              <a:buChar char="•"/>
            </a:pPr>
            <a:r>
              <a:rPr lang="ru-RU" sz="2800" dirty="0"/>
              <a:t> Говорите искренним тоном </a:t>
            </a:r>
          </a:p>
          <a:p>
            <a:pPr lvl="1">
              <a:buFontTx/>
              <a:buChar char="•"/>
            </a:pPr>
            <a:r>
              <a:rPr lang="ru-RU" sz="2800" dirty="0"/>
              <a:t> Смотрите на виновника торжества</a:t>
            </a:r>
          </a:p>
          <a:p>
            <a:pPr lvl="1">
              <a:buFontTx/>
              <a:buChar char="•"/>
            </a:pPr>
            <a:r>
              <a:rPr lang="ru-RU" sz="2800" dirty="0"/>
              <a:t> Завершите эмоциональными пожеланиями</a:t>
            </a:r>
          </a:p>
          <a:p>
            <a:pPr eaLnBrk="0" hangingPunct="0">
              <a:buFontTx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78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6868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4 вида речевой деятельности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57" y="1628776"/>
            <a:ext cx="11364686" cy="496071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   </a:t>
            </a:r>
            <a:r>
              <a:rPr lang="ru-RU" altLang="ru-RU" b="1" dirty="0" smtClean="0">
                <a:solidFill>
                  <a:srgbClr val="0070C0"/>
                </a:solidFill>
              </a:rPr>
              <a:t>говорение,</a:t>
            </a:r>
            <a:r>
              <a:rPr lang="ru-RU" altLang="ru-RU" b="1" dirty="0" smtClean="0"/>
              <a:t> письмо</a:t>
            </a:r>
            <a:r>
              <a:rPr lang="ru-RU" altLang="ru-RU" dirty="0"/>
              <a:t>    производят текст    </a:t>
            </a:r>
          </a:p>
          <a:p>
            <a:pPr eaLnBrk="1" hangingPunct="1">
              <a:buFontTx/>
              <a:buNone/>
            </a:pPr>
            <a:r>
              <a:rPr lang="ru-RU" altLang="ru-RU" b="1" dirty="0" smtClean="0"/>
              <a:t>     </a:t>
            </a:r>
            <a:r>
              <a:rPr lang="ru-RU" altLang="ru-RU" b="1" dirty="0" smtClean="0">
                <a:solidFill>
                  <a:srgbClr val="0070C0"/>
                </a:solidFill>
              </a:rPr>
              <a:t>слушание </a:t>
            </a:r>
            <a:r>
              <a:rPr lang="ru-RU" altLang="ru-RU" b="1" dirty="0" smtClean="0"/>
              <a:t>и чтение</a:t>
            </a:r>
            <a:r>
              <a:rPr lang="ru-RU" altLang="ru-RU" dirty="0"/>
              <a:t>  осуществляют восприятие  </a:t>
            </a:r>
          </a:p>
          <a:p>
            <a:pPr eaLnBrk="1" hangingPunct="1">
              <a:buFontTx/>
              <a:buNone/>
            </a:pPr>
            <a:r>
              <a:rPr lang="ru-RU" altLang="ru-RU" dirty="0"/>
              <a:t>                                                                     текста </a:t>
            </a:r>
          </a:p>
          <a:p>
            <a:pPr eaLnBrk="1" hangingPunct="1">
              <a:buFontTx/>
              <a:buNone/>
            </a:pPr>
            <a:r>
              <a:rPr lang="ru-RU" altLang="ru-RU" dirty="0"/>
              <a:t>   Язык здесь воплощается </a:t>
            </a:r>
          </a:p>
          <a:p>
            <a:pPr eaLnBrk="1" hangingPunct="1">
              <a:buFontTx/>
              <a:buNone/>
            </a:pPr>
            <a:r>
              <a:rPr lang="ru-RU" altLang="ru-RU" u="sng" dirty="0"/>
              <a:t>в письменной форме</a:t>
            </a:r>
            <a:r>
              <a:rPr lang="ru-RU" altLang="ru-RU" dirty="0"/>
              <a:t>   (когда мы пишем и читаем)  </a:t>
            </a:r>
          </a:p>
          <a:p>
            <a:pPr eaLnBrk="1" hangingPunct="1">
              <a:buFontTx/>
              <a:buNone/>
            </a:pPr>
            <a:r>
              <a:rPr lang="ru-RU" altLang="ru-RU" u="sng" dirty="0"/>
              <a:t>в устной</a:t>
            </a:r>
            <a:r>
              <a:rPr lang="ru-RU" altLang="ru-RU" dirty="0"/>
              <a:t>    (когда мы говорим и слушаем).</a:t>
            </a:r>
          </a:p>
          <a:p>
            <a:pPr eaLnBrk="1" hangingPunct="1">
              <a:buFontTx/>
              <a:buNone/>
            </a:pPr>
            <a:r>
              <a:rPr lang="ru-RU" altLang="ru-RU" b="1" i="1" dirty="0"/>
              <a:t>   "средний" человек на чтение и письмо затрачивает 20 % времени, </a:t>
            </a:r>
          </a:p>
          <a:p>
            <a:pPr eaLnBrk="1" hangingPunct="1">
              <a:buFontTx/>
              <a:buNone/>
            </a:pPr>
            <a:r>
              <a:rPr lang="ru-RU" altLang="ru-RU" b="1" i="1" dirty="0"/>
              <a:t>   а на слушание и говорение — 80 %.</a:t>
            </a:r>
          </a:p>
          <a:p>
            <a:pPr eaLnBrk="1" hangingPunct="1">
              <a:buFontTx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725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F0AB3-CD75-4051-866D-4F95DDC7D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614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ПРИМЕРЫ похвалы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FDE1F3-1B05-43C8-8042-EEA18051E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4152"/>
            <a:ext cx="10515600" cy="5478721"/>
          </a:xfrm>
        </p:spPr>
        <p:txBody>
          <a:bodyPr/>
          <a:lstStyle/>
          <a:p>
            <a:pPr marL="76200" indent="-228600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Образец: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Бескорыстие – это готовность помогать другим, не получая ничего от них взамен. За что мы все уважаем Сергея Петровича – так это за то, что он действительно бескорыстный человек. когда бы к нему ни обратились, он всегда готов помочь, ничего не требуя взамен. Помню, однажды и мне ……. Если бы не Сергей Петрович, туго бы мне пришлось в этой истории. И я благодарен Вам,  глубоко мной уважаемый Сергей Петрович…. От всей души  желаю Вам сохранить красоту своей души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.….</a:t>
            </a:r>
          </a:p>
          <a:p>
            <a:pPr marL="76200" indent="-228600" algn="ctr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Объясните, что такое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справедливость, благоразумие, доброта, мудрость, скромность, щедрость, великодушие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Используйте в характеристике конкретного человека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7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43" y="609600"/>
            <a:ext cx="11843657" cy="624839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Дорогая наша любимая Людмила Сергеевна!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В сей знаменательный день </a:t>
            </a:r>
            <a:r>
              <a:rPr lang="ru-RU" dirty="0" smtClean="0"/>
              <a:t>, в день Вашего юбилея, мы собрались в этом прекрасном зале, чтобы выразить Вам наше уважение и любовь. Коллеги, я </a:t>
            </a:r>
            <a:r>
              <a:rPr lang="ru-RU" dirty="0"/>
              <a:t>имею честь сказать </a:t>
            </a:r>
            <a:r>
              <a:rPr lang="ru-RU" dirty="0" smtClean="0"/>
              <a:t> слова поздравления  </a:t>
            </a:r>
            <a:r>
              <a:rPr lang="ru-RU" dirty="0"/>
              <a:t>человеку, чья доброта поражает моё воображение. Каждый, кто хоть один раз </a:t>
            </a:r>
            <a:r>
              <a:rPr lang="ru-RU" dirty="0" smtClean="0"/>
              <a:t> общался с Людмилой Сергеевной, </a:t>
            </a:r>
            <a:r>
              <a:rPr lang="ru-RU" dirty="0"/>
              <a:t>не мог не заметить исходящий от </a:t>
            </a:r>
            <a:r>
              <a:rPr lang="ru-RU" dirty="0" smtClean="0"/>
              <a:t>нее </a:t>
            </a:r>
            <a:r>
              <a:rPr lang="ru-RU" dirty="0"/>
              <a:t>свет. </a:t>
            </a:r>
            <a:r>
              <a:rPr lang="ru-RU" dirty="0" smtClean="0"/>
              <a:t>Её глаза  излучают свет. Её глаза всегда полны  любви </a:t>
            </a:r>
            <a:r>
              <a:rPr lang="ru-RU" dirty="0"/>
              <a:t>и </a:t>
            </a:r>
            <a:r>
              <a:rPr lang="ru-RU" dirty="0" smtClean="0"/>
              <a:t>красоты. </a:t>
            </a:r>
            <a:r>
              <a:rPr lang="ru-RU" dirty="0"/>
              <a:t>Многие из </a:t>
            </a:r>
            <a:r>
              <a:rPr lang="ru-RU" dirty="0" smtClean="0"/>
              <a:t>нас чаще, конечно,  </a:t>
            </a:r>
            <a:r>
              <a:rPr lang="ru-RU" dirty="0"/>
              <a:t>думают лишь о себе</a:t>
            </a:r>
            <a:r>
              <a:rPr lang="ru-RU" dirty="0" smtClean="0"/>
              <a:t>, о своих проблемах… Но  наша Людмила Сергеевна - тот </a:t>
            </a:r>
            <a:r>
              <a:rPr lang="ru-RU" dirty="0"/>
              <a:t>редкий случай, к которому </a:t>
            </a:r>
            <a:r>
              <a:rPr lang="ru-RU" dirty="0" smtClean="0"/>
              <a:t>забота только о себе  </a:t>
            </a:r>
            <a:r>
              <a:rPr lang="ru-RU" dirty="0"/>
              <a:t>не относится. Она всегда готова </a:t>
            </a:r>
            <a:r>
              <a:rPr lang="ru-RU" dirty="0" smtClean="0"/>
              <a:t>прийти </a:t>
            </a:r>
            <a:r>
              <a:rPr lang="ru-RU" dirty="0"/>
              <a:t>на помощь </a:t>
            </a:r>
            <a:r>
              <a:rPr lang="ru-RU" dirty="0" smtClean="0"/>
              <a:t>всем нуждающимся</a:t>
            </a:r>
            <a:r>
              <a:rPr lang="ru-RU" dirty="0"/>
              <a:t>, будь то лучшая </a:t>
            </a:r>
            <a:r>
              <a:rPr lang="ru-RU" dirty="0" smtClean="0"/>
              <a:t>подруга, или простой рабочий,  </a:t>
            </a:r>
            <a:r>
              <a:rPr lang="ru-RU" dirty="0"/>
              <a:t>или бездомный котёнок - никого </a:t>
            </a:r>
            <a:r>
              <a:rPr lang="ru-RU" dirty="0" smtClean="0"/>
              <a:t> она не </a:t>
            </a:r>
            <a:r>
              <a:rPr lang="ru-RU" dirty="0"/>
              <a:t>обделит </a:t>
            </a:r>
            <a:r>
              <a:rPr lang="ru-RU" dirty="0" smtClean="0"/>
              <a:t> своим </a:t>
            </a:r>
            <a:r>
              <a:rPr lang="ru-RU" dirty="0"/>
              <a:t>теплом. Лучи её добра освещают </a:t>
            </a:r>
            <a:r>
              <a:rPr lang="ru-RU" dirty="0" smtClean="0"/>
              <a:t> нашу жизнь,  даже в  </a:t>
            </a:r>
            <a:r>
              <a:rPr lang="ru-RU" dirty="0"/>
              <a:t>самый мрачный </a:t>
            </a:r>
            <a:r>
              <a:rPr lang="ru-RU" dirty="0" smtClean="0"/>
              <a:t>день она умеет вселять </a:t>
            </a:r>
            <a:r>
              <a:rPr lang="ru-RU" dirty="0"/>
              <a:t>надежду на счастливое будущее. И вот уже </a:t>
            </a:r>
            <a:r>
              <a:rPr lang="ru-RU" dirty="0" smtClean="0"/>
              <a:t>двадцать пять  </a:t>
            </a:r>
            <a:r>
              <a:rPr lang="ru-RU" dirty="0"/>
              <a:t>лет она добавляет красок нашим серым будням. Дорогая </a:t>
            </a:r>
            <a:r>
              <a:rPr lang="ru-RU" dirty="0" smtClean="0"/>
              <a:t>Людмила Сергеевна, для меня - Люсенька</a:t>
            </a:r>
            <a:r>
              <a:rPr lang="ru-RU" dirty="0"/>
              <a:t>, я поздравляю тебя с днём рождения и желаю, чтобы этот жестокий мир никогда не </a:t>
            </a:r>
            <a:r>
              <a:rPr lang="ru-RU" dirty="0" smtClean="0"/>
              <a:t>растоптал  </a:t>
            </a:r>
            <a:r>
              <a:rPr lang="ru-RU" dirty="0"/>
              <a:t>твою искреннюю доброту. </a:t>
            </a:r>
            <a:r>
              <a:rPr lang="ru-RU" dirty="0" smtClean="0"/>
              <a:t>Чтобы  мы еще долгие годы жили в сиянии ее света!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7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63514" cy="7089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Анализ текста: </a:t>
            </a:r>
            <a:r>
              <a:rPr lang="ru-RU" sz="3200" b="1" i="1" dirty="0" smtClean="0"/>
              <a:t>Официальное </a:t>
            </a:r>
            <a:r>
              <a:rPr lang="ru-RU" sz="3200" b="1" i="1" dirty="0"/>
              <a:t>поздравление фирмы с юбилеем (5 лет со дня создания)</a:t>
            </a:r>
            <a:br>
              <a:rPr lang="ru-RU" sz="3200" b="1" i="1" dirty="0"/>
            </a:b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856343"/>
            <a:ext cx="11640457" cy="5718628"/>
          </a:xfrm>
        </p:spPr>
        <p:txBody>
          <a:bodyPr>
            <a:noAutofit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/>
              <a:t>                                                                              Уважаемые </a:t>
            </a:r>
            <a:r>
              <a:rPr lang="ru-RU" sz="1900" dirty="0"/>
              <a:t>дамы и господа,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/>
              <a:t>Сегодня мы собрались здесь, чтобы отметить очень важное событие - пятилетие нашей компании. Этот юбилей является значимым и волнующим моментом в истории нашей </a:t>
            </a:r>
            <a:r>
              <a:rPr lang="ru-RU" sz="1900" dirty="0" smtClean="0"/>
              <a:t>фирмы. За </a:t>
            </a:r>
            <a:r>
              <a:rPr lang="ru-RU" sz="1900" dirty="0"/>
              <a:t>эти пять лет мы смогли достичь множества успехов и преодолеть многочисленные препятствия. Наша компания стала признанным лидером в своей отрасли и зарекомендовала себя как надежный и инновационный партнер.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/>
              <a:t>Важно отметить, что наш успех был невозможен без нашей команды талантливых и преданных сотрудников. Их усердие, профессионализм и творческий подход к работе являются основой нашего прогресса. Я хотел бы выразить свою глубокую благодарность каждому члену нашей команды за их ценный вклад в развитие нашей компании.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/>
              <a:t>Также хотелось бы отметить наших постоянных клиентов и партнеров, которые верили в нас и поддерживали нас на протяжении этих пяти лет. Ваше доверие и поддержка были для нас важными стимулами для постоянного развития и роста.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/>
              <a:t>В заключение, я хотел бы поздравить каждого из нас с этим замечательным юбилеем. Пять лет — это значительный период времени, и мы можем гордиться тем, что достигли за это время. Я уверен, что будущее нашей компании будет еще более ярким и успешным.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/>
              <a:t>Спасибо всем за ваше присутствие и поддержку. Поздравляю нас всех с пятилетием нашей фирмы!</a:t>
            </a:r>
          </a:p>
        </p:txBody>
      </p:sp>
    </p:spTree>
    <p:extLst>
      <p:ext uri="{BB962C8B-B14F-4D97-AF65-F5344CB8AC3E}">
        <p14:creationId xmlns:p14="http://schemas.microsoft.com/office/powerpoint/2010/main" val="10103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Виды аргументов</a:t>
            </a:r>
            <a:r>
              <a:rPr lang="ru-RU" sz="3600" dirty="0"/>
              <a:t> </a:t>
            </a:r>
            <a:r>
              <a:rPr lang="ru-RU" sz="2700" dirty="0"/>
              <a:t>(лат. </a:t>
            </a:r>
            <a:r>
              <a:rPr lang="de-DE" sz="2700" b="1" i="1" dirty="0" err="1"/>
              <a:t>аrgumеntum</a:t>
            </a:r>
            <a:r>
              <a:rPr lang="de-DE" sz="2700" b="1" i="1" dirty="0"/>
              <a:t> </a:t>
            </a:r>
            <a:r>
              <a:rPr lang="ru-RU" sz="2700" dirty="0"/>
              <a:t>—</a:t>
            </a:r>
            <a:r>
              <a:rPr lang="ru-RU" sz="2700" i="1" dirty="0"/>
              <a:t> </a:t>
            </a:r>
            <a:r>
              <a:rPr lang="ru-RU" sz="2700" dirty="0"/>
              <a:t> от глагола </a:t>
            </a:r>
            <a:r>
              <a:rPr lang="fr-FR" sz="2700" b="1" i="1" dirty="0"/>
              <a:t>аrguа </a:t>
            </a:r>
            <a:r>
              <a:rPr lang="ru-RU" sz="2700" dirty="0"/>
              <a:t>—</a:t>
            </a:r>
            <a:r>
              <a:rPr lang="ru-RU" sz="2700" b="1" i="1" dirty="0"/>
              <a:t> </a:t>
            </a:r>
            <a:r>
              <a:rPr lang="ru-RU" sz="2700" dirty="0"/>
              <a:t>“показываю, </a:t>
            </a:r>
            <a:r>
              <a:rPr lang="ru-RU" sz="2700" b="1" dirty="0"/>
              <a:t>выясняю, </a:t>
            </a:r>
            <a:r>
              <a:rPr lang="ru-RU" sz="2700" dirty="0"/>
              <a:t>доказываю”).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37625" y="1142985"/>
            <a:ext cx="5682175" cy="498317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9600" b="1" dirty="0">
                <a:solidFill>
                  <a:srgbClr val="FF0000"/>
                </a:solidFill>
              </a:rPr>
              <a:t>Рациональные </a:t>
            </a:r>
            <a:r>
              <a:rPr lang="ru-RU" sz="9600" dirty="0"/>
              <a:t>=  </a:t>
            </a:r>
            <a:r>
              <a:rPr lang="ru-RU" sz="9600" b="1" dirty="0"/>
              <a:t>по делу</a:t>
            </a:r>
            <a:r>
              <a:rPr lang="ru-RU" sz="9600" dirty="0"/>
              <a:t>  </a:t>
            </a:r>
          </a:p>
          <a:p>
            <a:r>
              <a:rPr lang="en-US" sz="9600" dirty="0" err="1"/>
              <a:t>argumenta</a:t>
            </a:r>
            <a:r>
              <a:rPr lang="en-US" sz="9600" dirty="0"/>
              <a:t> ad </a:t>
            </a:r>
            <a:r>
              <a:rPr lang="en-US" sz="9600" dirty="0" err="1"/>
              <a:t>rem</a:t>
            </a:r>
            <a:r>
              <a:rPr lang="ru-RU" sz="9600" dirty="0"/>
              <a:t> </a:t>
            </a:r>
          </a:p>
          <a:p>
            <a:endParaRPr lang="ru-RU" dirty="0"/>
          </a:p>
          <a:p>
            <a:r>
              <a:rPr lang="ru-RU" sz="7200" b="1" dirty="0">
                <a:latin typeface="Arial Black" pitchFamily="34" charset="0"/>
              </a:rPr>
              <a:t>1.Факты</a:t>
            </a:r>
            <a:endParaRPr lang="ru-RU" sz="7200" dirty="0">
              <a:latin typeface="Arial Black" pitchFamily="34" charset="0"/>
            </a:endParaRPr>
          </a:p>
          <a:p>
            <a:pPr>
              <a:buNone/>
            </a:pPr>
            <a:r>
              <a:rPr lang="ru-RU" sz="7200" dirty="0">
                <a:latin typeface="Arial" pitchFamily="34" charset="0"/>
                <a:cs typeface="Arial" pitchFamily="34" charset="0"/>
              </a:rPr>
              <a:t>НО доводы при обработке не всегда надежны, необходимо анализировать ВСЕ факты: отрицательные примеры  </a:t>
            </a:r>
          </a:p>
          <a:p>
            <a:r>
              <a:rPr lang="ru-RU" sz="7200" b="1" dirty="0">
                <a:latin typeface="Arial Black" pitchFamily="34" charset="0"/>
              </a:rPr>
              <a:t>2. Авторитеты </a:t>
            </a:r>
            <a:endParaRPr lang="ru-RU" sz="7200" dirty="0">
              <a:latin typeface="Arial Black" pitchFamily="34" charset="0"/>
            </a:endParaRPr>
          </a:p>
          <a:p>
            <a:pPr>
              <a:buNone/>
            </a:pPr>
            <a:r>
              <a:rPr lang="ru-RU" sz="7200" dirty="0">
                <a:latin typeface="Arial" pitchFamily="34" charset="0"/>
                <a:cs typeface="Arial" pitchFamily="34" charset="0"/>
              </a:rPr>
              <a:t>(имеющие высокий статус в данной аудитории) </a:t>
            </a:r>
          </a:p>
          <a:p>
            <a:r>
              <a:rPr lang="ru-RU" sz="7200" b="1" dirty="0">
                <a:latin typeface="Arial Black" pitchFamily="34" charset="0"/>
              </a:rPr>
              <a:t>3.Заведомо истинные суждения</a:t>
            </a:r>
            <a:r>
              <a:rPr lang="ru-RU" sz="7200" dirty="0">
                <a:latin typeface="Arial Black" pitchFamily="34" charset="0"/>
              </a:rPr>
              <a:t>: </a:t>
            </a:r>
            <a:r>
              <a:rPr lang="ru-RU" sz="7200" dirty="0">
                <a:latin typeface="Arial" pitchFamily="34" charset="0"/>
                <a:cs typeface="Arial" pitchFamily="34" charset="0"/>
              </a:rPr>
              <a:t>законы, аксиомы, теории – принятые обществом  как безусловно верные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096000" y="1071547"/>
            <a:ext cx="6096000" cy="4357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>
                <a:solidFill>
                  <a:srgbClr val="FF0000"/>
                </a:solidFill>
                <a:latin typeface="Arial Black" panose="020B0A04020102020204" pitchFamily="34" charset="0"/>
              </a:rPr>
              <a:t>Иррациональные  </a:t>
            </a:r>
            <a:r>
              <a:rPr lang="ru-RU" sz="9600" dirty="0"/>
              <a:t>=  к человеку  </a:t>
            </a:r>
          </a:p>
          <a:p>
            <a:r>
              <a:rPr lang="en-US" sz="9600" dirty="0" err="1"/>
              <a:t>argumenta</a:t>
            </a:r>
            <a:r>
              <a:rPr lang="en-US" sz="9600" dirty="0"/>
              <a:t> ad hominem</a:t>
            </a:r>
            <a:r>
              <a:rPr lang="ru-RU" sz="9600" dirty="0"/>
              <a:t> = психологические</a:t>
            </a:r>
          </a:p>
          <a:p>
            <a:pPr>
              <a:buNone/>
            </a:pPr>
            <a:r>
              <a:rPr lang="ru-RU" sz="7200" b="1" dirty="0"/>
              <a:t>Обращение к предрассудкам, чувствам, желаниям адресата</a:t>
            </a:r>
            <a:r>
              <a:rPr lang="ru-RU" sz="7200" dirty="0"/>
              <a:t>: </a:t>
            </a:r>
          </a:p>
          <a:p>
            <a:r>
              <a:rPr lang="ru-RU" sz="8000" u="sng" dirty="0">
                <a:latin typeface="Arial Black" pitchFamily="34" charset="0"/>
              </a:rPr>
              <a:t>1.Чувства собственного достоинства: </a:t>
            </a:r>
            <a:r>
              <a:rPr lang="ru-RU" sz="8000" b="1" i="1" dirty="0">
                <a:latin typeface="Arial" pitchFamily="34" charset="0"/>
                <a:cs typeface="Arial" pitchFamily="34" charset="0"/>
              </a:rPr>
              <a:t>Вы практичные, рассудительные люди, а потому, конечно, согласитесь с тем ,что…</a:t>
            </a:r>
            <a:endParaRPr lang="ru-RU" sz="8000" b="1" dirty="0">
              <a:latin typeface="Arial" pitchFamily="34" charset="0"/>
              <a:cs typeface="Arial" pitchFamily="34" charset="0"/>
            </a:endParaRPr>
          </a:p>
          <a:p>
            <a:r>
              <a:rPr lang="ru-RU" sz="8000" u="sng" dirty="0">
                <a:latin typeface="Arial Black" pitchFamily="34" charset="0"/>
              </a:rPr>
              <a:t>2.Материальные, экономические, социальные интересы публики: 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Каждый получит выгоду от вложения своих средств в это предприятие!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r>
              <a:rPr lang="ru-RU" sz="8000" u="sng" dirty="0">
                <a:latin typeface="Arial Black" pitchFamily="34" charset="0"/>
              </a:rPr>
              <a:t>3.Физическое благополучие, свобода, удобства, привычки: 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Если согласитесь с позицией моего оппонента, потеряете здоровье, а то и жизнь.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52596" y="5637206"/>
            <a:ext cx="9667318" cy="1220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50830" y="5715017"/>
            <a:ext cx="9102969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318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(от лат. </a:t>
            </a:r>
            <a:r>
              <a:rPr lang="ru-RU" sz="2400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fасtum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что значит </a:t>
            </a:r>
            <a:r>
              <a:rPr lang="ru-RU" sz="2400" i="1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деяние, поступок, произведение</a:t>
            </a:r>
            <a:r>
              <a:rPr lang="ru-RU" sz="2400" dirty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4238612" y="3000372"/>
            <a:ext cx="3571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3BDFFE63-38A4-48BE-8F3E-F9CA5513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001-D70E-4897-AC71-A10F52BAECC5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3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589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Практика: написать текст выступления и произнести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362857" y="725713"/>
            <a:ext cx="11596913" cy="60089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/>
              <a:t> </a:t>
            </a:r>
            <a:r>
              <a:rPr lang="ru-RU" sz="2200" dirty="0" smtClean="0"/>
              <a:t> Я представительница </a:t>
            </a:r>
            <a:r>
              <a:rPr lang="ru-RU" sz="2200" dirty="0"/>
              <a:t>студенческого сообщества, хотела бы выразить </a:t>
            </a:r>
            <a:r>
              <a:rPr lang="ru-RU" sz="2200" dirty="0" smtClean="0"/>
              <a:t>нашу обеспокоенность </a:t>
            </a:r>
            <a:r>
              <a:rPr lang="ru-RU" sz="2200" dirty="0"/>
              <a:t>в связи с качеством образования в области физики. Мы обратили внимание на недостатки в работе преподавателя по физике и хотели бы привлечь ваше внимание к следующим аспектам: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/>
              <a:t>Недостаточная подготовка: Многие студенты заметили, что Преподаватель не всегда обладает достаточными знаниями и компетенциями в области физики, чтобы обеспечить нам качественное обучение.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/>
              <a:t>Невыполнение обязанностей: Преподаватель не выполняет свои обязанности в полной мере, не предоставляя нам необходимый учебный материал и не проводя достаточное количество занятий.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/>
              <a:t>Двойные стандарты: Мы также обратили внимание на то, что Преподаватель требует от нас выполнения заданий и выполнения обязанностей, которые он сам не соблюдает.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/>
              <a:t>Эти проблемы серьезно влияют на качество нашего образования и нашу способность успешно справляться с учебными заданиями. Мы хотели бы просить вас принять соответствующие меры для решения этой проблемы и обеспечения более качественного обучения </a:t>
            </a:r>
            <a:r>
              <a:rPr lang="ru-RU" sz="2200" dirty="0" smtClean="0"/>
              <a:t>  </a:t>
            </a:r>
            <a:r>
              <a:rPr lang="ru-RU" sz="2200" dirty="0"/>
              <a:t>физике.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/>
              <a:t>Мы готовы сотрудничать с администрацией университета и предоставлять дополнительную информацию или свидетельства, если это необходимо, чтобы улучшить ситуацию.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 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453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3896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/>
              <a:t>Г О В О Р Е Н И Е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743" y="1196976"/>
            <a:ext cx="11785600" cy="553765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/>
              <a:t> </a:t>
            </a:r>
            <a:r>
              <a:rPr lang="ru-RU" altLang="ru-RU" dirty="0">
                <a:latin typeface="Times New Roman" panose="02020603050405020304" pitchFamily="18" charset="0"/>
              </a:rPr>
              <a:t>Каждый по собственному опыту знает, что можно </a:t>
            </a:r>
            <a:endParaRPr lang="ru-RU" altLang="ru-RU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говорить </a:t>
            </a:r>
            <a:r>
              <a:rPr lang="ru-RU" altLang="ru-RU" dirty="0">
                <a:latin typeface="Times New Roman" panose="02020603050405020304" pitchFamily="18" charset="0"/>
              </a:rPr>
              <a:t>совершенно по-разному в зависимости от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>
                <a:solidFill>
                  <a:srgbClr val="CC3300"/>
                </a:solidFill>
                <a:latin typeface="Times New Roman" panose="02020603050405020304" pitchFamily="18" charset="0"/>
              </a:rPr>
              <a:t>мотива и цели,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>
                <a:solidFill>
                  <a:srgbClr val="CC3300"/>
                </a:solidFill>
                <a:latin typeface="Times New Roman" panose="02020603050405020304" pitchFamily="18" charset="0"/>
              </a:rPr>
              <a:t>слушающего</a:t>
            </a:r>
            <a:r>
              <a:rPr lang="ru-RU" altLang="ru-RU" dirty="0">
                <a:latin typeface="Times New Roman" panose="02020603050405020304" pitchFamily="18" charset="0"/>
              </a:rPr>
              <a:t> (или аудитории слушающих),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 smtClean="0">
                <a:solidFill>
                  <a:srgbClr val="CC3300"/>
                </a:solidFill>
                <a:latin typeface="Times New Roman" panose="02020603050405020304" pitchFamily="18" charset="0"/>
              </a:rPr>
              <a:t>обстановки:</a:t>
            </a: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</a:rPr>
              <a:t>сферы деятельности, общественной, </a:t>
            </a:r>
            <a:r>
              <a:rPr lang="ru-RU" altLang="ru-RU" dirty="0" smtClean="0">
                <a:latin typeface="Times New Roman" panose="02020603050405020304" pitchFamily="18" charset="0"/>
              </a:rPr>
              <a:t>профессиональной  </a:t>
            </a:r>
            <a:r>
              <a:rPr lang="ru-RU" altLang="ru-RU" dirty="0">
                <a:latin typeface="Times New Roman" panose="02020603050405020304" pitchFamily="18" charset="0"/>
              </a:rPr>
              <a:t>среды.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ru-RU" altLang="ru-RU" u="sng" dirty="0" smtClean="0">
                <a:latin typeface="Times New Roman" panose="02020603050405020304" pitchFamily="18" charset="0"/>
              </a:rPr>
              <a:t>говорить </a:t>
            </a:r>
            <a:r>
              <a:rPr lang="ru-RU" altLang="ru-RU" u="sng" dirty="0">
                <a:latin typeface="Times New Roman" panose="02020603050405020304" pitchFamily="18" charset="0"/>
              </a:rPr>
              <a:t>для </a:t>
            </a:r>
            <a:r>
              <a:rPr lang="ru-RU" altLang="ru-RU" u="sng" dirty="0" smtClean="0">
                <a:latin typeface="Times New Roman" panose="02020603050405020304" pitchFamily="18" charset="0"/>
              </a:rPr>
              <a:t>себя (</a:t>
            </a:r>
            <a:r>
              <a:rPr lang="ru-RU" altLang="ru-RU" dirty="0" smtClean="0">
                <a:latin typeface="Times New Roman" panose="02020603050405020304" pitchFamily="18" charset="0"/>
              </a:rPr>
              <a:t>бормотать,  тренировать дикцию</a:t>
            </a:r>
            <a:r>
              <a:rPr lang="ru-RU" altLang="ru-RU" dirty="0">
                <a:latin typeface="Times New Roman" panose="02020603050405020304" pitchFamily="18" charset="0"/>
              </a:rPr>
              <a:t>, </a:t>
            </a:r>
            <a:r>
              <a:rPr lang="ru-RU" altLang="ru-RU" dirty="0" smtClean="0">
                <a:latin typeface="Times New Roman" panose="02020603050405020304" pitchFamily="18" charset="0"/>
              </a:rPr>
              <a:t>связки, вырабатывать </a:t>
            </a:r>
            <a:r>
              <a:rPr lang="ru-RU" altLang="ru-RU" dirty="0">
                <a:latin typeface="Times New Roman" panose="02020603050405020304" pitchFamily="18" charset="0"/>
              </a:rPr>
              <a:t>красноречие- </a:t>
            </a:r>
            <a:r>
              <a:rPr lang="ru-RU" altLang="ru-RU" dirty="0">
                <a:solidFill>
                  <a:srgbClr val="CC3300"/>
                </a:solidFill>
                <a:latin typeface="Times New Roman" panose="02020603050405020304" pitchFamily="18" charset="0"/>
              </a:rPr>
              <a:t>проговаривание чисто техническое</a:t>
            </a:r>
            <a:r>
              <a:rPr lang="ru-RU" altLang="ru-RU" dirty="0">
                <a:latin typeface="Times New Roman" panose="02020603050405020304" pitchFamily="18" charset="0"/>
              </a:rPr>
              <a:t> без слушателя, не </a:t>
            </a:r>
            <a:r>
              <a:rPr lang="ru-RU" altLang="ru-RU" dirty="0" smtClean="0">
                <a:latin typeface="Times New Roman" panose="02020603050405020304" pitchFamily="18" charset="0"/>
              </a:rPr>
              <a:t>сообщая </a:t>
            </a:r>
            <a:r>
              <a:rPr lang="ru-RU" altLang="ru-RU" dirty="0">
                <a:latin typeface="Times New Roman" panose="02020603050405020304" pitchFamily="18" charset="0"/>
              </a:rPr>
              <a:t>ему каких-то сведений.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</a:rPr>
              <a:t>Совсем другое дело, когда человек </a:t>
            </a:r>
            <a:r>
              <a:rPr lang="ru-RU" altLang="ru-RU" u="sng" dirty="0">
                <a:latin typeface="Times New Roman" panose="02020603050405020304" pitchFamily="18" charset="0"/>
              </a:rPr>
              <a:t>говорит для своего адресата,</a:t>
            </a:r>
            <a:r>
              <a:rPr lang="ru-RU" altLang="ru-RU" dirty="0">
                <a:latin typeface="Times New Roman" panose="02020603050405020304" pitchFamily="18" charset="0"/>
              </a:rPr>
              <a:t> который может стать собеседником, партнером в речевых действиях.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2" descr="http://knigge.ru/images/pravila_obsheniya-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112" y="-57150"/>
            <a:ext cx="2771775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9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3896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 smtClean="0"/>
              <a:t>Цель говорения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899886"/>
            <a:ext cx="11538857" cy="583474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400" dirty="0"/>
              <a:t> </a:t>
            </a:r>
            <a:r>
              <a:rPr lang="ru-RU" altLang="ru-RU" sz="2400" dirty="0">
                <a:solidFill>
                  <a:srgbClr val="CC3300"/>
                </a:solidFill>
              </a:rPr>
              <a:t>сообщить новую</a:t>
            </a:r>
            <a:r>
              <a:rPr lang="ru-RU" altLang="ru-RU" sz="2400" dirty="0"/>
              <a:t> смысловую, эмоциональную и другую </a:t>
            </a:r>
            <a:r>
              <a:rPr lang="ru-RU" altLang="ru-RU" sz="2400" dirty="0">
                <a:solidFill>
                  <a:srgbClr val="CC3300"/>
                </a:solidFill>
              </a:rPr>
              <a:t>информацию;</a:t>
            </a:r>
            <a:r>
              <a:rPr lang="ru-RU" altLang="ru-RU" sz="2400" dirty="0"/>
              <a:t>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400" dirty="0">
                <a:solidFill>
                  <a:srgbClr val="CC3300"/>
                </a:solidFill>
              </a:rPr>
              <a:t>выразить оценку</a:t>
            </a:r>
            <a:r>
              <a:rPr lang="ru-RU" altLang="ru-RU" sz="2400" dirty="0"/>
              <a:t> и отношение к действительности;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400" dirty="0"/>
              <a:t> </a:t>
            </a:r>
            <a:r>
              <a:rPr lang="ru-RU" altLang="ru-RU" sz="2400" dirty="0">
                <a:solidFill>
                  <a:srgbClr val="CC3300"/>
                </a:solidFill>
              </a:rPr>
              <a:t>спросить о чем-либо, побудить</a:t>
            </a:r>
            <a:r>
              <a:rPr lang="ru-RU" altLang="ru-RU" sz="2400" dirty="0"/>
              <a:t> собеседника к чему-то, дать </a:t>
            </a:r>
            <a:endParaRPr lang="ru-RU" altLang="ru-R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 smtClean="0"/>
              <a:t>руководство </a:t>
            </a:r>
            <a:r>
              <a:rPr lang="ru-RU" altLang="ru-RU" sz="2400" dirty="0"/>
              <a:t>к действию, убедить в чем-либо, произвести впечатление </a:t>
            </a:r>
            <a:endParaRPr lang="ru-RU" altLang="ru-R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 smtClean="0"/>
              <a:t>на </a:t>
            </a:r>
            <a:r>
              <a:rPr lang="ru-RU" altLang="ru-RU" sz="2400" dirty="0"/>
              <a:t>адресата, доставить ему удовольствие (неудовольствие), выразить свое к нему отношение и т.д.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/>
              <a:t>В зависимости от этого возникают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400" dirty="0" smtClean="0"/>
              <a:t> </a:t>
            </a:r>
            <a:r>
              <a:rPr lang="ru-RU" altLang="ru-RU" sz="2400" dirty="0">
                <a:solidFill>
                  <a:schemeClr val="hlink"/>
                </a:solidFill>
              </a:rPr>
              <a:t>высказывания-сообщения,</a:t>
            </a:r>
            <a:r>
              <a:rPr lang="ru-RU" altLang="ru-RU" sz="2400" dirty="0"/>
              <a:t> </a:t>
            </a:r>
            <a:endParaRPr lang="ru-RU" altLang="ru-RU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400" dirty="0" smtClean="0">
                <a:solidFill>
                  <a:schemeClr val="hlink"/>
                </a:solidFill>
              </a:rPr>
              <a:t>высказывания-побуждения</a:t>
            </a:r>
            <a:r>
              <a:rPr lang="ru-RU" altLang="ru-RU" sz="2400" dirty="0">
                <a:solidFill>
                  <a:schemeClr val="hlink"/>
                </a:solidFill>
              </a:rPr>
              <a:t>,</a:t>
            </a:r>
            <a:r>
              <a:rPr lang="ru-RU" altLang="ru-RU" sz="2400" dirty="0"/>
              <a:t>     </a:t>
            </a:r>
            <a:endParaRPr lang="ru-RU" altLang="ru-RU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400" dirty="0" smtClean="0">
                <a:solidFill>
                  <a:schemeClr val="hlink"/>
                </a:solidFill>
              </a:rPr>
              <a:t>высказывания-вопросы</a:t>
            </a:r>
            <a:r>
              <a:rPr lang="ru-RU" altLang="ru-RU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/>
              <a:t> </a:t>
            </a:r>
            <a:r>
              <a:rPr lang="ru-RU" altLang="ru-RU" dirty="0"/>
              <a:t>Строятся многообразные тексты, и в них отражаются самые разные коммуникативные намерения говорящего: согласиться и отказаться, посоветовать, предупредить, потребовать и попросить, разрешить и запретить, усомниться и подтвердить, поблагодарить и пообещать и мн. др.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024" y="0"/>
            <a:ext cx="2328976" cy="232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1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dirty="0">
                <a:latin typeface="Times New Roman" panose="02020603050405020304" pitchFamily="18" charset="0"/>
              </a:rPr>
              <a:t>Классификация говорения по способу осуществления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972456"/>
            <a:ext cx="11480800" cy="588554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dirty="0"/>
              <a:t> 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громкости, быстроты и четкости произношения.</a:t>
            </a:r>
            <a:r>
              <a:rPr lang="ru-RU" altLang="ru-RU" sz="24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/>
              <a:t>  с позиции индивидуальных особенностей говорящего,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/>
              <a:t>  с позиции национально-специфичных и социально принятых закономерностей</a:t>
            </a:r>
            <a:r>
              <a:rPr lang="ru-RU" altLang="ru-RU" sz="2400" dirty="0" smtClean="0"/>
              <a:t>.</a:t>
            </a:r>
            <a:endParaRPr lang="ru-RU" altLang="ru-RU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/>
              <a:t> Так, например, русским типичная французская речь воспринимается </a:t>
            </a:r>
            <a:r>
              <a:rPr lang="ru-RU" altLang="ru-RU" sz="2400" dirty="0" smtClean="0"/>
              <a:t>как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/>
              <a:t> </a:t>
            </a:r>
            <a:r>
              <a:rPr lang="ru-RU" altLang="ru-RU" sz="2400" dirty="0"/>
              <a:t>слишком быстрая, </a:t>
            </a:r>
            <a:r>
              <a:rPr lang="ru-RU" altLang="ru-RU" sz="2400" dirty="0" smtClean="0"/>
              <a:t>а итальянская </a:t>
            </a:r>
            <a:r>
              <a:rPr lang="ru-RU" altLang="ru-RU" sz="2400" dirty="0"/>
              <a:t>— как слишком громкая.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/>
              <a:t>Таким образом, существует </a:t>
            </a:r>
            <a:r>
              <a:rPr lang="ru-RU" altLang="ru-RU" sz="2400" b="1" dirty="0"/>
              <a:t>"нормальная" для данного языка в данном социуме громкость и быстрота.</a:t>
            </a:r>
            <a:r>
              <a:rPr lang="ru-RU" altLang="ru-RU" sz="2400" dirty="0"/>
              <a:t> Мы различаем </a:t>
            </a:r>
            <a:r>
              <a:rPr lang="ru-RU" altLang="ru-RU" sz="2400" i="1" dirty="0">
                <a:solidFill>
                  <a:srgbClr val="0070C0"/>
                </a:solidFill>
              </a:rPr>
              <a:t>громкое</a:t>
            </a:r>
            <a:r>
              <a:rPr lang="ru-RU" altLang="ru-RU" sz="2400" dirty="0"/>
              <a:t> (с точки зрения нормы) говорение, например при большой аудитории или при удаленности собеседников, </a:t>
            </a:r>
            <a:r>
              <a:rPr lang="ru-RU" altLang="ru-RU" sz="2400" i="1" dirty="0">
                <a:solidFill>
                  <a:srgbClr val="0070C0"/>
                </a:solidFill>
              </a:rPr>
              <a:t>нормальное и тихое</a:t>
            </a:r>
            <a:r>
              <a:rPr lang="ru-RU" altLang="ru-RU" sz="2400" dirty="0"/>
              <a:t>, в том числе и шепот. </a:t>
            </a:r>
            <a:endParaRPr lang="ru-RU" altLang="ru-RU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/>
              <a:t>Различаем </a:t>
            </a:r>
            <a:r>
              <a:rPr lang="ru-RU" altLang="ru-RU" sz="2400" i="1" dirty="0">
                <a:solidFill>
                  <a:srgbClr val="0070C0"/>
                </a:solidFill>
              </a:rPr>
              <a:t>быстрое, нормальное и медленное </a:t>
            </a:r>
            <a:r>
              <a:rPr lang="ru-RU" altLang="ru-RU" sz="2400" dirty="0"/>
              <a:t>говорение; четко артикулированное, которым пользуются, например, дикторы и лекторы, нормальное и нечеткое говорение. </a:t>
            </a:r>
            <a:endParaRPr lang="ru-RU" altLang="ru-RU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/>
              <a:t>Заметим</a:t>
            </a:r>
            <a:r>
              <a:rPr lang="ru-RU" altLang="ru-RU" sz="2400" dirty="0"/>
              <a:t>, что уместный выбор громкости, темпа и четкости произношения в зависимости от того, с кем и для чего мы говорим, имеет прямое отношение к культуре общения. Где-то неуместно кричать, а где-то шептать, одни условия требуют медленного и четкого проговаривания, другие допускают скороговорку...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/>
              <a:t>   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dirty="0"/>
          </a:p>
        </p:txBody>
      </p:sp>
      <p:pic>
        <p:nvPicPr>
          <p:cNvPr id="4" name="Picture 7" descr="http://www.azblog.ru/wp-content/uploads/2011/01/no2__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162" y="0"/>
            <a:ext cx="2255838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1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4826" y="549275"/>
            <a:ext cx="7777163" cy="7826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Техника речи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526596" y="1376363"/>
            <a:ext cx="8229600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b="1" dirty="0" smtClean="0"/>
              <a:t>Техника речи - т</a:t>
            </a:r>
            <a:r>
              <a:rPr lang="ru-RU" altLang="ru-RU" dirty="0" smtClean="0"/>
              <a:t>ермин театральной педагогики</a:t>
            </a:r>
          </a:p>
          <a:p>
            <a:pPr eaLnBrk="1" hangingPunct="1"/>
            <a:r>
              <a:rPr lang="ru-RU" altLang="ru-RU" dirty="0" smtClean="0"/>
              <a:t>Дыхание</a:t>
            </a:r>
          </a:p>
          <a:p>
            <a:pPr eaLnBrk="1" hangingPunct="1"/>
            <a:r>
              <a:rPr lang="ru-RU" altLang="ru-RU" dirty="0" smtClean="0"/>
              <a:t>Дикция, </a:t>
            </a:r>
            <a:endParaRPr lang="ru-RU" altLang="ru-RU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dirty="0" smtClean="0"/>
              <a:t>Артикуляция</a:t>
            </a:r>
          </a:p>
          <a:p>
            <a:pPr eaLnBrk="1" hangingPunct="1"/>
            <a:r>
              <a:rPr lang="ru-RU" altLang="ru-RU" dirty="0" smtClean="0"/>
              <a:t>Ударение</a:t>
            </a:r>
          </a:p>
          <a:p>
            <a:pPr eaLnBrk="1" hangingPunct="1"/>
            <a:r>
              <a:rPr lang="ru-RU" altLang="ru-RU" dirty="0" smtClean="0"/>
              <a:t>Интонация, </a:t>
            </a:r>
            <a:endParaRPr lang="ru-RU" altLang="ru-RU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dirty="0" smtClean="0">
                <a:latin typeface="Arial" panose="020B0604020202020204" pitchFamily="34" charset="0"/>
              </a:rPr>
              <a:t>Т</a:t>
            </a:r>
            <a:r>
              <a:rPr lang="ru-RU" altLang="ru-RU" dirty="0" smtClean="0"/>
              <a:t>емп</a:t>
            </a:r>
            <a:endParaRPr lang="ru-RU" altLang="ru-RU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dirty="0" smtClean="0">
                <a:latin typeface="Arial" panose="020B0604020202020204" pitchFamily="34" charset="0"/>
              </a:rPr>
              <a:t>Т</a:t>
            </a:r>
            <a:r>
              <a:rPr lang="ru-RU" altLang="ru-RU" dirty="0" smtClean="0"/>
              <a:t>ембр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474" y="2010115"/>
            <a:ext cx="4345022" cy="325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505" y="0"/>
            <a:ext cx="3917495" cy="197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30514" y="5946775"/>
            <a:ext cx="107405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schemeClr val="accent2"/>
                </a:solidFill>
                <a:latin typeface="Arial" panose="020B0604020202020204" pitchFamily="34" charset="0"/>
              </a:rPr>
              <a:t>Социолингвистическая проблема: </a:t>
            </a:r>
            <a:r>
              <a:rPr lang="ru-RU" altLang="ru-RU" sz="3200" i="1" dirty="0">
                <a:solidFill>
                  <a:schemeClr val="accent2"/>
                </a:solidFill>
                <a:latin typeface="Arial" panose="020B0604020202020204" pitchFamily="34" charset="0"/>
              </a:rPr>
              <a:t>невнятность речи.</a:t>
            </a:r>
            <a:r>
              <a:rPr lang="ru-RU" altLang="ru-RU" i="1" dirty="0">
                <a:solidFill>
                  <a:schemeClr val="accent2"/>
                </a:solidFill>
                <a:latin typeface="Arial" panose="020B0604020202020204" pitchFamily="34" charset="0"/>
              </a:rPr>
              <a:t/>
            </a:r>
            <a:br>
              <a:rPr lang="ru-RU" altLang="ru-RU" i="1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0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b="1" u="sng" dirty="0"/>
              <a:t>9 правил от </a:t>
            </a:r>
            <a:r>
              <a:rPr lang="ru-RU" sz="3200" b="1" u="sng" dirty="0" err="1">
                <a:solidFill>
                  <a:srgbClr val="0070C0"/>
                </a:solidFill>
              </a:rPr>
              <a:t>Гисберта</a:t>
            </a:r>
            <a:r>
              <a:rPr lang="ru-RU" sz="3200" b="1" u="sng" dirty="0">
                <a:solidFill>
                  <a:srgbClr val="0070C0"/>
                </a:solidFill>
              </a:rPr>
              <a:t> </a:t>
            </a:r>
            <a:r>
              <a:rPr lang="ru-RU" sz="3200" b="1" u="sng" dirty="0" err="1">
                <a:solidFill>
                  <a:srgbClr val="0070C0"/>
                </a:solidFill>
              </a:rPr>
              <a:t>Бройнига</a:t>
            </a:r>
            <a:r>
              <a:rPr lang="ru-RU" sz="3200" b="1" u="sng" dirty="0">
                <a:solidFill>
                  <a:srgbClr val="0070C0"/>
                </a:solidFill>
              </a:rPr>
              <a:t> </a:t>
            </a:r>
            <a:r>
              <a:rPr lang="ru-RU" sz="3200" b="1" u="sng" dirty="0"/>
              <a:t>для успешной </a:t>
            </a:r>
            <a:r>
              <a:rPr lang="ru-RU" sz="3200" b="1" u="sng" dirty="0" err="1"/>
              <a:t>верабальной</a:t>
            </a:r>
            <a:r>
              <a:rPr lang="ru-RU" sz="3200" b="1" u="sng" dirty="0"/>
              <a:t> коммуникации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429" y="857232"/>
            <a:ext cx="1137920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1. Конструкция предложения</a:t>
            </a:r>
          </a:p>
          <a:p>
            <a:pPr>
              <a:buNone/>
            </a:pPr>
            <a:r>
              <a:rPr lang="ru-RU" dirty="0"/>
              <a:t>2. Короткие предложения наглядны.</a:t>
            </a:r>
          </a:p>
          <a:p>
            <a:pPr>
              <a:buNone/>
            </a:pPr>
            <a:r>
              <a:rPr lang="ru-RU" dirty="0"/>
              <a:t>3.Голос вызывает симпатию-антипатию, монотонность готовит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неудачу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4. Паузы усиливают внимание, успокаивают, дают передышку.</a:t>
            </a:r>
          </a:p>
          <a:p>
            <a:pPr>
              <a:buNone/>
            </a:pPr>
            <a:r>
              <a:rPr lang="ru-RU" dirty="0"/>
              <a:t>5.Пассивный словарь -30-50 тыс. слов, активный- 3-12 тыс.слов.</a:t>
            </a:r>
          </a:p>
          <a:p>
            <a:pPr>
              <a:buNone/>
            </a:pPr>
            <a:r>
              <a:rPr lang="ru-RU" dirty="0"/>
              <a:t>6.Чаще используйте глаголы, они наглядней.</a:t>
            </a:r>
          </a:p>
          <a:p>
            <a:pPr>
              <a:buNone/>
            </a:pPr>
            <a:r>
              <a:rPr lang="ru-RU" dirty="0"/>
              <a:t>7.Активная форма глагола делает речь живой, пассивная -обезличивает, создает дистанцию.</a:t>
            </a:r>
          </a:p>
          <a:p>
            <a:pPr>
              <a:buNone/>
            </a:pPr>
            <a:r>
              <a:rPr lang="ru-RU" dirty="0"/>
              <a:t>8. Создают дистанцию: большие числа, сослагательное наклонение, канцелярский язык.</a:t>
            </a:r>
          </a:p>
          <a:p>
            <a:pPr>
              <a:buNone/>
            </a:pPr>
            <a:r>
              <a:rPr lang="ru-RU" dirty="0"/>
              <a:t>9.Объяснять партнеру толкование смысла абстрактных слов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i="1" dirty="0"/>
              <a:t>“Никогда не используйте длинное слово, если есть короткое”-</a:t>
            </a:r>
            <a:r>
              <a:rPr lang="ru-RU" dirty="0"/>
              <a:t> Черчилль.</a:t>
            </a:r>
          </a:p>
        </p:txBody>
      </p:sp>
      <p:pic>
        <p:nvPicPr>
          <p:cNvPr id="4" name="Picture 2" descr="http://img-fotki.yandex.ru/get/3103/fanatkasm.0/0_19b8a_fee5f67c_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333" y="-24039"/>
            <a:ext cx="2694667" cy="269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2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71" y="365125"/>
            <a:ext cx="10874829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Инструментарий ораторской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речи: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/>
              <a:t>структура устной речи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7" y="1690688"/>
            <a:ext cx="12192000" cy="5032376"/>
          </a:xfrm>
        </p:spPr>
        <p:txBody>
          <a:bodyPr>
            <a:normAutofit/>
          </a:bodyPr>
          <a:lstStyle/>
          <a:p>
            <a:r>
              <a:rPr lang="ru-RU" dirty="0" smtClean="0"/>
              <a:t>Вступление = привлечь внимание к проблеме</a:t>
            </a:r>
          </a:p>
          <a:p>
            <a:r>
              <a:rPr lang="ru-RU" dirty="0" smtClean="0"/>
              <a:t>Основная часть = выполнение цели устной речи</a:t>
            </a:r>
          </a:p>
          <a:p>
            <a:r>
              <a:rPr lang="ru-RU" dirty="0" smtClean="0"/>
              <a:t>Заключение = подведение итогов\\ призыв\\ обращение к чувствам.</a:t>
            </a:r>
          </a:p>
          <a:p>
            <a:pPr marL="0" indent="0">
              <a:buNone/>
            </a:pPr>
            <a:endParaRPr lang="ru-RU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charset="0"/>
                <a:ea typeface="Times New Roman" pitchFamily="18" charset="0"/>
                <a:cs typeface="Arial" charset="0"/>
              </a:rPr>
              <a:t>О ЧЁМ(тема)  </a:t>
            </a:r>
            <a:r>
              <a:rPr lang="ru-RU" dirty="0">
                <a:latin typeface="Arial" charset="0"/>
                <a:ea typeface="Times New Roman" pitchFamily="18" charset="0"/>
                <a:cs typeface="Arial" charset="0"/>
              </a:rPr>
              <a:t>сказать </a:t>
            </a:r>
            <a:r>
              <a:rPr lang="ru-RU" dirty="0" smtClean="0">
                <a:latin typeface="Arial" charset="0"/>
                <a:ea typeface="Times New Roman" pitchFamily="18" charset="0"/>
                <a:cs typeface="Arial" charset="0"/>
              </a:rPr>
              <a:t> ЧТО (идея=тезис)  и   КАК </a:t>
            </a:r>
            <a:r>
              <a:rPr lang="ru-RU" dirty="0">
                <a:latin typeface="Arial" charset="0"/>
                <a:ea typeface="Times New Roman" pitchFamily="18" charset="0"/>
                <a:cs typeface="Arial" charset="0"/>
              </a:rPr>
              <a:t>сказать   =   владение</a:t>
            </a:r>
            <a:r>
              <a:rPr lang="ru-RU" b="1" dirty="0"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ru-RU" sz="1600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b="1" dirty="0">
                <a:latin typeface="Arial" charset="0"/>
                <a:ea typeface="Times New Roman" pitchFamily="18" charset="0"/>
                <a:cs typeface="Arial" charset="0"/>
              </a:rPr>
              <a:t>Как сказать правильно?</a:t>
            </a:r>
            <a:endParaRPr lang="ru-RU" sz="1600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b="1" dirty="0">
                <a:latin typeface="Arial" charset="0"/>
                <a:ea typeface="Times New Roman" pitchFamily="18" charset="0"/>
                <a:cs typeface="Arial" charset="0"/>
              </a:rPr>
              <a:t>Как сказать понятно? </a:t>
            </a:r>
            <a:endParaRPr lang="ru-RU" sz="1600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b="1" dirty="0">
                <a:latin typeface="Arial" charset="0"/>
                <a:ea typeface="Times New Roman" pitchFamily="18" charset="0"/>
                <a:cs typeface="Arial" charset="0"/>
              </a:rPr>
              <a:t>Как сказать красиво? </a:t>
            </a:r>
            <a:endParaRPr lang="ru-RU" sz="16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b="1" dirty="0" smtClean="0">
                <a:latin typeface="Arial" charset="0"/>
                <a:ea typeface="Times New Roman" pitchFamily="18" charset="0"/>
                <a:cs typeface="Arial" charset="0"/>
              </a:rPr>
              <a:t>Как </a:t>
            </a:r>
            <a:r>
              <a:rPr lang="ru-RU" b="1" dirty="0">
                <a:latin typeface="Arial" charset="0"/>
                <a:ea typeface="Times New Roman" pitchFamily="18" charset="0"/>
                <a:cs typeface="Arial" charset="0"/>
              </a:rPr>
              <a:t>сказать убедительно?</a:t>
            </a:r>
            <a:r>
              <a:rPr lang="ru-RU" sz="1600" b="1" i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1600" b="1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1600" b="1" i="1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  <a:t>Мы </a:t>
            </a:r>
            <a:r>
              <a:rPr lang="ru-RU" b="1" i="1" dirty="0">
                <a:solidFill>
                  <a:srgbClr val="C00000"/>
                </a:solidFill>
                <a:latin typeface="Calibri" pitchFamily="34" charset="0"/>
              </a:rPr>
              <a:t>слушаем не речь, </a:t>
            </a: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  <a:t> а </a:t>
            </a:r>
            <a:r>
              <a:rPr lang="ru-RU" b="1" i="1" dirty="0">
                <a:solidFill>
                  <a:srgbClr val="C00000"/>
                </a:solidFill>
                <a:latin typeface="Calibri" pitchFamily="34" charset="0"/>
              </a:rPr>
              <a:t>человека, который говорит</a:t>
            </a:r>
            <a:r>
              <a:rPr lang="ru-RU" b="1" dirty="0">
                <a:solidFill>
                  <a:srgbClr val="C00000"/>
                </a:solidFill>
                <a:latin typeface="Calibri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9618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2998</Words>
  <Application>Microsoft Office PowerPoint</Application>
  <PresentationFormat>Широкоэкранный</PresentationFormat>
  <Paragraphs>399</Paragraphs>
  <Slides>34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Arial Black</vt:lpstr>
      <vt:lpstr>Calibri</vt:lpstr>
      <vt:lpstr>Calibri Light</vt:lpstr>
      <vt:lpstr>Times New Roman</vt:lpstr>
      <vt:lpstr>Тема Office</vt:lpstr>
      <vt:lpstr>Особенности делового красноречия</vt:lpstr>
      <vt:lpstr>Модель коммуникации  ( Р.Якобсон,У.Эко, М.Бахтин) </vt:lpstr>
      <vt:lpstr>4 вида речевой деятельности</vt:lpstr>
      <vt:lpstr>Г О В О Р Е Н И Е </vt:lpstr>
      <vt:lpstr>Цель говорения </vt:lpstr>
      <vt:lpstr>Классификация говорения по способу осуществления</vt:lpstr>
      <vt:lpstr>Техника речи </vt:lpstr>
      <vt:lpstr>9 правил от Гисберта Бройнига для успешной верабальной коммуникации </vt:lpstr>
      <vt:lpstr>Инструментарий ораторской речи: структура устной речи</vt:lpstr>
      <vt:lpstr>Презентация PowerPoint</vt:lpstr>
      <vt:lpstr>Приемы работы со слушателями</vt:lpstr>
      <vt:lpstr>Жанры деловой  устной речи </vt:lpstr>
      <vt:lpstr> </vt:lpstr>
      <vt:lpstr>Презентация PowerPoint</vt:lpstr>
      <vt:lpstr>Презентация PowerPoint</vt:lpstr>
      <vt:lpstr>Задание для подготовки информационной речи – не менее 3 минут!!!</vt:lpstr>
      <vt:lpstr>Не текст, а интернет-информация!</vt:lpstr>
      <vt:lpstr>Речевой этикет – основа делового общения</vt:lpstr>
      <vt:lpstr>Речевой этикет  </vt:lpstr>
      <vt:lpstr>Виды делового общения </vt:lpstr>
      <vt:lpstr>Стратегии и тактики делового общения </vt:lpstr>
      <vt:lpstr>Анна Валл О деловом и светском  этикете https://youtu.be/eDR_HR36V9c </vt:lpstr>
      <vt:lpstr>ПРОТОКОЛЬНО-ЭТИКЕТНАЯ  РЕЧЬ-МОНОЛОГ </vt:lpstr>
      <vt:lpstr>Задание для подготовки информационной речи – не более 5 минут!!!</vt:lpstr>
      <vt:lpstr>СХЕМЫ  бизнес-речи</vt:lpstr>
      <vt:lpstr>Презентация PowerPoint</vt:lpstr>
      <vt:lpstr> Анализ текста     Представление гостя </vt:lpstr>
      <vt:lpstr>Презентация PowerPoint</vt:lpstr>
      <vt:lpstr>Презентация PowerPoint</vt:lpstr>
      <vt:lpstr>ПРИМЕРЫ похвалы </vt:lpstr>
      <vt:lpstr>Пример </vt:lpstr>
      <vt:lpstr>Анализ текста: Официальное поздравление фирмы с юбилеем (5 лет со дня создания) </vt:lpstr>
      <vt:lpstr>Виды аргументов (лат. аrgumеntum —  от глагола аrguа — “показываю, выясняю, доказываю”). </vt:lpstr>
      <vt:lpstr>Практика: написать текст выступления и произнести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делового красноречия</dc:title>
  <dc:creator>ольга будко</dc:creator>
  <cp:lastModifiedBy>ольга будко</cp:lastModifiedBy>
  <cp:revision>24</cp:revision>
  <dcterms:created xsi:type="dcterms:W3CDTF">2023-12-02T19:37:52Z</dcterms:created>
  <dcterms:modified xsi:type="dcterms:W3CDTF">2023-12-10T13:04:37Z</dcterms:modified>
</cp:coreProperties>
</file>