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1/lessons.table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1/lessons.div.html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1/lessons.article.html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http://tralex.16mb.com/lesson1/lessons.drag.html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tralex.16mb.com/lesson1/lessons.h.html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1.png" Type="http://schemas.openxmlformats.org/officeDocument/2006/relationships/image" Id="rId4"/><Relationship Target="http://tralex.16mb.com/lesson1/lessons.pre.html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http://tralex.16mb.com/lesson1/lessons.image.html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http://tralex.16mb.com/lesson1/lessons.details.html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1/lessons.ul.html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1/lessons.href.html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859575" x="587025"/>
            <a:ext cy="1883700" cx="7871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Основы языка HTML5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73502" x="6485600"/>
            <a:ext cy="1883700" cx="229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ru"/>
              <a:t>подготовил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Александр</a:t>
            </a:r>
            <a:br>
              <a:rPr sz="1400" lang="ru"/>
            </a:br>
            <a:r>
              <a:rPr sz="1400" lang="ru"/>
              <a:t>Станкевич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Под руководством</a:t>
            </a:r>
            <a:br>
              <a:rPr sz="1400" lang="ru"/>
            </a:br>
            <a:r>
              <a:rPr sz="1400" lang="ru"/>
              <a:t>Семенова Г.Н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Создание таблиц &lt;table&gt;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&lt;table border="1"&gt;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&lt;caption&gt;Таблица городов&lt;/caption&gt;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&lt;th&gt;Россия&lt;/th&gt;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&lt;th&gt;Великобритания&lt;/th&gt;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&lt;th&gt;Европа&lt;/th&gt;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&lt;th&gt;Китай&lt;/th&gt;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&lt;/tr&gt;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&lt;tr&gt;&lt;td&gt;100&lt;/td&gt;&lt;td&gt;4234&lt;/td&gt;&lt;td&gt;423&lt;/td&gt;&lt;td&gt;42&lt;/td&gt;&lt;/tr&gt;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&lt;tr&gt;&lt;td&gt;534&lt;/td&gt;&lt;td&gt;100&lt;/td&gt;&lt;td&gt;4234&lt;/td&gt;&lt;td&gt;123&lt;/td&gt;&lt;/tr&gt;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   &lt;tr&gt;&lt;td&gt;5343&lt;/td&gt;&lt;td&gt;765&lt;/td&gt;&lt;td&gt;100&lt;/td&gt;&lt;td&gt;5347&lt;/td&gt;&lt;/tr&gt;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&lt;/table&gt;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1557775" x="6573050"/>
            <a:ext cy="645899" cx="1329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Основное отличие &lt;div&gt; и &lt;span&gt;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ru"/>
              <a:t>1)&lt;div&gt;Теория&lt;div&gt;для&lt;/div&gt;слабаков&lt;/div&gt;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1800" lang="ru"/>
              <a:t>2)&lt;span&gt;Теория &lt;span&gt;для &lt;/span&gt;слабаков&lt;/span&gt;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3432175" x="2887575"/>
            <a:ext cy="671100" cx="2026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Структура страницы на html5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359075" x="4486225"/>
            <a:ext cy="3566699" cx="4200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&lt;header&gt;-шапка сайта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&lt;nav&gt;контейнер для ссылок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&lt;aside&gt;левое меню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&lt;article&gt;-контент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&lt;section&gt;-контент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&lt;footer&gt;-подвал страницы</a:t>
            </a:r>
          </a:p>
          <a:p>
            <a:pPr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&lt;small&gt;-мелкий шрифт</a:t>
            </a:r>
          </a:p>
        </p:txBody>
      </p:sp>
      <p:sp>
        <p:nvSpPr>
          <p:cNvPr id="105" name="Shape 105"/>
          <p:cNvSpPr/>
          <p:nvPr/>
        </p:nvSpPr>
        <p:spPr>
          <a:xfrm>
            <a:off y="1609775" x="721100"/>
            <a:ext cy="488099" cx="2652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&lt;header&gt;&lt;nav&gt;</a:t>
            </a:r>
          </a:p>
        </p:txBody>
      </p:sp>
      <p:sp>
        <p:nvSpPr>
          <p:cNvPr id="106" name="Shape 106"/>
          <p:cNvSpPr/>
          <p:nvPr/>
        </p:nvSpPr>
        <p:spPr>
          <a:xfrm>
            <a:off y="2243125" x="752100"/>
            <a:ext cy="1279800" cx="474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y="3602200" x="752100"/>
            <a:ext cy="488099" cx="2652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&lt;footer&gt;&lt;small&gt;</a:t>
            </a:r>
          </a:p>
        </p:txBody>
      </p:sp>
      <p:sp>
        <p:nvSpPr>
          <p:cNvPr id="108" name="Shape 108"/>
          <p:cNvSpPr/>
          <p:nvPr/>
        </p:nvSpPr>
        <p:spPr>
          <a:xfrm>
            <a:off y="2243125" x="1357700"/>
            <a:ext cy="488099" cx="2015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&lt;article&gt;</a:t>
            </a:r>
          </a:p>
        </p:txBody>
      </p:sp>
      <p:sp>
        <p:nvSpPr>
          <p:cNvPr id="109" name="Shape 109"/>
          <p:cNvSpPr/>
          <p:nvPr/>
        </p:nvSpPr>
        <p:spPr>
          <a:xfrm>
            <a:off y="2955650" x="1357700"/>
            <a:ext cy="488099" cx="2015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&lt;article&gt;</a:t>
            </a:r>
          </a:p>
        </p:txBody>
      </p:sp>
      <p:sp>
        <p:nvSpPr>
          <p:cNvPr id="110" name="Shape 110"/>
          <p:cNvSpPr txBox="1"/>
          <p:nvPr/>
        </p:nvSpPr>
        <p:spPr>
          <a:xfrm rot="-5400000">
            <a:off y="2638975" x="484800"/>
            <a:ext cy="488099" cx="1009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&lt;aside&gt;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y="3602200" x="3702750"/>
            <a:ext cy="488099" cx="154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91749" x="2407550"/>
            <a:ext cy="908399" cx="5406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Интересные вещи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191250"/>
            <a:ext cy="2510699" cx="391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/>
              <a:t>Необходимо дать возможность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дать возможность редактировать содержимое сайта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&lt;article contenteditable&gt;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&lt;p&gt;Редактируй меня&lt;/p&gt;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&lt;/article&gt;</a:t>
            </a:r>
          </a:p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y="1200150" x="4692275"/>
            <a:ext cy="2573999" cx="391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/>
              <a:t>Необходимо дать возможность двигать содержимое сайта</a:t>
            </a:r>
            <a:r>
              <a:rPr lang="ru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sz="1200" lang="ru"/>
              <a:t>&lt;h2 draggable&gt;А меня можно двигать&lt;/h2&gt;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3774125" x="3533475"/>
            <a:ext cy="506699" cx="1367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Объявление  DOCTYPE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ru"/>
              <a:t>&lt;!DOCTYPE html&gt;</a:t>
            </a:r>
            <a:br>
              <a:rPr sz="1400" lang="ru"/>
            </a:br>
            <a:r>
              <a:rPr sz="1400" lang="ru"/>
              <a:t>&lt;html&gt;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&lt;head&gt;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&lt;meta http-equiv='Content-Type' content='text/html; charset=utf-8' /&gt;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&lt;title&gt;Первая страница&lt;/title&gt;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&lt;!--  Здесь будет подключение CSS и Javascript--&gt;</a:t>
            </a:r>
            <a:br>
              <a:rPr sz="1400" lang="ru"/>
            </a:br>
            <a:r>
              <a:rPr sz="1400" lang="ru"/>
              <a:t>&lt;/head&gt;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&lt;body&gt;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&lt;!--  Здесь будет структура документа --&gt;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rPr sz="1400" lang="ru"/>
              <a:t>&lt;/body&gt;</a:t>
            </a:r>
            <a:br>
              <a:rPr sz="1400" lang="ru"/>
            </a:br>
            <a:r>
              <a:rPr sz="1400" lang="ru"/>
              <a:t>&lt;/html&gt;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5" x="148025"/>
            <a:ext cy="1175399" cx="8667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&lt;link&gt;&lt;script&gt; и комментарии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230250"/>
            <a:ext cy="2763300" cx="8321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ru"/>
              <a:t>Необходимо подключить к странице JavaScript - сценарии и вставить на внешние ссылки CSS 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&lt;head&gt;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 &lt;link rel='stylesheet' href='css/contact.css'/&gt;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&lt;script src=”example.js”&gt;&lt;/script&gt;</a:t>
            </a:r>
            <a:br>
              <a:rPr sz="1400" lang="ru"/>
            </a:br>
            <a:r>
              <a:rPr sz="1400" lang="ru"/>
              <a:t>&lt;/head&gt;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Для объявления комментариев надо написать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&lt;!-- Комментарии --&gt;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69300" x="1255075"/>
            <a:ext cy="807300" cx="7065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h1,h2,h3,h4,h5,h6,hgroup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301475" x="683900"/>
            <a:ext cy="3029999" cx="574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Нужно задать заголовок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&lt;h1&gt;Самый большой заголовок&lt;/h1&gt;</a:t>
            </a:r>
          </a:p>
          <a:p>
            <a:pPr rtl="0">
              <a:spcBef>
                <a:spcPts val="0"/>
              </a:spcBef>
              <a:buNone/>
            </a:pPr>
            <a:r>
              <a:rPr sz="1400" lang="ru"/>
              <a:t>&lt;h6&gt;Самый маленький заголовок&lt;/h6&gt;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Сгруппировать заголовки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>
                <a:solidFill>
                  <a:schemeClr val="dk1"/>
                </a:solidFill>
              </a:rPr>
              <a:t>&lt;hgroup&gt;</a:t>
            </a:r>
            <a:br>
              <a:rPr sz="1400" lang="ru">
                <a:solidFill>
                  <a:schemeClr val="dk1"/>
                </a:solidFill>
              </a:rPr>
            </a:br>
            <a:r>
              <a:rPr sz="1400" lang="ru">
                <a:solidFill>
                  <a:schemeClr val="dk1"/>
                </a:solidFill>
              </a:rPr>
              <a:t>&lt;h1&gt;Самый большой заголовок&lt;/h1&gt;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>
                <a:solidFill>
                  <a:schemeClr val="dk1"/>
                </a:solidFill>
              </a:rPr>
              <a:t>&lt;h6&gt;Самый маленький заголовок&lt;/h6&gt;</a:t>
            </a:r>
            <a:br>
              <a:rPr sz="1400" lang="ru">
                <a:solidFill>
                  <a:schemeClr val="dk1"/>
                </a:solidFill>
              </a:rPr>
            </a:br>
            <a:r>
              <a:rPr sz="1400" lang="ru">
                <a:solidFill>
                  <a:schemeClr val="dk1"/>
                </a:solidFill>
              </a:rPr>
              <a:t>&lt;/hgroup&gt;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43" name="Shape 43"/>
          <p:cNvSpPr txBox="1"/>
          <p:nvPr/>
        </p:nvSpPr>
        <p:spPr>
          <a:xfrm>
            <a:off y="2082550" x="6597100"/>
            <a:ext cy="670800" cx="10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139192" x="0"/>
            <a:ext cy="349914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91749" x="2825525"/>
            <a:ext cy="908399" cx="4406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&lt;p&gt;&lt;/br&gt;&lt;pre&gt;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462050" x="913550"/>
            <a:ext cy="2481299" cx="3063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ru"/>
              <a:t>&lt;p&gt;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ru">
                <a:solidFill>
                  <a:schemeClr val="dk1"/>
                </a:solidFill>
              </a:rPr>
              <a:t>За рекой луга зазеленели,&lt;/br&gt;</a:t>
            </a:r>
          </a:p>
          <a:p>
            <a:pPr>
              <a:spcBef>
                <a:spcPts val="0"/>
              </a:spcBef>
              <a:buNone/>
            </a:pPr>
            <a:r>
              <a:rPr sz="1800" lang="ru">
                <a:solidFill>
                  <a:schemeClr val="dk1"/>
                </a:solidFill>
              </a:rPr>
              <a:t>Веет легкой свежестью воды;</a:t>
            </a:r>
            <a:r>
              <a:rPr sz="1800" lang="ru"/>
              <a:t>&lt;/br&gt;</a:t>
            </a:r>
            <a:br>
              <a:rPr sz="1800" lang="ru"/>
            </a:br>
            <a:r>
              <a:rPr sz="1800" lang="ru"/>
              <a:t>&lt;/p&gt;</a:t>
            </a:r>
          </a:p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y="1462050" x="4768275"/>
            <a:ext cy="2219399" cx="3907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/>
              <a:t>&lt;pre&gt;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ru">
                <a:solidFill>
                  <a:schemeClr val="dk1"/>
                </a:solidFill>
              </a:rPr>
              <a:t>За рекой луга зазеленели,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ru">
                <a:solidFill>
                  <a:schemeClr val="dk1"/>
                </a:solidFill>
              </a:rPr>
              <a:t>Веет легкой свежестью воды;</a:t>
            </a:r>
          </a:p>
          <a:p>
            <a:pPr>
              <a:spcBef>
                <a:spcPts val="0"/>
              </a:spcBef>
              <a:buNone/>
            </a:pPr>
            <a:r>
              <a:rPr sz="1800" lang="ru"/>
              <a:t>&lt;/pre&gt;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3609475" x="4768275"/>
            <a:ext cy="468600" cx="127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078070" x="0"/>
            <a:ext cy="324208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Вставка изображений &lt;img&gt;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288675" x="2885500"/>
            <a:ext cy="1961700" cx="391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&lt;figure&gt;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&lt;p&gt;&lt;img src="images/1.jpg" alt="Добби" width="190px" height="300px" /&gt;&lt;/p&gt;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&lt;figcaption&gt;Добби&lt;/figcaption&gt;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   &lt;/figure&gt;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3250375" x="4711300"/>
            <a:ext cy="417900" cx="127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367274" x="913125"/>
            <a:ext cy="645899" cx="7521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Основы простого сворачивания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25475" x="393850"/>
            <a:ext cy="3587100" cx="424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&lt;!DOCTYPE html&gt;</a:t>
            </a:r>
            <a:br>
              <a:rPr sz="1200" lang="ru"/>
            </a:br>
            <a:r>
              <a:rPr sz="1200" lang="ru"/>
              <a:t>&lt;html&gt;</a:t>
            </a:r>
            <a:br>
              <a:rPr sz="1200" lang="ru"/>
            </a:br>
            <a:r>
              <a:rPr sz="1200" lang="ru"/>
              <a:t> &lt;head&gt;</a:t>
            </a:r>
            <a:br>
              <a:rPr sz="1200" lang="ru"/>
            </a:br>
            <a:r>
              <a:rPr sz="1200" lang="ru"/>
              <a:t>  &lt;meta charset="utf-8"&gt;</a:t>
            </a:r>
            <a:br>
              <a:rPr sz="1200" lang="ru"/>
            </a:br>
            <a:r>
              <a:rPr sz="1200" lang="ru"/>
              <a:t>  &lt;title&gt;summary&lt;/title&gt;</a:t>
            </a:r>
            <a:br>
              <a:rPr sz="1200" lang="ru"/>
            </a:br>
            <a:r>
              <a:rPr sz="1200" lang="ru"/>
              <a:t> &lt;/head&gt; </a:t>
            </a:r>
            <a:br>
              <a:rPr sz="1200" lang="ru"/>
            </a:br>
            <a:r>
              <a:rPr sz="1200" lang="ru"/>
              <a:t> &lt;body&gt;</a:t>
            </a:r>
            <a:br>
              <a:rPr sz="1200" lang="ru"/>
            </a:br>
            <a:r>
              <a:rPr sz="1200" lang="ru"/>
              <a:t>  &lt;details&gt;</a:t>
            </a:r>
            <a:br>
              <a:rPr sz="1200" lang="ru"/>
            </a:br>
            <a:r>
              <a:rPr sz="1200" lang="ru"/>
              <a:t>   &lt;summary&gt;Информация об авторе&lt;/summary&gt;</a:t>
            </a:r>
            <a:br>
              <a:rPr sz="1200" lang="ru"/>
            </a:br>
            <a:r>
              <a:rPr sz="1200" lang="ru"/>
              <a:t>   &lt;p&gt;Бендер Родригез&lt;/p&gt;</a:t>
            </a:r>
            <a:br>
              <a:rPr sz="1200" lang="ru"/>
            </a:br>
            <a:r>
              <a:rPr sz="1200" lang="ru"/>
              <a:t>  &lt;/details&gt;</a:t>
            </a:r>
            <a:br>
              <a:rPr sz="1200" lang="ru"/>
            </a:br>
            <a:r>
              <a:rPr sz="1200" lang="ru"/>
              <a:t> &lt;/body&gt; </a:t>
            </a:r>
            <a:br>
              <a:rPr sz="1200" lang="ru"/>
            </a:br>
            <a:r>
              <a:rPr sz="1200" lang="ru"/>
              <a:t>&lt;/html&gt;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67" name="Shape 67"/>
          <p:cNvSpPr txBox="1"/>
          <p:nvPr/>
        </p:nvSpPr>
        <p:spPr>
          <a:xfrm>
            <a:off y="1798400" x="5496525"/>
            <a:ext cy="481200" cx="1633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917616" x="0"/>
            <a:ext cy="332267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&lt;ul&gt;&lt;li&gt;&lt;ol&gt;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004500" cx="327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ru"/>
              <a:t>&lt;ul&gt;</a:t>
            </a:r>
            <a:br>
              <a:rPr sz="2400" lang="ru"/>
            </a:br>
            <a:r>
              <a:rPr sz="2400" lang="ru"/>
              <a:t>&lt;li&gt;Главная&lt;/li&gt;</a:t>
            </a:r>
            <a:br>
              <a:rPr sz="2400" lang="ru"/>
            </a:br>
            <a:r>
              <a:rPr sz="2400" lang="ru"/>
              <a:t>&lt;li&gt;Друзья&lt;/li&gt;</a:t>
            </a:r>
            <a:br>
              <a:rPr sz="2400" lang="ru"/>
            </a:br>
            <a:r>
              <a:rPr sz="2400" lang="ru"/>
              <a:t>&lt;li&gt;Выйти&lt;/li&gt;</a:t>
            </a:r>
            <a:br>
              <a:rPr sz="2400" lang="ru"/>
            </a:br>
            <a:r>
              <a:rPr sz="2400" lang="ru"/>
              <a:t>&lt;/ul&gt;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1114500" x="4951950"/>
            <a:ext cy="3381600" cx="364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y="1303050" x="4357250"/>
            <a:ext cy="3381600" cx="364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ru"/>
              <a:t>&lt;p&gt;Что я забываю сделать перед сессией&lt;/p&gt;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ru"/>
              <a:t>&lt;ol start=”1”&gt;</a:t>
            </a:r>
            <a:br>
              <a:rPr sz="2400" lang="ru"/>
            </a:br>
            <a:r>
              <a:rPr sz="2400" lang="ru"/>
              <a:t>&lt;li&gt;шпоры&lt;/li&gt;</a:t>
            </a:r>
            <a:br>
              <a:rPr sz="2400" lang="ru"/>
            </a:br>
            <a:r>
              <a:rPr sz="2400" lang="ru"/>
              <a:t>&lt;li&gt;Шпоры&lt;/li&gt;</a:t>
            </a:r>
            <a:br>
              <a:rPr sz="2400" lang="ru"/>
            </a:br>
            <a:r>
              <a:rPr sz="2400" lang="ru"/>
              <a:t>&lt;li&gt;ШПОРЫ&lt;/li&gt;</a:t>
            </a:r>
            <a:br>
              <a:rPr sz="2400" lang="ru"/>
            </a:br>
            <a:r>
              <a:rPr sz="2400" lang="ru"/>
              <a:t>&lt;/ol&gt;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3668775" x="2343000"/>
            <a:ext cy="595200" cx="1494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Ссылки &lt;a href=””&gt;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/>
              <a:t>1)Нужно чтобы пользователь скачал документ с нашего сайта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&lt;a href=’doc/file.txt’&gt;Скачай меня!!!&lt;/a&gt;</a:t>
            </a:r>
          </a:p>
          <a:p>
            <a:pPr>
              <a:spcBef>
                <a:spcPts val="0"/>
              </a:spcBef>
              <a:buNone/>
            </a:pPr>
            <a:r>
              <a:rPr sz="1800" lang="ru"/>
              <a:t>2)</a:t>
            </a:r>
            <a:r>
              <a:rPr sz="1800" lang="ru">
                <a:solidFill>
                  <a:schemeClr val="dk1"/>
                </a:solidFill>
              </a:rPr>
              <a:t>&lt;a href=’home.html’&gt;</a:t>
            </a:r>
            <a:r>
              <a:rPr sz="1800" lang="ru"/>
              <a:t>&lt;li&gt;Главная&lt;/li&gt;</a:t>
            </a:r>
            <a:r>
              <a:rPr sz="1800" lang="ru">
                <a:solidFill>
                  <a:schemeClr val="dk1"/>
                </a:solidFill>
              </a:rPr>
              <a:t>&lt;/a&gt;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3250850" x="2735600"/>
            <a:ext cy="1101900" cx="249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