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97" r:id="rId25"/>
    <p:sldId id="29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9" r:id="rId43"/>
    <p:sldId id="300" r:id="rId44"/>
    <p:sldId id="301" r:id="rId45"/>
    <p:sldId id="302" r:id="rId46"/>
    <p:sldId id="304" r:id="rId47"/>
    <p:sldId id="306" r:id="rId48"/>
    <p:sldId id="307" r:id="rId49"/>
    <p:sldId id="308" r:id="rId50"/>
    <p:sldId id="309" r:id="rId51"/>
    <p:sldId id="305" r:id="rId5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73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72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15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06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47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48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03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49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15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39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61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D09E-4212-4F73-9B6E-09C5879CF35A}" type="datetimeFigureOut">
              <a:rPr lang="ru-RU" smtClean="0"/>
              <a:t>14.02.2022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A97A-5455-4CB8-8783-47E59DB88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28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black"/>
                </a:solidFill>
                <a:latin typeface="+mn-lt"/>
              </a:rPr>
              <a:t>Лекция 2</a:t>
            </a:r>
            <a:br>
              <a:rPr lang="ru-RU" sz="4000" dirty="0">
                <a:solidFill>
                  <a:prstClr val="black"/>
                </a:solidFill>
                <a:latin typeface="+mn-lt"/>
              </a:rPr>
            </a:br>
            <a:r>
              <a:rPr lang="ru-RU" sz="4000" dirty="0">
                <a:solidFill>
                  <a:prstClr val="black"/>
                </a:solidFill>
                <a:latin typeface="+mn-lt"/>
              </a:rPr>
              <a:t>по дисциплине «Безопасность жизнедеятельности»</a:t>
            </a:r>
            <a:br>
              <a:rPr lang="ru-RU" sz="4000" dirty="0">
                <a:solidFill>
                  <a:prstClr val="black"/>
                </a:solidFill>
                <a:latin typeface="+mn-lt"/>
              </a:rPr>
            </a:br>
            <a:r>
              <a:rPr lang="ru-RU" sz="4000" dirty="0">
                <a:solidFill>
                  <a:prstClr val="black"/>
                </a:solidFill>
                <a:latin typeface="+mn-lt"/>
              </a:rPr>
              <a:t>тема 2 «Общие вопросы охраны труда</a:t>
            </a:r>
            <a:r>
              <a:rPr lang="ru-RU" sz="4000" dirty="0">
                <a:solidFill>
                  <a:prstClr val="black"/>
                </a:solidFill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доцент, к.т.н., Трифонова Татьяна Евгеньевна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44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927" y="443060"/>
            <a:ext cx="1114621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Профессиональным заболеванием 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называется заболевание, вызванное воздействием на работающего вредных условий труда.</a:t>
            </a:r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Профессиональным отравлением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называется группа заболеваний, обусловленных воздействием на организм вредных веществ различного происхождения в условиях производства.</a:t>
            </a:r>
          </a:p>
          <a:p>
            <a:pPr>
              <a:spcBef>
                <a:spcPts val="600"/>
              </a:spcBef>
            </a:pPr>
            <a:r>
              <a:rPr lang="ru-RU" sz="3000" b="1" dirty="0"/>
              <a:t>Профессиональные заболевания, </a:t>
            </a:r>
            <a:r>
              <a:rPr lang="ru-RU" sz="3000" dirty="0"/>
              <a:t>возникающие в течение короткого промежутка времени (одной смены или суток), называются </a:t>
            </a:r>
            <a:r>
              <a:rPr lang="ru-RU" sz="3000" b="1" dirty="0"/>
              <a:t>острыми,</a:t>
            </a:r>
            <a:r>
              <a:rPr lang="ru-RU" sz="3000" dirty="0"/>
              <a:t> </a:t>
            </a:r>
          </a:p>
          <a:p>
            <a:r>
              <a:rPr lang="ru-RU" sz="3000" dirty="0"/>
              <a:t>а возникшие в течение более длительного срока –</a:t>
            </a:r>
            <a:r>
              <a:rPr lang="ru-RU" sz="3000" b="1" dirty="0"/>
              <a:t> хроническими. </a:t>
            </a:r>
            <a:endParaRPr lang="ru-RU" sz="3000" dirty="0"/>
          </a:p>
          <a:p>
            <a:pPr indent="450215" algn="just">
              <a:spcAft>
                <a:spcPts val="0"/>
              </a:spcAft>
            </a:pPr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42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480" y="132080"/>
            <a:ext cx="11724640" cy="6725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ru-RU" sz="2800" b="1" dirty="0"/>
              <a:t>Требования безопасности труда</a:t>
            </a:r>
            <a:r>
              <a:rPr lang="ru-RU" sz="2800" dirty="0"/>
              <a:t> − требования, установленные законодательными актами, нормативно-технической документацией, правилами и инструкциями, выполнение которых обеспечивает безопасность труда. 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2800" b="1" dirty="0"/>
              <a:t>Охрана труда</a:t>
            </a:r>
            <a:r>
              <a:rPr lang="ru-RU" sz="2800" dirty="0"/>
              <a:t> – система обеспечения безопасности жизни и здоровья работника в процессе трудовой деятельности, включающая правовые, социально-экономические, санитарно-гигиенические, лечебно-профилактические, реабилитационные и иные мероприятия.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2800" b="1" dirty="0"/>
              <a:t>Производственная санитария</a:t>
            </a:r>
            <a:r>
              <a:rPr lang="ru-RU" sz="2800" dirty="0"/>
              <a:t> – важнейшая составляющая охраны труда − представляет систему организационных, гигиенических и санитарно-технических мероприятий и средств, предотвращающих воздействие на работающих вредных производственных факторов. </a:t>
            </a:r>
          </a:p>
          <a:p>
            <a:pPr algn="just">
              <a:spcBef>
                <a:spcPct val="0"/>
              </a:spcBef>
              <a:defRPr/>
            </a:pPr>
            <a:endParaRPr lang="ru-RU" sz="2800" dirty="0"/>
          </a:p>
          <a:p>
            <a:pPr algn="just">
              <a:spcBef>
                <a:spcPct val="0"/>
              </a:spcBef>
              <a:defRPr/>
            </a:pPr>
            <a:endParaRPr lang="ru-RU" sz="2800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03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      СПЕЦИАЛЬНАЯ ОЦЕНКА УСЛОВИЙ ТРУДА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2164080"/>
            <a:ext cx="11135360" cy="32610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реализации прав работников на безопасные условия труда </a:t>
            </a:r>
            <a:r>
              <a:rPr lang="ru-RU" b="1" dirty="0"/>
              <a:t>работодатель должен провести ряд мероприятий</a:t>
            </a:r>
            <a:r>
              <a:rPr lang="ru-RU" dirty="0"/>
              <a:t>, важнейшим их которых является специальная оценка условий труда, законодательно описанная </a:t>
            </a:r>
            <a:r>
              <a:rPr lang="ru-RU" b="1" dirty="0"/>
              <a:t>Федеральным законом от 28.12.2013 (ред. от 01.05.2016) «О специальной оценке условий труда» № 426-ФЗ .</a:t>
            </a:r>
            <a:endParaRPr lang="ru-RU" dirty="0"/>
          </a:p>
          <a:p>
            <a:pPr marL="0" indent="0">
              <a:buNone/>
            </a:pP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476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449" y="1319752"/>
            <a:ext cx="109350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Специальной оценкой условий труда (СОУТ)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называется комплекс последовательно осуществляемых мероприятий по идентификации вредных и опасных факторов производственной среды и трудового процесса и оценке уровня их воздействия на работника с учетом отклонения их фактических значений от установленных нормативов (гигиенических нормативов) условий труда и применения средств индивидуальной и коллективной защиты работников.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344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950" y="329937"/>
            <a:ext cx="11642103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Специальная оценка условий труда производится не реже, чем </a:t>
            </a:r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 в пять лет за счет работодателя.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/>
              <a:t>Результаты проведенной СОУТ должны точно описывать условия труда на производстве и быть доступны работодателю, работникам предприятия, представителям государственного и общественного надзора и контроля безопасности труда. </a:t>
            </a:r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800" dirty="0"/>
              <a:t>Для организации и проведения специальной оценки условий труда работодателем образуется </a:t>
            </a:r>
            <a:r>
              <a:rPr lang="ru-RU" sz="2800" b="1" dirty="0"/>
              <a:t>соответствующая комиссия, </a:t>
            </a:r>
            <a:r>
              <a:rPr lang="ru-RU" sz="2800" dirty="0"/>
              <a:t>число членов которой должно быть </a:t>
            </a:r>
            <a:r>
              <a:rPr lang="ru-RU" sz="2800" b="1" dirty="0"/>
              <a:t>нечетным, </a:t>
            </a:r>
            <a:r>
              <a:rPr lang="ru-RU" sz="2800" dirty="0"/>
              <a:t>а также утверждается график проведения мероприятий по СОУТ. </a:t>
            </a:r>
          </a:p>
          <a:p>
            <a:pPr>
              <a:spcBef>
                <a:spcPts val="600"/>
              </a:spcBef>
            </a:pPr>
            <a:r>
              <a:rPr lang="ru-RU" sz="2800" dirty="0"/>
              <a:t>Комиссию возглавляет </a:t>
            </a:r>
            <a:r>
              <a:rPr lang="ru-RU" sz="2800" b="1" dirty="0"/>
              <a:t>работодатель.</a:t>
            </a:r>
            <a:r>
              <a:rPr lang="ru-RU" sz="2800" dirty="0"/>
              <a:t> </a:t>
            </a:r>
          </a:p>
          <a:p>
            <a:pPr>
              <a:spcBef>
                <a:spcPts val="600"/>
              </a:spcBef>
            </a:pPr>
            <a:r>
              <a:rPr lang="ru-RU" sz="2800" dirty="0"/>
              <a:t>Она должна обязательно включать представителей интересов работающих на производстве (представителей общественного контроля).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5416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60" y="436880"/>
            <a:ext cx="119786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 организации, проводящей специальную оценку условий труда,</a:t>
            </a:r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идентифицирует опасные и вредные факторы 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рабочих местах и утверждает их перечень. </a:t>
            </a:r>
          </a:p>
          <a:p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/>
              <a:t>Эксперт может осуществлять: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ru-RU" sz="2800" b="1" dirty="0"/>
              <a:t>изучение документации</a:t>
            </a:r>
            <a:r>
              <a:rPr lang="ru-RU" sz="2800" dirty="0"/>
              <a:t>, характеризующей технологический процесс и документов, регламентирующих обязанности работника на данном рабочем месте; </a:t>
            </a:r>
          </a:p>
          <a:p>
            <a:r>
              <a:rPr lang="ru-RU" sz="2800" dirty="0"/>
              <a:t>- </a:t>
            </a:r>
            <a:r>
              <a:rPr lang="ru-RU" sz="2800" b="1" dirty="0"/>
              <a:t>обследование рабочего места; </a:t>
            </a:r>
            <a:endParaRPr lang="ru-RU" sz="2800" dirty="0"/>
          </a:p>
          <a:p>
            <a:r>
              <a:rPr lang="ru-RU" sz="2800" b="1" dirty="0"/>
              <a:t>- ознакомление с работами</a:t>
            </a:r>
            <a:r>
              <a:rPr lang="ru-RU" sz="2800" dirty="0"/>
              <a:t>, фактически выполняемыми работником </a:t>
            </a:r>
          </a:p>
          <a:p>
            <a:r>
              <a:rPr lang="ru-RU" sz="2800" dirty="0"/>
              <a:t>на рабочем месте.</a:t>
            </a:r>
          </a:p>
          <a:p>
            <a:pPr marL="457200" indent="-457200">
              <a:buFontTx/>
              <a:buChar char="-"/>
            </a:pPr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199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5920" y="1127760"/>
            <a:ext cx="11440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Результаты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проведенных исследований и измерений вредных и  опасных производственных факторов 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оформляются протоколами в отношении каждого из этих вредных и опасных производственных факторов.</a:t>
            </a:r>
          </a:p>
          <a:p>
            <a:r>
              <a:rPr lang="ru-RU" sz="2800" dirty="0"/>
              <a:t> </a:t>
            </a:r>
          </a:p>
          <a:p>
            <a:r>
              <a:rPr lang="ru-RU" sz="2800" dirty="0"/>
              <a:t>В целях проведения специальной оценки условий труда исследованию и измерению подлежат </a:t>
            </a:r>
            <a:r>
              <a:rPr lang="ru-RU" sz="2800" b="1" dirty="0"/>
              <a:t>тяжесть</a:t>
            </a:r>
            <a:r>
              <a:rPr lang="ru-RU" sz="2800" dirty="0"/>
              <a:t> трудового процесса и </a:t>
            </a:r>
            <a:r>
              <a:rPr lang="ru-RU" sz="2800" b="1" dirty="0"/>
              <a:t>напряженность </a:t>
            </a:r>
            <a:r>
              <a:rPr lang="ru-RU" sz="2800" dirty="0"/>
              <a:t>трудового процесса.</a:t>
            </a:r>
          </a:p>
          <a:p>
            <a:endParaRPr lang="ru-RU" sz="28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endParaRPr lang="ru-RU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02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781" y="310551"/>
            <a:ext cx="118785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Испытательная лаборатория проводит исследования и измерения </a:t>
            </a:r>
            <a:r>
              <a:rPr lang="ru-RU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вредных и опасных факторов производственной среды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и трудового процесса, которые касаются:</a:t>
            </a:r>
          </a:p>
          <a:p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метеорологических условий,</a:t>
            </a:r>
          </a:p>
          <a:p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температуры нагретых поверхностей в помещении, </a:t>
            </a:r>
          </a:p>
          <a:p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режима работы,</a:t>
            </a:r>
          </a:p>
          <a:p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вида электрических устройств,</a:t>
            </a:r>
          </a:p>
          <a:p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источников ультрафиолетового, лазерного и радиоактивного излучения,  тяжести и напряженности труда работающих. </a:t>
            </a:r>
          </a:p>
          <a:p>
            <a:endParaRPr lang="ru-RU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ru-RU" sz="2800" dirty="0"/>
              <a:t>Таким образом</a:t>
            </a:r>
            <a:r>
              <a:rPr lang="ru-RU" sz="2800" b="1" dirty="0"/>
              <a:t>, СОУТ </a:t>
            </a:r>
            <a:r>
              <a:rPr lang="ru-RU" sz="2800" dirty="0"/>
              <a:t>позволяет комплексно оценить труд работающих и назначить класс условий труда для каждого рабочего места.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6663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223" y="388189"/>
            <a:ext cx="11257471" cy="5513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В зависимости от наличия и уровня воздействия вредных и опасных факторов условия труда подразделяются на четыре класса − 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оптимальные, допустимые, вредные и опасные.</a:t>
            </a:r>
          </a:p>
          <a:p>
            <a:pPr indent="342265" algn="just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indent="34226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/>
              <a:t> </a:t>
            </a:r>
            <a:r>
              <a:rPr lang="ru-RU" sz="2800" b="1" dirty="0"/>
              <a:t>Оптимальными условиями труда </a:t>
            </a:r>
            <a:r>
              <a:rPr lang="ru-RU" sz="2800" dirty="0"/>
              <a:t>(</a:t>
            </a:r>
            <a:r>
              <a:rPr lang="ru-RU" sz="2800" b="1" dirty="0"/>
              <a:t>1 класс</a:t>
            </a:r>
            <a:r>
              <a:rPr lang="ru-RU" sz="2800" dirty="0"/>
              <a:t>) являются условия труда, при которых воздействие на работника вредных и опасных производственных факторов отсутствует или воздействие которых не превышают уровни, установленные нормативами  условий труда и принятые в качестве безопасных для человека, и создаются предпосылки для поддержания высокого уровня работоспособности работника. </a:t>
            </a:r>
            <a:endParaRPr lang="ru-RU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4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4453" y="690114"/>
            <a:ext cx="11214340" cy="5513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lnSpc>
                <a:spcPct val="115000"/>
              </a:lnSpc>
            </a:pP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Допустимыми условиями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труда (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2 класс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) являются 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условия труда,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при которых на работника воздействуют вредные и опасные производственные факторы, воздействие которых не превышают уровни, установленные нормативами условий труда, а измененное функциональное состояние организма работника восстанавливается во время регламентированного отдыха или к началу следующего рабочего дня (смены). </a:t>
            </a:r>
          </a:p>
          <a:p>
            <a:pPr indent="342265" algn="just">
              <a:lnSpc>
                <a:spcPct val="115000"/>
              </a:lnSpc>
            </a:pPr>
            <a:r>
              <a:rPr lang="ru-RU" sz="2800" b="1" dirty="0"/>
              <a:t>Оптимальные и допустимые условия труда относятся к безопасным условиям труда</a:t>
            </a:r>
            <a:r>
              <a:rPr lang="ru-RU" sz="2800" dirty="0"/>
              <a:t>, которые должны быть обеспечены для трудовой деятельности лиц до18 лет и некоторых категорий работающих.</a:t>
            </a:r>
          </a:p>
          <a:p>
            <a:pPr indent="342265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2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366" y="69012"/>
            <a:ext cx="11041810" cy="1086928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>
                <a:latin typeface="+mn-lt"/>
              </a:rPr>
              <a:t>     Условия труда</a:t>
            </a:r>
            <a:r>
              <a:rPr lang="ru-RU" sz="3200" dirty="0">
                <a:latin typeface="+mn-lt"/>
              </a:rPr>
              <a:t>. </a:t>
            </a:r>
            <a:r>
              <a:rPr lang="ru-RU" sz="3200" b="1" cap="all" dirty="0">
                <a:latin typeface="+mn-lt"/>
              </a:rPr>
              <a:t>Термины и определения </a:t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Условия труда</a:t>
            </a:r>
            <a:r>
              <a:rPr lang="ru-RU" sz="3200" dirty="0"/>
              <a:t> – совокупность факторов производственной среды и трудового процесса, оказывающих влияние на здоровье и работоспособность работника.</a:t>
            </a:r>
          </a:p>
          <a:p>
            <a:pPr marL="0" indent="0">
              <a:buNone/>
            </a:pPr>
            <a:r>
              <a:rPr lang="ru-RU" sz="3200" dirty="0"/>
              <a:t>Факторы производственной среды подразделяются на опасные и вредные, классифицируются по природе происхождения на четыре группы: </a:t>
            </a:r>
            <a:r>
              <a:rPr lang="ru-RU" sz="3200" b="1" dirty="0"/>
              <a:t>физические, химические, биологические, психофизиологические.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85259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969" y="405442"/>
            <a:ext cx="1141274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Вредными условиями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труда (</a:t>
            </a:r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класс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являются условия труда, при которых воздействие вредных и опасных производственных факторов превышают уровни, установленные нормативами (гигиеническими нормативами) условий труда.</a:t>
            </a:r>
          </a:p>
          <a:p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Вредные условия труда подразделяются на 4 подкласса: 3.1, 3.2, 3.3, 3.4.</a:t>
            </a:r>
          </a:p>
          <a:p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/>
              <a:t>Опасными условиями</a:t>
            </a:r>
            <a:r>
              <a:rPr lang="ru-RU" sz="2800" dirty="0"/>
              <a:t> труда (</a:t>
            </a:r>
            <a:r>
              <a:rPr lang="ru-RU" sz="2800" b="1" dirty="0"/>
              <a:t>4 класс</a:t>
            </a:r>
            <a:r>
              <a:rPr lang="ru-RU" sz="2800" dirty="0"/>
              <a:t>) являются условия труда, при которых на работника воздействуют вредные и опасные производственные факторы, уровни воздействия которых в течение всего рабочего дня (смены) или его части способны создать угрозу жизни работника, а последствия воздействия данных факторов обусловливают высокий риск развития острого профессионального заболевания в период трудовой деятельности. </a:t>
            </a:r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3207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275" y="215660"/>
            <a:ext cx="11688793" cy="6504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Итогом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проведения специальной оценки условий труда 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</a:rPr>
              <a:t>является отчет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, куда вносят:</a:t>
            </a:r>
            <a:endParaRPr lang="ru-RU" sz="2800" dirty="0"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сведения об организации, </a:t>
            </a:r>
            <a:endParaRPr lang="ru-RU" sz="2800" dirty="0"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перечень рабочих мест, на которых проводилась СОУТ, </a:t>
            </a:r>
            <a:endParaRPr lang="ru-RU" sz="2800" dirty="0">
              <a:ea typeface="Calibri" panose="020F0502020204030204" pitchFamily="34" charset="0"/>
            </a:endParaRPr>
          </a:p>
          <a:p>
            <a:pPr marL="360000" indent="-3600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протоколы проведения исследований и измерений вредных и опасных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     производственных факторов,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оценки эффективности применяемых работниками средств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     индивидуальной защиты,</a:t>
            </a:r>
            <a:endParaRPr lang="ru-RU" sz="2800" dirty="0"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сводная ведомость СОУТ, </a:t>
            </a:r>
            <a:endParaRPr lang="ru-RU" sz="2800" dirty="0"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перечень мероприятий по улучшению условий труда и охраны труда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     работников, </a:t>
            </a:r>
            <a:endParaRPr lang="ru-RU" sz="2800" dirty="0"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заключение эксперта организации, проводившей специальную оценку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</a:rPr>
              <a:t>      условий труда.</a:t>
            </a:r>
            <a:endParaRPr lang="ru-RU" sz="2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19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276" y="944727"/>
            <a:ext cx="118268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Работодатель обязан ознакомить работающих на производстве в течение </a:t>
            </a:r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тридцати дней 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момента утверждения отчета о СОУТ. </a:t>
            </a:r>
          </a:p>
          <a:p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/>
              <a:t>По результатам оценки условий труда дается заключение: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 рабочее место может быть разрешено к дальнейшей эксплуатации,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 разрешено при условии проведения специальных мероприятий,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 должно быть ликвидировано.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74392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75" y="138023"/>
            <a:ext cx="11913080" cy="106967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Основные методы и способы защиты от вредных и опасных факторов на производстве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629" y="1992702"/>
            <a:ext cx="10955547" cy="4184261"/>
          </a:xfrm>
        </p:spPr>
        <p:txBody>
          <a:bodyPr>
            <a:normAutofit/>
          </a:bodyPr>
          <a:lstStyle/>
          <a:p>
            <a:r>
              <a:rPr lang="ru-RU" dirty="0"/>
              <a:t>снижение опасностей и вредностей в источнике их</a:t>
            </a:r>
            <a:r>
              <a:rPr lang="en-US" dirty="0"/>
              <a:t> </a:t>
            </a:r>
            <a:r>
              <a:rPr lang="ru-RU" dirty="0"/>
              <a:t>возникновения </a:t>
            </a:r>
          </a:p>
          <a:p>
            <a:r>
              <a:rPr lang="ru-RU" dirty="0"/>
              <a:t>защита зонированием (расстоянием) от источника вредностей</a:t>
            </a:r>
          </a:p>
          <a:p>
            <a:r>
              <a:rPr lang="ru-RU" dirty="0"/>
              <a:t>использование экобиозащитной техники</a:t>
            </a:r>
          </a:p>
          <a:p>
            <a:r>
              <a:rPr lang="ru-RU" dirty="0"/>
              <a:t>применение средств и устройств индивидуальной защиты </a:t>
            </a:r>
          </a:p>
          <a:p>
            <a:r>
              <a:rPr lang="ru-RU" dirty="0"/>
              <a:t>защита временем</a:t>
            </a:r>
          </a:p>
        </p:txBody>
      </p:sp>
    </p:spTree>
    <p:extLst>
      <p:ext uri="{BB962C8B-B14F-4D97-AF65-F5344CB8AC3E}">
        <p14:creationId xmlns:p14="http://schemas.microsoft.com/office/powerpoint/2010/main" val="3509082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28" y="117693"/>
            <a:ext cx="115945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 опасностей и вредностей в источнике их воздействия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осуществляется до полного устранения, для чего необходимо внедрение современных технологий (наилучших из доступных технологий), которые, как правило, являются наиболее безопасными, своевременное проведение планово-предупредительных ремонтов, применение внешних защитных устройств, использование исправного оборудования, замена устаревшего оборудования новым.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Защита зонированием (расстоянием)</a:t>
            </a:r>
            <a:r>
              <a:rPr lang="ru-RU" sz="2400" dirty="0"/>
              <a:t> от источника вредностей и опасностей и объектом защиты. В случае производств осуществляется путем введения санитарно-защитных зон (СЗЗ).</a:t>
            </a:r>
          </a:p>
          <a:p>
            <a:endParaRPr lang="ru-RU" sz="2400" dirty="0"/>
          </a:p>
          <a:p>
            <a:r>
              <a:rPr lang="ru-RU" sz="2400" b="1" dirty="0"/>
              <a:t>Использование экобиозащитной техники</a:t>
            </a:r>
            <a:r>
              <a:rPr lang="ru-RU" sz="2400" dirty="0"/>
              <a:t>, которая представляет собой защитные устройства, устанавливаемые на пути опасного потока от источника до защищаемого объекта (глушители шума, пыле- и газоулавливатели, нейтрализаторы, очистные сооружения).</a:t>
            </a:r>
          </a:p>
          <a:p>
            <a:endParaRPr lang="ru-RU" sz="2400" dirty="0"/>
          </a:p>
          <a:p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7976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731520"/>
            <a:ext cx="11457432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67792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Применение средств и устройств индивидуальной защиты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соответствующих условиям производства, исправных, удобных в применении и соответствующих антропометрическим параметрам защищаемого работника.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677920" algn="l"/>
              </a:tabLst>
            </a:pPr>
            <a:endParaRPr lang="ru-RU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/>
              <a:t>Защита временем</a:t>
            </a:r>
            <a:r>
              <a:rPr lang="ru-RU" sz="2400" dirty="0"/>
              <a:t>. Уменьшение вредного воздействия неблагоприятных факторов производственной среды и трудового процесса на работающих за счет снижения времени их действия: введение внутрисменных перерывов, сокращение рабочего дня, увеличение продолжительности отпуска, ограничение стажа работы в данных условиях.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677920" algn="l"/>
              </a:tabLs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9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65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Правовые и нормативные основы охраны труда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474" y="1234911"/>
            <a:ext cx="11180190" cy="4621540"/>
          </a:xfrm>
        </p:spPr>
        <p:txBody>
          <a:bodyPr>
            <a:normAutofit lnSpcReduction="10000"/>
          </a:bodyPr>
          <a:lstStyle/>
          <a:p>
            <a:pPr marL="0" indent="447675" algn="just">
              <a:lnSpc>
                <a:spcPct val="80000"/>
              </a:lnSpc>
              <a:buNone/>
              <a:defRPr/>
            </a:pPr>
            <a:r>
              <a:rPr lang="ru-RU" dirty="0"/>
              <a:t>Право на безопасный труд закреплено в Конституции Российской Федерации.</a:t>
            </a:r>
          </a:p>
          <a:p>
            <a:pPr marL="0" indent="447675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dirty="0"/>
              <a:t>	</a:t>
            </a:r>
          </a:p>
          <a:p>
            <a:pPr marL="0" indent="447675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dirty="0"/>
              <a:t>	Основные законодательные акты, обеспечивающие безопасные и условия труда, представлены в Федеральных законах:</a:t>
            </a:r>
          </a:p>
          <a:p>
            <a:pPr marL="0" indent="447675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/>
              <a:t>   Конституция РФ (отдельные статьи)</a:t>
            </a:r>
            <a:r>
              <a:rPr lang="ru-RU" dirty="0"/>
              <a:t>;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u="sng" dirty="0"/>
              <a:t>   Трудовой Кодекс РФ 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   125-ФЗ </a:t>
            </a:r>
            <a:r>
              <a:rPr lang="ru-RU" b="1" dirty="0"/>
              <a:t>«Об обязательном социальном страховании от несчастных случаев на производстве и профессиональных заболеваний»;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    17-ФЗ </a:t>
            </a:r>
            <a:r>
              <a:rPr lang="ru-RU" b="1" dirty="0"/>
              <a:t>«О страховых тарифах на обязательное социальное страхование от несчастных случаев на производстве и профессиональных заболеваниях»; </a:t>
            </a:r>
          </a:p>
        </p:txBody>
      </p:sp>
    </p:spTree>
    <p:extLst>
      <p:ext uri="{BB962C8B-B14F-4D97-AF65-F5344CB8AC3E}">
        <p14:creationId xmlns:p14="http://schemas.microsoft.com/office/powerpoint/2010/main" val="2734490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683" y="500332"/>
            <a:ext cx="11395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116-ФЗ «О промышленной безопасности опасных производственных объектов»;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128-ФЗ</a:t>
            </a:r>
            <a:r>
              <a:rPr lang="ru-RU" sz="2800" dirty="0"/>
              <a:t> </a:t>
            </a:r>
            <a:r>
              <a:rPr lang="ru-RU" sz="2800" b="1" dirty="0"/>
              <a:t>«О лицензировании отдельных видов деятельности»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52-ФЗ «О санитарно-эпидемиологическом благополучии населения»;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69-ФЗ «О пожарной безопасности»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2490-1-ФЗ «О коллективных договорах и соглашениях»;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184-ФЗ «О техническом регулировании»; </a:t>
            </a:r>
            <a:endParaRPr lang="en-US" sz="2800" b="1" dirty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ФЗ №426 «О специальной оценке условий труда»;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14-ФЗ «Гражданский Кодекс РФ»;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Кодекс РФ об административных правонарушениях;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800" b="1" dirty="0"/>
              <a:t>Уголовный Кодекс РФ и др. </a:t>
            </a:r>
          </a:p>
        </p:txBody>
      </p:sp>
    </p:spTree>
    <p:extLst>
      <p:ext uri="{BB962C8B-B14F-4D97-AF65-F5344CB8AC3E}">
        <p14:creationId xmlns:p14="http://schemas.microsoft.com/office/powerpoint/2010/main" val="3314260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23" y="189781"/>
            <a:ext cx="11215777" cy="974785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3600" b="1" dirty="0">
                <a:latin typeface="+mn-lt"/>
              </a:rPr>
              <a:t>Согласно трудовому договору работник имеет право на:</a:t>
            </a:r>
            <a:br>
              <a:rPr lang="ru-RU" sz="3600" b="1" dirty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672" y="1354347"/>
            <a:ext cx="11749177" cy="5313872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предоставление ему работы, обусловленной трудовым договором;</a:t>
            </a:r>
          </a:p>
          <a:p>
            <a:r>
              <a:rPr lang="ru-RU" dirty="0"/>
              <a:t>рабочее место, соответствующее государственным нормативным требованиям охраны труда и условиям, предусмотренным коллективным договором;</a:t>
            </a:r>
          </a:p>
          <a:p>
            <a:r>
              <a:rPr lang="ru-RU" dirty="0"/>
              <a:t>своевременную и в полном объеме выплату заработной платы в соответствии со своей квалификацией, сложностью труда, количеством и качеством выполненной работы;</a:t>
            </a:r>
          </a:p>
          <a:p>
            <a:r>
              <a:rPr lang="ru-RU" dirty="0"/>
              <a:t>отдых, обеспечиваемый установлением нормальной продолжительности рабочего времени, сокращенного рабочего времени для отдельных профессий и категорий работников, предоставлением еженедельных выходных дней, нерабочих праздничных дней, оплачиваемых ежегодных отпусков;</a:t>
            </a:r>
          </a:p>
          <a:p>
            <a:r>
              <a:rPr lang="ru-RU" dirty="0"/>
              <a:t>полную достоверную информацию об условиях труда и требованиях охраны труда на рабочем месте, включая реализацию прав, предоставленных законодательством о специальной оценке условий труда;</a:t>
            </a:r>
          </a:p>
        </p:txBody>
      </p:sp>
    </p:spTree>
    <p:extLst>
      <p:ext uri="{BB962C8B-B14F-4D97-AF65-F5344CB8AC3E}">
        <p14:creationId xmlns:p14="http://schemas.microsoft.com/office/powerpoint/2010/main" val="1675429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803" y="146650"/>
            <a:ext cx="11135191" cy="103170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3600" b="1" dirty="0">
                <a:latin typeface="+mn-lt"/>
              </a:rPr>
              <a:t>Согласно трудовому договору работник имеет право на:</a:t>
            </a:r>
            <a:br>
              <a:rPr lang="ru-RU" sz="3600" b="1" dirty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38" y="1345722"/>
            <a:ext cx="12016596" cy="54432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подготовку и дополнительное профессиональное образование;</a:t>
            </a:r>
          </a:p>
          <a:p>
            <a:r>
              <a:rPr lang="ru-RU" dirty="0"/>
              <a:t>объединение, включая право на создание профессиональных союзов и вступление в них для защиты своих трудовых прав, свобод и законных интересов;</a:t>
            </a:r>
          </a:p>
          <a:p>
            <a:r>
              <a:rPr lang="ru-RU" dirty="0"/>
              <a:t>участие в управлении организацией в предусмотренных ТК РФ, иными федеральными законами и коллективным договором формах;</a:t>
            </a:r>
          </a:p>
          <a:p>
            <a:r>
              <a:rPr lang="ru-RU" dirty="0"/>
              <a:t>ведение коллективных переговоров и заключение коллективных договоров и соглашений через своих представителей, а также на информацию о выполнении коллективного договора, соглашений;</a:t>
            </a:r>
          </a:p>
          <a:p>
            <a:r>
              <a:rPr lang="ru-RU" dirty="0"/>
              <a:t>разрешение индивидуальных и коллективных трудовых споров, включая право на забастовку, в порядке, установленном ТК РФ, иными федеральными законами;</a:t>
            </a:r>
          </a:p>
          <a:p>
            <a:r>
              <a:rPr lang="ru-RU" dirty="0"/>
              <a:t>возмещение вреда, причиненного ему в связи с исполнением трудовых обязанностей, и компенсацию морального вреда в порядке, установленном ТК РФ, иными федеральными законами;</a:t>
            </a:r>
          </a:p>
          <a:p>
            <a:r>
              <a:rPr lang="ru-RU" dirty="0"/>
              <a:t>обязательное социальное страхование в случаях, предусмотренных федеральными законами.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93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060" y="543464"/>
            <a:ext cx="10800272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К физическим опасным и вредным производственным факторам 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относятся те, которые могут быть причиной механического, физического, электромагнитного, термического, радиационного поражения. Это движущиеся части машин и механизмов, повышенный уровень шума, электромагнитные поля, нагретые поверхности оборудования, радиоактивные вещества и т.д.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42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291" y="365125"/>
            <a:ext cx="10618509" cy="70953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Работник обязан: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6052"/>
            <a:ext cx="10722634" cy="4451230"/>
          </a:xfrm>
        </p:spPr>
        <p:txBody>
          <a:bodyPr>
            <a:normAutofit fontScale="92500"/>
          </a:bodyPr>
          <a:lstStyle/>
          <a:p>
            <a:r>
              <a:rPr lang="ru-RU" dirty="0"/>
              <a:t>добросовестно исполнять свои трудовые функции, возложенные на него трудовым договором;</a:t>
            </a:r>
          </a:p>
          <a:p>
            <a:r>
              <a:rPr lang="ru-RU" dirty="0"/>
              <a:t>соблюдать правила внутреннего трудового распорядка;</a:t>
            </a:r>
          </a:p>
          <a:p>
            <a:r>
              <a:rPr lang="ru-RU" dirty="0"/>
              <a:t>соблюдать трудовую дисциплину;</a:t>
            </a:r>
          </a:p>
          <a:p>
            <a:r>
              <a:rPr lang="ru-RU" dirty="0"/>
              <a:t>выполнять установленные нормы и требования по охране труда и обеспечению безопасности труда;</a:t>
            </a:r>
          </a:p>
          <a:p>
            <a:r>
              <a:rPr lang="ru-RU" dirty="0"/>
              <a:t>бережно относиться к имуществу работодателя и других работников;</a:t>
            </a:r>
          </a:p>
          <a:p>
            <a:r>
              <a:rPr lang="ru-RU" dirty="0"/>
              <a:t>незамедлительно сообщить работодателю либо непосредственному руководителю о возникновении ситуации, представляющей угрозу жизни и здоровью людей, сохранности имущества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4055231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026" y="227104"/>
            <a:ext cx="10430774" cy="7045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000" dirty="0">
                <a:latin typeface="+mn-lt"/>
              </a:rPr>
            </a:br>
            <a:r>
              <a:rPr lang="ru-RU" sz="3600" b="1" dirty="0">
                <a:latin typeface="+mn-lt"/>
              </a:rPr>
              <a:t>Работодатель имеет право:</a:t>
            </a:r>
            <a:br>
              <a:rPr lang="ru-RU" sz="3600" b="1" dirty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вести коллективные переговоры и заключать коллективные договоры;</a:t>
            </a:r>
          </a:p>
          <a:p>
            <a:r>
              <a:rPr lang="ru-RU" dirty="0"/>
              <a:t>поощрять работников за добросовестный эффективный труд;</a:t>
            </a:r>
          </a:p>
          <a:p>
            <a:r>
              <a:rPr lang="ru-RU" dirty="0"/>
              <a:t>требовать от работников исполнения ими трудовых обязанностей и бережного отношения к имуществу работодателя;</a:t>
            </a:r>
          </a:p>
          <a:p>
            <a:r>
              <a:rPr lang="ru-RU" dirty="0"/>
              <a:t>привлекать работников к дисциплинарной и материальной ответственности в порядке, установленном Трудовым Кодексом, иными федеральными законами;</a:t>
            </a:r>
          </a:p>
          <a:p>
            <a:r>
              <a:rPr lang="ru-RU" dirty="0"/>
              <a:t>принимать локальные нормативные акты (за исключением работодателей - физических лиц, не являющихся индивидуальными предпринимателями);</a:t>
            </a:r>
          </a:p>
          <a:p>
            <a:r>
              <a:rPr lang="ru-RU" dirty="0"/>
              <a:t>создавать объединения работодателей в целях представительства и защиты своих интересов и вступать в них и т. д.</a:t>
            </a:r>
          </a:p>
        </p:txBody>
      </p:sp>
    </p:spTree>
    <p:extLst>
      <p:ext uri="{BB962C8B-B14F-4D97-AF65-F5344CB8AC3E}">
        <p14:creationId xmlns:p14="http://schemas.microsoft.com/office/powerpoint/2010/main" val="320951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559" y="365125"/>
            <a:ext cx="10524241" cy="70953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Работодатель обязан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091" y="1690688"/>
            <a:ext cx="10801709" cy="46238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соблюдать трудовое законодательство и иные нормативные правовые акты, содержащие нормы трудового права, локальные нормативные акты, условия коллективного договора, соглашений и трудовых договоров;</a:t>
            </a:r>
          </a:p>
          <a:p>
            <a:r>
              <a:rPr lang="ru-RU" dirty="0"/>
              <a:t>предоставлять работникам работу, обусловленную трудовым договором;</a:t>
            </a:r>
          </a:p>
          <a:p>
            <a:r>
              <a:rPr lang="ru-RU" dirty="0"/>
              <a:t>обеспечивать безопасность и условия труда, соответствующие государственным нормативным требованиям охраны труда;</a:t>
            </a:r>
          </a:p>
          <a:p>
            <a:r>
              <a:rPr lang="ru-RU" dirty="0"/>
              <a:t>обеспечивать работников оборудованием, инструментами, технической документацией и иными средствами, необходимыми для исполнения ими трудовых обязанностей;</a:t>
            </a:r>
          </a:p>
          <a:p>
            <a:r>
              <a:rPr lang="ru-RU" dirty="0"/>
              <a:t>обеспечивать работникам равную оплату за труд равной ценности;</a:t>
            </a:r>
          </a:p>
          <a:p>
            <a:r>
              <a:rPr lang="ru-RU" dirty="0"/>
              <a:t>выплачивать в полном размере причитающуюся работникам заработную плату;</a:t>
            </a:r>
          </a:p>
        </p:txBody>
      </p:sp>
    </p:spTree>
    <p:extLst>
      <p:ext uri="{BB962C8B-B14F-4D97-AF65-F5344CB8AC3E}">
        <p14:creationId xmlns:p14="http://schemas.microsoft.com/office/powerpoint/2010/main" val="2881805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731" y="132212"/>
            <a:ext cx="10675070" cy="6096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Работодатель обязан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11" y="741872"/>
            <a:ext cx="12122989" cy="6116127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/>
              <a:t>вести коллективные переговоры, а также заключать коллективный договор в порядке, установленном Трудовым Кодексом;</a:t>
            </a:r>
          </a:p>
          <a:p>
            <a:r>
              <a:rPr lang="ru-RU" sz="3100" dirty="0"/>
              <a:t>предоставлять представителям работников полную и достоверную информацию, необходимую для заключения коллективного договора, соглашения и контроля за их выполнением;</a:t>
            </a:r>
          </a:p>
          <a:p>
            <a:r>
              <a:rPr lang="ru-RU" sz="3100" dirty="0"/>
              <a:t>знакомить работников под роспись с принимаемыми локальными нормативными актами, непосредственно </a:t>
            </a:r>
            <a:r>
              <a:rPr lang="ru-RU" sz="3500" dirty="0"/>
              <a:t>связанными</a:t>
            </a:r>
            <a:r>
              <a:rPr lang="ru-RU" sz="3100" dirty="0"/>
              <a:t> с их трудовой деятельностью;</a:t>
            </a:r>
          </a:p>
          <a:p>
            <a:r>
              <a:rPr lang="ru-RU" sz="3100" dirty="0"/>
              <a:t>своевременно выполнять предписания федерального органа исполнительной власти  за соблюдением трудового законодательства, уплачивать штрафы, наложенные за нарушения трудового законодательства и иных нормативных правовых актов;</a:t>
            </a:r>
          </a:p>
          <a:p>
            <a:r>
              <a:rPr lang="ru-RU" sz="3100" dirty="0"/>
              <a:t>рассматривать представления соответствующих профсоюзных органов, иных избранных работниками представителей о выявленных нарушениях трудового законодательства;</a:t>
            </a:r>
          </a:p>
          <a:p>
            <a:r>
              <a:rPr lang="ru-RU" sz="3100" dirty="0"/>
              <a:t>создавать условия, обеспечивающие участие работников в управлении организацией в предусмотренных ТК РФ, иными федеральными законами и коллективным договором формах;</a:t>
            </a:r>
          </a:p>
          <a:p>
            <a:r>
              <a:rPr lang="ru-RU" sz="3100" dirty="0"/>
              <a:t>обеспечивать бытовые нужды работников, связанные с исполнением ими трудовых обязанностей;</a:t>
            </a:r>
          </a:p>
          <a:p>
            <a:r>
              <a:rPr lang="ru-RU" sz="3100" dirty="0"/>
              <a:t>осуществлять обязательное социальное страхование работников в порядке, установленном федеральными законами;</a:t>
            </a:r>
          </a:p>
          <a:p>
            <a:r>
              <a:rPr lang="ru-RU" sz="3100" dirty="0"/>
              <a:t>возмещать вред, причиненный работникам в связи с исполнением ими трудовых обязанностей, а также компенсировать моральный вред в порядке и на условиях, которые установлены Трудовым Кодексом, другими федеральными законами и иными нормативными правовыми актами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524559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474" y="365126"/>
            <a:ext cx="10835326" cy="982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Юридическая ответственность за нарушение охраны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 </a:t>
            </a:r>
            <a:r>
              <a:rPr lang="ru-RU" dirty="0"/>
              <a:t>дисциплинарная, </a:t>
            </a:r>
          </a:p>
          <a:p>
            <a:r>
              <a:rPr lang="ru-RU" dirty="0"/>
              <a:t> административная,</a:t>
            </a:r>
          </a:p>
          <a:p>
            <a:r>
              <a:rPr lang="ru-RU" dirty="0"/>
              <a:t> материальная, </a:t>
            </a:r>
          </a:p>
          <a:p>
            <a:r>
              <a:rPr lang="ru-RU" dirty="0"/>
              <a:t> уголовная,</a:t>
            </a:r>
          </a:p>
          <a:p>
            <a:r>
              <a:rPr lang="ru-RU" dirty="0"/>
              <a:t> гражданско-правовая</a:t>
            </a:r>
          </a:p>
        </p:txBody>
      </p:sp>
    </p:spTree>
    <p:extLst>
      <p:ext uri="{BB962C8B-B14F-4D97-AF65-F5344CB8AC3E}">
        <p14:creationId xmlns:p14="http://schemas.microsoft.com/office/powerpoint/2010/main" val="2264332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0113" y="534838"/>
            <a:ext cx="113696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Дисциплинарная ответственность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состоит в применении к виновному лицу следующих взысканий: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замечание, выговор, увольнение − в установленном порядке (ст. 192 ТК РФ).</a:t>
            </a:r>
          </a:p>
          <a:p>
            <a:pPr indent="450215" algn="just"/>
            <a:endParaRPr lang="ru-RU" sz="2400" dirty="0"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Основанием для привлечения к дисциплинарной ответственности являются результаты проверок состояния охраны труда, проводимые администрацией, органами государственного надзора и общественного контроля, а также аварии, несчастные случаи и т.д.</a:t>
            </a:r>
            <a:endParaRPr lang="ru-RU" sz="2400" dirty="0"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Налагать дисциплинарные взыскания должностное лицо может только на подчиненного ему работника.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1274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914" y="1423447"/>
            <a:ext cx="11097799" cy="2191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Дисциплинарное увольнение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с работы установлено Трудовым кодексом РФ за: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появление работника в состоянии алкогольного, наркотического или другого опьянения,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нарушение работником требований по охране труда, если оно повлекло за собой тяжкие последствия либо заведомо создало угрозу таких последствий. 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388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" y="192024"/>
            <a:ext cx="115488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работодателей и должностных лиц (предприятий, учреждений и организаций независимо от форм собственности) регулируется Кодексом Российской Федерации об административных правонарушениях (КоАП).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Административные нарушения заключаются в применении таких мер взыскания, как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предупреждения, денежные штрафы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которые могут достигать 100 минимальных размеров оплаты труда (ст. 41 КоАП),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административный арест, административное выдворение за пределы Российской Федерации.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Налагать административную ответственность могут только представители различных органов государственного надзора и контроля: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Госкомсанэпиднадзора РФ, Госпожнадзора РФ, Гострудинспекции и т.д.</a:t>
            </a:r>
            <a:endParaRPr lang="ru-RU" sz="24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68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92" y="265176"/>
            <a:ext cx="1164031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В соответствии с КоАп РФ к административным правонарушениям относят: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нарушения законодательства об охране труда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непредставление информации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необходимой для проведения коллективных переговоров и осуществления контроля за соблюдением коллективного договора, соглашения,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необоснованный отказ от трудового договора, соглашения,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увольнение работников в связи с забастовкой, коллективным трудовым спором,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сокрытие страхового случая, 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нарушения требований и норм безопасности опасного технического объекта и др.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05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7" y="197964"/>
            <a:ext cx="11910861" cy="616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Уголовная ответственность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наступает за совершение преступлений в области безопасности труда и охраны здоровья,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которые повлекли или могли повлечь причинение тяжкого или средней тяжести вреда здоровью человека, массовое заболевание или отравление людей, смерть человека или группы людей или иные тяжкие последствия.</a:t>
            </a:r>
          </a:p>
          <a:p>
            <a:endParaRPr lang="ru-RU" sz="24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ru-RU" sz="2400" dirty="0"/>
              <a:t> За совершение преступлений в сфере охраны труда УК РФ предусмотрены следующие виды наказаний: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b="1" dirty="0"/>
              <a:t>штрафы в размере до пятисот тыс. рублей или в размере заработной платы или иного дохода осужденного за период до трех лет</a:t>
            </a:r>
            <a:r>
              <a:rPr lang="ru-RU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либо исправительные работы на срок до двух лет;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лишение права занимать определенные должности или заниматься определенной деятельностью на срок до 3 лет;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общественно полезные работы на срок до 240 ч;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b="1" dirty="0"/>
              <a:t>лишение свободы на срок до 8 лет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837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291" y="1138687"/>
            <a:ext cx="1015329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К химическим опасным и вредным производственным факторам 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относятся вредные химические вещества.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13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656" y="1417320"/>
            <a:ext cx="11356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Материальная ответственность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стороны трудового договора наступает за ущерб, причиненный ею другой стороне этого договора в результате ее противоправного поведения (действия или бездействия), если иное не предусмотрено ТК РФ или иными федеральными законами. </a:t>
            </a:r>
          </a:p>
          <a:p>
            <a:endParaRPr lang="ru-RU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ru-RU" sz="2400" dirty="0"/>
              <a:t>Материальная ответственность за ущерб, причиненный предприятию при исполнении трудовых обязанностей, </a:t>
            </a:r>
            <a:r>
              <a:rPr lang="ru-RU" sz="2400" b="1" dirty="0"/>
              <a:t>возлагается на работника при условии, если ущерб произошел по его вине.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06957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032" y="182881"/>
            <a:ext cx="11475720" cy="579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предусмотрена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для юридических лиц (работодателей)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разными законодательными и нормативными актами – Гражданским кодексом РФ, Трудовым кодексом РФ и специальными актами. </a:t>
            </a:r>
          </a:p>
          <a:p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Гражданско-правовая ответственность выражается в возмещении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убытков, вреда, уплаты неустойки.</a:t>
            </a:r>
          </a:p>
          <a:p>
            <a:r>
              <a:rPr lang="ru-RU" sz="2400" dirty="0"/>
              <a:t> </a:t>
            </a:r>
          </a:p>
          <a:p>
            <a:r>
              <a:rPr lang="ru-RU" sz="2400" dirty="0"/>
              <a:t>При повреждении здоровья или в случае смерти работника вследствие несчастного случая на производстве либо профессионального заболевания работнику (его семье) </a:t>
            </a:r>
            <a:r>
              <a:rPr lang="ru-RU" sz="2400" b="1" dirty="0"/>
              <a:t>возмещается утраченный заработок,</a:t>
            </a:r>
            <a:r>
              <a:rPr lang="ru-RU" sz="2400" dirty="0"/>
              <a:t> а также связанные с повреждением здоровья </a:t>
            </a:r>
            <a:r>
              <a:rPr lang="ru-RU" sz="2400" b="1" dirty="0"/>
              <a:t>дополнительные расходы на медицинскую, социальную и профессиональную реабилитацию либо расходы, связанные со смертью работника.</a:t>
            </a:r>
          </a:p>
          <a:p>
            <a:endParaRPr lang="ru-RU" sz="2400" dirty="0"/>
          </a:p>
          <a:p>
            <a:r>
              <a:rPr lang="ru-RU" sz="2400" dirty="0"/>
              <a:t>Вред, причиненный </a:t>
            </a:r>
            <a:r>
              <a:rPr lang="ru-RU" sz="2400" b="1" dirty="0"/>
              <a:t>гражданину или юридическому лицу </a:t>
            </a:r>
            <a:r>
              <a:rPr lang="ru-RU" sz="2400" dirty="0"/>
              <a:t>в результате незаконных действий (бездействий) государственных органов, органов местного самоуправления либо должностных лиц этих органов </a:t>
            </a:r>
            <a:r>
              <a:rPr lang="ru-RU" sz="2400" b="1" dirty="0"/>
              <a:t>также подлежит возмещению</a:t>
            </a:r>
            <a:r>
              <a:rPr lang="ru-RU" sz="2400" dirty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155780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Опасные производственные объекты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523" y="1690688"/>
            <a:ext cx="11736371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Федеральный закон 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от 20 июня 1997 г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(в </a:t>
            </a:r>
            <a:r>
              <a:rPr lang="ru-RU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ред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от 7.03.2017 г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.) «О промышленной безопасности опасных производственных объектов</a:t>
            </a:r>
            <a:r>
              <a:rPr lang="ru-RU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»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№ 116-ФЗ определяет правовые, экономические и социальные основы обеспечения безопасной эксплуатации опасных производственных объектов (ОПО) и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направлен на предупреждение аварий на ОПО и обеспечение готовности организаций, эксплуатирующих их, к локализации и ликвидации последствий указанных аварий.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/>
              <a:t>Согласно № 116-ФЗ от 20.06.1997 (в ред. от 07.03.2017), </a:t>
            </a:r>
            <a:r>
              <a:rPr lang="ru-RU" sz="2400" b="1" dirty="0"/>
              <a:t>опасными производственными объектами</a:t>
            </a:r>
            <a:r>
              <a:rPr lang="ru-RU" sz="2400" dirty="0"/>
              <a:t> являются предприятия или их цехи, участки, площадки, а также иные производственные объекты, на которых: </a:t>
            </a:r>
          </a:p>
          <a:p>
            <a:pPr marL="0" indent="0">
              <a:buNone/>
            </a:pPr>
            <a:r>
              <a:rPr lang="ru-RU" sz="2400" dirty="0"/>
              <a:t>1) получаются, используются, перерабатываются, образуются, хранятся, транспортируются, уничтожаются воспламеняющиеся, окисляющие, горючие, взрывчатые, токсичные, высокотоксичные вещества, а также вещества, представляющие опасность для окружающей природной среды;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53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086" y="969076"/>
            <a:ext cx="10963656" cy="346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2) используется оборудование, работающее под давлением более 0,07 МПа или при температуре нагрева воды более 115 градусов Цельсия;</a:t>
            </a:r>
            <a:endParaRPr lang="ru-RU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3) используются стационарно установленные грузоподъемные механизмы, эскалаторы, канатные дороги, фуникулеры;</a:t>
            </a:r>
            <a:endParaRPr lang="ru-RU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4) получаются расплавы черных и цветных металлов и сплавы на основе этих расплавов;</a:t>
            </a:r>
            <a:endParaRPr lang="ru-RU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5) ведутся горные работы, работы по обогащению полезных ископаемых, а также работы в подземных условиях.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178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951" y="886120"/>
            <a:ext cx="116703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В соответствии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со статьей 6 Закона № 116-ФЗ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деятельность: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по проектированию, строительству, эксплуатации, расширению,  реконструкции, техническому перевооружению, консервации и ликвидация опасного производственного объекта;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изготовлению, монтажу, наладке, обслуживанию и ремонту технических устройств, применяемых на опасном производственном объекте;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проведению экспертизы промышленной безопасности;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подготовке и переподготовке работников опасного производственного объекта в необразовательных учреждениях</a:t>
            </a:r>
          </a:p>
          <a:p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может осуществляться на основании соответствующей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лицензии.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03161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449" y="1056179"/>
            <a:ext cx="11594592" cy="346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При рассмотрении вопроса о выдаче лицензии на эксплуатацию ОПО заявитель представляет в федеральный орган исполнительной власти, специально уполномоченный в области промышленной безопасности, или в его территориальные органы, следующие документы: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а) акт приемки опасного производственного объекта в эксплуатацию или положительное заключение экспертизы промышленной безопасности;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б) декларацию промышленной безопасности опасного производственного объекта.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539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046" y="1717096"/>
            <a:ext cx="11347704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Технические устройства, применяемые на опасном производственном объекте, подлежат сертификации на соответствие требованиям промышленной безопасности в установленном законодательством Российской Федерации порядке.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Технические устройства, применяемые на ОПО, в процессе эксплуатации подлежат экспертизе промышленной безопасности в установленном порядке. 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62291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C81F1F-EF3C-4564-B508-63643E657474}"/>
              </a:ext>
            </a:extLst>
          </p:cNvPr>
          <p:cNvSpPr txBox="1"/>
          <p:nvPr/>
        </p:nvSpPr>
        <p:spPr>
          <a:xfrm>
            <a:off x="849085" y="1782146"/>
            <a:ext cx="1077685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Одним из обязательных условий принятия решения о начале строительства, расширения, реконструкции, технического перевооружения, консервации и ликвидации ОПО является наличие </a:t>
            </a:r>
            <a:r>
              <a:rPr lang="ru-RU" sz="2400" b="1" dirty="0"/>
              <a:t>положительного заключения экспертизы промышленной безопасности проектной документации</a:t>
            </a:r>
            <a:r>
              <a:rPr lang="ru-RU" sz="2400" dirty="0"/>
              <a:t>, утвержденного федеральным органом исполнительной власти, специально уполномоченным в области промышленной безопасности, или его территориальным органом.</a:t>
            </a:r>
          </a:p>
        </p:txBody>
      </p:sp>
    </p:spTree>
    <p:extLst>
      <p:ext uri="{BB962C8B-B14F-4D97-AF65-F5344CB8AC3E}">
        <p14:creationId xmlns:p14="http://schemas.microsoft.com/office/powerpoint/2010/main" val="28960632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C0DBB4-9AB3-4C2A-8A0C-6CB04F4A2D9B}"/>
              </a:ext>
            </a:extLst>
          </p:cNvPr>
          <p:cNvSpPr txBox="1"/>
          <p:nvPr/>
        </p:nvSpPr>
        <p:spPr>
          <a:xfrm>
            <a:off x="690465" y="1436913"/>
            <a:ext cx="1089815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Изменения, </a:t>
            </a:r>
            <a:r>
              <a:rPr lang="ru-RU" sz="2400" dirty="0"/>
              <a:t>вносимые в проектную документацию на строительство, расширение, реконструкцию, техническое перевооружение, консервацию и ликвидацию опасного производственного объекта, </a:t>
            </a:r>
            <a:r>
              <a:rPr lang="ru-RU" sz="2400" b="1" dirty="0"/>
              <a:t>подлежат экспертизе промышленной безопасности и согласовываются с федеральным органом исполнительной власти</a:t>
            </a:r>
            <a:r>
              <a:rPr lang="ru-RU" sz="2400" dirty="0"/>
              <a:t>, специально уполномоченным в области промышленной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18023527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41D25F-A2FD-49A9-8808-CC9F24CA0FCF}"/>
              </a:ext>
            </a:extLst>
          </p:cNvPr>
          <p:cNvSpPr txBox="1"/>
          <p:nvPr/>
        </p:nvSpPr>
        <p:spPr>
          <a:xfrm>
            <a:off x="513185" y="1698171"/>
            <a:ext cx="11430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Приемка в эксплуатацию </a:t>
            </a:r>
            <a:r>
              <a:rPr lang="ru-RU" sz="2400" dirty="0"/>
              <a:t>опасного производственного объекта проводится в установленном порядке. </a:t>
            </a:r>
          </a:p>
          <a:p>
            <a:r>
              <a:rPr lang="ru-RU" sz="2400" dirty="0"/>
              <a:t>В процессе приемки в эксплуатацию опасного производственного объекта проверяются его соответствие проектной документации, готовность организации к эксплуатации опасного производственного объекта и к действиям по локализации и ликвидации последствий аварии.</a:t>
            </a:r>
          </a:p>
        </p:txBody>
      </p:sp>
    </p:spTree>
    <p:extLst>
      <p:ext uri="{BB962C8B-B14F-4D97-AF65-F5344CB8AC3E}">
        <p14:creationId xmlns:p14="http://schemas.microsoft.com/office/powerpoint/2010/main" val="278436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21" y="759125"/>
            <a:ext cx="11283351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К биологическим опасным и вредным производственным факторам относятся</a:t>
            </a:r>
            <a:r>
              <a:rPr lang="ru-RU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специфические свойства патогенных микроорганизмов (бактерий, вирусов, риккетсий, спирохет, грибов, простейших) и продуктов их жизнедеятельности, а также макроорганизмов (растений и животных), которые способны нанести ущерб здоровью работающих.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201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FA3459-5918-4440-8549-1D73DC64121B}"/>
              </a:ext>
            </a:extLst>
          </p:cNvPr>
          <p:cNvSpPr txBox="1"/>
          <p:nvPr/>
        </p:nvSpPr>
        <p:spPr>
          <a:xfrm>
            <a:off x="513185" y="1455576"/>
            <a:ext cx="11420668" cy="3397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Разработка декларации промышленной безопасности </a:t>
            </a:r>
            <a:r>
              <a:rPr lang="ru-RU" sz="2400" dirty="0"/>
              <a:t>предполагает: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 всестороннюю оценку риска аварии и связанной с нею угрозы;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 анализ достаточности принятых мер по предупреждению аварий,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по обеспечению готовности организации к эксплуатации опасного производственного объекта,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 к локализации и ликвидации последствий аварии на опасном производственном объекте;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разработку мероприятий, направленных на снижение масштаба последствий аварии и размера нанесенного ущерба, в случае аварии.</a:t>
            </a:r>
          </a:p>
        </p:txBody>
      </p:sp>
    </p:spTree>
    <p:extLst>
      <p:ext uri="{BB962C8B-B14F-4D97-AF65-F5344CB8AC3E}">
        <p14:creationId xmlns:p14="http://schemas.microsoft.com/office/powerpoint/2010/main" val="4941025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767" y="1517715"/>
            <a:ext cx="11265031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Декларация промышленной безопасности </a:t>
            </a:r>
            <a:r>
              <a:rPr lang="ru-RU" sz="2400" dirty="0"/>
              <a:t>утверждается руководителем организации, эксплуатирующей опасный производственный объект.</a:t>
            </a:r>
            <a:r>
              <a:rPr lang="ru-RU" sz="2400" b="1" dirty="0"/>
              <a:t>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Декларацию промышленной безопасности представляют органам государственной власти, органам местного самоуправления, общественным объединениям и гражданам в порядке, который установлен Правительством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97567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804" y="586596"/>
            <a:ext cx="1111082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К психофизиологическим опасным и вредным факторам относятся </a:t>
            </a:r>
            <a:r>
              <a:rPr lang="ru-RU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физические (статические и динамические) и нервно-психические перегрузки (умственное перенапряжение, перенапряжение анализаторов, монотонность труда, эмоциональные перегрузки), связанные как с особенностями трудового процесса, так и условиями труда и организацией труда.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125" y="353682"/>
            <a:ext cx="109382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ea typeface="Calibri" panose="020F0502020204030204" pitchFamily="34" charset="0"/>
              </a:rPr>
              <a:t>Опасным </a:t>
            </a:r>
            <a:r>
              <a:rPr lang="ru-RU" sz="3200" dirty="0">
                <a:solidFill>
                  <a:srgbClr val="000000"/>
                </a:solidFill>
                <a:ea typeface="Calibri" panose="020F0502020204030204" pitchFamily="34" charset="0"/>
              </a:rPr>
              <a:t>называется производственный фактор, воздействие которого на работающего в определенных условиях </a:t>
            </a:r>
            <a:r>
              <a:rPr lang="ru-RU" sz="3200" b="1" dirty="0">
                <a:solidFill>
                  <a:srgbClr val="000000"/>
                </a:solidFill>
                <a:ea typeface="Calibri" panose="020F0502020204030204" pitchFamily="34" charset="0"/>
              </a:rPr>
              <a:t>приводит к травме или другому внезапному резкому ухудшению здоровья.</a:t>
            </a:r>
            <a:r>
              <a:rPr lang="ru-RU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endParaRPr lang="ru-RU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ru-RU" sz="3200" dirty="0"/>
              <a:t>Если же производственный фактор приводит </a:t>
            </a:r>
            <a:r>
              <a:rPr lang="ru-RU" sz="3200" b="1" dirty="0"/>
              <a:t>к заболеванию или снижению работоспособности</a:t>
            </a:r>
            <a:r>
              <a:rPr lang="ru-RU" sz="3200" dirty="0"/>
              <a:t>, то его считают </a:t>
            </a:r>
            <a:r>
              <a:rPr lang="ru-RU" sz="3200" b="1" dirty="0"/>
              <a:t>вредным</a:t>
            </a:r>
            <a:r>
              <a:rPr lang="ru-RU" sz="3200" b="1" i="1" dirty="0"/>
              <a:t>.</a:t>
            </a:r>
          </a:p>
          <a:p>
            <a:endParaRPr lang="ru-RU" sz="3200" dirty="0"/>
          </a:p>
          <a:p>
            <a:r>
              <a:rPr lang="ru-RU" sz="3200" dirty="0"/>
              <a:t>В зависимости </a:t>
            </a:r>
            <a:r>
              <a:rPr lang="ru-RU" sz="3200" b="1" dirty="0"/>
              <a:t>от интенсивности воздействия вредный производственный фактор может стать опасным и наоборот.</a:t>
            </a:r>
            <a:r>
              <a:rPr lang="ru-RU" sz="3200" dirty="0"/>
              <a:t> 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795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      </a:t>
            </a:r>
            <a:r>
              <a:rPr lang="ru-RU" sz="3600" b="1" dirty="0">
                <a:latin typeface="+mn-lt"/>
              </a:rPr>
              <a:t>Характеристики  трудового процесса</a:t>
            </a:r>
            <a:r>
              <a:rPr lang="ru-RU" sz="3600" dirty="0">
                <a:latin typeface="+mn-lt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Тяжесть труда</a:t>
            </a:r>
            <a:r>
              <a:rPr lang="ru-RU" sz="3200" dirty="0"/>
              <a:t> – характеристика трудового процесса, отражающая преимущественную нагрузку на опорно-двигательный аппарат и функциональные системы организма (сердечно-сосудистую, дыхательную и др.), обеспечивающие его деятельность.</a:t>
            </a:r>
            <a:r>
              <a:rPr lang="ru-RU" sz="3200" b="1" dirty="0"/>
              <a:t> </a:t>
            </a:r>
          </a:p>
          <a:p>
            <a:pPr marL="0" indent="0">
              <a:buNone/>
            </a:pPr>
            <a:endParaRPr lang="ru-RU" sz="3200" b="1" dirty="0"/>
          </a:p>
          <a:p>
            <a:pPr marL="0" indent="0">
              <a:buNone/>
            </a:pPr>
            <a:r>
              <a:rPr lang="ru-RU" sz="3200" b="1" dirty="0"/>
              <a:t>Напряженность труда</a:t>
            </a:r>
            <a:r>
              <a:rPr lang="ru-RU" sz="3200" dirty="0"/>
              <a:t> – характеристика трудового процесса, отражающая нагрузку на центральную нервную систему, органы чувств, эмоциональную сферу работника.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413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549" y="263951"/>
            <a:ext cx="11896626" cy="583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</a:rPr>
              <a:t>В случае нарушений правил и отсутствия обеспечения  безопасности труда </a:t>
            </a:r>
            <a:r>
              <a:rPr lang="ru-RU" sz="3000" b="1" dirty="0">
                <a:solidFill>
                  <a:srgbClr val="000000"/>
                </a:solidFill>
                <a:ea typeface="Calibri" panose="020F0502020204030204" pitchFamily="34" charset="0"/>
              </a:rPr>
              <a:t>на производстве возможны несчастные случаи и профессиональные заболевания.</a:t>
            </a:r>
          </a:p>
          <a:p>
            <a:pPr>
              <a:spcBef>
                <a:spcPts val="600"/>
              </a:spcBef>
            </a:pP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3000" b="1" dirty="0">
                <a:solidFill>
                  <a:srgbClr val="000000"/>
                </a:solidFill>
                <a:ea typeface="Calibri" panose="020F0502020204030204" pitchFamily="34" charset="0"/>
              </a:rPr>
              <a:t>Последствиями несчастных случаев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</a:rPr>
              <a:t> являются </a:t>
            </a:r>
            <a:r>
              <a:rPr lang="ru-RU" sz="3000" b="1" dirty="0">
                <a:solidFill>
                  <a:srgbClr val="000000"/>
                </a:solidFill>
                <a:ea typeface="Calibri" panose="020F0502020204030204" pitchFamily="34" charset="0"/>
              </a:rPr>
              <a:t>травмы 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</a:rPr>
              <a:t>− нарушение целостности тканей и органов тела и расстройство их функций под влиянием внешних факторов.</a:t>
            </a:r>
          </a:p>
          <a:p>
            <a:pPr>
              <a:spcBef>
                <a:spcPts val="600"/>
              </a:spcBef>
            </a:pPr>
            <a:r>
              <a:rPr lang="ru-RU" sz="3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Производственная травма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травма, полученная работающим на производстве и вызванная несоблюдением требований безопасности труда.</a:t>
            </a:r>
          </a:p>
          <a:p>
            <a:pPr>
              <a:spcBef>
                <a:spcPts val="600"/>
              </a:spcBef>
            </a:pP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Совокупность производственных травм называется </a:t>
            </a:r>
            <a:r>
              <a:rPr lang="ru-RU" sz="3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производственным травматизмом</a:t>
            </a:r>
            <a:r>
              <a:rPr lang="ru-RU" sz="3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801730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3569</Words>
  <Application>Microsoft Office PowerPoint</Application>
  <PresentationFormat>Широкоэкранный</PresentationFormat>
  <Paragraphs>237</Paragraphs>
  <Slides>51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Тема Office</vt:lpstr>
      <vt:lpstr>Лекция 2 по дисциплине «Безопасность жизнедеятельности» тема 2 «Общие вопросы охраны труда»</vt:lpstr>
      <vt:lpstr>     Условия труда. Термины и определения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Характеристики  трудового процесса </vt:lpstr>
      <vt:lpstr>Презентация PowerPoint</vt:lpstr>
      <vt:lpstr>Презентация PowerPoint</vt:lpstr>
      <vt:lpstr>Презентация PowerPoint</vt:lpstr>
      <vt:lpstr>      СПЕЦИАЛЬНАЯ ОЦЕНКА УСЛОВИЙ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методы и способы защиты от вредных и опасных факторов на производстве</vt:lpstr>
      <vt:lpstr>Презентация PowerPoint</vt:lpstr>
      <vt:lpstr>Презентация PowerPoint</vt:lpstr>
      <vt:lpstr>Правовые и нормативные основы охраны труда</vt:lpstr>
      <vt:lpstr>Презентация PowerPoint</vt:lpstr>
      <vt:lpstr> Согласно трудовому договору работник имеет право на: </vt:lpstr>
      <vt:lpstr> Согласно трудовому договору работник имеет право на: </vt:lpstr>
      <vt:lpstr>Работник обязан:</vt:lpstr>
      <vt:lpstr> Работодатель имеет право: </vt:lpstr>
      <vt:lpstr>Работодатель обязан </vt:lpstr>
      <vt:lpstr>Работодатель обязан </vt:lpstr>
      <vt:lpstr>Юридическая ответственность за нарушение охраны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Опасные производственные объекты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 по дисциплине «Безопасность жизнедеятельности» тема 2 «Общие вопросы охраны труда»</dc:title>
  <dc:creator>Учетная запись Майкрософт</dc:creator>
  <cp:lastModifiedBy>Трифонова Татьяна Евгеньевна</cp:lastModifiedBy>
  <cp:revision>77</cp:revision>
  <dcterms:created xsi:type="dcterms:W3CDTF">2020-09-08T13:43:22Z</dcterms:created>
  <dcterms:modified xsi:type="dcterms:W3CDTF">2022-02-14T07:18:17Z</dcterms:modified>
</cp:coreProperties>
</file>