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322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35" r:id="rId12"/>
    <p:sldId id="325" r:id="rId13"/>
    <p:sldId id="323" r:id="rId14"/>
    <p:sldId id="326" r:id="rId15"/>
    <p:sldId id="324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18" r:id="rId25"/>
    <p:sldId id="321" r:id="rId26"/>
    <p:sldId id="26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2" autoAdjust="0"/>
    <p:restoredTop sz="82519" autoAdjust="0"/>
  </p:normalViewPr>
  <p:slideViewPr>
    <p:cSldViewPr snapToGrid="0">
      <p:cViewPr>
        <p:scale>
          <a:sx n="75" d="100"/>
          <a:sy n="75" d="100"/>
        </p:scale>
        <p:origin x="-189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90531-9205-4EA6-B90D-EEC28A46874D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64F6B-FDAB-4FE4-B942-65A6356985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771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129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Табличку бы тоже перерисовать если будет время….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67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Общее уравнение и график, по которому определяют, нужны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91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Формулы для квадратного и круглого сечения, можно не целиком,  а только зависимость от резонансной частоты.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333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75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Добавить отдельно уравнения для расчета твердости по </a:t>
            </a:r>
            <a:r>
              <a:rPr lang="ru-RU" dirty="0" err="1">
                <a:solidFill>
                  <a:srgbClr val="FF0000"/>
                </a:solidFill>
              </a:rPr>
              <a:t>Бринелю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Роквеллу</a:t>
            </a:r>
            <a:r>
              <a:rPr lang="ru-RU" dirty="0">
                <a:solidFill>
                  <a:srgbClr val="FF0000"/>
                </a:solidFill>
              </a:rPr>
              <a:t>, Виккерсу. Более подробно расписать эти методы. Указать, что по Виккерсу определяют </a:t>
            </a:r>
            <a:r>
              <a:rPr lang="ru-RU" dirty="0" err="1">
                <a:solidFill>
                  <a:srgbClr val="FF0000"/>
                </a:solidFill>
              </a:rPr>
              <a:t>МИКРОтвердость</a:t>
            </a:r>
            <a:r>
              <a:rPr lang="ru-RU" dirty="0">
                <a:solidFill>
                  <a:srgbClr val="FF0000"/>
                </a:solidFill>
              </a:rPr>
              <a:t>. Указать примеры твердостей керамических материалов различной природы.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Добавить отдельно уравнения для расчета твердости по </a:t>
            </a:r>
            <a:r>
              <a:rPr lang="ru-RU" dirty="0" err="1">
                <a:solidFill>
                  <a:srgbClr val="FF0000"/>
                </a:solidFill>
              </a:rPr>
              <a:t>Бринелю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Роквеллу</a:t>
            </a:r>
            <a:r>
              <a:rPr lang="ru-RU" dirty="0">
                <a:solidFill>
                  <a:srgbClr val="FF0000"/>
                </a:solidFill>
              </a:rPr>
              <a:t>, Виккерсу. Более подробно расписать эти методы. Указать, что по Виккерсу определяют </a:t>
            </a:r>
            <a:r>
              <a:rPr lang="ru-RU" dirty="0" err="1">
                <a:solidFill>
                  <a:srgbClr val="FF0000"/>
                </a:solidFill>
              </a:rPr>
              <a:t>МИКРОтвердость</a:t>
            </a:r>
            <a:r>
              <a:rPr lang="ru-RU" dirty="0">
                <a:solidFill>
                  <a:srgbClr val="FF0000"/>
                </a:solidFill>
              </a:rPr>
              <a:t>. Указать примеры твердостей керамических материалов различной природы.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Добавить отдельно уравнения для расчета твердости по </a:t>
            </a:r>
            <a:r>
              <a:rPr lang="ru-RU" dirty="0" err="1">
                <a:solidFill>
                  <a:srgbClr val="FF0000"/>
                </a:solidFill>
              </a:rPr>
              <a:t>Бринелю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Роквеллу</a:t>
            </a:r>
            <a:r>
              <a:rPr lang="ru-RU" dirty="0">
                <a:solidFill>
                  <a:srgbClr val="FF0000"/>
                </a:solidFill>
              </a:rPr>
              <a:t>, Виккерсу. Более подробно расписать эти методы. Указать, что по Виккерсу определяют </a:t>
            </a:r>
            <a:r>
              <a:rPr lang="ru-RU" dirty="0" err="1">
                <a:solidFill>
                  <a:srgbClr val="FF0000"/>
                </a:solidFill>
              </a:rPr>
              <a:t>МИКРОтвердость</a:t>
            </a:r>
            <a:r>
              <a:rPr lang="ru-RU" dirty="0">
                <a:solidFill>
                  <a:srgbClr val="FF0000"/>
                </a:solidFill>
              </a:rPr>
              <a:t>. Указать примеры твердостей керамических материалов различной природы.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Добавить отдельно уравнения для расчета твердости по </a:t>
            </a:r>
            <a:r>
              <a:rPr lang="ru-RU" dirty="0" err="1">
                <a:solidFill>
                  <a:srgbClr val="FF0000"/>
                </a:solidFill>
              </a:rPr>
              <a:t>Бринелю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Роквеллу</a:t>
            </a:r>
            <a:r>
              <a:rPr lang="ru-RU" dirty="0">
                <a:solidFill>
                  <a:srgbClr val="FF0000"/>
                </a:solidFill>
              </a:rPr>
              <a:t>, Виккерсу. Более подробно расписать эти методы. Указать, что по Виккерсу определяют </a:t>
            </a:r>
            <a:r>
              <a:rPr lang="ru-RU" dirty="0" err="1">
                <a:solidFill>
                  <a:srgbClr val="FF0000"/>
                </a:solidFill>
              </a:rPr>
              <a:t>МИКРОтвердость</a:t>
            </a:r>
            <a:r>
              <a:rPr lang="ru-RU" dirty="0">
                <a:solidFill>
                  <a:srgbClr val="FF0000"/>
                </a:solidFill>
              </a:rPr>
              <a:t>. Указать примеры твердостей керамических материалов различной природы.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Добавить отдельно уравнения для расчета твердости по </a:t>
            </a:r>
            <a:r>
              <a:rPr lang="ru-RU" dirty="0" err="1">
                <a:solidFill>
                  <a:srgbClr val="FF0000"/>
                </a:solidFill>
              </a:rPr>
              <a:t>Бринелю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Роквеллу</a:t>
            </a:r>
            <a:r>
              <a:rPr lang="ru-RU" dirty="0">
                <a:solidFill>
                  <a:srgbClr val="FF0000"/>
                </a:solidFill>
              </a:rPr>
              <a:t>, Виккерсу. Более подробно расписать эти методы. Указать, что по Виккерсу определяют </a:t>
            </a:r>
            <a:r>
              <a:rPr lang="ru-RU" dirty="0" err="1">
                <a:solidFill>
                  <a:srgbClr val="FF0000"/>
                </a:solidFill>
              </a:rPr>
              <a:t>МИКРОтвердость</a:t>
            </a:r>
            <a:r>
              <a:rPr lang="ru-RU" dirty="0">
                <a:solidFill>
                  <a:srgbClr val="FF0000"/>
                </a:solidFill>
              </a:rPr>
              <a:t>. Указать примеры твердостей керамических материалов различной природы.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32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736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 нельзя формулы вставить красиво???? Неприлично так кому то кроме наших Н-36 это показывать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64F6B-FDAB-4FE4-B942-65A63569857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11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8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7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53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79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69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5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63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1EB-D329-41AC-A27B-AABF4C979710}" type="datetimeFigureOut">
              <a:rPr lang="ru-RU" smtClean="0"/>
              <a:t>04.03.2021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6E2-0908-4D29-8778-2BC2E0C33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73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1.png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5" Type="http://schemas.openxmlformats.org/officeDocument/2006/relationships/image" Target="../media/image22.png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3034" y="-145143"/>
            <a:ext cx="9501246" cy="71410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50803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Российский химико-технологический университет имени Д. И. Менделеева</a:t>
            </a:r>
            <a:r>
              <a:rPr lang="ru-RU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" y="133147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технологии неорганических веществ и высокотемпературных материалов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1907540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химической технологии керамики и огнеупоров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412" y="3437108"/>
            <a:ext cx="9144000" cy="60843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«Деформационно-механические свойства керамики. Модуль упругости и твердость.»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39952" y="6309320"/>
            <a:ext cx="150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2021</a:t>
            </a:r>
          </a:p>
        </p:txBody>
      </p:sp>
    </p:spTree>
    <p:extLst>
      <p:ext uri="{BB962C8B-B14F-4D97-AF65-F5344CB8AC3E}">
        <p14:creationId xmlns:p14="http://schemas.microsoft.com/office/powerpoint/2010/main" val="253948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твердости керамических материалов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68523"/>
              </p:ext>
            </p:extLst>
          </p:nvPr>
        </p:nvGraphicFramePr>
        <p:xfrm>
          <a:off x="1433880" y="1751616"/>
          <a:ext cx="6438841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311"/>
                <a:gridCol w="1492629"/>
                <a:gridCol w="1117073"/>
                <a:gridCol w="1079964"/>
                <a:gridCol w="1079964"/>
                <a:gridCol w="1033900"/>
              </a:tblGrid>
              <a:tr h="10841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п/п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Состав, масс. %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Плотность, % от теор.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Прочность при изгибе, МПа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Прочность при сжатии, МПа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Твердость по Виккерсу, ГПа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</a:tr>
              <a:tr h="8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35% </a:t>
                      </a:r>
                      <a:r>
                        <a:rPr lang="en-US" sz="1600">
                          <a:effectLst/>
                        </a:rPr>
                        <a:t>Al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50% SiC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15% MgO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</a:tr>
              <a:tr h="8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% </a:t>
                      </a:r>
                      <a:r>
                        <a:rPr lang="en-US" sz="1600">
                          <a:effectLst/>
                        </a:rPr>
                        <a:t>Al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50% SiC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 MgO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</a:tr>
              <a:tr h="8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3</a:t>
                      </a:r>
                      <a:r>
                        <a:rPr lang="ru-RU" sz="1600">
                          <a:effectLst/>
                        </a:rPr>
                        <a:t>% </a:t>
                      </a:r>
                      <a:r>
                        <a:rPr lang="en-US" sz="1600">
                          <a:effectLst/>
                        </a:rPr>
                        <a:t>Al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60% SiC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 MgO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</a:tr>
              <a:tr h="80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</a:t>
                      </a:r>
                      <a:r>
                        <a:rPr lang="ru-RU" sz="1600">
                          <a:effectLst/>
                        </a:rPr>
                        <a:t>% </a:t>
                      </a:r>
                      <a:r>
                        <a:rPr lang="en-US" sz="1600">
                          <a:effectLst/>
                        </a:rPr>
                        <a:t>Al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O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35% SiC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 MgO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21" marR="591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4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702467"/>
            <a:ext cx="828895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упругости характеризует  сопротивление керамики упругой деформации.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Численно модуль упругости равен отношению напряжения к вызванной ей упругой относительной деформации.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Существует  три модуля упругости в зависимости от вида нагружения образца: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модуль нормальной упругости Е (модуль Юнга) при осевом растяжении – сжатии;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сдвига G при сдвиге;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объемный упругости К при всестороннем сжатии. </a:t>
            </a:r>
          </a:p>
          <a:p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65935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нормальной упругости (модуль Юнга)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255" y="1745059"/>
            <a:ext cx="806994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Связь между напряженным состоянием и деформацией упругого тела выражает закон Гука, – при простом растяжении или сжатии упругого бруса относительное удлинение или сжатие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пропорционально нормальному напряжению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649" y="3135405"/>
            <a:ext cx="20193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138" y="3185929"/>
            <a:ext cx="1842720" cy="623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5712" y="3819405"/>
            <a:ext cx="55142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Либо до предела пропорциональности величина растягивающего напряжения прямо пропорциональна величине относи­тельного удлинения (закон Гука); таким образом, где Е - модуль Юнга.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08"/>
          <a:stretch/>
        </p:blipFill>
        <p:spPr bwMode="auto">
          <a:xfrm>
            <a:off x="2656708" y="5516202"/>
            <a:ext cx="1552434" cy="722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286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сдвига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256" y="3288194"/>
            <a:ext cx="80264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Подобным образом напряжение сдвига прямо пропорционально от­носительной деформации сдвига или углу сдвига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сдвига. 	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670" y="1355239"/>
            <a:ext cx="3051764" cy="168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502" y="4580856"/>
            <a:ext cx="15621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42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Пуассона и его связь с модуль нормальной упругости и модулем сдвига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255" y="1745059"/>
            <a:ext cx="806994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образец удлиняется при растяжении, это сопровождается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уменьшением его толщины. Отношение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оmосительного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 толщины к относительному изменению длины называется коэффициентом Пуассона: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255" y="3862947"/>
            <a:ext cx="80699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Коэффициент Пуассона связан с модулем упругости и модулем сдвига соотношением: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75" y="2931433"/>
            <a:ext cx="21526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473" y="4631879"/>
            <a:ext cx="2567054" cy="98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53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объемной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5239"/>
            <a:ext cx="35623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72114" y="1529193"/>
            <a:ext cx="50250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Действие на образец однородного давления Р эквивалентно дейст­вию напряжений с величиной -Р в трех главных направлениях. В каж­дом из таких направлений относительная деформация будет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3030" y="4793158"/>
            <a:ext cx="48790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относительное изменение объема будет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5367439"/>
            <a:ext cx="4050126" cy="90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465" y="3584297"/>
            <a:ext cx="7155128" cy="1009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166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объемной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5239"/>
            <a:ext cx="35623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772631" y="194129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Тогда отношение давления к относительному изменению объема (коэффициент всестороннего сжатия К) будет равно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767" y="3919177"/>
            <a:ext cx="4013569" cy="105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310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модуль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1621986"/>
            <a:ext cx="787708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При упругом расширении тела происходит увеличение расстоя­ния между атомами, поэтому модуль упругости связан с межатом­ными силами и энергией разрушения кристаллической решетки.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анизотропных кристаллов число модулей упругости зависит от симметрии кристаллов и может достигать 21.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Упругие свойства изотропных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материаллов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стекол, поликристаллической керамики можно описать двумя постоянными Ламе: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462393" y="4494560"/>
                <a:ext cx="4576316" cy="22906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𝑣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𝐺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𝑙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∙2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</m:d>
                      <m:r>
                        <a:rPr lang="en-US" sz="2400">
                          <a:latin typeface="Cambria Math"/>
                          <a:ea typeface="Cambria Math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/>
                            </a:rPr>
                            <m:t>μ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𝑙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m:rPr>
                                  <m:sty m:val="p"/>
                                </m:rPr>
                                <a:rPr lang="el-GR" sz="2400" i="1">
                                  <a:latin typeface="Cambria Math"/>
                                </a:rPr>
                                <m:t>μ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m:rPr>
                                  <m:sty m:val="p"/>
                                </m:rPr>
                                <a:rPr lang="el-GR" sz="2400" i="1">
                                  <a:latin typeface="Cambria Math"/>
                                </a:rPr>
                                <m:t>μ</m:t>
                              </m:r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𝐾</m:t>
                      </m:r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𝐺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2400" b="0" dirty="0"/>
              </a:p>
              <a:p>
                <a:pPr algn="ctr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где </m:t>
                    </m:r>
                    <m:r>
                      <a:rPr lang="en-US" sz="2400" b="0" i="1" smtClean="0">
                        <a:latin typeface="Cambria Math"/>
                      </a:rPr>
                      <m:t>𝐾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1−2</m:t>
                        </m:r>
                        <m:r>
                          <m:rPr>
                            <m:sty m:val="p"/>
                          </m:rPr>
                          <a:rPr lang="el-GR" sz="2400" i="1">
                            <a:latin typeface="Cambria Math"/>
                          </a:rPr>
                          <m:t>μ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ru-RU" sz="2400" b="0" dirty="0"/>
                  <a:t> </a:t>
                </a:r>
                <a:endParaRPr lang="en-US" sz="2400" b="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393" y="4494560"/>
                <a:ext cx="4576316" cy="22906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465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модуль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1651014"/>
            <a:ext cx="78770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многофазном материале модуль упругости имеет промежу­точное значение между величинами модулей его составляющих. Точную оценку при этом сделать сложно из-за трудно учитываемо­го взаимодействия фаз.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0838" y="3269357"/>
            <a:ext cx="7877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приблизительной оценки согласно мо­дели Войта при условии, что деформации всех фаз одинаковы, мо­дуль упругости многофазного тела составит: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3800" y="5122884"/>
            <a:ext cx="7877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V и Е - объемные доли фаз с соответствующими модулями упругости.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52456" y="4471837"/>
                <a:ext cx="38597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⋯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,</a:t>
                </a:r>
                <a:endParaRPr lang="ru-RU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2456" y="4471837"/>
                <a:ext cx="3859775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316" t="-10667" r="-1580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5417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модуль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817957"/>
            <a:ext cx="7877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Рейса. При условии, что напряжения в каждой фазе одинаковы, для двухфазного материала предложено уравнение: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3799" y="3726570"/>
            <a:ext cx="7877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от пористости. С увеличением доли газовой фазы, упругость материала уменьшается, т.к. модуль упругости газовой фазы равен 0.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6237" y="5453744"/>
            <a:ext cx="7877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-модули упругости пористого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беспористого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тел; П - пористость; а -константа, зависящая от структуры.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58150" y="2736383"/>
                <a:ext cx="2722419" cy="856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(1−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ru-RU" sz="2400" dirty="0"/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150" y="2736383"/>
                <a:ext cx="2722419" cy="8562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54753" y="4787776"/>
                <a:ext cx="27915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/>
                            </a:rPr>
                            <m:t>П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ru-RU" sz="2400" b="0" i="1" smtClean="0">
                                  <a:latin typeface="Cambria Math"/>
                                </a:rPr>
                                <m:t>аП</m:t>
                              </m:r>
                            </m:e>
                          </m:d>
                        </m:e>
                      </m:func>
                      <m:r>
                        <a:rPr lang="ru-RU" sz="24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4753" y="4787776"/>
                <a:ext cx="2791598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27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Твердость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3030" y="1455729"/>
            <a:ext cx="82889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Твердость - это способность материала сопротивляться местной пластической деформации, возникающей при вдавливании в него более твердого тела (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индентора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при нанесении царапины.</a:t>
            </a:r>
          </a:p>
          <a:p>
            <a:pPr algn="just"/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множество методов определения твердости.</a:t>
            </a:r>
          </a:p>
          <a:p>
            <a:r>
              <a:rPr lang="ru-RU" dirty="0"/>
              <a:t>	</a:t>
            </a:r>
          </a:p>
        </p:txBody>
      </p:sp>
      <p:pic>
        <p:nvPicPr>
          <p:cNvPr id="11266" name="Picture 2" descr="https://fb.ru/misc/i/gallery/24207/26676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1" y="3978081"/>
            <a:ext cx="8145780" cy="27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619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влияющие на модуль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817957"/>
            <a:ext cx="7877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от температуры. В общем виде температурную зависимость модуля упругости Е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сдвига G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представить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3238" y="4844186"/>
            <a:ext cx="7877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модули при комнатной температуре, t – температура, К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температурные коэффициенты.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15013" y="3038912"/>
                <a:ext cx="347107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−25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en-US" sz="2400" b="0" dirty="0"/>
              </a:p>
              <a:p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𝐺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−25)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013" y="3038912"/>
                <a:ext cx="3471078" cy="1200329"/>
              </a:xfrm>
              <a:prstGeom prst="rect">
                <a:avLst/>
              </a:prstGeom>
              <a:blipFill rotWithShape="1">
                <a:blip r:embed="rId4"/>
                <a:stretch>
                  <a:fillRect b="-66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20896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упругости некоторых керамических материалов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042367"/>
              </p:ext>
            </p:extLst>
          </p:nvPr>
        </p:nvGraphicFramePr>
        <p:xfrm>
          <a:off x="678882" y="1739019"/>
          <a:ext cx="7863053" cy="4422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2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05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0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05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90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00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Виды керамики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Модули и температурные коэффициенты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Коэффициент Пуассона, μ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E</a:t>
                      </a:r>
                      <a:r>
                        <a:rPr lang="ru-RU" sz="1700">
                          <a:effectLst/>
                        </a:rPr>
                        <a:t>, ГПа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K</a:t>
                      </a:r>
                      <a:r>
                        <a:rPr lang="ru-RU" sz="1700" baseline="-25000">
                          <a:effectLst/>
                        </a:rPr>
                        <a:t>1</a:t>
                      </a:r>
                      <a:r>
                        <a:rPr lang="ru-RU" sz="1700">
                          <a:effectLst/>
                        </a:rPr>
                        <a:t>*10</a:t>
                      </a:r>
                      <a:r>
                        <a:rPr lang="ru-RU" sz="1700" baseline="30000">
                          <a:effectLst/>
                        </a:rPr>
                        <a:t>-5</a:t>
                      </a:r>
                      <a:r>
                        <a:rPr lang="ru-RU" sz="1700">
                          <a:effectLst/>
                        </a:rPr>
                        <a:t>, </a:t>
                      </a:r>
                      <a:r>
                        <a:rPr lang="en-US" sz="1700">
                          <a:effectLst/>
                        </a:rPr>
                        <a:t>K</a:t>
                      </a:r>
                      <a:r>
                        <a:rPr lang="ru-RU" sz="1700" baseline="30000">
                          <a:effectLst/>
                        </a:rPr>
                        <a:t>-1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</a:rPr>
                        <a:t>G</a:t>
                      </a:r>
                      <a:r>
                        <a:rPr lang="ru-RU" sz="1700">
                          <a:effectLst/>
                        </a:rPr>
                        <a:t>, ГПа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Корунд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Бромеллит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Периклаз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-16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Шпинель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Рутил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280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0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Бадделеит (с </a:t>
                      </a:r>
                      <a:r>
                        <a:rPr lang="en-US" sz="1700">
                          <a:effectLst/>
                        </a:rPr>
                        <a:t>Y</a:t>
                      </a:r>
                      <a:r>
                        <a:rPr lang="en-US" sz="1700" baseline="-25000">
                          <a:effectLst/>
                        </a:rPr>
                        <a:t>2</a:t>
                      </a:r>
                      <a:r>
                        <a:rPr lang="en-US" sz="1700">
                          <a:effectLst/>
                        </a:rPr>
                        <a:t>O</a:t>
                      </a:r>
                      <a:r>
                        <a:rPr lang="en-US" sz="1700" baseline="-25000">
                          <a:effectLst/>
                        </a:rPr>
                        <a:t>3</a:t>
                      </a:r>
                      <a:r>
                        <a:rPr lang="ru-RU" sz="1700">
                          <a:effectLst/>
                        </a:rPr>
                        <a:t>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200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80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Нитрид кремния ГП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120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0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Карбид кремния ГП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Фарфор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70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0,18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0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Алмаз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960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-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400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0,2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3" marR="63063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695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модуля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386157"/>
            <a:ext cx="78770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Статический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измерении модуля упругости статически, устанавливают зависимость деформации ε от напряжения σ в соответствии с законом Гука. По линейному участку ε - σ - диаграммы определяют область упругой деформации и оценивают модуль упругости. Т.е. проведя касательную к кривой определяют модуль упругости по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угла между ними и по ними.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3238" y="4956680"/>
            <a:ext cx="78770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простота проведения и аппаратурного оформления.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данного метода маленькие  деформации сложно зафиксировать, в связи с этим возникает погрешность, которая достигает 15-20%.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3374430"/>
            <a:ext cx="1955800" cy="169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30900" y="3337056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6500" y="4632456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ε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56948" y="3886058"/>
                <a:ext cx="1920398" cy="7225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𝐸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/>
                        </a:rPr>
                        <m:t>α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/>
                            </a:rPr>
                            <m:t>σ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400" i="1" smtClean="0">
                              <a:latin typeface="Cambria Math"/>
                            </a:rPr>
                            <m:t>ε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948" y="3886058"/>
                <a:ext cx="1920398" cy="72257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3309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8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модуля упругости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70838" y="1817957"/>
            <a:ext cx="78770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Динамический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Данный метод базируется на зависимости скорости распространения звуковых волн в керамике от модуля упругости.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либо оценивают время прохождения звуковой (механической) волны через образец, либо используют резонанс подаваемых на образец частот и собственных изгибных колебаний керамического стержня. Ниже представлены формулы вычисления модуля упругости  для образцов круглого и прямоугольного сечений соответственно: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3238" y="5434695"/>
            <a:ext cx="78770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точность, погрешность составляет 0,1 %.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исполнения.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625" y="4763408"/>
            <a:ext cx="2454701" cy="716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632" y="4763408"/>
            <a:ext cx="2387592" cy="60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9555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107950" y="1559148"/>
            <a:ext cx="8891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Н.Т. Андрианов, А.В. Беляков, В.Л.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Балкевич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А.С. Власов,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Е.С. Лукин, Ю.М. Мосин, Б.С. Скидан. Химическая технология керамики. Учеб. пособие для вузов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Под ред. И.Я.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Гузмана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— М.: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OOO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РИФ «СТРОЙМАТЕРИАЛЫ», 2012. – 496 с.</a:t>
            </a: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Л.И. Сычева, Е.Н. Потапова, Д.О. Лемешев, Н.Ю. Михайленко, А.И. Захаров, И.Н. Тихомирова, А.В. Беляков, Е.Е. Строганова. Практикум по технологии тугоплавких неметаллических и силикатных материалов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Учеб. пособие / Под ред. Н.А. Макарова.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М.: РХТУ им. Д.И. Менделеева, 2019.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— 270 с.</a:t>
            </a:r>
            <a:endParaRPr lang="ru-RU" alt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6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217714" y="1745059"/>
            <a:ext cx="882468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429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29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>
              <a:spcBef>
                <a:spcPts val="0"/>
              </a:spcBef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3. У. Д.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Кингери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. Введение в керамику. Издательство второе.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latin typeface="Times New Roman"/>
                <a:ea typeface="Calibri"/>
              </a:rPr>
              <a:t>Перевод с английского к.т.н. А. И. </a:t>
            </a:r>
            <a:r>
              <a:rPr lang="ru-RU" sz="2400" dirty="0" err="1">
                <a:latin typeface="Times New Roman"/>
                <a:ea typeface="Calibri"/>
              </a:rPr>
              <a:t>Рабухина</a:t>
            </a:r>
            <a:r>
              <a:rPr lang="ru-RU" sz="2400" dirty="0">
                <a:latin typeface="Times New Roman"/>
                <a:ea typeface="Calibri"/>
              </a:rPr>
              <a:t> и В. К. Яновского, под редакцией академика АН УССР, чл.-корр. АН СССР П. П. </a:t>
            </a:r>
            <a:r>
              <a:rPr lang="ru-RU" sz="2400" dirty="0" err="1">
                <a:latin typeface="Times New Roman"/>
                <a:ea typeface="Calibri"/>
              </a:rPr>
              <a:t>Будникова</a:t>
            </a:r>
            <a:r>
              <a:rPr lang="ru-RU" sz="2400" dirty="0">
                <a:latin typeface="Times New Roman"/>
                <a:ea typeface="Calibri"/>
              </a:rPr>
              <a:t> и д.т.н. проф. Д. Н. Полубояринова</a:t>
            </a:r>
            <a:r>
              <a:rPr lang="en-US" sz="2400" dirty="0">
                <a:latin typeface="Times New Roman"/>
                <a:ea typeface="Calibri"/>
              </a:rPr>
              <a:t>,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— М.: «ИЗДАТЕЛЬСТВО ЛИТЕРАТУРЫ ПО СТРОИТЕЛЬСТВУ», 1967. – 501 с. </a:t>
            </a:r>
          </a:p>
          <a:p>
            <a:pPr algn="just" fontAlgn="base">
              <a:spcBef>
                <a:spcPts val="0"/>
              </a:spcBef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97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" y="1752"/>
            <a:ext cx="9325113" cy="7008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75271" y="3049796"/>
            <a:ext cx="4545339" cy="558354"/>
          </a:xfrm>
          <a:prstGeom prst="rect">
            <a:avLst/>
          </a:prstGeom>
          <a:noFill/>
        </p:spPr>
        <p:txBody>
          <a:bodyPr wrap="none" lIns="65274" tIns="32637" rIns="65274" bIns="32637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32309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твердости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59535"/>
            <a:ext cx="8288951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Процарапывание одним материалом другого (метод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Мооса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Нанесение царапины твердым материалом, например, алмазом, на поверхность изучаемого образца и оценка твердости по ширине и глубине царапины (метод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Байербаума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Удаление острым резцом стружки заданного размера;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абразивом материала с вращающегося образца с после дующей оценкой скорости износа по массе или визуальным измерением размеров образца;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Эрозионное определение твердости, являющееся разновидностью предыдущего метода, согласно которому разогретые абразивные частицы, движущиеся с заданной скоростью, ударяют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поверхность; по потере массы образца оценивают твердость;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твердости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359535"/>
            <a:ext cx="828895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Затухание колеблющегося маятника, опорная точка которого изготовлена из очень твердого материала; маятник процарапывает поверхность образца, оценку твердости ведут до времени затухания амплитуды на 80 % (метод маятника или 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Херберта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	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Удар шарика о поверхность образца. По высоте его отскока определяют твердость. Этот метод удобен для широкого интервала температур;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Статическое вдавливание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индентора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виде шарика, конуса или пирамиды в поверхность образца. Твердость оценивают по нагрузке, отнесенной к площади отпечатка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индентора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5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используемые методы определения твердости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693357"/>
            <a:ext cx="82889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Мооса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нанесении царапины используют набор стандартных минералов и определяют относительную твердость испытуемого материала по сравнению с эталоном.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Эталонами твердости по шкале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Мооса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выбраны 10 минералов, расположенных в порядке нарастания твердости: 1- тальк, 2- гипс , 3 – кальцит , 4- флюорит, 5- апатит, 6- ортоклаз, 7- кварц, 8 - топаз, 9- корунд, 10- алмаз.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 этому методу твердость оценивают с точностью 0, 5 балла по шкале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Мооса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 царапания эталонным минералом дает лишь качественную оценку твердости.</a:t>
            </a:r>
          </a:p>
        </p:txBody>
      </p:sp>
    </p:spTree>
    <p:extLst>
      <p:ext uri="{BB962C8B-B14F-4D97-AF65-F5344CB8AC3E}">
        <p14:creationId xmlns:p14="http://schemas.microsoft.com/office/powerpoint/2010/main" val="76748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испальзуемые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методы определения твердости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693357"/>
            <a:ext cx="82889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вдавливания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применяют четыре основных разновидности метода, получивших наименования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Бринеля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Роквелла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Кнупа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Виккерса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исследовании твердости керамики обычно используют метод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Виккерса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Твердость оценивают по усилию 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индентор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отнесенному к размеру отпечатка. Пирамидка при вершине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индентора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огранена под углом 136°.</a:t>
            </a:r>
          </a:p>
        </p:txBody>
      </p:sp>
    </p:spTree>
    <p:extLst>
      <p:ext uri="{BB962C8B-B14F-4D97-AF65-F5344CB8AC3E}">
        <p14:creationId xmlns:p14="http://schemas.microsoft.com/office/powerpoint/2010/main" val="281682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твердости по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Бринелю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464757"/>
            <a:ext cx="82889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Сущность метода заключается во вдавливании шарика (стального или из твердого сплава) в образец под действием нагрузки, приложенной перпендикулярно поверхности образца в течение определенного промежутка времени и измерении диаметра отпечатка после снятия нагрузки. Метод используется при измерении твердости относительно мягких материалов (не-закаленной стали, чугуна, цветных металлов и их сплавов).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8" r="13052" b="9341"/>
          <a:stretch/>
        </p:blipFill>
        <p:spPr bwMode="auto">
          <a:xfrm>
            <a:off x="5870124" y="3919177"/>
            <a:ext cx="2120601" cy="291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4111625"/>
            <a:ext cx="41719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544" y="5083175"/>
            <a:ext cx="5247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Р – приложенная нагрузка, кгс;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шарика, мм;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отпечатка, мм.</a:t>
            </a:r>
          </a:p>
        </p:txBody>
      </p:sp>
    </p:spTree>
    <p:extLst>
      <p:ext uri="{BB962C8B-B14F-4D97-AF65-F5344CB8AC3E}">
        <p14:creationId xmlns:p14="http://schemas.microsoft.com/office/powerpoint/2010/main" val="4169448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твердости по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Роквеллу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1693357"/>
            <a:ext cx="82889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Сущность метода заключается во вдавливании алмазного конуса или стального шарика в образец под действием последовательно прилагаемых предварительной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основной (Р</a:t>
            </a:r>
            <a:r>
              <a:rPr lang="ru-RU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нагрузок и измерения глубины вдавливания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(h) после снятия основной нагрузки. Предварительная нагрузка прилагается для исключения влияния упругой деформации, шероховатости и локальных повреждений поверхности, а также сложной конфигурации образца.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4163924"/>
            <a:ext cx="4791075" cy="2280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920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" y="10474"/>
            <a:ext cx="9149091" cy="6857999"/>
          </a:xfrm>
          <a:prstGeom prst="rect">
            <a:avLst/>
          </a:prstGeom>
        </p:spPr>
      </p:pic>
      <p:sp>
        <p:nvSpPr>
          <p:cNvPr id="3" name="Объект 2"/>
          <p:cNvSpPr txBox="1">
            <a:spLocks/>
          </p:cNvSpPr>
          <p:nvPr/>
        </p:nvSpPr>
        <p:spPr>
          <a:xfrm>
            <a:off x="467544" y="1745059"/>
            <a:ext cx="8229600" cy="4348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200"/>
              </a:spcAft>
            </a:pPr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DD0990C-240E-4F6D-96E9-50DBAF192F56}" type="slidenum"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887780" y="851183"/>
            <a:ext cx="7725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 sz="2000" b="1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твердости по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Виккерсу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7925" y="10474"/>
            <a:ext cx="677060" cy="12005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44501" y="1693356"/>
            <a:ext cx="538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Сущность методов заключается во вдавливании алмазного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идентора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правильной четырехгранной пирамиды с углом при вершине 136° в образец и измерении диагонали отпечатка после снятия нагрузки.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 же методом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Виккерса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микротвердость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5" r="7731" b="4771"/>
          <a:stretch/>
        </p:blipFill>
        <p:spPr bwMode="auto">
          <a:xfrm>
            <a:off x="5924417" y="1355239"/>
            <a:ext cx="2663208" cy="36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1" y="5017150"/>
            <a:ext cx="2206979" cy="87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316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1315</Words>
  <Application>Microsoft Office PowerPoint</Application>
  <PresentationFormat>Экран (4:3)</PresentationFormat>
  <Paragraphs>254</Paragraphs>
  <Slides>26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«Деформационно-механические свойства керамики. Модуль упругости и твердость.»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Supercomp</cp:lastModifiedBy>
  <cp:revision>88</cp:revision>
  <dcterms:created xsi:type="dcterms:W3CDTF">2018-10-31T17:08:02Z</dcterms:created>
  <dcterms:modified xsi:type="dcterms:W3CDTF">2021-03-04T12:07:13Z</dcterms:modified>
</cp:coreProperties>
</file>