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2" r:id="rId9"/>
    <p:sldId id="263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905EA-C62D-481E-9DCA-0F7390A99AA9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07AE5-BFEE-4DD7-99C0-2FDA02DC1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6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FCA1CF-7D9D-415D-9B7A-B43B66660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82C938-C989-4917-A635-4CD204B66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3911C8-0DC3-4E27-945D-8F06DAB4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D288-2311-45A8-8F6F-E82E29F83620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8053DC-5595-4A68-865B-DADE9CA7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5E178C-B37B-490B-929C-5977B75F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5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26547D-AF2F-41CE-A512-C944A0A8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988A2AF-D560-47DF-95D4-9BEBDDAA2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E2EC50-3C2C-4AE4-AABD-5B86620F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1467-50D7-4310-AB1E-C59A9D6791C6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518B61-0A9E-45D0-B30A-D333DD5D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22C69D-1519-4C5F-9B73-BBD969A7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8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7FD4DD9-2E96-4392-B7D7-DA9372D43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4E0AD5-4BCE-40AA-9DAE-8516C766E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D0E90B-715E-411F-89B0-4B2EC4DA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9C43-F2F0-4160-98E1-D8A64C1A10D8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682598-EF40-4C99-B8CD-DC5887F1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5054A31-8D18-4A67-904B-788B513C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8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54DCE3-AE9A-4C6A-BA89-31F1542C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9B6A81-4776-4DF4-95DD-FDF0938F8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E532F7-A749-4775-A7C0-F0C0C1C0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F9CB-735A-4263-A11A-6A2D1D7BFCA8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FF8E0F-8B8B-4525-9E58-4908AA7C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A40453-5B8E-47A1-BD38-7DB39AAC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3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A807B1-3040-4CFF-BFC8-47FC591AC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BF10694-8D45-4EAA-BBBD-837CE3C46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CAA48D-F00F-4EC2-ABAC-BD8C1D69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FF2-0BC4-4659-B44C-AF6EB1262C41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BB3885A-8F9B-4DFD-9C45-1614C8AD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150D5E4-4DB7-44BE-8976-E9EA40AF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6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94FE6-9773-40B4-8DD7-4DC1F989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3E166F-DFF0-4C40-8519-D77EB14E6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89F2D3-AD13-4DBB-9FC1-E0D899E56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20323F7-2104-4EF8-9B20-F5D1E88C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976B-06D9-4040-9CD9-C64743DBEA15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DE5400-E882-4FC4-9809-ECAF9A34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CDB5C9-50DF-495A-A7C0-F4C23254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7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1FA954-A903-4037-AB68-A2F5EF7A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CCD1D1-5206-4A53-9E16-42323D442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91A1C28-239C-4747-B6A4-F64126324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9437127-E09F-4884-9DCE-4C6522E23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7A8D123-D51F-48D1-91AE-1B2EFE575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194A5B1-0EDD-454E-BDB4-92600EDA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31F3-0104-4B46-A319-2E90BD50B6E3}" type="datetime1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87F0712-DBAA-44F6-896A-39DB84B3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B5FAB9C-11B5-401E-BD09-D03146DF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0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70F68B-B00F-4AFA-A9BD-6D8AD26C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15A15D7-9BA4-42C7-BB4B-E30062DC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4924-EFD1-4A79-9534-8BF9E7FE3A3A}" type="datetime1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F17F35F-6CBE-482D-A5F3-A73B7972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56E1A87-A180-4135-82DA-AFD6818B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0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E712CD2-2E51-40CE-AC3F-105B9BF9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AF06-A0E9-4782-88E2-390C2EE25B11}" type="datetime1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36AE605-B0F4-4C70-A1C1-A3EBCA47D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B36078-6E23-41E0-B260-230BBDFFB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109666-AE80-4735-8ABA-F0907EE9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E131C8-EE3C-410B-B8B4-576E7901D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C42E0DB-AADE-4219-91CD-961E53F4A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852A0C-5EF9-4F9D-8497-E9C89201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9A7F-31E9-44F2-BEE1-FBF26908D2E8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F9FA47F-5BB4-443B-941E-7CF869E2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9C59E4-19FE-45FF-B1F4-C047E9FB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8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1D916D-6253-45D7-B165-1ABEEBAD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ED817B2-9DA3-4338-89BC-808360884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01D20FD-14D4-4028-BF3F-E0250CA4B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64EC521-D36B-44D5-8401-B604816C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BD4D-1172-477B-84F3-7A07D42E3AB0}" type="datetime1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739397-B6CC-46A3-AD59-CB9E875B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179016-3E24-4980-943A-A46E673C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9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81385E-1DAF-415A-A9A7-8BF8CC68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91E760A-EE1E-40EB-9E08-4E0AFAEC8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27820C-F128-43FA-86A4-05E6AC88C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6E7E-B205-45C8-808E-9C091470C0B7}" type="datetime1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0AF7FA-4AE0-4379-BEA7-CC1D3ABB2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813E5A-20A3-4C08-9E81-0B3BC6B51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1F5A-9833-4BED-B723-F56B34E4E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2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emf"/><Relationship Id="rId5" Type="http://schemas.openxmlformats.org/officeDocument/2006/relationships/image" Target="../media/image48.emf"/><Relationship Id="rId4" Type="http://schemas.openxmlformats.org/officeDocument/2006/relationships/image" Target="../media/image4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emf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image" Target="../media/image54.emf"/><Relationship Id="rId7" Type="http://schemas.openxmlformats.org/officeDocument/2006/relationships/image" Target="../media/image58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emf"/><Relationship Id="rId5" Type="http://schemas.openxmlformats.org/officeDocument/2006/relationships/image" Target="../media/image56.emf"/><Relationship Id="rId4" Type="http://schemas.openxmlformats.org/officeDocument/2006/relationships/image" Target="../media/image5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5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C58964-473F-40CD-85A3-67CF79A3C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Векторы и матрицы в </a:t>
            </a:r>
            <a:r>
              <a:rPr lang="ru-RU" sz="4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r>
              <a:rPr lang="ru-RU" sz="4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14F596B-0BF8-4DD3-8BB0-8F68239E1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2FF422-3F47-471E-94D6-6480BE31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30" y="113911"/>
            <a:ext cx="10515600" cy="7304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сортировки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E2E3DC-8B98-4C51-95CA-8EC8942CC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844341"/>
            <a:ext cx="11585276" cy="5202776"/>
          </a:xfrm>
        </p:spPr>
        <p:txBody>
          <a:bodyPr/>
          <a:lstStyle/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sort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(v)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сортировка элементов вектора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порядке возрастания их значений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ля сортировки вектора или матрицы в порядке убывания сначала сортируйте их в порядке возрастания, а затем используйте функцию </a:t>
            </a:r>
            <a:r>
              <a:rPr lang="ru-RU" sz="18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)) возвращает элементы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отсортированного в порядке убывания.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reverse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(v)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перестановка элементов вектора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обратном порядке;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csort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Сортирует строки матрицы таким образом, чтобы расположить элементы в столбце 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 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 возрастания. Результат имеет тот же самый размер, что и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l"/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rsort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Сортирует столбцы матрицы таким образом, чтобы расположить элементы в строке </a:t>
            </a:r>
            <a:r>
              <a:rPr lang="ru-RU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порядке возрастания. Результат имеет тот же самый размер, что и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AA4B3D0-FB67-494A-A21D-15AD9884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C323A4D-666C-4F4E-968E-0B666F7B4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98" t="7091" r="21533" b="30602"/>
          <a:stretch/>
        </p:blipFill>
        <p:spPr>
          <a:xfrm>
            <a:off x="1112807" y="3428999"/>
            <a:ext cx="6254151" cy="3348547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5E6ED18-B891-4821-A99B-C2FF2E09B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50993"/>
              </p:ext>
            </p:extLst>
          </p:nvPr>
        </p:nvGraphicFramePr>
        <p:xfrm>
          <a:off x="8367624" y="5536430"/>
          <a:ext cx="3614468" cy="875901"/>
        </p:xfrm>
        <a:graphic>
          <a:graphicData uri="http://schemas.openxmlformats.org/drawingml/2006/table">
            <a:tbl>
              <a:tblPr/>
              <a:tblGrid>
                <a:gridCol w="651791">
                  <a:extLst>
                    <a:ext uri="{9D8B030D-6E8A-4147-A177-3AD203B41FA5}">
                      <a16:colId xmlns:a16="http://schemas.microsoft.com/office/drawing/2014/main" xmlns="" val="2912056750"/>
                    </a:ext>
                  </a:extLst>
                </a:gridCol>
                <a:gridCol w="2962677">
                  <a:extLst>
                    <a:ext uri="{9D8B030D-6E8A-4147-A177-3AD203B41FA5}">
                      <a16:colId xmlns:a16="http://schemas.microsoft.com/office/drawing/2014/main" xmlns="" val="1855108995"/>
                    </a:ext>
                  </a:extLst>
                </a:gridCol>
              </a:tblGrid>
              <a:tr h="875901">
                <a:tc>
                  <a:txBody>
                    <a:bodyPr/>
                    <a:lstStyle/>
                    <a:p>
                      <a:r>
                        <a:rPr lang="en-US" sz="800" b="0" u="none" strike="noStrike">
                          <a:solidFill>
                            <a:srgbClr val="4271BD"/>
                          </a:solidFill>
                          <a:effectLst/>
                          <a:latin typeface="Verdana" panose="020B0604030504040204" pitchFamily="34" charset="0"/>
                        </a:rPr>
                        <a:t>mod</a:t>
                      </a: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(x, y)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Остаток от деления </a:t>
                      </a: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на </a:t>
                      </a: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 Результат имеет тот же самый знак, что и </a:t>
                      </a:r>
                      <a:r>
                        <a:rPr lang="ru-RU" sz="800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392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94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24E329-D9AB-4496-8348-A3BE9FCFA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29" y="136525"/>
            <a:ext cx="11721862" cy="81669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Функции, реализующие численные алгоритмы решения задач линейной алгебры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1FF50D-80AF-46B3-A8CE-7B9977148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229" y="953219"/>
            <a:ext cx="11808126" cy="55510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rref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приведение матрицы к ступенчатому виду путем элементарных операций со строками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eigenvals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собственных значений квадратной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eigenvecs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собственных векторов квадратной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eigenvec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A,p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собственного вектора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отвечающего собственному значению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genvals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(A,B)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вычисляет вектор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обобщенных собственных значений, соответствующий решению уравнения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A∙x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v∙B∙x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genvecs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(A,B)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вычисляет матрицу, содержащую собственные векторы, соответствующие обобщенным собственным значениям;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geninv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вычисляет матрицу, левую обратную к матрице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L∙A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где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единичная матрица размером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n×n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прямоугольная матрица размером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n×m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прямоугольная матрица размером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m×n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lsolve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A,b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решение системы линейных алгебраических уравнений </a:t>
            </a:r>
            <a:r>
              <a:rPr lang="ru-RU" sz="1800" b="1" i="1" u="none" strike="noStrike" baseline="0" dirty="0" err="1">
                <a:latin typeface="Times New Roman" panose="02020603050405020304" pitchFamily="18" charset="0"/>
              </a:rPr>
              <a:t>A∙x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=b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lu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выполняет треугольное разложение матрицы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: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=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С∙L∙U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где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L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U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соответственно нижняя и верхняя треугольные матрицы, все четыре матрицы квадратные и одного порядка;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qr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выполняет разложение матрицы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: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=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Q∙R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где Q – ортогональная матрица, а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R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верхняя треугольная матрицы;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cholesky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выполняет разложение матрицы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по схеме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Холецкого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: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=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L∙L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T, где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 квадратная, симметричная, положительно определенная матрица,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L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треугольная матрица;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svd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выполняет сингулярное разложение матрицы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размером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n×m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: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A=U∙S∙VT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где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U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V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ортогональные матрицы размером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m×m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 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n× n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соответственно, а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S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диагональная матрица, на диагонали которой расположены сингулярные числа матрицы </a:t>
            </a:r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 err="1">
                <a:latin typeface="Courier New" panose="02070309020205020404" pitchFamily="49" charset="0"/>
              </a:rPr>
              <a:t>svds</a:t>
            </a:r>
            <a:r>
              <a:rPr lang="ru-RU" sz="1800" b="0" i="0" u="none" strike="noStrike" baseline="0" dirty="0"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– вычисляет вектор, содержащий сингулярные числа матрицы А размером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n×m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, где </a:t>
            </a:r>
            <a:r>
              <a:rPr lang="ru-RU" sz="1800" b="0" i="1" u="none" strike="noStrike" baseline="0" dirty="0" err="1">
                <a:latin typeface="Times New Roman" panose="02020603050405020304" pitchFamily="18" charset="0"/>
              </a:rPr>
              <a:t>n≥m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A8B9F4-C98D-4C93-8F47-11FF534C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12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D7C94F-8321-46B8-BD56-3F89AE97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287" y="77113"/>
            <a:ext cx="10515600" cy="82866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</a:rPr>
              <a:t>Алгебраические уравнения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01AE26-91F6-484C-9629-415013D19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77" y="707366"/>
            <a:ext cx="11749177" cy="585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Любое уравнение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)=0, где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- это многочлен, отличный от нулевого, называется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алгебраическим уравнением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полиномом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относительно переменной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Всякое алгебраическое уравнение относительно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записать в виде </a:t>
            </a:r>
          </a:p>
          <a:p>
            <a:pPr marL="0" indent="0">
              <a:buNone/>
            </a:pP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n+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n–1+…+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n–1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n=0,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где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0≠0,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 и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коэффициенты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алгебраического уравнения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–й степени. Например,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линейное уравнение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это алгебраическое уравнение первой степени,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квадратное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второй,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кубическое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третьей и так далее.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Решить алгебраическое уравнение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можно при помощи двух встроенных функций: </a:t>
            </a: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BD10D5C-DBE5-4A1F-9896-7DFBB1EA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xmlns="" id="{62E3C5AA-E792-4C61-A16E-8305402F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579978"/>
              </p:ext>
            </p:extLst>
          </p:nvPr>
        </p:nvGraphicFramePr>
        <p:xfrm>
          <a:off x="319177" y="2708694"/>
          <a:ext cx="11553646" cy="40371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6823">
                  <a:extLst>
                    <a:ext uri="{9D8B030D-6E8A-4147-A177-3AD203B41FA5}">
                      <a16:colId xmlns:a16="http://schemas.microsoft.com/office/drawing/2014/main" xmlns="" val="3608257612"/>
                    </a:ext>
                  </a:extLst>
                </a:gridCol>
                <a:gridCol w="5776823">
                  <a:extLst>
                    <a:ext uri="{9D8B030D-6E8A-4147-A177-3AD203B41FA5}">
                      <a16:colId xmlns:a16="http://schemas.microsoft.com/office/drawing/2014/main" xmlns="" val="2475208994"/>
                    </a:ext>
                  </a:extLst>
                </a:gridCol>
              </a:tblGrid>
              <a:tr h="1759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root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(F(x), x)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– возвращает с заданной точностью значение переменной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x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, при котором выражение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F(x)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равно нулю, функция реализует вычисление итерационным методом, и перед ее применением необходимо задать </a:t>
                      </a:r>
                      <a:r>
                        <a:rPr lang="ru-RU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начальное значение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переменной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x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, принадлежащее интервалу изоляции корня; 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baseline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polyroots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(v)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– возвращает вектор всех корней (как вещественных, так и комплексных) полинома </a:t>
                      </a:r>
                      <a:r>
                        <a:rPr lang="ru-RU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–й степени, коэффициенты которого хранятся в массиве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</a:rPr>
                        <a:t>v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, длиной </a:t>
                      </a:r>
                      <a:r>
                        <a:rPr lang="ru-RU" sz="1800" b="0" i="1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n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+1. 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912310"/>
                  </a:ext>
                </a:extLst>
              </a:tr>
              <a:tr h="22773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4–8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3+8</a:t>
                      </a:r>
                      <a:r>
                        <a:rPr lang="en-US" sz="1800" b="0" i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x2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–1=0.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857671"/>
                  </a:ext>
                </a:extLst>
              </a:tr>
            </a:tbl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42C5E9C6-2938-43AB-BA19-76B190D8EDF5}"/>
              </a:ext>
            </a:extLst>
          </p:cNvPr>
          <p:cNvGrpSpPr/>
          <p:nvPr/>
        </p:nvGrpSpPr>
        <p:grpSpPr>
          <a:xfrm>
            <a:off x="605287" y="4557308"/>
            <a:ext cx="3781783" cy="2007394"/>
            <a:chOff x="703952" y="3631998"/>
            <a:chExt cx="3781783" cy="2007394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271E0795-F4FD-40BC-9EA6-F8A6E1D5A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952" y="3631998"/>
              <a:ext cx="3486150" cy="20073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7B3D9C16-5E21-4422-BAAB-EEF522ADD3E0}"/>
                </a:ext>
              </a:extLst>
            </p:cNvPr>
            <p:cNvSpPr txBox="1"/>
            <p:nvPr/>
          </p:nvSpPr>
          <p:spPr>
            <a:xfrm>
              <a:off x="3450565" y="5331615"/>
              <a:ext cx="103517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полинома</a:t>
              </a:r>
            </a:p>
          </p:txBody>
        </p:sp>
      </p:grp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561CE40-510E-4967-9DD8-62CBB4895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433" y="5117794"/>
            <a:ext cx="3171825" cy="12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0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5005EB-A77D-40EC-B428-DA8CB9F2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5098" cy="514769"/>
          </a:xfrm>
        </p:spPr>
        <p:txBody>
          <a:bodyPr>
            <a:normAutofit fontScale="90000"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+mn-lt"/>
              </a:rPr>
              <a:t>Решение систем нелинейных уравнений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C8D90C-D3CA-4F71-B85F-D099B1EB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75" y="879893"/>
            <a:ext cx="10515600" cy="57538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Е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сли заданы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уравнений с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неизвестными и требуется найти последовательность из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чисел, которые одновременно удовлетворяют каждому из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уравнений, то говорят 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системе уравнений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решения систем уравнений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существует так называемый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решающий блок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Открывается он ключевым словом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Given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имеет следующую структуру: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Начальные условия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Given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Уравнения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Ограничительные условия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Выражение, содержащее функцию для решения системы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Начальные условия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определяют начальные значения искомых переменных и задаются обычным присваиванием;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Уравнения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задаются с применением жирного знака равенства (панель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Boolean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между левой и правой частями уравнения;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Ограничительные условия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задаются в виде неравенств или равенств (панель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Boolean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которые должны выполняться при решении системы уравнений;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Выражение, содержащее функцию для решения системы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может быть представлено одной из функций: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Find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Minerr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Minimize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Odesolve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Pdesolve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657FEFE-0874-4ABD-BE0E-95AD10C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AF9983-9D84-4052-B154-F53FC4542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63" y="203859"/>
            <a:ext cx="11488947" cy="5765620"/>
          </a:xfrm>
        </p:spPr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Find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(x1,x2,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возвращает значение одной или ряда переменных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точного решения системы;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Minerr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возвращает значение одной или ряда переменных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приближенного решения системы с минимальной ошибкой.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Разница между этими функциями заключается в том, что первая используется, когда решение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F(x1,x2,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)=0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реально существует, вторая пытается найти такие значения переменных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которых функция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F(x1,x2,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будет максимально приближена к нулю. Например, если функция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F(x1,x2,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такова, что при заданной точности вычислений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Find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выдаст сообщение о том, что решения не существует, то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Minerr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выдаст значения переменных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x1,x2, …,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но с меньшей точностью.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AF090D9-0C40-470D-9B89-097B5E90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F4CE9D0-DFEB-4DAE-873A-58367A206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55" y="3443475"/>
            <a:ext cx="5542281" cy="271944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4CBB879-3A52-44BB-96AD-84BE5CFC2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906" y="3414525"/>
            <a:ext cx="5855757" cy="28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5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F1574-0CD4-478A-B2E2-96FA0DC5D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0D88E2D9-AA7A-490C-BC4A-4F5C72EB26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10151853" cy="5991225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03A2BD4-AE3C-44DE-A012-810E4F652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75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6A0B4-9D66-4469-94B6-48713BBF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2"/>
          </a:xfrm>
        </p:spPr>
        <p:txBody>
          <a:bodyPr/>
          <a:lstStyle/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Символьное решение уравнений, систем уравнений и неравенств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7B63F0-25AD-4196-9E7D-20D2567D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8" y="1017918"/>
            <a:ext cx="11904452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Символьные операции можно применять к функциям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root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Find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Найти корни полинома. Показано решение задачи с применением символьной операции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Symbolic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Evolution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панели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Symbolic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root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815CAE5-A775-4EFE-97F9-AD23F439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23114DF-7554-4CEB-B5E1-CB88FB389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06" y="2197236"/>
            <a:ext cx="3697796" cy="996351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A764C805-D454-495B-8EFB-322E94711840}"/>
              </a:ext>
            </a:extLst>
          </p:cNvPr>
          <p:cNvGrpSpPr/>
          <p:nvPr/>
        </p:nvGrpSpPr>
        <p:grpSpPr>
          <a:xfrm>
            <a:off x="7953555" y="1735065"/>
            <a:ext cx="4175184" cy="2129570"/>
            <a:chOff x="7427177" y="2097373"/>
            <a:chExt cx="4641011" cy="2510287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xmlns="" id="{C0FCC8B4-2777-4EFB-B6D8-B0048BEB4B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095" t="62017" r="20668" b="9591"/>
            <a:stretch/>
          </p:blipFill>
          <p:spPr bwMode="auto">
            <a:xfrm>
              <a:off x="7427177" y="2097373"/>
              <a:ext cx="4641011" cy="2510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373396A5-A616-48BB-AF9F-CB80D4D69E1F}"/>
                </a:ext>
              </a:extLst>
            </p:cNvPr>
            <p:cNvSpPr/>
            <p:nvPr/>
          </p:nvSpPr>
          <p:spPr>
            <a:xfrm>
              <a:off x="7587152" y="2398432"/>
              <a:ext cx="1132935" cy="36817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5CD86E7-9B8D-4348-9414-516B97E1B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790" y="2036123"/>
            <a:ext cx="2571750" cy="159305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88B051FC-12DE-42B1-B4EB-0FBB0D9DAD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286" y="3371850"/>
            <a:ext cx="4861139" cy="34861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AA2F7D2-85B8-42EF-8143-E53BA4C9F692}"/>
              </a:ext>
            </a:extLst>
          </p:cNvPr>
          <p:cNvSpPr txBox="1"/>
          <p:nvPr/>
        </p:nvSpPr>
        <p:spPr>
          <a:xfrm>
            <a:off x="5559802" y="4616273"/>
            <a:ext cx="60945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От численного решения символьное отличается тем, что после функции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Find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ставится стрелка (панель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Symbolic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и оно не требует задания начальных значений.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60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BFAB55-8ED7-4302-BB3E-BC0A3C2F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10" y="136526"/>
            <a:ext cx="10515600" cy="88139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+mn-lt"/>
              </a:rPr>
              <a:t>Символьное решение уравнений и неравенств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C639C4-3EB1-42A4-A8E0-6662C497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77" y="817564"/>
            <a:ext cx="11782245" cy="4351338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Символьное решение уравнений и неравенств выполняется при помощи операции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solve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панели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Symbolic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команды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Symbolic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\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Variable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\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которая применялась нами ранее для выражения одной переменной через другую.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BE87E84-84A6-46D9-813E-F1E0CCAF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17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9B7ACF4-8173-4EDC-959D-9B948434B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063" y="1689098"/>
            <a:ext cx="3295291" cy="211840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C9C546E-E94A-49DB-BE82-525E161D5A1D}"/>
              </a:ext>
            </a:extLst>
          </p:cNvPr>
          <p:cNvSpPr txBox="1"/>
          <p:nvPr/>
        </p:nvSpPr>
        <p:spPr>
          <a:xfrm>
            <a:off x="309113" y="1674674"/>
            <a:ext cx="89470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символьного решения уравнений и неравенств, выполняются следующие действия: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вставка в рабочий лист структуры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ввод данных, слева – уравнение или неравенство, справа – переменная, относительно которой его необходимо разрешить;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щелчок вне области решения для получения результата. 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C7FDAF0-8208-4B53-AA4D-0DFB42930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47" y="3152002"/>
            <a:ext cx="6885676" cy="356947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400B7A6-FBB2-46FE-9632-6A50A1041487}"/>
              </a:ext>
            </a:extLst>
          </p:cNvPr>
          <p:cNvSpPr txBox="1"/>
          <p:nvPr/>
        </p:nvSpPr>
        <p:spPr>
          <a:xfrm>
            <a:off x="7815893" y="4792357"/>
            <a:ext cx="41712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Внимание!!!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символьном решении уравнений и неравенств следует использовать знаки =,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≤ , ≥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,&lt;,&gt; находящиеся на панели инструментов 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Boolean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080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65F03-1C64-4349-B3A4-CC8C96A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25872"/>
            <a:ext cx="10515600" cy="90578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Вычислительные операторы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936FD-0F01-437C-8EFC-9459441E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2" y="828136"/>
            <a:ext cx="11749177" cy="4848495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Все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вычислительные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операторы находятся на панели инструментов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Calculus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(Математический анализ)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которая управляется с панели инструментов с помощью кнопки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F376D8-1167-4768-A382-2D68BCA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3AD074-1F31-40D4-8960-01741DCB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008" y="1345237"/>
            <a:ext cx="1424795" cy="2083763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460F7515-2DF6-426C-AA7A-67537D188E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66" r="42244"/>
          <a:stretch/>
        </p:blipFill>
        <p:spPr bwMode="auto">
          <a:xfrm>
            <a:off x="5897525" y="1145212"/>
            <a:ext cx="396949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8260265-BD54-408F-A0FC-2D6B3996D4C9}"/>
              </a:ext>
            </a:extLst>
          </p:cNvPr>
          <p:cNvSpPr txBox="1"/>
          <p:nvPr/>
        </p:nvSpPr>
        <p:spPr>
          <a:xfrm>
            <a:off x="362310" y="1441121"/>
            <a:ext cx="5535215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дифференцирования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Shift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+/)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предназначен для вычисления производной. Результатом этого оператора может быть как число (значение функции в точке), так и функция (в символьном виде).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76A45A6-F06D-4FE3-BB67-63E829C6A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3668" y="1740084"/>
            <a:ext cx="304867" cy="28581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AF3231B-F4D6-436A-8D81-25BBAB3F6B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488" y="1611373"/>
            <a:ext cx="3585176" cy="501177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803EBD6-068E-4787-91E6-FB7650E8832C}"/>
              </a:ext>
            </a:extLst>
          </p:cNvPr>
          <p:cNvSpPr txBox="1"/>
          <p:nvPr/>
        </p:nvSpPr>
        <p:spPr>
          <a:xfrm>
            <a:off x="277482" y="3354075"/>
            <a:ext cx="60945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нахождения производной n-го порядка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Shift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+/)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позволяет вычислить производную любого порядка.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6BA9390-DD86-4DDB-A4D8-6A2655B6C1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2812" y="3277798"/>
            <a:ext cx="338946" cy="36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93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65F03-1C64-4349-B3A4-CC8C96A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25872"/>
            <a:ext cx="10515600" cy="90578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Вычислительные операторы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936FD-0F01-437C-8EFC-9459441E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2" y="828136"/>
            <a:ext cx="11749177" cy="4848495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определенного интеграла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Shift+7)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предназначен для точного и приближенного вычисления определенного интеграла. </a:t>
            </a:r>
          </a:p>
          <a:p>
            <a:pPr marL="0" indent="0" algn="l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неопределенного интеграла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Ctrl+I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предназначен для вычисления неопределенного интеграла. </a:t>
            </a:r>
          </a:p>
          <a:p>
            <a:pPr marL="0" indent="0" algn="l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F376D8-1167-4768-A382-2D68BCA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19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3AD074-1F31-40D4-8960-01741DCB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3008" y="1220379"/>
            <a:ext cx="1424795" cy="20837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B5053D66-0F11-4740-B6F9-A988C4C3E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8782" y="740690"/>
            <a:ext cx="207378" cy="44067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0F2A43E-CF61-4977-9EFD-D85BADE3C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071" y="3304142"/>
            <a:ext cx="215481" cy="40402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CA937D90-CB19-4484-8E5C-67F88AC702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74" y="1546219"/>
            <a:ext cx="2154627" cy="141264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B106946E-6229-4837-ACE3-9CEFAF1FED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74" y="3899139"/>
            <a:ext cx="3330468" cy="141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6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EE3F78-8CEE-49E9-B98C-F2AFE460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492" y="1147312"/>
            <a:ext cx="8754474" cy="5538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Массив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множественный тип данных, состоящий из фиксированного числа элементов.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Ранее был описан способ определения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ранжированной переменной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которая также используется для задания множества значений, но она не является переменной множественного типа, так как существует «вся целиком», и доступа к отдельным ее значениям нет. Для того, чтобы иметь доступ к каждому значению переменной с множеством компонент, она должна быть задана как массив (как и любой другой переменной, массиву должно быть присвоено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имя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Переменную, представляющую собой просто список данных, называют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одномерным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массивом или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вектором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Для доступа к данным, хранящимся в определенном элементе массива, необходимо указать имя массива и порядковый номер этого элемента, называемый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индексом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возникает необходимость хранения данных в виде таблиц, в формате строк и столбцов, то необходимо использовать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двумерные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массивы 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матрицы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Для доступа к данным, хранящимся в таком массиве, необходимо указать имя массива 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два индекса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первый должен соответствовать номеру строки, а второй - номеру столбца, в которых хранится необходимый элемент. 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xmlns="" id="{057D7AE4-14A7-4446-9941-8F20CA50B0A6}"/>
              </a:ext>
            </a:extLst>
          </p:cNvPr>
          <p:cNvSpPr/>
          <p:nvPr/>
        </p:nvSpPr>
        <p:spPr>
          <a:xfrm>
            <a:off x="9462977" y="1368694"/>
            <a:ext cx="2322143" cy="3030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C8F0B153-F97B-4682-BB51-27EBF5C48F07}"/>
              </a:ext>
            </a:extLst>
          </p:cNvPr>
          <p:cNvSpPr/>
          <p:nvPr/>
        </p:nvSpPr>
        <p:spPr>
          <a:xfrm>
            <a:off x="8535837" y="1742535"/>
            <a:ext cx="664234" cy="569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C5065DC6-B56D-433A-8314-04C9BE49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2</a:t>
            </a:fld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3D0D24C-B1EC-41D0-B5B7-20D84ED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17" y="172529"/>
            <a:ext cx="10515600" cy="868452"/>
          </a:xfrm>
        </p:spPr>
        <p:txBody>
          <a:bodyPr/>
          <a:lstStyle/>
          <a:p>
            <a:r>
              <a:rPr lang="ru-RU" dirty="0"/>
              <a:t>Векторы и  матрицы</a:t>
            </a:r>
          </a:p>
        </p:txBody>
      </p:sp>
    </p:spTree>
    <p:extLst>
      <p:ext uri="{BB962C8B-B14F-4D97-AF65-F5344CB8AC3E}">
        <p14:creationId xmlns:p14="http://schemas.microsoft.com/office/powerpoint/2010/main" val="16504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65F03-1C64-4349-B3A4-CC8C96A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25872"/>
            <a:ext cx="10515600" cy="90578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Вычислительные операторы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936FD-0F01-437C-8EFC-9459441E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2" y="828136"/>
            <a:ext cx="11749177" cy="4848495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суммирования    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Ctrl+Shift+4)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6.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суммирования по ранжированной переменной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Shift+4)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F376D8-1167-4768-A382-2D68BCA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20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3AD074-1F31-40D4-8960-01741DCB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060" y="1134169"/>
            <a:ext cx="1483743" cy="21699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B7929BC-148E-42FF-8D4D-AFA535595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774" y="733390"/>
            <a:ext cx="324658" cy="48698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2CA1816-FD1B-4A45-B920-B416B28FF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9260" y="2715882"/>
            <a:ext cx="406879" cy="40687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582DD13-945B-4A32-815A-E8210B4367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015" y="1408280"/>
            <a:ext cx="4633374" cy="8514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F1CFC38F-E5E5-4F1E-9D92-2E6F8D335C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002" y="3304142"/>
            <a:ext cx="2885484" cy="226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59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65F03-1C64-4349-B3A4-CC8C96A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25872"/>
            <a:ext cx="10515600" cy="90578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Вычислительные операторы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936FD-0F01-437C-8EFC-9459441E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2" y="828136"/>
            <a:ext cx="11749177" cy="4848495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произведения 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Ctrl+Shift+3)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8.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произведения по ранжированной переменной  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Shift+3)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F376D8-1167-4768-A382-2D68BCA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21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3AD074-1F31-40D4-8960-01741DCB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060" y="1134169"/>
            <a:ext cx="1483743" cy="216997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024FCDC-F7B8-410C-A276-CEDA794BA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994" y="771130"/>
            <a:ext cx="316032" cy="50038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C327C4B-D5D0-4389-8B49-C30DC4358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950" y="3053751"/>
            <a:ext cx="384235" cy="38423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EA914592-ECE3-4A08-BA81-8138C330E7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521" y="1268173"/>
            <a:ext cx="4403425" cy="180312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3F5A9F8C-4BBB-4DC8-B0DF-259816589D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476" y="3429000"/>
            <a:ext cx="4712898" cy="30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03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665F03-1C64-4349-B3A4-CC8C96A8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0" y="25872"/>
            <a:ext cx="10515600" cy="905782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Вычислительные операторы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4936FD-0F01-437C-8EFC-9459441E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82" y="828136"/>
            <a:ext cx="11749177" cy="4848495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9.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предела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Ctrl+L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10.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предела справа   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Ctrl+Shift+A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l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11. Оператор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предела слева   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Ctrl+Shift+B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F376D8-1167-4768-A382-2D68BCAA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22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63AD074-1F31-40D4-8960-01741DCB3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060" y="1134169"/>
            <a:ext cx="1483743" cy="216997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9D8E4F9-66E3-4503-B564-1F1A76992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329" y="835323"/>
            <a:ext cx="346135" cy="34613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FE21CF7-2482-4BB5-B034-C3F5C5F6F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532" y="3069650"/>
            <a:ext cx="431320" cy="36662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15FFB43-2189-493D-97B7-9CEE2AA0FB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1889" y="4884003"/>
            <a:ext cx="382078" cy="45371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2E0C1FEC-B504-42CF-B09F-0DA0028C01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92" y="1181369"/>
            <a:ext cx="4633104" cy="167878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DF021C42-4E47-4FC6-BCDC-CE7DFB8EB8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491" y="3484888"/>
            <a:ext cx="4633103" cy="128552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661C1BEF-7DD7-4A31-ABD7-9CED41B073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490" y="5409271"/>
            <a:ext cx="4694261" cy="128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0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EE3F78-8CEE-49E9-B98C-F2AFE460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8" y="822182"/>
            <a:ext cx="11879626" cy="66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Нижняя граница индексации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определена системной переменной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ORIGIN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По умолчанию значение этой переменной равно 0.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Индексы могут быть только целыми положительными числами или нулем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CF886C3-0E91-481F-ACCD-EB45F7F45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36" y="2992699"/>
            <a:ext cx="5496099" cy="311875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A7C3929-BB80-4FC8-B379-219D451DC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9888" y="3160787"/>
            <a:ext cx="5005540" cy="27825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8863841-EBE0-47BA-ABC9-4EB969D98E25}"/>
              </a:ext>
            </a:extLst>
          </p:cNvPr>
          <p:cNvSpPr txBox="1"/>
          <p:nvPr/>
        </p:nvSpPr>
        <p:spPr>
          <a:xfrm>
            <a:off x="6933117" y="2529432"/>
            <a:ext cx="50123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ндексация элементов массива, если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ORIGIN=0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22D67098-0123-4902-8C13-78405666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19" y="120043"/>
            <a:ext cx="10515600" cy="868452"/>
          </a:xfrm>
        </p:spPr>
        <p:txBody>
          <a:bodyPr/>
          <a:lstStyle/>
          <a:p>
            <a:r>
              <a:rPr lang="ru-RU" dirty="0"/>
              <a:t>Индексация элементов массива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AD20ED7F-E177-4628-A655-F0817457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5219" y="6419762"/>
            <a:ext cx="2743200" cy="365125"/>
          </a:xfrm>
        </p:spPr>
        <p:txBody>
          <a:bodyPr/>
          <a:lstStyle/>
          <a:p>
            <a:fld id="{A2F91F5A-9833-4BED-B723-F56B34E4E6AF}" type="slidenum">
              <a:rPr lang="ru-RU" smtClean="0"/>
              <a:t>3</a:t>
            </a:fld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89094BB-B0F4-4673-BF9B-9176942C2853}"/>
              </a:ext>
            </a:extLst>
          </p:cNvPr>
          <p:cNvSpPr txBox="1"/>
          <p:nvPr/>
        </p:nvSpPr>
        <p:spPr>
          <a:xfrm>
            <a:off x="246572" y="1380848"/>
            <a:ext cx="116988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Векторы и матрицы 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можно задавать путем ввода их элементов. Для ввода индекса элемента массива используется символ прямой открывающейся скобки – [, который вводится после имени переменной. При вводе элементов матрицы индексы необходимо разделять запятой. </a:t>
            </a:r>
          </a:p>
          <a:p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Вводимые символы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Отображаемые символы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[ 1,1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Shift+: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0.1 	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1,1</a:t>
            </a: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:= 0.1 	</a:t>
            </a:r>
          </a:p>
          <a:p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5B99434-CEDF-4F61-9F59-26A6AC4B8403}"/>
              </a:ext>
            </a:extLst>
          </p:cNvPr>
          <p:cNvSpPr txBox="1"/>
          <p:nvPr/>
        </p:nvSpPr>
        <p:spPr>
          <a:xfrm>
            <a:off x="49238" y="6050430"/>
            <a:ext cx="1169885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Внимание!!! </a:t>
            </a:r>
            <a:r>
              <a:rPr lang="ru-RU" sz="1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Индексированные переменные (вводится при помощи символа прямой открывающейся скобки </a:t>
            </a:r>
            <a:r>
              <a:rPr lang="ru-RU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Х1</a:t>
            </a:r>
            <a:r>
              <a:rPr lang="ru-RU" sz="1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и скалярные переменные (вводится при помощи знака «точка» </a:t>
            </a:r>
            <a:r>
              <a:rPr lang="ru-RU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Х 1</a:t>
            </a:r>
            <a:r>
              <a:rPr lang="ru-RU" sz="1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содержащие индекс в имени, плохо различимы на экране дисплея. Визуальное отличие лишь в том, что индекс в имени скалярной переменной находится немного правее от самого имени, чем индекс элемента массива.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83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F7CF91-14EE-419F-8A19-E3347576B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36" y="57847"/>
            <a:ext cx="10515600" cy="822048"/>
          </a:xfrm>
        </p:spPr>
        <p:txBody>
          <a:bodyPr>
            <a:normAutofit/>
          </a:bodyPr>
          <a:lstStyle/>
          <a:p>
            <a:r>
              <a:rPr lang="ru-RU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Работа с матрицами и векторами в </a:t>
            </a:r>
            <a:r>
              <a:rPr lang="ru-RU" sz="2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A1CA62-0BFD-4C33-80FB-F8676E1F6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537" y="672860"/>
            <a:ext cx="11841192" cy="598673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матрицами и векторами осуществляется с помощью панели инструментов, выбором необходимых пунктов основного меню или обращением к соответствующим функциям.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открыть панель операций с матрицами и векторами, необходимо щелкнуть по кнопке        в панели математических инструментов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определение размеров матрицы;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ввод элемента массива;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матрицы, обратной к данной: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исходная матрица, то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-1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обратная к ней;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определителя матрицы: 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|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|=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det</a:t>
            </a:r>
            <a:r>
              <a:rPr lang="ru-RU" sz="21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оператор векторизации (поэлементные операции с векторами и матрицами):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f(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)={f(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)}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aijbij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определение столбца матрицы: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&lt;j&gt;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-й столбец матрицы;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транспонирование матрицы: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aij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},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T={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aji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определение ранжированной переменной: 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j=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m..n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скалярного произведения векторов: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(x1,x2,…,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xn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(y1,y2,...,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yn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1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x∙y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=x1y1+x2y2+...+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xnyn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векторного произведения векторов: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(x1,x2,x3) 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(y1,y2,y3)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1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x×y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=(x2y3-x3y2, x3y1-x1y3,x1y2-x2y1)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суммы компонент вектора: если </a:t>
            </a:r>
            <a:r>
              <a:rPr lang="ru-RU" sz="21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(x1,x2,…,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xn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Σ</a:t>
            </a:r>
            <a:r>
              <a:rPr lang="ru-RU" sz="21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ru-RU" sz="21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=x1+x2+...+</a:t>
            </a:r>
            <a:r>
              <a:rPr lang="ru-RU" sz="21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xn</a:t>
            </a: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361950" indent="0">
              <a:lnSpc>
                <a:spcPct val="220000"/>
              </a:lnSpc>
              <a:spcBef>
                <a:spcPts val="0"/>
              </a:spcBef>
              <a:buNone/>
            </a:pPr>
            <a:r>
              <a:rPr lang="ru-RU" sz="2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визуализация цифровой информации, сохраненной в матрице: обработка рисунков, представленных матрицами, задающими координаты их точек; изображения могут быть получены с помощью сканеров, цифровых фотоаппаратов, графических редакторов и т.п.</a:t>
            </a:r>
            <a:endParaRPr lang="ru-RU" sz="21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52A6935-AA56-4614-BB6A-F8EC48F7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4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2B5DF94-7180-4BDA-9950-C3C78116D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204" y="1387810"/>
            <a:ext cx="1673524" cy="158795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1809A530-2FF7-46AA-AF9D-0B54F1B29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56" y="1509751"/>
            <a:ext cx="365226" cy="36522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9997D60-8F6F-462C-8E8F-B9058CBF1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458" y="1889565"/>
            <a:ext cx="270538" cy="36522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992906C-0CAC-42AF-B3B4-6F81903696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458" y="2359552"/>
            <a:ext cx="270538" cy="260876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D6A10CA6-CA9A-4138-8E4D-62CE50943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458" y="2668771"/>
            <a:ext cx="270537" cy="30435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4F4BBBF4-8AC3-44CB-B80A-9CCB5DFAF6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152" y="3064299"/>
            <a:ext cx="333920" cy="260875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B8DF35D4-337D-4E6B-B0EA-1DFFA89B77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52" y="3368910"/>
            <a:ext cx="302614" cy="32783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7DEB8562-5D5E-46F8-9961-CD4F0259E6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9347" y="3747021"/>
            <a:ext cx="338725" cy="29033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20EAFAD1-4365-4DEE-B513-CD9338F127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6530" y="4114775"/>
            <a:ext cx="289465" cy="30152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0136D3F4-274B-4636-94FB-329D2AF4B3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7900" y="4493719"/>
            <a:ext cx="318095" cy="26129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FF281A10-2C6D-44DA-9C46-0168FCFCE9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7900" y="4831645"/>
            <a:ext cx="318095" cy="371111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277F5123-F799-4B37-9516-9EF34345E80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6471" y="5712190"/>
            <a:ext cx="309523" cy="412697"/>
          </a:xfrm>
          <a:prstGeom prst="rect">
            <a:avLst/>
          </a:prstGeom>
        </p:spPr>
      </p:pic>
      <p:pic>
        <p:nvPicPr>
          <p:cNvPr id="37" name="Picture 9">
            <a:extLst>
              <a:ext uri="{FF2B5EF4-FFF2-40B4-BE49-F238E27FC236}">
                <a16:creationId xmlns:a16="http://schemas.microsoft.com/office/drawing/2014/main" xmlns="" id="{3A44D6D9-0B04-4EC2-8393-4F165CF73C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3" r="64502" b="-21318"/>
          <a:stretch/>
        </p:blipFill>
        <p:spPr bwMode="auto">
          <a:xfrm>
            <a:off x="6359414" y="1009576"/>
            <a:ext cx="389860" cy="48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5BF7237-6B4B-43F2-A360-4D2B350B134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6471" y="5272293"/>
            <a:ext cx="309523" cy="34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2F4F42-D330-460D-A6A6-FEE0C345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132" y="0"/>
            <a:ext cx="10515600" cy="1095105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Символьные операции над матрицами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8DEC99-062A-41D2-B8C5-512658EE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923026"/>
            <a:ext cx="11626970" cy="4839869"/>
          </a:xfrm>
        </p:spPr>
        <p:txBody>
          <a:bodyPr/>
          <a:lstStyle/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 матрицами можно выполнять символьные операции. 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Меню символьных операций        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содержит три функции – транспонирование 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Transpose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обращение матрицы 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Invert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и вычисление определителя матрицы (</a:t>
            </a:r>
            <a:r>
              <a:rPr lang="ru-RU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Determinant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того чтобы произвести какую либо операцию с использованием меню, матрицу необходимо выделить, а затем выбрать необходимый пункт меню щелчком мыши.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C880B2B-CAA3-41C5-80A9-A0803936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5</a:t>
            </a:fld>
            <a:endParaRPr lang="ru-RU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CFB55C49-573E-4BCF-AFFE-5ED74C508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34" b="-23089"/>
          <a:stretch/>
        </p:blipFill>
        <p:spPr bwMode="auto">
          <a:xfrm>
            <a:off x="3584228" y="1279401"/>
            <a:ext cx="396174" cy="49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A5CD3BA-0BC6-446F-A460-9DB29FFE6CFF}"/>
              </a:ext>
            </a:extLst>
          </p:cNvPr>
          <p:cNvGrpSpPr/>
          <p:nvPr/>
        </p:nvGrpSpPr>
        <p:grpSpPr>
          <a:xfrm>
            <a:off x="7410091" y="2544791"/>
            <a:ext cx="4641011" cy="2510287"/>
            <a:chOff x="7867290" y="2311879"/>
            <a:chExt cx="4183812" cy="1940944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xmlns="" id="{B53D7583-6912-444A-837F-0E02625B21A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095" t="62017" r="20668" b="9591"/>
            <a:stretch/>
          </p:blipFill>
          <p:spPr bwMode="auto">
            <a:xfrm>
              <a:off x="7867290" y="2311879"/>
              <a:ext cx="4183812" cy="1940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56CAF9A8-F507-4A65-AA8B-C808D074DCBE}"/>
                </a:ext>
              </a:extLst>
            </p:cNvPr>
            <p:cNvSpPr/>
            <p:nvPr/>
          </p:nvSpPr>
          <p:spPr>
            <a:xfrm>
              <a:off x="9171317" y="3614468"/>
              <a:ext cx="2596551" cy="2846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C000009-CD78-468B-811C-46010A4A87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8186" y="2792936"/>
            <a:ext cx="5165141" cy="337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223856-9E3F-4F3B-AB49-9F180510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+mn-lt"/>
              </a:rPr>
              <a:t>Функции для работы с матрицами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0B6176-79F1-4945-8CA0-576C3BCC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66" y="115558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Кроме панели инструментов и пунктов меню для работы с матрицами, в 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MathCAD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существуют специальные функции, которые можно разделить на группы: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определения матриц и операции с блоками матриц,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вычисления различных числовых характеристик матриц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функции, реализующие численные алгоритмы решения задач линейной алгебры,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сортировки.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26D2E3-5162-4750-B6DB-040D7D03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0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604E54-3D35-4430-9D73-B4D55F09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53" y="18256"/>
            <a:ext cx="11720422" cy="1065498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определения матриц и операции с блоками матриц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773978-3C5A-4EF5-AFAA-B09CA2282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05" y="871268"/>
            <a:ext cx="11626969" cy="5719313"/>
          </a:xfrm>
        </p:spPr>
        <p:txBody>
          <a:bodyPr/>
          <a:lstStyle/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matrix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m,n,f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создает и заполняет матрицу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={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aij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}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размерности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каждый элемент которой 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aij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равен значению функции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f(</a:t>
            </a:r>
            <a:r>
              <a:rPr lang="ru-RU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i,j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diag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(v)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создает диагональную матрицу, элементы главной диагонали которой хранятся в векторе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identity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(n)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создает единичную матрицу порядка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315A4CF-3747-4EEF-8513-D4654180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7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40E08C0-BA83-4D99-B6BC-4AF837A09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78" y="1458013"/>
            <a:ext cx="2782199" cy="15426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8A28753-1599-4D2B-BF3C-99FF05DCA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77" y="3429000"/>
            <a:ext cx="3799791" cy="12637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4850430-5B1A-43F8-949E-18222D062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378" y="5399987"/>
            <a:ext cx="2541620" cy="107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5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9ABD7-4542-4EB0-8EEE-616604BE0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41" y="365125"/>
            <a:ext cx="11706045" cy="428505"/>
          </a:xfrm>
        </p:spPr>
        <p:txBody>
          <a:bodyPr>
            <a:no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определения матриц и операции с блоками матриц</a:t>
            </a:r>
            <a:r>
              <a:rPr lang="ru-RU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E1953C-3BC0-43EC-AFB5-546360C6E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2" y="928478"/>
            <a:ext cx="11871383" cy="5929522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augment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(A,B) – из матриц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третья матрица, первые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столбцы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содержат матрицу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последние - матрицу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иметь одинаковое число строк); 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(A,B) – из матриц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третья матрица, первые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содержат матрицу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последние - матрицу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иметь одинаковое число столбцов);</a:t>
            </a: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submatrix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A,l,k,p,r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формирует матрицу, которая является блоком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расположенным в строках с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столбцах с p по r (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l&lt;k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58BF2EE-6F5B-465D-98FF-3C8BCB1A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A1DFED8-C400-4218-B08A-5446B697D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459" y="1620031"/>
            <a:ext cx="3779082" cy="108737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7A1361-9449-458B-8B9C-B180F1976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555" y="3628050"/>
            <a:ext cx="2788422" cy="15144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C4B8CB5-2EE7-40F0-BC2A-4ABBE4D680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452" t="25153"/>
          <a:stretch/>
        </p:blipFill>
        <p:spPr>
          <a:xfrm>
            <a:off x="776378" y="1552755"/>
            <a:ext cx="1155939" cy="115465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1718089-0462-40AD-97B6-B336034186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3752" t="13958"/>
          <a:stretch/>
        </p:blipFill>
        <p:spPr>
          <a:xfrm>
            <a:off x="2379454" y="1620031"/>
            <a:ext cx="1377351" cy="108737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1D753A4-B8BB-492C-87A8-7355BFC06D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0000" t="22055"/>
          <a:stretch/>
        </p:blipFill>
        <p:spPr>
          <a:xfrm>
            <a:off x="1929366" y="3787939"/>
            <a:ext cx="1270810" cy="8348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B974865-20C1-4A25-9812-56F9CEFC8E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452" t="25153"/>
          <a:stretch/>
        </p:blipFill>
        <p:spPr>
          <a:xfrm>
            <a:off x="776377" y="3628050"/>
            <a:ext cx="1155939" cy="115465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000C4581-75EA-4C09-8A8C-A9DC309A7B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490" y="5883763"/>
            <a:ext cx="4454721" cy="76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1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B30DA9-9E70-4DC0-8779-C1F9BD92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4" y="136525"/>
            <a:ext cx="11973465" cy="72611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Функции вычисления различных числовых характеристик векторов и матриц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6097A1-05F7-419D-9293-93665AE3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868" y="1099508"/>
            <a:ext cx="8417943" cy="4351338"/>
          </a:xfrm>
        </p:spPr>
        <p:txBody>
          <a:bodyPr/>
          <a:lstStyle/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last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(v)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номера последней компоненты вектора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length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(v)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количества компонент вектора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rows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числа строк в матрице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cols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числа столбцов в матрице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max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наибольшего элемента в матрице (векторе)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min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наименьшего элемента в матрице (векторе)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mean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среднего значения матрицы (вектора)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median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медианы матрицы (вектора)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tr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следа (суммы диагональных элементов) квадратной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ranc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(A)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вычисление ранга матрицы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8A79060-C249-4812-8BBD-AF82910F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1F5A-9833-4BED-B723-F56B34E4E6AF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1ECB0CB-C95F-41F2-B96E-9A186C146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005"/>
          <a:stretch/>
        </p:blipFill>
        <p:spPr>
          <a:xfrm>
            <a:off x="8065260" y="862642"/>
            <a:ext cx="4126740" cy="408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5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2139</Words>
  <Application>Microsoft Office PowerPoint</Application>
  <PresentationFormat>Произвольный</PresentationFormat>
  <Paragraphs>206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Векторы и матрицы в MathCAD </vt:lpstr>
      <vt:lpstr>Векторы и  матрицы</vt:lpstr>
      <vt:lpstr>Индексация элементов массива</vt:lpstr>
      <vt:lpstr>Работа с матрицами и векторами в MathCAD </vt:lpstr>
      <vt:lpstr>Символьные операции над матрицами</vt:lpstr>
      <vt:lpstr>Функции для работы с матрицами</vt:lpstr>
      <vt:lpstr>Функции определения матриц и операции с блоками матриц </vt:lpstr>
      <vt:lpstr>Функции определения матриц и операции с блоками матриц </vt:lpstr>
      <vt:lpstr>Функции вычисления различных числовых характеристик векторов и матриц</vt:lpstr>
      <vt:lpstr>Функции сортировки</vt:lpstr>
      <vt:lpstr>Функции, реализующие численные алгоритмы решения задач линейной алгебры</vt:lpstr>
      <vt:lpstr>Алгебраические уравнения </vt:lpstr>
      <vt:lpstr>Решение систем нелинейных уравнений </vt:lpstr>
      <vt:lpstr>Презентация PowerPoint</vt:lpstr>
      <vt:lpstr>Презентация PowerPoint</vt:lpstr>
      <vt:lpstr>Символьное решение уравнений, систем уравнений и неравенств </vt:lpstr>
      <vt:lpstr>Символьное решение уравнений и неравенств </vt:lpstr>
      <vt:lpstr>Вычислительные операторы </vt:lpstr>
      <vt:lpstr>Вычислительные операторы </vt:lpstr>
      <vt:lpstr>Вычислительные операторы </vt:lpstr>
      <vt:lpstr>Вычислительные операторы </vt:lpstr>
      <vt:lpstr>Вычислительные операторы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 и матрицы в MathCAD </dc:title>
  <dc:creator>Pavla Mikhaylova</dc:creator>
  <cp:lastModifiedBy>GAPS</cp:lastModifiedBy>
  <cp:revision>44</cp:revision>
  <dcterms:created xsi:type="dcterms:W3CDTF">2021-03-28T11:16:34Z</dcterms:created>
  <dcterms:modified xsi:type="dcterms:W3CDTF">2021-03-29T04:38:40Z</dcterms:modified>
</cp:coreProperties>
</file>