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2" r:id="rId4"/>
    <p:sldId id="257" r:id="rId5"/>
    <p:sldId id="259" r:id="rId6"/>
    <p:sldId id="258" r:id="rId7"/>
    <p:sldId id="260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09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06538-6270-4E44-83A4-5AC7071D3757}" type="datetimeFigureOut">
              <a:rPr lang="ru-RU" smtClean="0"/>
              <a:t>05.03.2020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B25F-6E8E-4351-8008-14EB26AA3F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4996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06538-6270-4E44-83A4-5AC7071D3757}" type="datetimeFigureOut">
              <a:rPr lang="ru-RU" smtClean="0"/>
              <a:t>05.03.2020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B25F-6E8E-4351-8008-14EB26AA3F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6632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06538-6270-4E44-83A4-5AC7071D3757}" type="datetimeFigureOut">
              <a:rPr lang="ru-RU" smtClean="0"/>
              <a:t>05.03.2020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B25F-6E8E-4351-8008-14EB26AA3F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46692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06538-6270-4E44-83A4-5AC7071D3757}" type="datetimeFigureOut">
              <a:rPr lang="ru-RU" smtClean="0"/>
              <a:t>05.03.2020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B25F-6E8E-4351-8008-14EB26AA3F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81569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06538-6270-4E44-83A4-5AC7071D3757}" type="datetimeFigureOut">
              <a:rPr lang="ru-RU" smtClean="0"/>
              <a:t>05.03.2020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B25F-6E8E-4351-8008-14EB26AA3F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91638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06538-6270-4E44-83A4-5AC7071D3757}" type="datetimeFigureOut">
              <a:rPr lang="ru-RU" smtClean="0"/>
              <a:t>05.03.2020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B25F-6E8E-4351-8008-14EB26AA3F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25475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06538-6270-4E44-83A4-5AC7071D3757}" type="datetimeFigureOut">
              <a:rPr lang="ru-RU" smtClean="0"/>
              <a:t>05.03.2020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B25F-6E8E-4351-8008-14EB26AA3F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0203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06538-6270-4E44-83A4-5AC7071D3757}" type="datetimeFigureOut">
              <a:rPr lang="ru-RU" smtClean="0"/>
              <a:t>05.03.2020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B25F-6E8E-4351-8008-14EB26AA3F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7527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06538-6270-4E44-83A4-5AC7071D3757}" type="datetimeFigureOut">
              <a:rPr lang="ru-RU" smtClean="0"/>
              <a:t>05.03.2020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B25F-6E8E-4351-8008-14EB26AA3F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81651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06538-6270-4E44-83A4-5AC7071D3757}" type="datetimeFigureOut">
              <a:rPr lang="ru-RU" smtClean="0"/>
              <a:t>05.03.2020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B25F-6E8E-4351-8008-14EB26AA3F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76435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06538-6270-4E44-83A4-5AC7071D3757}" type="datetimeFigureOut">
              <a:rPr lang="ru-RU" smtClean="0"/>
              <a:t>05.03.2020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B25F-6E8E-4351-8008-14EB26AA3F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47140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806538-6270-4E44-83A4-5AC7071D3757}" type="datetimeFigureOut">
              <a:rPr lang="ru-RU" smtClean="0"/>
              <a:t>05.03.2020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1DB25F-6E8E-4351-8008-14EB26AA3F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08841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/>
              <a:t>Визуализация зависимостей</a:t>
            </a:r>
            <a:br>
              <a:rPr lang="ru-RU" b="1" dirty="0"/>
            </a:br>
            <a:r>
              <a:rPr lang="ru-RU" b="1" dirty="0" smtClean="0"/>
              <a:t>в </a:t>
            </a:r>
            <a:r>
              <a:rPr lang="ru-RU" b="1" dirty="0" err="1" smtClean="0"/>
              <a:t>MathCad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16558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58614"/>
            <a:ext cx="8363272" cy="778098"/>
          </a:xfrm>
        </p:spPr>
        <p:txBody>
          <a:bodyPr>
            <a:normAutofit/>
          </a:bodyPr>
          <a:lstStyle/>
          <a:p>
            <a:r>
              <a:rPr lang="ru-RU" sz="3600" b="1" dirty="0" smtClean="0"/>
              <a:t>Построение графика функции в </a:t>
            </a:r>
            <a:r>
              <a:rPr lang="ru-RU" sz="3600" b="1" dirty="0" err="1" smtClean="0"/>
              <a:t>MathCad</a:t>
            </a:r>
            <a:endParaRPr lang="ru-RU" sz="3600" dirty="0"/>
          </a:p>
        </p:txBody>
      </p:sp>
      <p:pic>
        <p:nvPicPr>
          <p:cNvPr id="2052" name="Picture 4" descr="http://eco.sutd.ru/mathcad/docs/mathcad/pic_1_1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03425" y="2895600"/>
            <a:ext cx="121920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7510" y="715362"/>
            <a:ext cx="2304256" cy="10374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2420888"/>
            <a:ext cx="4248472" cy="4248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Прямоугольник 9"/>
          <p:cNvSpPr/>
          <p:nvPr/>
        </p:nvSpPr>
        <p:spPr>
          <a:xfrm>
            <a:off x="179512" y="692696"/>
            <a:ext cx="626469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Times New Roman" pitchFamily="18" charset="0"/>
              </a:rPr>
              <a:t>Для построения графиков в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cs typeface="Times New Roman" pitchFamily="18" charset="0"/>
              </a:rPr>
              <a:t>Mathcad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Times New Roman" pitchFamily="18" charset="0"/>
              </a:rPr>
              <a:t> можно воспользоваться функцией 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Times New Roman" pitchFamily="18" charset="0"/>
              </a:rPr>
              <a:t>Вставка &gt; График &gt; Тип графика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Times New Roman" pitchFamily="18" charset="0"/>
              </a:rPr>
              <a:t> или панелью инструментов 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Times New Roman" pitchFamily="18" charset="0"/>
              </a:rPr>
              <a:t>График</a:t>
            </a:r>
            <a:endParaRPr lang="ru-RU" dirty="0" smtClean="0">
              <a:solidFill>
                <a:srgbClr val="000000"/>
              </a:solidFill>
              <a:cs typeface="Times New Roman" pitchFamily="18" charset="0"/>
            </a:endParaRPr>
          </a:p>
        </p:txBody>
      </p:sp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19275"/>
            <a:ext cx="5476875" cy="3219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178898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435280" cy="922114"/>
          </a:xfrm>
        </p:spPr>
        <p:txBody>
          <a:bodyPr>
            <a:noAutofit/>
          </a:bodyPr>
          <a:lstStyle/>
          <a:p>
            <a:r>
              <a:rPr lang="ru-RU" sz="3600" b="1" dirty="0" smtClean="0"/>
              <a:t>Построение графика функции в </a:t>
            </a:r>
            <a:r>
              <a:rPr lang="ru-RU" sz="3600" b="1" dirty="0" err="1" smtClean="0"/>
              <a:t>MathCad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52736"/>
            <a:ext cx="5122912" cy="5544616"/>
          </a:xfrm>
        </p:spPr>
        <p:txBody>
          <a:bodyPr>
            <a:normAutofit fontScale="62500" lnSpcReduction="20000"/>
          </a:bodyPr>
          <a:lstStyle/>
          <a:p>
            <a:pPr marL="0" indent="354013" algn="just">
              <a:buNone/>
            </a:pPr>
            <a:r>
              <a:rPr lang="ru-RU" sz="3400" dirty="0"/>
              <a:t>При выборе режима построения двумерного графика в координатных осях Х-У на рабоче листе создается </a:t>
            </a:r>
            <a:r>
              <a:rPr lang="ru-RU" sz="3400" b="1" dirty="0"/>
              <a:t>шаблон </a:t>
            </a:r>
            <a:r>
              <a:rPr lang="ru-RU" sz="3400" b="1" dirty="0" smtClean="0"/>
              <a:t>с </a:t>
            </a:r>
            <a:r>
              <a:rPr lang="ru-RU" sz="3400" b="1" dirty="0"/>
              <a:t>полями-заполнителями </a:t>
            </a:r>
            <a:r>
              <a:rPr lang="ru-RU" sz="3400" dirty="0"/>
              <a:t>для задания отображаемых данных по осям абсцисс и ординат (</a:t>
            </a:r>
            <a:r>
              <a:rPr lang="ru-RU" sz="3400" b="1" dirty="0"/>
              <a:t>имена аргументов и функций или выражения для них, а также диапазоны изменения значений</a:t>
            </a:r>
            <a:r>
              <a:rPr lang="ru-RU" sz="3400" dirty="0"/>
              <a:t>). </a:t>
            </a:r>
            <a:endParaRPr lang="ru-RU" sz="3400" dirty="0" smtClean="0"/>
          </a:p>
          <a:p>
            <a:pPr marL="0" indent="354013" algn="just">
              <a:buNone/>
            </a:pPr>
            <a:r>
              <a:rPr lang="ru-RU" sz="3400" dirty="0" smtClean="0"/>
              <a:t>Заполнитель </a:t>
            </a:r>
            <a:r>
              <a:rPr lang="ru-RU" sz="3400" dirty="0"/>
              <a:t>у середины оси координат предназначен </a:t>
            </a:r>
            <a:r>
              <a:rPr lang="ru-RU" sz="3400" b="1" dirty="0"/>
              <a:t>для переменной или выражения, отображаемого по этой оси</a:t>
            </a:r>
            <a:r>
              <a:rPr lang="ru-RU" sz="3400" dirty="0"/>
              <a:t>. </a:t>
            </a:r>
            <a:endParaRPr lang="ru-RU" sz="3400" dirty="0" smtClean="0"/>
          </a:p>
          <a:p>
            <a:pPr marL="0" indent="354013" algn="just">
              <a:buNone/>
            </a:pPr>
            <a:r>
              <a:rPr lang="ru-RU" sz="3400" b="1" dirty="0" smtClean="0"/>
              <a:t>Заполнители </a:t>
            </a:r>
            <a:r>
              <a:rPr lang="ru-RU" sz="3400" b="1" dirty="0"/>
              <a:t>для граничных значений </a:t>
            </a:r>
            <a:r>
              <a:rPr lang="ru-RU" sz="3400" dirty="0"/>
              <a:t>появляются после ввода аргумента и/или функции. </a:t>
            </a:r>
            <a:r>
              <a:rPr lang="ru-RU" sz="3400" b="1" dirty="0"/>
              <a:t>Граничные значения по осям выбираются автоматически в соответствии с диапазоном изменения величин</a:t>
            </a:r>
            <a:r>
              <a:rPr lang="ru-RU" sz="3400" dirty="0"/>
              <a:t>, но их можно задать, щелкнув в области соответствующих полей-заполнителей и изменив значения в них.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630"/>
          <a:stretch/>
        </p:blipFill>
        <p:spPr bwMode="auto">
          <a:xfrm>
            <a:off x="5943188" y="3573016"/>
            <a:ext cx="2913152" cy="184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2165"/>
          <a:stretch/>
        </p:blipFill>
        <p:spPr bwMode="auto">
          <a:xfrm>
            <a:off x="6069320" y="1052736"/>
            <a:ext cx="2660888" cy="184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6" name="Прямая со стрелкой 5"/>
          <p:cNvCxnSpPr/>
          <p:nvPr/>
        </p:nvCxnSpPr>
        <p:spPr>
          <a:xfrm flipV="1">
            <a:off x="5508104" y="1844824"/>
            <a:ext cx="864096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5508104" y="2492896"/>
            <a:ext cx="216024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891225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363272" cy="778098"/>
          </a:xfrm>
        </p:spPr>
        <p:txBody>
          <a:bodyPr>
            <a:normAutofit/>
          </a:bodyPr>
          <a:lstStyle/>
          <a:p>
            <a:r>
              <a:rPr lang="ru-RU" sz="3600" b="1" dirty="0" smtClean="0"/>
              <a:t>Построение графика функции в </a:t>
            </a:r>
            <a:r>
              <a:rPr lang="ru-RU" sz="3600" b="1" dirty="0" err="1" smtClean="0"/>
              <a:t>MathCad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92697"/>
            <a:ext cx="5266928" cy="4896544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Рассмотрим </a:t>
            </a:r>
            <a:r>
              <a:rPr lang="ru-RU" dirty="0"/>
              <a:t>построение на примере функции </a:t>
            </a:r>
            <a:r>
              <a:rPr lang="ru-RU" dirty="0" err="1" smtClean="0"/>
              <a:t>sin</a:t>
            </a:r>
            <a:r>
              <a:rPr lang="ru-RU" dirty="0" smtClean="0"/>
              <a:t>(</a:t>
            </a:r>
            <a:r>
              <a:rPr lang="en-US" dirty="0" smtClean="0"/>
              <a:t>x</a:t>
            </a:r>
            <a:r>
              <a:rPr lang="ru-RU" dirty="0" smtClean="0"/>
              <a:t>). Для </a:t>
            </a:r>
            <a:r>
              <a:rPr lang="ru-RU" dirty="0"/>
              <a:t>этого введем в </a:t>
            </a:r>
            <a:r>
              <a:rPr lang="ru-RU" dirty="0" smtClean="0"/>
              <a:t>рабочем листе следующее </a:t>
            </a:r>
            <a:r>
              <a:rPr lang="en-US" b="1" dirty="0" smtClean="0"/>
              <a:t>f(x):=</a:t>
            </a:r>
            <a:r>
              <a:rPr lang="ru-RU" b="1" dirty="0" smtClean="0"/>
              <a:t> </a:t>
            </a:r>
            <a:r>
              <a:rPr lang="en-US" b="1" dirty="0" smtClean="0"/>
              <a:t>x+</a:t>
            </a:r>
            <a:r>
              <a:rPr lang="ru-RU" b="1" dirty="0" err="1" smtClean="0"/>
              <a:t>sin</a:t>
            </a:r>
            <a:r>
              <a:rPr lang="ru-RU" b="1" dirty="0" smtClean="0"/>
              <a:t>(</a:t>
            </a:r>
            <a:r>
              <a:rPr lang="en-US" b="1" dirty="0" smtClean="0"/>
              <a:t>x</a:t>
            </a:r>
            <a:r>
              <a:rPr lang="ru-RU" b="1" dirty="0" smtClean="0"/>
              <a:t>)</a:t>
            </a:r>
            <a:endParaRPr lang="ru-RU" b="1" dirty="0" smtClean="0"/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Теперь </a:t>
            </a:r>
            <a:r>
              <a:rPr lang="ru-RU" dirty="0"/>
              <a:t>нам нужно создать сам график, для этого нажимаем на пункт меню </a:t>
            </a:r>
            <a:r>
              <a:rPr lang="ru-RU" b="1" i="1" dirty="0"/>
              <a:t>Добавить</a:t>
            </a:r>
            <a:r>
              <a:rPr lang="ru-RU" dirty="0"/>
              <a:t>, выбираем строку </a:t>
            </a:r>
            <a:r>
              <a:rPr lang="ru-RU" b="1" i="1" dirty="0"/>
              <a:t>Графики</a:t>
            </a:r>
            <a:r>
              <a:rPr lang="ru-RU" dirty="0"/>
              <a:t>, и в появившемся списке выбираем </a:t>
            </a:r>
            <a:r>
              <a:rPr lang="ru-RU" b="1" i="1" dirty="0"/>
              <a:t>X—Y </a:t>
            </a:r>
            <a:r>
              <a:rPr lang="ru-RU" b="1" i="1" dirty="0" smtClean="0"/>
              <a:t>график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Заполнить две помеченные для ввода позиции, в первую ввести с клавиатуры </a:t>
            </a:r>
            <a:r>
              <a:rPr lang="ru-RU" b="1" dirty="0" smtClean="0"/>
              <a:t>f(x), </a:t>
            </a:r>
            <a:r>
              <a:rPr lang="ru-RU" dirty="0" smtClean="0"/>
              <a:t>а во вторую – </a:t>
            </a:r>
            <a:r>
              <a:rPr lang="ru-RU" b="1" dirty="0" smtClean="0"/>
              <a:t>x.</a:t>
            </a:r>
            <a:endParaRPr lang="ru-RU" dirty="0"/>
          </a:p>
        </p:txBody>
      </p:sp>
      <p:pic>
        <p:nvPicPr>
          <p:cNvPr id="1038" name="Picture 1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1052736"/>
            <a:ext cx="3240360" cy="31683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179512" y="5453718"/>
            <a:ext cx="885698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Большинство параметров графического процессора, необходимых для построения графика, по </a:t>
            </a:r>
            <a:r>
              <a:rPr lang="ru-RU" b="1" dirty="0" smtClean="0"/>
              <a:t>умолчанию задается автоматически</a:t>
            </a:r>
            <a:r>
              <a:rPr lang="ru-RU" dirty="0" smtClean="0"/>
              <a:t>. Очень  часто  параметры,  заданные  по  умолчанию,  не  устраивают. </a:t>
            </a:r>
          </a:p>
          <a:p>
            <a:r>
              <a:rPr lang="ru-RU" dirty="0" smtClean="0"/>
              <a:t>Поэтому следующим этапом построения графика является </a:t>
            </a:r>
            <a:r>
              <a:rPr lang="ru-RU" b="1" dirty="0" smtClean="0"/>
              <a:t>форматирование графика. 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0852035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Форматирование графиков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Для форматирования графика надо дважды щелкнуть на области графика или в подменю </a:t>
            </a:r>
            <a:r>
              <a:rPr lang="ru-RU" b="1" dirty="0" err="1" smtClean="0"/>
              <a:t>Graph</a:t>
            </a:r>
            <a:r>
              <a:rPr lang="ru-RU" dirty="0" smtClean="0"/>
              <a:t> (график) меню </a:t>
            </a:r>
            <a:r>
              <a:rPr lang="ru-RU" b="1" dirty="0" err="1" smtClean="0"/>
              <a:t>Format</a:t>
            </a:r>
            <a:r>
              <a:rPr lang="ru-RU" dirty="0" smtClean="0"/>
              <a:t> задать </a:t>
            </a:r>
            <a:r>
              <a:rPr lang="ru-RU" smtClean="0"/>
              <a:t>формат графика.</a:t>
            </a:r>
            <a:endParaRPr lang="ru-RU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3501008"/>
            <a:ext cx="3095625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650477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Форматирование графиков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19392" y="2170024"/>
            <a:ext cx="4790618" cy="4672012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 smtClean="0"/>
              <a:t>Поле</a:t>
            </a:r>
            <a:r>
              <a:rPr lang="ru-RU" dirty="0"/>
              <a:t> </a:t>
            </a:r>
            <a:r>
              <a:rPr lang="ru-RU" b="1" dirty="0"/>
              <a:t>Метка легенды</a:t>
            </a:r>
            <a:r>
              <a:rPr lang="ru-RU" dirty="0"/>
              <a:t> (</a:t>
            </a:r>
            <a:r>
              <a:rPr lang="ru-RU" dirty="0" err="1"/>
              <a:t>Legend</a:t>
            </a:r>
            <a:r>
              <a:rPr lang="ru-RU" dirty="0"/>
              <a:t> </a:t>
            </a:r>
            <a:r>
              <a:rPr lang="ru-RU" dirty="0" err="1"/>
              <a:t>Label</a:t>
            </a:r>
            <a:r>
              <a:rPr lang="ru-RU" dirty="0"/>
              <a:t>) задает описание линии, которое отображается только при сбросе флажка "Скрыть описание" (</a:t>
            </a:r>
            <a:r>
              <a:rPr lang="ru-RU" dirty="0" err="1"/>
              <a:t>Hide</a:t>
            </a:r>
            <a:r>
              <a:rPr lang="ru-RU" dirty="0"/>
              <a:t> </a:t>
            </a:r>
            <a:r>
              <a:rPr lang="ru-RU" dirty="0" err="1"/>
              <a:t>Legend</a:t>
            </a:r>
            <a:r>
              <a:rPr lang="ru-RU" dirty="0"/>
              <a:t>).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Список</a:t>
            </a:r>
            <a:r>
              <a:rPr lang="ru-RU" dirty="0"/>
              <a:t> </a:t>
            </a:r>
            <a:r>
              <a:rPr lang="ru-RU" b="1" dirty="0"/>
              <a:t>Символ</a:t>
            </a:r>
            <a:r>
              <a:rPr lang="ru-RU" dirty="0"/>
              <a:t> (</a:t>
            </a:r>
            <a:r>
              <a:rPr lang="ru-RU" dirty="0" err="1"/>
              <a:t>Symbol</a:t>
            </a:r>
            <a:r>
              <a:rPr lang="ru-RU" dirty="0"/>
              <a:t>) позволяет выбрать маркеры для отдельных </a:t>
            </a:r>
            <a:r>
              <a:rPr lang="ru-RU" dirty="0" smtClean="0"/>
              <a:t>точек</a:t>
            </a:r>
          </a:p>
          <a:p>
            <a:pPr marL="0" indent="0">
              <a:buNone/>
            </a:pPr>
            <a:r>
              <a:rPr lang="ru-RU" dirty="0" smtClean="0"/>
              <a:t>Список</a:t>
            </a:r>
            <a:r>
              <a:rPr lang="ru-RU" dirty="0"/>
              <a:t> </a:t>
            </a:r>
            <a:r>
              <a:rPr lang="ru-RU" b="1" dirty="0"/>
              <a:t>Линия</a:t>
            </a:r>
            <a:r>
              <a:rPr lang="ru-RU" dirty="0"/>
              <a:t> (</a:t>
            </a:r>
            <a:r>
              <a:rPr lang="ru-RU" dirty="0" err="1"/>
              <a:t>Line</a:t>
            </a:r>
            <a:r>
              <a:rPr lang="ru-RU" dirty="0"/>
              <a:t>) задает тип </a:t>
            </a:r>
            <a:r>
              <a:rPr lang="ru-RU" dirty="0" smtClean="0"/>
              <a:t>линии</a:t>
            </a:r>
          </a:p>
          <a:p>
            <a:pPr marL="0" indent="0">
              <a:buNone/>
            </a:pPr>
            <a:r>
              <a:rPr lang="ru-RU" dirty="0"/>
              <a:t>С</a:t>
            </a:r>
            <a:r>
              <a:rPr lang="ru-RU" dirty="0" smtClean="0"/>
              <a:t>писок</a:t>
            </a:r>
            <a:r>
              <a:rPr lang="ru-RU" dirty="0"/>
              <a:t> </a:t>
            </a:r>
            <a:r>
              <a:rPr lang="ru-RU" b="1" dirty="0"/>
              <a:t>Цвет</a:t>
            </a:r>
            <a:r>
              <a:rPr lang="ru-RU" dirty="0"/>
              <a:t> (</a:t>
            </a:r>
            <a:r>
              <a:rPr lang="ru-RU" dirty="0" err="1"/>
              <a:t>Color</a:t>
            </a:r>
            <a:r>
              <a:rPr lang="ru-RU" dirty="0"/>
              <a:t>) </a:t>
            </a:r>
            <a:r>
              <a:rPr lang="ru-RU" dirty="0" smtClean="0"/>
              <a:t>– цвет</a:t>
            </a:r>
          </a:p>
          <a:p>
            <a:pPr marL="0" indent="0">
              <a:buNone/>
            </a:pPr>
            <a:r>
              <a:rPr lang="ru-RU" dirty="0" smtClean="0"/>
              <a:t>Список</a:t>
            </a:r>
            <a:r>
              <a:rPr lang="ru-RU" dirty="0"/>
              <a:t> </a:t>
            </a:r>
            <a:r>
              <a:rPr lang="ru-RU" b="1" dirty="0"/>
              <a:t>Тип</a:t>
            </a:r>
            <a:r>
              <a:rPr lang="ru-RU" dirty="0"/>
              <a:t> (Туре) определяет способ связи отдельных </a:t>
            </a:r>
            <a:r>
              <a:rPr lang="ru-RU" dirty="0" smtClean="0"/>
              <a:t>точек</a:t>
            </a:r>
          </a:p>
          <a:p>
            <a:pPr marL="0" indent="0">
              <a:buNone/>
            </a:pPr>
            <a:r>
              <a:rPr lang="ru-RU" dirty="0" smtClean="0"/>
              <a:t>Список</a:t>
            </a:r>
            <a:r>
              <a:rPr lang="ru-RU" dirty="0"/>
              <a:t> </a:t>
            </a:r>
            <a:r>
              <a:rPr lang="ru-RU" b="1" dirty="0"/>
              <a:t>Размер</a:t>
            </a:r>
            <a:r>
              <a:rPr lang="ru-RU" dirty="0"/>
              <a:t> (</a:t>
            </a:r>
            <a:r>
              <a:rPr lang="ru-RU" dirty="0" err="1"/>
              <a:t>Width</a:t>
            </a:r>
            <a:r>
              <a:rPr lang="ru-RU" dirty="0"/>
              <a:t>) - толщину линии. 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1226" y="2170024"/>
            <a:ext cx="4362450" cy="46879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21744" y="692696"/>
            <a:ext cx="893445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Для управления отображением построенных линий служит вкладка </a:t>
            </a:r>
            <a:r>
              <a:rPr lang="ru-RU" b="1" dirty="0" smtClean="0"/>
              <a:t>Следы</a:t>
            </a:r>
            <a:r>
              <a:rPr lang="ru-RU" dirty="0" smtClean="0"/>
              <a:t> (</a:t>
            </a:r>
            <a:r>
              <a:rPr lang="ru-RU" dirty="0" err="1" smtClean="0"/>
              <a:t>Traces</a:t>
            </a:r>
            <a:r>
              <a:rPr lang="ru-RU" dirty="0" smtClean="0"/>
              <a:t>) в открывшемся диалоговом окне.</a:t>
            </a:r>
          </a:p>
          <a:p>
            <a:pPr algn="just"/>
            <a:r>
              <a:rPr lang="ru-RU" dirty="0" smtClean="0"/>
              <a:t>Текущий формат каждой линии приведен в списке, а под списком расположены элементы управления, позволяющие изменять формат. 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10560625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241353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226</Words>
  <Application>Microsoft Office PowerPoint</Application>
  <PresentationFormat>Экран (4:3)</PresentationFormat>
  <Paragraphs>24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Визуализация зависимостей в MathCad</vt:lpstr>
      <vt:lpstr>Построение графика функции в MathCad</vt:lpstr>
      <vt:lpstr>Построение графика функции в MathCad</vt:lpstr>
      <vt:lpstr>Построение графика функции в MathCad</vt:lpstr>
      <vt:lpstr>Форматирование графиков</vt:lpstr>
      <vt:lpstr>Форматирование графиков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Деканат ЦиТХИн</dc:creator>
  <cp:lastModifiedBy>Деканат ЦиТХИн</cp:lastModifiedBy>
  <cp:revision>8</cp:revision>
  <dcterms:created xsi:type="dcterms:W3CDTF">2020-03-05T11:14:34Z</dcterms:created>
  <dcterms:modified xsi:type="dcterms:W3CDTF">2020-03-05T12:55:50Z</dcterms:modified>
</cp:coreProperties>
</file>