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84" r:id="rId4"/>
    <p:sldId id="361" r:id="rId5"/>
    <p:sldId id="376" r:id="rId6"/>
    <p:sldId id="377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85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" initials="R" lastIdx="2" clrIdx="0">
    <p:extLst>
      <p:ext uri="{19B8F6BF-5375-455C-9EA6-DF929625EA0E}">
        <p15:presenceInfo xmlns:p15="http://schemas.microsoft.com/office/powerpoint/2012/main" userId="Ro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7FC-CBF1-4B21-9CD3-FCE7C47A4CCB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B41D-0CAB-4155-A982-CCA5D7D43192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D76-8900-4EAE-9B45-D232190466FC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881D-1270-44C2-B180-97560E787A48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A3C90C3-78DA-49BE-A6ED-634E82DEDDC3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4C55-160B-43F4-890F-87979CD69390}" type="datetime1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C9DD-8263-445F-B7CF-1C06CE928C47}" type="datetime1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DAA-25D1-4B9B-9779-9D9D13FA314A}" type="datetime1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FC87-91CB-460C-800F-E68584E4E423}" type="datetime1">
              <a:rPr lang="ru-RU" smtClean="0"/>
              <a:t>18.10.2022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07B2-F575-458A-8D31-44467512B8B7}" type="datetime1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629-3AE5-4F4B-97BE-68FA3C511C8D}" type="datetime1">
              <a:rPr lang="ru-RU" smtClean="0"/>
              <a:t>18.10.2022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7FADFE-8AB4-4681-B7EB-CACD424C0923}" type="datetime1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-scripts.com/tkinter" TargetMode="External"/><Relationship Id="rId2" Type="http://schemas.openxmlformats.org/officeDocument/2006/relationships/hyperlink" Target="https://ru.wikiversity.org/wiki/%D0%9A%D1%83%D1%80%D1%81_%D0%BF%D0%BE_%D0%B1%D0%B8%D0%B1%D0%BB%D0%B8%D0%BE%D1%82%D0%B5%D0%BA%D0%B5_Tkinter_%D1%8F%D0%B7%D1%8B%D0%BA%D0%B0_Pyth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Язык программирования </a:t>
            </a:r>
            <a:r>
              <a:rPr lang="en-US" sz="4800" dirty="0"/>
              <a:t>Python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Особенности создания оконных приложений в Python (ч.1)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Крашенинников Роман Сергеевич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отдела системного администрирования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Менделеева, ведущий программист кафедры информационных компьютерных технологий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2530E-3DA5-26CF-0821-D54C6527D350}"/>
              </a:ext>
            </a:extLst>
          </p:cNvPr>
          <p:cNvSpPr/>
          <p:nvPr/>
        </p:nvSpPr>
        <p:spPr>
          <a:xfrm>
            <a:off x="9803256" y="4389120"/>
            <a:ext cx="8049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VII</a:t>
            </a:r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Виджет </a:t>
            </a:r>
            <a:r>
              <a:rPr lang="en-US" b="1" dirty="0"/>
              <a:t>text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Виджеты </a:t>
            </a:r>
            <a:r>
              <a:rPr lang="ru-RU" dirty="0" err="1"/>
              <a:t>Text</a:t>
            </a:r>
            <a:r>
              <a:rPr lang="ru-RU" dirty="0"/>
              <a:t> используются для ввода текста, как и виджеты </a:t>
            </a:r>
            <a:r>
              <a:rPr lang="ru-RU" dirty="0" err="1"/>
              <a:t>Entry</a:t>
            </a:r>
            <a:r>
              <a:rPr lang="ru-RU" dirty="0"/>
              <a:t>. Разница в том, что </a:t>
            </a:r>
            <a:r>
              <a:rPr lang="ru-RU" dirty="0" err="1"/>
              <a:t>Text</a:t>
            </a:r>
            <a:r>
              <a:rPr lang="ru-RU" dirty="0"/>
              <a:t> может содержать несколько строчек текста. С виджетом </a:t>
            </a:r>
            <a:r>
              <a:rPr lang="ru-RU" dirty="0" err="1"/>
              <a:t>Text</a:t>
            </a:r>
            <a:r>
              <a:rPr lang="ru-RU" dirty="0"/>
              <a:t> пользователь может вводить целые параграфы или страницы текста.</a:t>
            </a:r>
            <a:r>
              <a:rPr lang="en-US" dirty="0"/>
              <a:t> </a:t>
            </a:r>
            <a:r>
              <a:rPr lang="ru-RU" dirty="0"/>
              <a:t>Для использования метода </a:t>
            </a:r>
            <a:r>
              <a:rPr lang="en-US" dirty="0"/>
              <a:t>get </a:t>
            </a:r>
            <a:r>
              <a:rPr lang="ru-RU" dirty="0"/>
              <a:t>требуется передать начальный и конечный индексы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812A42-EF8B-493D-9CAE-99DC08ED9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4000080"/>
            <a:ext cx="6215485" cy="17398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76F32E-384F-E6D0-3E5E-3C9EAABD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58" y="3298488"/>
            <a:ext cx="3315810" cy="33158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36FFB-F4E8-ECD7-FEE5-AAC4019877C2}"/>
              </a:ext>
            </a:extLst>
          </p:cNvPr>
          <p:cNvSpPr txBox="1"/>
          <p:nvPr/>
        </p:nvSpPr>
        <p:spPr>
          <a:xfrm>
            <a:off x="2921733" y="3630748"/>
            <a:ext cx="25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</a:t>
            </a:r>
            <a:r>
              <a:rPr lang="en-US" dirty="0"/>
              <a:t>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56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Виджет </a:t>
            </a:r>
            <a:r>
              <a:rPr lang="en-US" b="1" dirty="0"/>
              <a:t>frame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Виджет</a:t>
            </a:r>
            <a:r>
              <a:rPr lang="en-US" dirty="0"/>
              <a:t> Frame </a:t>
            </a:r>
            <a:r>
              <a:rPr lang="ru-RU" dirty="0"/>
              <a:t>необходим для группирования элементов в окне. </a:t>
            </a:r>
            <a:r>
              <a:rPr lang="en-US" dirty="0"/>
              <a:t>Frame </a:t>
            </a:r>
            <a:r>
              <a:rPr lang="ru-RU" dirty="0"/>
              <a:t>играет важную роль для организации макета виджетов. Рамки могут менять свой стиль с помощью атрибута </a:t>
            </a:r>
            <a:r>
              <a:rPr lang="ru-RU" dirty="0" err="1"/>
              <a:t>relief</a:t>
            </a:r>
            <a:r>
              <a:rPr lang="ru-RU" dirty="0"/>
              <a:t>, который создает границу вокруг рамки. Для применения эффекта рамки нужно установить значение атрибута </a:t>
            </a:r>
            <a:r>
              <a:rPr lang="ru-RU" dirty="0" err="1"/>
              <a:t>borderwidth</a:t>
            </a:r>
            <a:r>
              <a:rPr lang="ru-RU" dirty="0"/>
              <a:t> выше, чем 1. Данный атрибут корректирует ширину рамки в пикселях.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69CEF3-9BDA-4730-803C-2A362CBF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91" y="3569332"/>
            <a:ext cx="4819361" cy="3068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C8AFF-4438-42C8-A729-C3D496FC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86" y="3354760"/>
            <a:ext cx="5811914" cy="1551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60E56A-E3CC-D5E8-01BE-1169D6672B82}"/>
              </a:ext>
            </a:extLst>
          </p:cNvPr>
          <p:cNvSpPr txBox="1"/>
          <p:nvPr/>
        </p:nvSpPr>
        <p:spPr>
          <a:xfrm>
            <a:off x="2427414" y="3200000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</a:t>
            </a:r>
            <a:r>
              <a:rPr lang="en-US" dirty="0"/>
              <a:t> Frame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651618-50BB-C07B-A80B-E5B0C545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96" y="335521"/>
            <a:ext cx="1260129" cy="10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3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pack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Менеджер .</a:t>
            </a:r>
            <a:r>
              <a:rPr lang="ru-RU" dirty="0" err="1"/>
              <a:t>pack</a:t>
            </a:r>
            <a:r>
              <a:rPr lang="ru-RU" dirty="0"/>
              <a:t>() используется для размещения виджетов на рамку или на окне приложения в определенном порядке использует алгоритм упаковки</a:t>
            </a:r>
            <a:r>
              <a:rPr lang="en-US" dirty="0"/>
              <a:t>. </a:t>
            </a:r>
            <a:r>
              <a:rPr lang="ru-RU" dirty="0"/>
              <a:t>Для заданного виджета у алгоритма упаковки есть два основных этапа:</a:t>
            </a:r>
            <a:endParaRPr lang="en-US" dirty="0"/>
          </a:p>
          <a:p>
            <a:pPr algn="just"/>
            <a:r>
              <a:rPr lang="ru-RU" dirty="0"/>
              <a:t>Расчет прямоугольной области, называемой участком. Размер области подходит для вмещения виджета, а оставшаяся ширина (или высота) окна заполняется пустым пространством;</a:t>
            </a:r>
            <a:r>
              <a:rPr lang="en-US" dirty="0"/>
              <a:t> </a:t>
            </a:r>
          </a:p>
          <a:p>
            <a:pPr algn="just"/>
            <a:r>
              <a:rPr lang="ru-RU" dirty="0"/>
              <a:t>Центрирование виджета в участке, если не указано другое местоположение в окне.</a:t>
            </a:r>
            <a:endParaRPr lang="en-US" dirty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7C62B2-956D-4AA0-EDAB-DE31BF929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81" y="4237043"/>
            <a:ext cx="3673506" cy="24539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A72A3-69F3-81F0-4035-A48ECFB4A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19" y="4032526"/>
            <a:ext cx="2215349" cy="26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41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pack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Менеджер .</a:t>
            </a:r>
            <a:r>
              <a:rPr lang="ru-RU" dirty="0" err="1"/>
              <a:t>pack</a:t>
            </a:r>
            <a:r>
              <a:rPr lang="ru-RU" dirty="0"/>
              <a:t>() принимает некоторые ключевые аргументы для более точной настройки размещения виджетов. К примеру, можно установить ключевой аргумент </a:t>
            </a:r>
            <a:r>
              <a:rPr lang="ru-RU" dirty="0" err="1"/>
              <a:t>fill</a:t>
            </a:r>
            <a:r>
              <a:rPr lang="ru-RU" dirty="0"/>
              <a:t> для уточнения в какое направление рамки будут пополняться. Доступная опция </a:t>
            </a:r>
            <a:r>
              <a:rPr lang="ru-RU" dirty="0" err="1"/>
              <a:t>tk.X</a:t>
            </a:r>
            <a:r>
              <a:rPr lang="ru-RU" dirty="0"/>
              <a:t> для горизонтального направления, </a:t>
            </a:r>
            <a:r>
              <a:rPr lang="ru-RU" dirty="0" err="1"/>
              <a:t>tk.Y</a:t>
            </a:r>
            <a:r>
              <a:rPr lang="ru-RU" dirty="0"/>
              <a:t> для вертикального направления и </a:t>
            </a:r>
            <a:r>
              <a:rPr lang="ru-RU" dirty="0" err="1"/>
              <a:t>tk.BOTH</a:t>
            </a:r>
            <a:r>
              <a:rPr lang="ru-RU" dirty="0"/>
              <a:t> для обоих. Далее представлен код для горизонтального заполнения окна тремя рамками. Аргумент </a:t>
            </a:r>
            <a:r>
              <a:rPr lang="ru-RU" dirty="0" err="1"/>
              <a:t>side</a:t>
            </a:r>
            <a:r>
              <a:rPr lang="ru-RU" dirty="0"/>
              <a:t> от метода .</a:t>
            </a:r>
            <a:r>
              <a:rPr lang="ru-RU" dirty="0" err="1"/>
              <a:t>pack</a:t>
            </a:r>
            <a:r>
              <a:rPr lang="ru-RU" dirty="0"/>
              <a:t>() уточняет, на какую сторону окна виджет должен размещаться.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13824-0B2F-6BB0-FE84-861277A89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81" y="4237043"/>
            <a:ext cx="3673506" cy="24539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1FDA9-6A36-3D73-00BF-A9BBAE529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19" y="4032526"/>
            <a:ext cx="2215349" cy="26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3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pack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F7D5E-4B79-4856-BAA1-929FA771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627713"/>
            <a:ext cx="4720618" cy="1882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030B7A-F287-4439-80AB-5BD8C0F4A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87" y="2237171"/>
            <a:ext cx="3876565" cy="32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2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pack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A0968D-A6D7-4C2E-8A04-67EF8FB9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745718"/>
            <a:ext cx="5396019" cy="17818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708421-9E74-4B38-844B-8AF44AEC7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67" y="2396972"/>
            <a:ext cx="4887341" cy="32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5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pack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D1A7A-D404-4CAA-95F9-CEE7BF190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769329"/>
            <a:ext cx="5885057" cy="21400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52FE6-4966-46BB-907F-15DF620C8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07" y="2670243"/>
            <a:ext cx="4241987" cy="2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0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place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управления точным местом расположения виджета в окне или в рамке используется менеджер .</a:t>
            </a:r>
            <a:r>
              <a:rPr lang="ru-RU" dirty="0" err="1"/>
              <a:t>place</a:t>
            </a:r>
            <a:r>
              <a:rPr lang="ru-RU" dirty="0"/>
              <a:t>(). Вы должны указать два ключевых аргумента x и y, которые определяют координаты x и y для верхнего левого угла виджета. Аргументы x и y измеряются в пикселях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69A681-DB9A-4768-8975-A10A59AF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764265"/>
            <a:ext cx="6384604" cy="2197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B5591-F707-D40E-EE56-CD6C99785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2944368"/>
            <a:ext cx="3429000" cy="3429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89923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grid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Менеджер .</a:t>
            </a:r>
            <a:r>
              <a:rPr lang="ru-RU" dirty="0" err="1"/>
              <a:t>grid</a:t>
            </a:r>
            <a:r>
              <a:rPr lang="ru-RU" dirty="0"/>
              <a:t>() работает путем разделения окна или рамки на строки и столбцы (на сетку). Вы указываете местоположение виджета, вызывая метод .</a:t>
            </a:r>
            <a:r>
              <a:rPr lang="ru-RU" dirty="0" err="1"/>
              <a:t>grid</a:t>
            </a:r>
            <a:r>
              <a:rPr lang="ru-RU" dirty="0"/>
              <a:t>() и передавая индексы </a:t>
            </a:r>
            <a:r>
              <a:rPr lang="ru-RU" dirty="0" err="1"/>
              <a:t>row</a:t>
            </a:r>
            <a:r>
              <a:rPr lang="ru-RU" dirty="0"/>
              <a:t> и </a:t>
            </a:r>
            <a:r>
              <a:rPr lang="ru-RU" dirty="0" err="1"/>
              <a:t>column</a:t>
            </a:r>
            <a:r>
              <a:rPr lang="ru-RU" dirty="0"/>
              <a:t> (строки и столбца) в ключевые аргументы строки и столбца соответственно.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60FF57-E6B0-43A4-95B6-0E82CDB50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101680"/>
            <a:ext cx="5487166" cy="3324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DD7B1-E5AB-A396-F388-B9FDD66D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5" y="3348213"/>
            <a:ext cx="4466466" cy="29218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0060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grid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Можно настроить так, чтобы строки и столбы сетки будут реагировать на изменение размера окна с помощью метода .</a:t>
            </a:r>
            <a:r>
              <a:rPr lang="ru-RU" dirty="0" err="1"/>
              <a:t>columnconfigure</a:t>
            </a:r>
            <a:r>
              <a:rPr lang="ru-RU" dirty="0"/>
              <a:t>() и .</a:t>
            </a:r>
            <a:r>
              <a:rPr lang="ru-RU" dirty="0" err="1"/>
              <a:t>rowconfigure</a:t>
            </a:r>
            <a:r>
              <a:rPr lang="ru-RU" dirty="0"/>
              <a:t>() для объекта окна приложения. Помните, что сетка привязана к окну, даже если вы вызываете метод .</a:t>
            </a:r>
            <a:r>
              <a:rPr lang="ru-RU" dirty="0" err="1"/>
              <a:t>grid</a:t>
            </a:r>
            <a:r>
              <a:rPr lang="ru-RU" dirty="0"/>
              <a:t>() для каждой рамки. Метод .</a:t>
            </a:r>
            <a:r>
              <a:rPr lang="ru-RU" dirty="0" err="1"/>
              <a:t>columnconfigure</a:t>
            </a:r>
            <a:r>
              <a:rPr lang="ru-RU" dirty="0"/>
              <a:t>() и .</a:t>
            </a:r>
            <a:r>
              <a:rPr lang="ru-RU" dirty="0" err="1"/>
              <a:t>rowconfigure</a:t>
            </a:r>
            <a:r>
              <a:rPr lang="ru-RU" dirty="0"/>
              <a:t>() принимают три важных аргумента:</a:t>
            </a:r>
          </a:p>
          <a:p>
            <a:pPr algn="just"/>
            <a:r>
              <a:rPr lang="ru-RU" dirty="0"/>
              <a:t>Индекс столбца или строки сетки, которого нужно настроить (или список индексов для настройки нескольких строк или столбцов одновременно);</a:t>
            </a:r>
          </a:p>
          <a:p>
            <a:pPr algn="just"/>
            <a:r>
              <a:rPr lang="ru-RU" dirty="0"/>
              <a:t>Ключевой аргумент под названием </a:t>
            </a:r>
            <a:r>
              <a:rPr lang="ru-RU" dirty="0" err="1"/>
              <a:t>weight</a:t>
            </a:r>
            <a:r>
              <a:rPr lang="ru-RU" dirty="0"/>
              <a:t>, который определяет, как столбец или строка должны реагировать на изменение размера окна относительно других столбцов и строк;</a:t>
            </a:r>
          </a:p>
          <a:p>
            <a:pPr algn="just"/>
            <a:r>
              <a:rPr lang="ru-RU" dirty="0"/>
              <a:t>Ключевой аргумент под названием </a:t>
            </a:r>
            <a:r>
              <a:rPr lang="ru-RU" dirty="0" err="1"/>
              <a:t>minsize</a:t>
            </a:r>
            <a:r>
              <a:rPr lang="ru-RU" dirty="0"/>
              <a:t>, который устанавливает минимальный размер высоты строки или ширины столбца в пикселях.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 err="1"/>
              <a:t>Tkinter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геометрии </a:t>
            </a:r>
            <a:r>
              <a:rPr lang="en-US" dirty="0"/>
              <a:t>grid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Аргумент </a:t>
            </a:r>
            <a:r>
              <a:rPr lang="ru-RU" dirty="0" err="1"/>
              <a:t>weight</a:t>
            </a:r>
            <a:r>
              <a:rPr lang="ru-RU" dirty="0"/>
              <a:t> по умолчанию равен 0 . Это означает, что столбец или строка не расширяются при изменении размера окна. Если каждому столбцу и строке присвоен </a:t>
            </a:r>
            <a:r>
              <a:rPr lang="ru-RU" dirty="0" err="1"/>
              <a:t>weight</a:t>
            </a:r>
            <a:r>
              <a:rPr lang="ru-RU" dirty="0"/>
              <a:t>=1, то все они будут меняться одинаково. Если вес (</a:t>
            </a:r>
            <a:r>
              <a:rPr lang="ru-RU" dirty="0" err="1"/>
              <a:t>weight</a:t>
            </a:r>
            <a:r>
              <a:rPr lang="ru-RU" dirty="0"/>
              <a:t>) одного столбца 1, а у другого 2, то второй столбец расширяется вдвое быстрее первого.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4E5AA-DEB2-4CD9-B409-894075DE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080551"/>
            <a:ext cx="5682844" cy="33747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5ABB27-EBC4-4494-B617-78E941E4A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99" y="3272993"/>
            <a:ext cx="3775629" cy="2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Обработчик событий </a:t>
            </a:r>
            <a:r>
              <a:rPr lang="en-US" dirty="0"/>
              <a:t>Bind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8869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Для вызова обработчика событий во время возникновения события, связанного с виджетом, используется метод .</a:t>
            </a:r>
            <a:r>
              <a:rPr lang="ru-RU" dirty="0" err="1"/>
              <a:t>bind</a:t>
            </a:r>
            <a:r>
              <a:rPr lang="ru-RU" dirty="0"/>
              <a:t>(). Обработчик событий напрямую связан с событием</a:t>
            </a:r>
            <a:r>
              <a:rPr lang="en-US" dirty="0"/>
              <a:t>. </a:t>
            </a:r>
            <a:r>
              <a:rPr lang="ru-RU" dirty="0"/>
              <a:t>Обработчик события связан с виджетом, для которого вызывается метод  .</a:t>
            </a:r>
            <a:r>
              <a:rPr lang="ru-RU" dirty="0" err="1"/>
              <a:t>bind</a:t>
            </a:r>
            <a:r>
              <a:rPr lang="ru-RU" dirty="0"/>
              <a:t>(). Когда вызывается обработчик события, объект события передается в функцию обработчика события.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CF491-F118-4A66-9DC9-C4743124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429000"/>
            <a:ext cx="4218737" cy="3142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828B0-054A-6AC0-EDF7-F452AEF7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45" y="3261502"/>
            <a:ext cx="4474981" cy="33764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6034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7EF0-C01D-ABDF-3FA3-069DDD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6200964" cy="45812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При помощи библиотеки </a:t>
            </a:r>
            <a:r>
              <a:rPr lang="en-US" sz="1800" dirty="0" err="1"/>
              <a:t>Tkinter</a:t>
            </a:r>
            <a:r>
              <a:rPr lang="en-US" sz="1800" dirty="0"/>
              <a:t> </a:t>
            </a:r>
            <a:r>
              <a:rPr lang="ru-RU" sz="1800" dirty="0"/>
              <a:t>реализовать игру:</a:t>
            </a:r>
            <a:endParaRPr lang="en-US" sz="1800" dirty="0"/>
          </a:p>
          <a:p>
            <a:pPr marL="0" indent="0" algn="just">
              <a:buNone/>
            </a:pPr>
            <a:r>
              <a:rPr lang="ru-RU" sz="1800" b="1" dirty="0"/>
              <a:t>Игра больше/меньше – </a:t>
            </a:r>
            <a:r>
              <a:rPr lang="ru-RU" sz="1800" dirty="0"/>
              <a:t>из колоды карт (52 карты) тянется карта и игрок пытается угадать будет ли следующая карта по значению больше или меньше. Если игрок угадывает, тянется следующая карта, если нет, игра заканчивается. Если колода кончилась, игрок победил и игра заканчивается. </a:t>
            </a:r>
            <a:r>
              <a:rPr lang="ru-RU" sz="1800" b="1" dirty="0"/>
              <a:t>Специальное правило </a:t>
            </a:r>
            <a:r>
              <a:rPr lang="ru-RU" sz="1800" dirty="0"/>
              <a:t>– считается, что туз меньше двойки, но больше всех остальных карт.</a:t>
            </a:r>
            <a:endParaRPr lang="ru-RU" sz="1800" b="1" dirty="0"/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23" y="280107"/>
            <a:ext cx="2604845" cy="184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1FB05-BB8F-AB66-1D64-A6DE3848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980" y="3236722"/>
            <a:ext cx="2282666" cy="2868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DC85EC-887D-9541-7F86-EDCF458B0CE5}"/>
              </a:ext>
            </a:extLst>
          </p:cNvPr>
          <p:cNvSpPr txBox="1"/>
          <p:nvPr/>
        </p:nvSpPr>
        <p:spPr>
          <a:xfrm>
            <a:off x="7925555" y="2831294"/>
            <a:ext cx="26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Примерный интерфейс</a:t>
            </a:r>
          </a:p>
        </p:txBody>
      </p:sp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Курс по </a:t>
            </a:r>
            <a:r>
              <a:rPr lang="en-US" dirty="0" err="1">
                <a:hlinkClick r:id="rId2"/>
              </a:rPr>
              <a:t>Tkinter</a:t>
            </a:r>
            <a:r>
              <a:rPr lang="en-US" dirty="0">
                <a:hlinkClick r:id="rId2"/>
              </a:rPr>
              <a:t> #1</a:t>
            </a:r>
            <a:endParaRPr lang="en-US" dirty="0"/>
          </a:p>
          <a:p>
            <a:r>
              <a:rPr lang="ru-RU" dirty="0">
                <a:hlinkClick r:id="rId3"/>
              </a:rPr>
              <a:t>Курс по </a:t>
            </a:r>
            <a:r>
              <a:rPr lang="en-US" dirty="0" err="1">
                <a:hlinkClick r:id="rId3"/>
              </a:rPr>
              <a:t>Tkinter</a:t>
            </a:r>
            <a:r>
              <a:rPr lang="en-US" dirty="0">
                <a:hlinkClick r:id="rId3"/>
              </a:rPr>
              <a:t> #2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17F428-C894-98E6-7586-7F5BC9C45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37" y="1146129"/>
            <a:ext cx="3669091" cy="53789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 err="1"/>
              <a:t>Tkinter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5266027" cy="467355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В Python есть довольно много GUI фреймворков (</a:t>
            </a:r>
            <a:r>
              <a:rPr lang="ru-RU" dirty="0" err="1"/>
              <a:t>graphical</a:t>
            </a:r>
            <a:r>
              <a:rPr lang="ru-RU" dirty="0"/>
              <a:t> </a:t>
            </a:r>
            <a:r>
              <a:rPr lang="ru-RU" dirty="0" err="1"/>
              <a:t>user</a:t>
            </a:r>
            <a:r>
              <a:rPr lang="ru-RU" dirty="0"/>
              <a:t> </a:t>
            </a:r>
            <a:r>
              <a:rPr lang="ru-RU" dirty="0" err="1"/>
              <a:t>interface</a:t>
            </a:r>
            <a:r>
              <a:rPr lang="ru-RU" dirty="0"/>
              <a:t>), однако только </a:t>
            </a:r>
            <a:r>
              <a:rPr lang="ru-RU" dirty="0" err="1"/>
              <a:t>Tkinter</a:t>
            </a:r>
            <a:r>
              <a:rPr lang="ru-RU" dirty="0"/>
              <a:t> встроен в стандартную библиотеку языка. У </a:t>
            </a:r>
            <a:r>
              <a:rPr lang="ru-RU" dirty="0" err="1"/>
              <a:t>Tkinter</a:t>
            </a:r>
            <a:r>
              <a:rPr lang="ru-RU" dirty="0"/>
              <a:t> есть несколько преимуществ. Он кроссплатформенный, поэтому один и тот же код можно использовать на Windows, </a:t>
            </a:r>
            <a:r>
              <a:rPr lang="ru-RU" dirty="0" err="1"/>
              <a:t>macOS</a:t>
            </a:r>
            <a:r>
              <a:rPr lang="ru-RU" dirty="0"/>
              <a:t> и Linux.</a:t>
            </a:r>
          </a:p>
          <a:p>
            <a:pPr marL="0" indent="0" algn="just">
              <a:buNone/>
            </a:pPr>
            <a:r>
              <a:rPr lang="ru-RU" dirty="0"/>
              <a:t>Визуальные элементы отображаются через собственные элементы текущей операционной системы, поэтому приложения, созданные с помощью </a:t>
            </a:r>
            <a:r>
              <a:rPr lang="ru-RU" dirty="0" err="1"/>
              <a:t>Tkinter</a:t>
            </a:r>
            <a:r>
              <a:rPr lang="ru-RU" dirty="0"/>
              <a:t>, выглядят так, как будто они принадлежат той платформе, на которой они работают.</a:t>
            </a:r>
          </a:p>
          <a:p>
            <a:pPr marL="0" indent="0" algn="just">
              <a:buNone/>
            </a:pPr>
            <a:r>
              <a:rPr lang="ru-RU" dirty="0"/>
              <a:t>Хотя </a:t>
            </a:r>
            <a:r>
              <a:rPr lang="ru-RU" dirty="0" err="1"/>
              <a:t>Tkinter</a:t>
            </a:r>
            <a:r>
              <a:rPr lang="ru-RU" dirty="0"/>
              <a:t> является популярным GUI фреймворком на Python, у него есть свои недостатки. Один из них заключается в том, что графические интерфейсы, созданные с использованием </a:t>
            </a:r>
            <a:r>
              <a:rPr lang="ru-RU" dirty="0" err="1"/>
              <a:t>Tkinter</a:t>
            </a:r>
            <a:r>
              <a:rPr lang="ru-RU" dirty="0"/>
              <a:t>, выглядят устаревшими. Если вам нужен современный, броский интерфейс, то </a:t>
            </a:r>
            <a:r>
              <a:rPr lang="ru-RU" dirty="0" err="1"/>
              <a:t>Tkinter</a:t>
            </a:r>
            <a:r>
              <a:rPr lang="ru-RU" dirty="0"/>
              <a:t> может оказаться не совсем тем, для этого есть PyQt5 который развивается сильнее в данном плане.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49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Tkinter</a:t>
            </a:r>
            <a:r>
              <a:rPr lang="ru-RU" dirty="0"/>
              <a:t> создание окна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5266027" cy="46735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Главным элементом GUI </a:t>
            </a:r>
            <a:r>
              <a:rPr lang="ru-RU" dirty="0" err="1"/>
              <a:t>Tkinter</a:t>
            </a:r>
            <a:r>
              <a:rPr lang="ru-RU" dirty="0"/>
              <a:t> является окно. Окнами называют контейнеры, в которых находятся все GUI элементы. Данные GUI элементы, к числу которых относятся текстовые боксы, ярлыки и кнопки, называются виджетами. Виджеты помещаются внутри окон.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C3066-68FC-D4AF-155A-A6F6E33B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339" y="2328709"/>
            <a:ext cx="4067743" cy="2200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3349C-6ECE-2EC7-BBFA-F11867646FE3}"/>
              </a:ext>
            </a:extLst>
          </p:cNvPr>
          <p:cNvSpPr txBox="1"/>
          <p:nvPr/>
        </p:nvSpPr>
        <p:spPr>
          <a:xfrm>
            <a:off x="8522250" y="1922959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 окна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D1ED0-A7E7-3F86-FE11-592AC0294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9" y="4003448"/>
            <a:ext cx="6793047" cy="26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Tkinter</a:t>
            </a:r>
            <a:r>
              <a:rPr lang="ru-RU" dirty="0"/>
              <a:t> Виджеты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10663650" cy="46735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Виджеты являются основой GUI фреймворка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Tkinter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в Python. Это элементы, через которые пользователи взаимодействуют с программой. В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Tkinter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каждый виджет определен классом.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B9C98-8FD6-7A7D-777A-17D6DEFB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55" y="2867487"/>
            <a:ext cx="8320089" cy="39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Виджет </a:t>
            </a:r>
            <a:r>
              <a:rPr lang="en-US" dirty="0"/>
              <a:t>label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Виджеты </a:t>
            </a:r>
            <a:r>
              <a:rPr lang="ru-RU" dirty="0" err="1"/>
              <a:t>Label</a:t>
            </a:r>
            <a:r>
              <a:rPr lang="ru-RU" dirty="0"/>
              <a:t> используется для отображения текста или картинок. Текст на виджете </a:t>
            </a:r>
            <a:r>
              <a:rPr lang="ru-RU" dirty="0" err="1"/>
              <a:t>Label</a:t>
            </a:r>
            <a:r>
              <a:rPr lang="ru-RU" dirty="0"/>
              <a:t>, не может редактироваться пользователем. Он только показывается.</a:t>
            </a:r>
            <a:r>
              <a:rPr lang="en-US" dirty="0"/>
              <a:t> </a:t>
            </a:r>
            <a:r>
              <a:rPr lang="ru-RU" dirty="0"/>
              <a:t>Настроить цвет текста и фона, а так же ширину, высоту и другое, можно при помощи соответствующих параметров.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D4673-33A1-41B3-81CE-E21253EB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3714540"/>
            <a:ext cx="5326212" cy="213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938AB-7413-A8EF-EBFD-890EDFC65A5E}"/>
              </a:ext>
            </a:extLst>
          </p:cNvPr>
          <p:cNvSpPr txBox="1"/>
          <p:nvPr/>
        </p:nvSpPr>
        <p:spPr>
          <a:xfrm>
            <a:off x="2391712" y="3285605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 </a:t>
            </a:r>
            <a:r>
              <a:rPr lang="en-US" dirty="0"/>
              <a:t>Label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44701E-1164-EA94-4EDF-AFF919BF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3285605"/>
            <a:ext cx="3551160" cy="26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10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Виджет </a:t>
            </a:r>
            <a:r>
              <a:rPr lang="en-US" b="1" dirty="0"/>
              <a:t>Button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Виджеты </a:t>
            </a:r>
            <a:r>
              <a:rPr lang="ru-RU" dirty="0" err="1"/>
              <a:t>Button</a:t>
            </a:r>
            <a:r>
              <a:rPr lang="ru-RU" dirty="0"/>
              <a:t> нужны для создания </a:t>
            </a:r>
            <a:r>
              <a:rPr lang="ru-RU" dirty="0" err="1"/>
              <a:t>кликабельных</a:t>
            </a:r>
            <a:r>
              <a:rPr lang="ru-RU" dirty="0"/>
              <a:t> кнопок. Их можно настроить таким образом, чтобы при нажатии вызывалась определенная функция. Для присвоения кнопке функции используется аргумент </a:t>
            </a:r>
            <a:r>
              <a:rPr lang="en-US" dirty="0"/>
              <a:t>command.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95628-00D9-4F9D-A582-991880D2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27" y="2807207"/>
            <a:ext cx="2202765" cy="3739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6B6DD9-293B-D584-4C3A-906636484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5" y="2936050"/>
            <a:ext cx="4814568" cy="36109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2070C1-9958-0702-96AC-2D70F7CB2A7C}"/>
              </a:ext>
            </a:extLst>
          </p:cNvPr>
          <p:cNvSpPr txBox="1"/>
          <p:nvPr/>
        </p:nvSpPr>
        <p:spPr>
          <a:xfrm>
            <a:off x="1031859" y="648866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 </a:t>
            </a:r>
            <a:r>
              <a:rPr lang="en-US" dirty="0"/>
              <a:t>Button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9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Виджет </a:t>
            </a:r>
            <a:r>
              <a:rPr lang="en-US" b="1" dirty="0"/>
              <a:t>Entry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 случаях, когда требуется получить текстовую информацию от пользователя, используется виджет </a:t>
            </a:r>
            <a:r>
              <a:rPr lang="ru-RU" dirty="0" err="1"/>
              <a:t>Entry</a:t>
            </a:r>
            <a:r>
              <a:rPr lang="ru-RU" dirty="0"/>
              <a:t>. Он отображает небольшой текстовый бокс, куда пользователь может ввести текст.</a:t>
            </a:r>
            <a:r>
              <a:rPr lang="en-US" dirty="0"/>
              <a:t> </a:t>
            </a:r>
            <a:r>
              <a:rPr lang="ru-RU" dirty="0"/>
              <a:t>Для получения текста и присваивания его значения переменной </a:t>
            </a:r>
            <a:r>
              <a:rPr lang="ru-RU" dirty="0" err="1"/>
              <a:t>name</a:t>
            </a:r>
            <a:r>
              <a:rPr lang="ru-RU" dirty="0"/>
              <a:t> используется метод .</a:t>
            </a:r>
            <a:r>
              <a:rPr lang="ru-RU" dirty="0" err="1"/>
              <a:t>get</a:t>
            </a:r>
            <a:r>
              <a:rPr lang="ru-RU" dirty="0"/>
              <a:t>()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EE9EAC-6B40-4D96-B94D-B9A447A9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93797"/>
            <a:ext cx="6610152" cy="2028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B466B-9BF6-8052-4FD7-B2C63531A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53" y="3217568"/>
            <a:ext cx="3363157" cy="252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C5D84-CF26-84B1-578A-587C233BA974}"/>
              </a:ext>
            </a:extLst>
          </p:cNvPr>
          <p:cNvSpPr txBox="1"/>
          <p:nvPr/>
        </p:nvSpPr>
        <p:spPr>
          <a:xfrm>
            <a:off x="3045874" y="3179537"/>
            <a:ext cx="264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создания</a:t>
            </a:r>
            <a:r>
              <a:rPr lang="en-US" dirty="0"/>
              <a:t> Entry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930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4751</TotalTime>
  <Words>1131</Words>
  <Application>Microsoft Office PowerPoint</Application>
  <PresentationFormat>Широкоэкранный</PresentationFormat>
  <Paragraphs>83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Calibri</vt:lpstr>
      <vt:lpstr>Cambria</vt:lpstr>
      <vt:lpstr>Roboto</vt:lpstr>
      <vt:lpstr>Rockwell</vt:lpstr>
      <vt:lpstr>Rockwell Condensed</vt:lpstr>
      <vt:lpstr>Times New Roman</vt:lpstr>
      <vt:lpstr>Wingdings</vt:lpstr>
      <vt:lpstr>Дерево</vt:lpstr>
      <vt:lpstr>Язык программирования Python</vt:lpstr>
      <vt:lpstr>Темы</vt:lpstr>
      <vt:lpstr>Полезные ресурсы</vt:lpstr>
      <vt:lpstr>Библиотека Tkinter</vt:lpstr>
      <vt:lpstr>Tkinter создание окна</vt:lpstr>
      <vt:lpstr>Tkinter Виджеты</vt:lpstr>
      <vt:lpstr>Виджет label</vt:lpstr>
      <vt:lpstr>Виджет Button</vt:lpstr>
      <vt:lpstr>Виджет Entry</vt:lpstr>
      <vt:lpstr>Виджет text</vt:lpstr>
      <vt:lpstr>Виджет frame</vt:lpstr>
      <vt:lpstr>менеджер геометрии pack</vt:lpstr>
      <vt:lpstr>менеджер геометрии pack</vt:lpstr>
      <vt:lpstr>менеджер геометрии pack</vt:lpstr>
      <vt:lpstr>менеджер геометрии pack</vt:lpstr>
      <vt:lpstr>менеджер геометрии pack</vt:lpstr>
      <vt:lpstr>менеджер геометрии place</vt:lpstr>
      <vt:lpstr>менеджер геометрии grid</vt:lpstr>
      <vt:lpstr>менеджер геометрии grid</vt:lpstr>
      <vt:lpstr>менеджер геометрии grid</vt:lpstr>
      <vt:lpstr>Обработчик событий Bind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Roman</cp:lastModifiedBy>
  <cp:revision>62</cp:revision>
  <dcterms:created xsi:type="dcterms:W3CDTF">2022-01-12T12:48:55Z</dcterms:created>
  <dcterms:modified xsi:type="dcterms:W3CDTF">2022-10-18T10:36:31Z</dcterms:modified>
</cp:coreProperties>
</file>