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89" r:id="rId3"/>
    <p:sldId id="261" r:id="rId4"/>
    <p:sldId id="264" r:id="rId5"/>
    <p:sldId id="262" r:id="rId6"/>
    <p:sldId id="265" r:id="rId7"/>
    <p:sldId id="288" r:id="rId8"/>
    <p:sldId id="287" r:id="rId9"/>
    <p:sldId id="297" r:id="rId10"/>
    <p:sldId id="304" r:id="rId11"/>
    <p:sldId id="305" r:id="rId12"/>
    <p:sldId id="30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76" r:id="rId23"/>
    <p:sldId id="277" r:id="rId24"/>
    <p:sldId id="293" r:id="rId25"/>
    <p:sldId id="294" r:id="rId26"/>
    <p:sldId id="283" r:id="rId27"/>
    <p:sldId id="284" r:id="rId28"/>
    <p:sldId id="285" r:id="rId29"/>
    <p:sldId id="278" r:id="rId30"/>
    <p:sldId id="296" r:id="rId31"/>
    <p:sldId id="279" r:id="rId32"/>
    <p:sldId id="280" r:id="rId33"/>
    <p:sldId id="302" r:id="rId34"/>
    <p:sldId id="281" r:id="rId35"/>
    <p:sldId id="282" r:id="rId36"/>
    <p:sldId id="303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27" autoAdjust="0"/>
    <p:restoredTop sz="94660"/>
  </p:normalViewPr>
  <p:slideViewPr>
    <p:cSldViewPr>
      <p:cViewPr>
        <p:scale>
          <a:sx n="106" d="100"/>
          <a:sy n="106" d="100"/>
        </p:scale>
        <p:origin x="1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5E3BB-DEE7-4CCB-AC10-56D89DD5608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1C1A1-2481-4B3E-83AB-EB3C13E7E81D}">
      <dgm:prSet phldrT="[Текст]"/>
      <dgm:spPr/>
      <dgm:t>
        <a:bodyPr/>
        <a:lstStyle/>
        <a:p>
          <a:r>
            <a:rPr lang="ru-RU" dirty="0" smtClean="0"/>
            <a:t>Интегрированная среда разработки (инструментальная  система) </a:t>
          </a:r>
          <a:endParaRPr lang="ru-RU" dirty="0"/>
        </a:p>
      </dgm:t>
    </dgm:pt>
    <dgm:pt modelId="{31226CF6-3F70-4950-9E8E-B91DE4CB54FB}" type="parTrans" cxnId="{151D3E9E-BCE1-417C-AC32-48FD62CBD785}">
      <dgm:prSet/>
      <dgm:spPr/>
      <dgm:t>
        <a:bodyPr/>
        <a:lstStyle/>
        <a:p>
          <a:endParaRPr lang="ru-RU"/>
        </a:p>
      </dgm:t>
    </dgm:pt>
    <dgm:pt modelId="{94D5C5C9-3803-4AF2-B63A-5A61DD576517}" type="sibTrans" cxnId="{151D3E9E-BCE1-417C-AC32-48FD62CBD785}">
      <dgm:prSet/>
      <dgm:spPr/>
      <dgm:t>
        <a:bodyPr/>
        <a:lstStyle/>
        <a:p>
          <a:endParaRPr lang="ru-RU"/>
        </a:p>
      </dgm:t>
    </dgm:pt>
    <dgm:pt modelId="{C42F20AA-6520-4504-A0ED-E08A8BBF73CC}">
      <dgm:prSet phldrT="[Текст]"/>
      <dgm:spPr/>
      <dgm:t>
        <a:bodyPr/>
        <a:lstStyle/>
        <a:p>
          <a:r>
            <a:rPr lang="ru-RU" dirty="0" smtClean="0"/>
            <a:t>устанавливается на рабочем месте инженера-разработчика АСУ </a:t>
          </a:r>
          <a:endParaRPr lang="ru-RU" dirty="0"/>
        </a:p>
      </dgm:t>
    </dgm:pt>
    <dgm:pt modelId="{A8AC977F-3B4B-47E9-9797-916AFDB84B5B}" type="parTrans" cxnId="{1029D150-62DC-4D09-AB61-2F37E38E7872}">
      <dgm:prSet/>
      <dgm:spPr/>
      <dgm:t>
        <a:bodyPr/>
        <a:lstStyle/>
        <a:p>
          <a:endParaRPr lang="ru-RU"/>
        </a:p>
      </dgm:t>
    </dgm:pt>
    <dgm:pt modelId="{B4D96C8E-AAC8-453C-AA8A-7001A62F2E05}" type="sibTrans" cxnId="{1029D150-62DC-4D09-AB61-2F37E38E7872}">
      <dgm:prSet/>
      <dgm:spPr/>
      <dgm:t>
        <a:bodyPr/>
        <a:lstStyle/>
        <a:p>
          <a:endParaRPr lang="ru-RU"/>
        </a:p>
      </dgm:t>
    </dgm:pt>
    <dgm:pt modelId="{55A67947-28BE-49EA-B74C-FE3ACCD9B904}">
      <dgm:prSet phldrT="[Текст]"/>
      <dgm:spPr/>
      <dgm:t>
        <a:bodyPr/>
        <a:lstStyle/>
        <a:p>
          <a:r>
            <a:rPr lang="ru-RU" dirty="0" smtClean="0"/>
            <a:t>предназначена для создания системы автоматизации и отладки всех ее компонентов</a:t>
          </a:r>
          <a:endParaRPr lang="ru-RU" dirty="0"/>
        </a:p>
      </dgm:t>
    </dgm:pt>
    <dgm:pt modelId="{8B345EDF-1BCE-40E6-95D2-45C0B7AED88E}" type="parTrans" cxnId="{F8787EC9-4941-4C04-8352-4E47EC551193}">
      <dgm:prSet/>
      <dgm:spPr/>
      <dgm:t>
        <a:bodyPr/>
        <a:lstStyle/>
        <a:p>
          <a:endParaRPr lang="ru-RU"/>
        </a:p>
      </dgm:t>
    </dgm:pt>
    <dgm:pt modelId="{16AA08F6-46FC-426A-B2F9-20C286561EA7}" type="sibTrans" cxnId="{F8787EC9-4941-4C04-8352-4E47EC551193}">
      <dgm:prSet/>
      <dgm:spPr/>
      <dgm:t>
        <a:bodyPr/>
        <a:lstStyle/>
        <a:p>
          <a:endParaRPr lang="ru-RU"/>
        </a:p>
      </dgm:t>
    </dgm:pt>
    <dgm:pt modelId="{B717B851-9282-4BF7-AB4B-4701710382D5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Исполнительные модули</a:t>
          </a:r>
          <a:endParaRPr lang="ru-RU" dirty="0"/>
        </a:p>
      </dgm:t>
    </dgm:pt>
    <dgm:pt modelId="{B3AEE306-5CAE-4AC4-A232-9ABBBC929468}" type="parTrans" cxnId="{CAF10679-442E-4E2F-8697-8AF596CB5633}">
      <dgm:prSet/>
      <dgm:spPr/>
      <dgm:t>
        <a:bodyPr/>
        <a:lstStyle/>
        <a:p>
          <a:endParaRPr lang="ru-RU"/>
        </a:p>
      </dgm:t>
    </dgm:pt>
    <dgm:pt modelId="{204369D3-C693-468D-BA7C-6CCB12DE01A9}" type="sibTrans" cxnId="{CAF10679-442E-4E2F-8697-8AF596CB5633}">
      <dgm:prSet/>
      <dgm:spPr/>
      <dgm:t>
        <a:bodyPr/>
        <a:lstStyle/>
        <a:p>
          <a:endParaRPr lang="ru-RU"/>
        </a:p>
      </dgm:t>
    </dgm:pt>
    <dgm:pt modelId="{A1AC59FF-1AD2-49DD-90F7-F445E7A53D4C}">
      <dgm:prSet phldrT="[Текст]"/>
      <dgm:spPr/>
      <dgm:t>
        <a:bodyPr/>
        <a:lstStyle/>
        <a:p>
          <a:r>
            <a:rPr lang="ru-RU" dirty="0" smtClean="0"/>
            <a:t>предназначены для запуска проекта TRACE MODE в реальном времени, т.е. для эксплуатации на действующем объекте автоматизации или запуска модели системы управления</a:t>
          </a:r>
          <a:endParaRPr lang="ru-RU" dirty="0"/>
        </a:p>
      </dgm:t>
    </dgm:pt>
    <dgm:pt modelId="{2073374C-46CB-4C12-8F51-AE8FFE69138B}" type="parTrans" cxnId="{66F7D2CB-05DF-430A-9C3E-D05145A47349}">
      <dgm:prSet/>
      <dgm:spPr/>
      <dgm:t>
        <a:bodyPr/>
        <a:lstStyle/>
        <a:p>
          <a:endParaRPr lang="ru-RU"/>
        </a:p>
      </dgm:t>
    </dgm:pt>
    <dgm:pt modelId="{598F906B-72CE-4E50-81C0-AD03747C9D00}" type="sibTrans" cxnId="{66F7D2CB-05DF-430A-9C3E-D05145A47349}">
      <dgm:prSet/>
      <dgm:spPr/>
      <dgm:t>
        <a:bodyPr/>
        <a:lstStyle/>
        <a:p>
          <a:endParaRPr lang="ru-RU"/>
        </a:p>
      </dgm:t>
    </dgm:pt>
    <dgm:pt modelId="{9900F0BF-13A6-4B6D-85BA-84F0C5BE41DB}" type="pres">
      <dgm:prSet presAssocID="{74E5E3BB-DEE7-4CCB-AC10-56D89DD560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E868D1-3B46-4678-8234-1A7DBB3E92AB}" type="pres">
      <dgm:prSet presAssocID="{23E1C1A1-2481-4B3E-83AB-EB3C13E7E81D}" presName="linNode" presStyleCnt="0"/>
      <dgm:spPr/>
    </dgm:pt>
    <dgm:pt modelId="{DADE998F-15C1-4ECF-A399-FBEF92184AB4}" type="pres">
      <dgm:prSet presAssocID="{23E1C1A1-2481-4B3E-83AB-EB3C13E7E81D}" presName="parentShp" presStyleLbl="node1" presStyleIdx="0" presStyleCnt="2" custLinFactNeighborX="-11165" custLinFactNeighborY="-2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B4D4-ED93-44CF-8653-CD9B4C7B8DF3}" type="pres">
      <dgm:prSet presAssocID="{23E1C1A1-2481-4B3E-83AB-EB3C13E7E81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EDA20-3C9C-46A9-A9F0-37F0819A365F}" type="pres">
      <dgm:prSet presAssocID="{94D5C5C9-3803-4AF2-B63A-5A61DD576517}" presName="spacing" presStyleCnt="0"/>
      <dgm:spPr/>
    </dgm:pt>
    <dgm:pt modelId="{5F00387D-CDF0-41C5-8400-5D4664104759}" type="pres">
      <dgm:prSet presAssocID="{B717B851-9282-4BF7-AB4B-4701710382D5}" presName="linNode" presStyleCnt="0"/>
      <dgm:spPr/>
    </dgm:pt>
    <dgm:pt modelId="{AE511E72-29F6-4410-8358-E6B7C13180EE}" type="pres">
      <dgm:prSet presAssocID="{B717B851-9282-4BF7-AB4B-4701710382D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23337-262E-4ADB-875D-3050581954AF}" type="pres">
      <dgm:prSet presAssocID="{B717B851-9282-4BF7-AB4B-4701710382D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F460A-BE95-4737-8296-559FD07FBADD}" type="presOf" srcId="{A1AC59FF-1AD2-49DD-90F7-F445E7A53D4C}" destId="{10023337-262E-4ADB-875D-3050581954AF}" srcOrd="0" destOrd="0" presId="urn:microsoft.com/office/officeart/2005/8/layout/vList6"/>
    <dgm:cxn modelId="{F8787EC9-4941-4C04-8352-4E47EC551193}" srcId="{23E1C1A1-2481-4B3E-83AB-EB3C13E7E81D}" destId="{55A67947-28BE-49EA-B74C-FE3ACCD9B904}" srcOrd="1" destOrd="0" parTransId="{8B345EDF-1BCE-40E6-95D2-45C0B7AED88E}" sibTransId="{16AA08F6-46FC-426A-B2F9-20C286561EA7}"/>
    <dgm:cxn modelId="{CAF10679-442E-4E2F-8697-8AF596CB5633}" srcId="{74E5E3BB-DEE7-4CCB-AC10-56D89DD56087}" destId="{B717B851-9282-4BF7-AB4B-4701710382D5}" srcOrd="1" destOrd="0" parTransId="{B3AEE306-5CAE-4AC4-A232-9ABBBC929468}" sibTransId="{204369D3-C693-468D-BA7C-6CCB12DE01A9}"/>
    <dgm:cxn modelId="{1029D150-62DC-4D09-AB61-2F37E38E7872}" srcId="{23E1C1A1-2481-4B3E-83AB-EB3C13E7E81D}" destId="{C42F20AA-6520-4504-A0ED-E08A8BBF73CC}" srcOrd="0" destOrd="0" parTransId="{A8AC977F-3B4B-47E9-9797-916AFDB84B5B}" sibTransId="{B4D96C8E-AAC8-453C-AA8A-7001A62F2E05}"/>
    <dgm:cxn modelId="{715C24BE-2FDB-4B05-99F5-793060797ADE}" type="presOf" srcId="{55A67947-28BE-49EA-B74C-FE3ACCD9B904}" destId="{AF05B4D4-ED93-44CF-8653-CD9B4C7B8DF3}" srcOrd="0" destOrd="1" presId="urn:microsoft.com/office/officeart/2005/8/layout/vList6"/>
    <dgm:cxn modelId="{66F7D2CB-05DF-430A-9C3E-D05145A47349}" srcId="{B717B851-9282-4BF7-AB4B-4701710382D5}" destId="{A1AC59FF-1AD2-49DD-90F7-F445E7A53D4C}" srcOrd="0" destOrd="0" parTransId="{2073374C-46CB-4C12-8F51-AE8FFE69138B}" sibTransId="{598F906B-72CE-4E50-81C0-AD03747C9D00}"/>
    <dgm:cxn modelId="{A1D31845-6000-483E-8418-E97EC147A4F6}" type="presOf" srcId="{C42F20AA-6520-4504-A0ED-E08A8BBF73CC}" destId="{AF05B4D4-ED93-44CF-8653-CD9B4C7B8DF3}" srcOrd="0" destOrd="0" presId="urn:microsoft.com/office/officeart/2005/8/layout/vList6"/>
    <dgm:cxn modelId="{69185DA4-1F17-4461-99D2-E54FD330E274}" type="presOf" srcId="{B717B851-9282-4BF7-AB4B-4701710382D5}" destId="{AE511E72-29F6-4410-8358-E6B7C13180EE}" srcOrd="0" destOrd="0" presId="urn:microsoft.com/office/officeart/2005/8/layout/vList6"/>
    <dgm:cxn modelId="{151D3E9E-BCE1-417C-AC32-48FD62CBD785}" srcId="{74E5E3BB-DEE7-4CCB-AC10-56D89DD56087}" destId="{23E1C1A1-2481-4B3E-83AB-EB3C13E7E81D}" srcOrd="0" destOrd="0" parTransId="{31226CF6-3F70-4950-9E8E-B91DE4CB54FB}" sibTransId="{94D5C5C9-3803-4AF2-B63A-5A61DD576517}"/>
    <dgm:cxn modelId="{E0E88303-A5B0-4540-B09D-681813B03637}" type="presOf" srcId="{74E5E3BB-DEE7-4CCB-AC10-56D89DD56087}" destId="{9900F0BF-13A6-4B6D-85BA-84F0C5BE41DB}" srcOrd="0" destOrd="0" presId="urn:microsoft.com/office/officeart/2005/8/layout/vList6"/>
    <dgm:cxn modelId="{C85A7977-91B8-4341-BD64-ED34CA77A9CA}" type="presOf" srcId="{23E1C1A1-2481-4B3E-83AB-EB3C13E7E81D}" destId="{DADE998F-15C1-4ECF-A399-FBEF92184AB4}" srcOrd="0" destOrd="0" presId="urn:microsoft.com/office/officeart/2005/8/layout/vList6"/>
    <dgm:cxn modelId="{8A5BA393-14E3-474C-B24A-A58894931C73}" type="presParOf" srcId="{9900F0BF-13A6-4B6D-85BA-84F0C5BE41DB}" destId="{0FE868D1-3B46-4678-8234-1A7DBB3E92AB}" srcOrd="0" destOrd="0" presId="urn:microsoft.com/office/officeart/2005/8/layout/vList6"/>
    <dgm:cxn modelId="{B40C5A60-6424-4BEE-9518-15AD800BED0D}" type="presParOf" srcId="{0FE868D1-3B46-4678-8234-1A7DBB3E92AB}" destId="{DADE998F-15C1-4ECF-A399-FBEF92184AB4}" srcOrd="0" destOrd="0" presId="urn:microsoft.com/office/officeart/2005/8/layout/vList6"/>
    <dgm:cxn modelId="{D4B91325-C863-427B-A4A1-863C63B8E180}" type="presParOf" srcId="{0FE868D1-3B46-4678-8234-1A7DBB3E92AB}" destId="{AF05B4D4-ED93-44CF-8653-CD9B4C7B8DF3}" srcOrd="1" destOrd="0" presId="urn:microsoft.com/office/officeart/2005/8/layout/vList6"/>
    <dgm:cxn modelId="{68D940B6-6760-47EB-84CC-906CD9D20D7E}" type="presParOf" srcId="{9900F0BF-13A6-4B6D-85BA-84F0C5BE41DB}" destId="{6B5EDA20-3C9C-46A9-A9F0-37F0819A365F}" srcOrd="1" destOrd="0" presId="urn:microsoft.com/office/officeart/2005/8/layout/vList6"/>
    <dgm:cxn modelId="{8CE428ED-0A38-4752-BC0F-A7A450A0ACA4}" type="presParOf" srcId="{9900F0BF-13A6-4B6D-85BA-84F0C5BE41DB}" destId="{5F00387D-CDF0-41C5-8400-5D4664104759}" srcOrd="2" destOrd="0" presId="urn:microsoft.com/office/officeart/2005/8/layout/vList6"/>
    <dgm:cxn modelId="{DBB0A9F6-4FE0-4B3D-8DE7-ACADF18F7736}" type="presParOf" srcId="{5F00387D-CDF0-41C5-8400-5D4664104759}" destId="{AE511E72-29F6-4410-8358-E6B7C13180EE}" srcOrd="0" destOrd="0" presId="urn:microsoft.com/office/officeart/2005/8/layout/vList6"/>
    <dgm:cxn modelId="{DE2368BA-2A58-4C17-88B7-2B8DD6A7B2FD}" type="presParOf" srcId="{5F00387D-CDF0-41C5-8400-5D4664104759}" destId="{10023337-262E-4ADB-875D-3050581954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EE40A-DBE4-464F-A6EE-9598131B770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5D2FE7-A18C-4243-B589-DE40023155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для АРМ </a:t>
          </a:r>
          <a:endParaRPr lang="ru-RU" dirty="0"/>
        </a:p>
      </dgm:t>
    </dgm:pt>
    <dgm:pt modelId="{455FDB53-A316-4565-ABD5-911A01AE5871}" type="parTrans" cxnId="{02573258-7573-4F08-9D43-E4C200A0855B}">
      <dgm:prSet/>
      <dgm:spPr/>
      <dgm:t>
        <a:bodyPr/>
        <a:lstStyle/>
        <a:p>
          <a:endParaRPr lang="ru-RU"/>
        </a:p>
      </dgm:t>
    </dgm:pt>
    <dgm:pt modelId="{1A01CD5A-98E2-451E-B965-9E4594BF16A4}" type="sibTrans" cxnId="{02573258-7573-4F08-9D43-E4C200A0855B}">
      <dgm:prSet/>
      <dgm:spPr/>
      <dgm:t>
        <a:bodyPr/>
        <a:lstStyle/>
        <a:p>
          <a:endParaRPr lang="ru-RU"/>
        </a:p>
      </dgm:t>
    </dgm:pt>
    <dgm:pt modelId="{7C130DB5-EBFD-467A-BDDD-2453C9FF7EF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МРВ – монитор  реального времени, реализующий такие основные функции как непрерывный сбор данных, их математическую обработку и визуализацию</a:t>
          </a:r>
          <a:endParaRPr lang="ru-RU" dirty="0"/>
        </a:p>
      </dgm:t>
    </dgm:pt>
    <dgm:pt modelId="{EA30F9D1-6253-4347-9376-82EC387B8A92}" type="parTrans" cxnId="{BEBC95A0-DC40-4598-980E-6E81B601F7CD}">
      <dgm:prSet/>
      <dgm:spPr/>
      <dgm:t>
        <a:bodyPr/>
        <a:lstStyle/>
        <a:p>
          <a:endParaRPr lang="ru-RU"/>
        </a:p>
      </dgm:t>
    </dgm:pt>
    <dgm:pt modelId="{923EDEAD-4CC7-45AC-B7BE-4B763F12C331}" type="sibTrans" cxnId="{BEBC95A0-DC40-4598-980E-6E81B601F7CD}">
      <dgm:prSet/>
      <dgm:spPr/>
      <dgm:t>
        <a:bodyPr/>
        <a:lstStyle/>
        <a:p>
          <a:endParaRPr lang="ru-RU"/>
        </a:p>
      </dgm:t>
    </dgm:pt>
    <dgm:pt modelId="{6708B94D-2D03-42C2-9A24-28D29FA15FC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для запуска проекта в контроллерах </a:t>
          </a:r>
          <a:endParaRPr lang="ru-RU" dirty="0"/>
        </a:p>
      </dgm:t>
    </dgm:pt>
    <dgm:pt modelId="{FB135295-4961-4C2B-8D0E-7E37C75E06F6}" type="parTrans" cxnId="{DD3F778E-E2C8-4E8B-AEB9-A3D0169586CD}">
      <dgm:prSet/>
      <dgm:spPr/>
      <dgm:t>
        <a:bodyPr/>
        <a:lstStyle/>
        <a:p>
          <a:endParaRPr lang="ru-RU"/>
        </a:p>
      </dgm:t>
    </dgm:pt>
    <dgm:pt modelId="{6F168990-1DDA-4380-A0A1-46E7F9FC2DF9}" type="sibTrans" cxnId="{DD3F778E-E2C8-4E8B-AEB9-A3D0169586CD}">
      <dgm:prSet/>
      <dgm:spPr/>
      <dgm:t>
        <a:bodyPr/>
        <a:lstStyle/>
        <a:p>
          <a:endParaRPr lang="ru-RU"/>
        </a:p>
      </dgm:t>
    </dgm:pt>
    <dgm:pt modelId="{DF99316D-30B3-4C78-A3AF-8A893474134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МикроМРВ</a:t>
          </a:r>
          <a:r>
            <a:rPr lang="ru-RU" dirty="0" smtClean="0"/>
            <a:t>, которые различаются по типу контроллеров (разрядность процессора, операционная система, использование сетевого взаимодействия и др.)</a:t>
          </a:r>
          <a:endParaRPr lang="ru-RU" dirty="0"/>
        </a:p>
      </dgm:t>
    </dgm:pt>
    <dgm:pt modelId="{B74140CB-ADB8-4B93-BABC-FDACB8246305}" type="parTrans" cxnId="{EC1A5A16-6563-497C-AB86-F25FEB30DA19}">
      <dgm:prSet/>
      <dgm:spPr/>
      <dgm:t>
        <a:bodyPr/>
        <a:lstStyle/>
        <a:p>
          <a:endParaRPr lang="ru-RU"/>
        </a:p>
      </dgm:t>
    </dgm:pt>
    <dgm:pt modelId="{A93D76DF-C9F2-4F90-8A96-1B2F548BED5F}" type="sibTrans" cxnId="{EC1A5A16-6563-497C-AB86-F25FEB30DA19}">
      <dgm:prSet/>
      <dgm:spPr/>
      <dgm:t>
        <a:bodyPr/>
        <a:lstStyle/>
        <a:p>
          <a:endParaRPr lang="ru-RU"/>
        </a:p>
      </dgm:t>
    </dgm:pt>
    <dgm:pt modelId="{67B97A73-1D80-4952-B489-BF05C37B505C}" type="pres">
      <dgm:prSet presAssocID="{9E1EE40A-DBE4-464F-A6EE-9598131B77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B7ADC4-699B-42A6-B935-7DF40938C465}" type="pres">
      <dgm:prSet presAssocID="{D65D2FE7-A18C-4243-B589-DE40023155E7}" presName="linNode" presStyleCnt="0"/>
      <dgm:spPr/>
    </dgm:pt>
    <dgm:pt modelId="{90D05326-9F6F-489D-8821-A3D4E872AAC4}" type="pres">
      <dgm:prSet presAssocID="{D65D2FE7-A18C-4243-B589-DE40023155E7}" presName="parentShp" presStyleLbl="node1" presStyleIdx="0" presStyleCnt="2" custScaleX="83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29479-5253-42DC-966E-0ADF217A7B21}" type="pres">
      <dgm:prSet presAssocID="{D65D2FE7-A18C-4243-B589-DE40023155E7}" presName="childShp" presStyleLbl="bgAccFollowNode1" presStyleIdx="0" presStyleCnt="2" custScaleX="10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BB367-1EDC-4A7E-A8DB-128BCD642EFA}" type="pres">
      <dgm:prSet presAssocID="{1A01CD5A-98E2-451E-B965-9E4594BF16A4}" presName="spacing" presStyleCnt="0"/>
      <dgm:spPr/>
    </dgm:pt>
    <dgm:pt modelId="{627824DE-6191-42F8-B049-1B7DEEABCD26}" type="pres">
      <dgm:prSet presAssocID="{6708B94D-2D03-42C2-9A24-28D29FA15FC2}" presName="linNode" presStyleCnt="0"/>
      <dgm:spPr/>
    </dgm:pt>
    <dgm:pt modelId="{CE2FCF16-CB3E-4D0C-A883-20B466339A4F}" type="pres">
      <dgm:prSet presAssocID="{6708B94D-2D03-42C2-9A24-28D29FA15FC2}" presName="parentShp" presStyleLbl="node1" presStyleIdx="1" presStyleCnt="2" custLinFactNeighborX="-798" custLinFactNeighborY="2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4BA5C-26B1-4607-88E2-2E1F5500A4A3}" type="pres">
      <dgm:prSet presAssocID="{6708B94D-2D03-42C2-9A24-28D29FA15FC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0BAAB-45A9-4A3A-A1FE-19134A86003D}" type="presOf" srcId="{6708B94D-2D03-42C2-9A24-28D29FA15FC2}" destId="{CE2FCF16-CB3E-4D0C-A883-20B466339A4F}" srcOrd="0" destOrd="0" presId="urn:microsoft.com/office/officeart/2005/8/layout/vList6"/>
    <dgm:cxn modelId="{BEBC95A0-DC40-4598-980E-6E81B601F7CD}" srcId="{D65D2FE7-A18C-4243-B589-DE40023155E7}" destId="{7C130DB5-EBFD-467A-BDDD-2453C9FF7EFB}" srcOrd="0" destOrd="0" parTransId="{EA30F9D1-6253-4347-9376-82EC387B8A92}" sibTransId="{923EDEAD-4CC7-45AC-B7BE-4B763F12C331}"/>
    <dgm:cxn modelId="{FB3ACC67-C1CF-47A8-8AF1-44FF61DBB390}" type="presOf" srcId="{9E1EE40A-DBE4-464F-A6EE-9598131B7703}" destId="{67B97A73-1D80-4952-B489-BF05C37B505C}" srcOrd="0" destOrd="0" presId="urn:microsoft.com/office/officeart/2005/8/layout/vList6"/>
    <dgm:cxn modelId="{F672B9E8-F7A0-456F-8846-72D9328E8C60}" type="presOf" srcId="{7C130DB5-EBFD-467A-BDDD-2453C9FF7EFB}" destId="{A1429479-5253-42DC-966E-0ADF217A7B21}" srcOrd="0" destOrd="0" presId="urn:microsoft.com/office/officeart/2005/8/layout/vList6"/>
    <dgm:cxn modelId="{02573258-7573-4F08-9D43-E4C200A0855B}" srcId="{9E1EE40A-DBE4-464F-A6EE-9598131B7703}" destId="{D65D2FE7-A18C-4243-B589-DE40023155E7}" srcOrd="0" destOrd="0" parTransId="{455FDB53-A316-4565-ABD5-911A01AE5871}" sibTransId="{1A01CD5A-98E2-451E-B965-9E4594BF16A4}"/>
    <dgm:cxn modelId="{0204C407-4695-4BE6-8688-B708F7B071D1}" type="presOf" srcId="{DF99316D-30B3-4C78-A3AF-8A8934741346}" destId="{9744BA5C-26B1-4607-88E2-2E1F5500A4A3}" srcOrd="0" destOrd="0" presId="urn:microsoft.com/office/officeart/2005/8/layout/vList6"/>
    <dgm:cxn modelId="{DD3F778E-E2C8-4E8B-AEB9-A3D0169586CD}" srcId="{9E1EE40A-DBE4-464F-A6EE-9598131B7703}" destId="{6708B94D-2D03-42C2-9A24-28D29FA15FC2}" srcOrd="1" destOrd="0" parTransId="{FB135295-4961-4C2B-8D0E-7E37C75E06F6}" sibTransId="{6F168990-1DDA-4380-A0A1-46E7F9FC2DF9}"/>
    <dgm:cxn modelId="{9AD75ABD-0464-40DD-B971-45C18FFD7E86}" type="presOf" srcId="{D65D2FE7-A18C-4243-B589-DE40023155E7}" destId="{90D05326-9F6F-489D-8821-A3D4E872AAC4}" srcOrd="0" destOrd="0" presId="urn:microsoft.com/office/officeart/2005/8/layout/vList6"/>
    <dgm:cxn modelId="{EC1A5A16-6563-497C-AB86-F25FEB30DA19}" srcId="{6708B94D-2D03-42C2-9A24-28D29FA15FC2}" destId="{DF99316D-30B3-4C78-A3AF-8A8934741346}" srcOrd="0" destOrd="0" parTransId="{B74140CB-ADB8-4B93-BABC-FDACB8246305}" sibTransId="{A93D76DF-C9F2-4F90-8A96-1B2F548BED5F}"/>
    <dgm:cxn modelId="{52074C34-827D-422A-8B68-88AA80241DA2}" type="presParOf" srcId="{67B97A73-1D80-4952-B489-BF05C37B505C}" destId="{61B7ADC4-699B-42A6-B935-7DF40938C465}" srcOrd="0" destOrd="0" presId="urn:microsoft.com/office/officeart/2005/8/layout/vList6"/>
    <dgm:cxn modelId="{DEEEAFB3-E3B8-42D4-BB50-DDB41408C3F5}" type="presParOf" srcId="{61B7ADC4-699B-42A6-B935-7DF40938C465}" destId="{90D05326-9F6F-489D-8821-A3D4E872AAC4}" srcOrd="0" destOrd="0" presId="urn:microsoft.com/office/officeart/2005/8/layout/vList6"/>
    <dgm:cxn modelId="{86C73A91-F80E-463B-9804-FF0F72B0E5E0}" type="presParOf" srcId="{61B7ADC4-699B-42A6-B935-7DF40938C465}" destId="{A1429479-5253-42DC-966E-0ADF217A7B21}" srcOrd="1" destOrd="0" presId="urn:microsoft.com/office/officeart/2005/8/layout/vList6"/>
    <dgm:cxn modelId="{CBD197ED-543D-4D83-9944-C63F0114EB27}" type="presParOf" srcId="{67B97A73-1D80-4952-B489-BF05C37B505C}" destId="{2DABB367-1EDC-4A7E-A8DB-128BCD642EFA}" srcOrd="1" destOrd="0" presId="urn:microsoft.com/office/officeart/2005/8/layout/vList6"/>
    <dgm:cxn modelId="{DAB6E7F9-04D7-4477-9905-6C91C431B8EA}" type="presParOf" srcId="{67B97A73-1D80-4952-B489-BF05C37B505C}" destId="{627824DE-6191-42F8-B049-1B7DEEABCD26}" srcOrd="2" destOrd="0" presId="urn:microsoft.com/office/officeart/2005/8/layout/vList6"/>
    <dgm:cxn modelId="{D7C206DF-F0F2-41CF-8B27-C65AF16B4099}" type="presParOf" srcId="{627824DE-6191-42F8-B049-1B7DEEABCD26}" destId="{CE2FCF16-CB3E-4D0C-A883-20B466339A4F}" srcOrd="0" destOrd="0" presId="urn:microsoft.com/office/officeart/2005/8/layout/vList6"/>
    <dgm:cxn modelId="{D01525E1-DE3E-433C-9381-097487696C1D}" type="presParOf" srcId="{627824DE-6191-42F8-B049-1B7DEEABCD26}" destId="{9744BA5C-26B1-4607-88E2-2E1F5500A4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87688-E0B7-4507-BE06-2BF12C46CE8F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A6FAF-58A1-46FF-BB0A-677A56E94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04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EEC849-F124-4527-9F56-82F5A4207E6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4D001A-5FE3-4793-B466-829B4AB6B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stra.ru/products/overview/licence/" TargetMode="External"/><Relationship Id="rId2" Type="http://schemas.openxmlformats.org/officeDocument/2006/relationships/hyperlink" Target="http://www.adastra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9" y="6071152"/>
            <a:ext cx="7406640" cy="7868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Ведущий преподаватель: </a:t>
            </a:r>
            <a:r>
              <a:rPr lang="ru-RU" dirty="0" smtClean="0">
                <a:solidFill>
                  <a:schemeClr val="tx1"/>
                </a:solidFill>
              </a:rPr>
              <a:t>кандидат технических наук, доцент </a:t>
            </a:r>
            <a:r>
              <a:rPr lang="ru-RU" b="1" dirty="0">
                <a:solidFill>
                  <a:schemeClr val="tx1"/>
                </a:solidFill>
              </a:rPr>
              <a:t>Михайлова Павла Геннадьевна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5717" y="24675"/>
            <a:ext cx="8108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Министерство науки и высшего образования Российской Федерации </a:t>
            </a:r>
          </a:p>
          <a:p>
            <a:pPr algn="ctr"/>
            <a:r>
              <a:rPr lang="ru-RU" dirty="0"/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dirty="0"/>
              <a:t>«Российский химико-технологический университет имени </a:t>
            </a:r>
          </a:p>
          <a:p>
            <a:pPr algn="ctr"/>
            <a:r>
              <a:rPr lang="ru-RU" dirty="0"/>
              <a:t>Д. И. Менделеева»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7742" y="1611988"/>
            <a:ext cx="8096136" cy="18890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/>
              </a:rPr>
              <a:t>Система сбора данных и диспетчерского управления </a:t>
            </a:r>
            <a:r>
              <a:rPr lang="en-US" b="1" dirty="0">
                <a:effectLst/>
              </a:rPr>
              <a:t>TRACE MODE</a:t>
            </a: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6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muctr.ru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49" y="90647"/>
            <a:ext cx="855051" cy="15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DA TRACE MOD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706" y="3789040"/>
            <a:ext cx="1872208" cy="17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3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872408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/>
              <a:t>Структура </a:t>
            </a:r>
            <a:r>
              <a:rPr lang="ru-RU" sz="2600" b="1" dirty="0"/>
              <a:t>проекта </a:t>
            </a:r>
            <a:r>
              <a:rPr lang="ru-RU" sz="2600" b="1" dirty="0" smtClean="0"/>
              <a:t>АСУ  ТП в </a:t>
            </a:r>
            <a:r>
              <a:rPr lang="en-US" sz="2600" b="1" dirty="0"/>
              <a:t>TRACE MODE</a:t>
            </a:r>
            <a:r>
              <a:rPr lang="ru-RU" sz="2600" b="1" dirty="0"/>
              <a:t> </a:t>
            </a:r>
            <a:r>
              <a:rPr lang="ru-RU" sz="2600" b="1" dirty="0" smtClean="0"/>
              <a:t>6</a:t>
            </a:r>
            <a:br>
              <a:rPr lang="ru-RU" sz="2600" b="1" dirty="0" smtClean="0"/>
            </a:br>
            <a:r>
              <a:rPr lang="ru-RU" sz="2600" b="1" dirty="0" smtClean="0"/>
              <a:t>Канал</a:t>
            </a:r>
            <a:r>
              <a:rPr lang="ru-RU" sz="2600" b="1" dirty="0"/>
              <a:t>, </a:t>
            </a:r>
            <a:r>
              <a:rPr lang="ru-RU" sz="2600" b="1" dirty="0" smtClean="0"/>
              <a:t>атрибут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836712"/>
            <a:ext cx="3036458" cy="602128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1200" dirty="0" smtClean="0"/>
              <a:t>В </a:t>
            </a:r>
            <a:r>
              <a:rPr lang="ru-RU" sz="1200" dirty="0"/>
              <a:t>рамках узла создаются </a:t>
            </a:r>
            <a:r>
              <a:rPr lang="ru-RU" sz="1200" b="1" dirty="0"/>
              <a:t>каналы</a:t>
            </a:r>
            <a:r>
              <a:rPr lang="ru-RU" sz="1200" dirty="0"/>
              <a:t> – основные информационные единицы для ввода и первичной обработки данных. </a:t>
            </a:r>
            <a:endParaRPr lang="ru-RU" sz="1200" dirty="0" smtClean="0"/>
          </a:p>
          <a:p>
            <a:pPr marL="0" indent="268288" algn="just">
              <a:spcBef>
                <a:spcPts val="0"/>
              </a:spcBef>
              <a:buNone/>
            </a:pPr>
            <a:r>
              <a:rPr lang="ru-RU" sz="1200" dirty="0" smtClean="0"/>
              <a:t>Каналы </a:t>
            </a:r>
            <a:r>
              <a:rPr lang="ru-RU" sz="1200" dirty="0"/>
              <a:t>в рамках узла могут объединяться в группы, группы могут содержать подгруппы, образуя иерархическую информационную структуру произвольной вложенности. </a:t>
            </a:r>
          </a:p>
          <a:p>
            <a:pPr marL="0" indent="268288" algn="just">
              <a:spcBef>
                <a:spcPts val="0"/>
              </a:spcBef>
              <a:buNone/>
            </a:pPr>
            <a:r>
              <a:rPr lang="ru-RU" sz="1200" b="1" dirty="0"/>
              <a:t>Каналы разделяются на классы в зависимости от типа обрабатываемых данных</a:t>
            </a:r>
            <a:r>
              <a:rPr lang="ru-RU" sz="1200" dirty="0"/>
              <a:t>, например, для целочисленных – HEX16 и HEX32, для вещественных – FLOAT и DOUBLE FLOAT. </a:t>
            </a:r>
          </a:p>
          <a:p>
            <a:pPr marL="0" algn="just">
              <a:spcBef>
                <a:spcPts val="0"/>
              </a:spcBef>
            </a:pPr>
            <a:r>
              <a:rPr lang="ru-RU" sz="1200" dirty="0"/>
              <a:t>Каналы содержат </a:t>
            </a:r>
            <a:r>
              <a:rPr lang="ru-RU" sz="1200" b="1" dirty="0"/>
              <a:t>атрибуты</a:t>
            </a:r>
            <a:r>
              <a:rPr lang="ru-RU" sz="1200" dirty="0"/>
              <a:t>. Атрибуты каналов могут быть вычисляемыми в реальном времени и не вычисляемыми, общими и специализированными, т.е. отражающими специфику класса канала. Атрибуты канала, задаваемые при редактировании в ИС – </a:t>
            </a:r>
            <a:r>
              <a:rPr lang="ru-RU" sz="1200" b="1" dirty="0"/>
              <a:t>Базовое имя</a:t>
            </a:r>
            <a:r>
              <a:rPr lang="ru-RU" sz="1200" dirty="0"/>
              <a:t>, </a:t>
            </a:r>
            <a:r>
              <a:rPr lang="ru-RU" sz="1200" b="1" dirty="0"/>
              <a:t>Комментарий</a:t>
            </a:r>
            <a:r>
              <a:rPr lang="ru-RU" sz="1200" dirty="0"/>
              <a:t>, </a:t>
            </a:r>
            <a:r>
              <a:rPr lang="ru-RU" sz="1200" b="1" dirty="0"/>
              <a:t>Кодировка, </a:t>
            </a:r>
            <a:r>
              <a:rPr lang="ru-RU" sz="1200" dirty="0"/>
              <a:t>являются общими атрибутами каналов всех классов. </a:t>
            </a:r>
          </a:p>
          <a:p>
            <a:pPr marL="0" algn="just">
              <a:spcBef>
                <a:spcPts val="0"/>
              </a:spcBef>
            </a:pPr>
            <a:r>
              <a:rPr lang="ru-RU" sz="1200" b="1" dirty="0"/>
              <a:t>Различают два типа каналов – INPUT и OUTPUT</a:t>
            </a:r>
            <a:r>
              <a:rPr lang="ru-RU" sz="1200" dirty="0"/>
              <a:t>. В общем случае каналы типа </a:t>
            </a:r>
            <a:r>
              <a:rPr lang="ru-RU" sz="1200" b="1" dirty="0"/>
              <a:t>INPUT</a:t>
            </a:r>
            <a:r>
              <a:rPr lang="ru-RU" sz="1200" dirty="0"/>
              <a:t> могут </a:t>
            </a:r>
            <a:r>
              <a:rPr lang="ru-RU" sz="1200" b="1" dirty="0"/>
              <a:t>получать</a:t>
            </a:r>
            <a:r>
              <a:rPr lang="ru-RU" sz="1200" dirty="0"/>
              <a:t> информацию от </a:t>
            </a:r>
            <a:r>
              <a:rPr lang="ru-RU" sz="1200" b="1" dirty="0"/>
              <a:t>источников данных</a:t>
            </a:r>
            <a:r>
              <a:rPr lang="ru-RU" sz="1200" dirty="0"/>
              <a:t>, каналы типа </a:t>
            </a:r>
            <a:r>
              <a:rPr lang="ru-RU" sz="1200" b="1" dirty="0"/>
              <a:t>OUTPUT</a:t>
            </a:r>
            <a:r>
              <a:rPr lang="ru-RU" sz="1200" dirty="0"/>
              <a:t> – </a:t>
            </a:r>
            <a:r>
              <a:rPr lang="ru-RU" sz="1200" b="1" dirty="0"/>
              <a:t>посылать управляющие воздействия в приемники данных</a:t>
            </a:r>
            <a:r>
              <a:rPr lang="ru-RU" sz="1200" dirty="0"/>
              <a:t>. </a:t>
            </a: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-18256" y="0"/>
            <a:ext cx="917848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10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6" r="42079" b="42114"/>
          <a:stretch/>
        </p:blipFill>
        <p:spPr bwMode="auto">
          <a:xfrm>
            <a:off x="10997" y="836712"/>
            <a:ext cx="607317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3140968"/>
            <a:ext cx="1152128" cy="30279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741720"/>
            <a:ext cx="3096344" cy="67916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75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/>
              <a:t>Структура </a:t>
            </a:r>
            <a:r>
              <a:rPr lang="ru-RU" sz="2600" b="1" dirty="0"/>
              <a:t>проекта </a:t>
            </a:r>
            <a:r>
              <a:rPr lang="ru-RU" sz="2600" b="1" dirty="0" smtClean="0"/>
              <a:t>АСУ  ТП в </a:t>
            </a:r>
            <a:r>
              <a:rPr lang="en-US" sz="2600" b="1" dirty="0"/>
              <a:t>TRACE MODE</a:t>
            </a:r>
            <a:r>
              <a:rPr lang="ru-RU" sz="2600" b="1" dirty="0"/>
              <a:t> </a:t>
            </a:r>
            <a:r>
              <a:rPr lang="ru-RU" sz="2600" b="1" dirty="0" smtClean="0"/>
              <a:t>6</a:t>
            </a:r>
            <a:br>
              <a:rPr lang="ru-RU" sz="2600" b="1" dirty="0" smtClean="0"/>
            </a:br>
            <a:r>
              <a:rPr lang="ru-RU" sz="2600" b="1" dirty="0" smtClean="0"/>
              <a:t>Компоненты </a:t>
            </a:r>
            <a:r>
              <a:rPr lang="ru-RU" sz="2600" b="1" dirty="0"/>
              <a:t>проекта: </a:t>
            </a:r>
            <a:r>
              <a:rPr lang="ru-RU" sz="2800" b="1" dirty="0"/>
              <a:t>Источники и </a:t>
            </a:r>
            <a:r>
              <a:rPr lang="ru-RU" sz="2800" b="1" dirty="0" smtClean="0"/>
              <a:t>приемники</a:t>
            </a:r>
            <a:r>
              <a:rPr lang="ru-RU" sz="2600" b="1" dirty="0" smtClean="0"/>
              <a:t>. Шаблоны. </a:t>
            </a:r>
            <a:r>
              <a:rPr lang="ru-RU" sz="2800" b="1" dirty="0" smtClean="0"/>
              <a:t>Пользовательская </a:t>
            </a:r>
            <a:r>
              <a:rPr lang="ru-RU" sz="2800" b="1" dirty="0"/>
              <a:t>библиотека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129771"/>
            <a:ext cx="5184576" cy="2803286"/>
          </a:xfrm>
        </p:spPr>
        <p:txBody>
          <a:bodyPr>
            <a:noAutofit/>
          </a:bodyPr>
          <a:lstStyle/>
          <a:p>
            <a:pPr marL="0" lvl="0" indent="358775" algn="just">
              <a:spcBef>
                <a:spcPts val="0"/>
              </a:spcBef>
              <a:buNone/>
            </a:pPr>
            <a:endParaRPr lang="ru-RU" sz="1200" dirty="0" smtClean="0"/>
          </a:p>
          <a:p>
            <a:pPr marL="0" algn="just">
              <a:spcBef>
                <a:spcPts val="0"/>
              </a:spcBef>
            </a:pPr>
            <a:r>
              <a:rPr lang="ru-RU" sz="1600" b="1" dirty="0" smtClean="0"/>
              <a:t>Источники и приемники </a:t>
            </a:r>
            <a:r>
              <a:rPr lang="ru-RU" sz="1600" dirty="0" smtClean="0"/>
              <a:t>данных представляют собой </a:t>
            </a:r>
            <a:r>
              <a:rPr lang="ru-RU" sz="1600" b="1" dirty="0" smtClean="0"/>
              <a:t>описатели точек ввода-вывода</a:t>
            </a:r>
            <a:r>
              <a:rPr lang="ru-RU" sz="1600" dirty="0" smtClean="0"/>
              <a:t>, то есть связей с контроллерами, платами УСО, интеллектуальными датчиками и т.д. Каждая точка ввода-вывода может быть одним аналоговым сигналом или группой (до 16-ти) дискретных сигналов. </a:t>
            </a:r>
          </a:p>
          <a:p>
            <a:pPr marL="0" algn="just">
              <a:spcBef>
                <a:spcPts val="0"/>
              </a:spcBef>
            </a:pPr>
            <a:r>
              <a:rPr lang="ru-RU" sz="1600" dirty="0" smtClean="0"/>
              <a:t>Такие компоненты проекта как</a:t>
            </a:r>
            <a:r>
              <a:rPr lang="ru-RU" sz="1600" b="1" dirty="0" smtClean="0"/>
              <a:t> экраны, программы, связи с внешними реляционными СУБД и документы </a:t>
            </a:r>
            <a:r>
              <a:rPr lang="ru-RU" sz="1600" dirty="0" smtClean="0"/>
              <a:t>разрабатываются как </a:t>
            </a:r>
            <a:r>
              <a:rPr lang="ru-RU" sz="1600" b="1" dirty="0" smtClean="0"/>
              <a:t>шаблоны</a:t>
            </a:r>
            <a:r>
              <a:rPr lang="ru-RU" sz="1600" dirty="0" smtClean="0"/>
              <a:t>. Для связи шаблонов с атрибутами каналов используются </a:t>
            </a:r>
            <a:r>
              <a:rPr lang="ru-RU" sz="1600" b="1" dirty="0" smtClean="0"/>
              <a:t>аргументы</a:t>
            </a:r>
            <a:r>
              <a:rPr lang="ru-RU" sz="16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-18256" y="0"/>
            <a:ext cx="917848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11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9" r="80772" b="42665"/>
          <a:stretch/>
        </p:blipFill>
        <p:spPr bwMode="auto">
          <a:xfrm>
            <a:off x="1043608" y="1124744"/>
            <a:ext cx="27363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97" r="81324" b="37836"/>
          <a:stretch/>
        </p:blipFill>
        <p:spPr bwMode="auto">
          <a:xfrm>
            <a:off x="3779912" y="3896744"/>
            <a:ext cx="2531820" cy="270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19236" y="3896744"/>
            <a:ext cx="26172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500" dirty="0"/>
              <a:t>Для повторного использования в последующих проектах любых компонентов проекта – шаблонов экранов, программ, связей с СУБД, документов, источников/приемников и узлов в целом предназначена </a:t>
            </a:r>
            <a:r>
              <a:rPr lang="ru-RU" sz="1500" b="1" dirty="0"/>
              <a:t>пользовательская библиотека.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2740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984" y="672"/>
            <a:ext cx="7498080" cy="1143000"/>
          </a:xfrm>
        </p:spPr>
        <p:txBody>
          <a:bodyPr>
            <a:noAutofit/>
          </a:bodyPr>
          <a:lstStyle/>
          <a:p>
            <a:r>
              <a:rPr lang="ru-RU" sz="2500" b="1" dirty="0"/>
              <a:t>Структура проекта </a:t>
            </a:r>
            <a:r>
              <a:rPr lang="ru-RU" sz="2400" b="1" dirty="0"/>
              <a:t>АСУ  ТП </a:t>
            </a:r>
            <a:r>
              <a:rPr lang="ru-RU" sz="2500" b="1" dirty="0" smtClean="0"/>
              <a:t>в </a:t>
            </a:r>
            <a:r>
              <a:rPr lang="en-US" sz="2500" b="1" dirty="0"/>
              <a:t>TRACE MODE</a:t>
            </a:r>
            <a:r>
              <a:rPr lang="ru-RU" sz="2500" b="1" dirty="0"/>
              <a:t> </a:t>
            </a:r>
            <a:r>
              <a:rPr lang="ru-RU" sz="2500" b="1" dirty="0" smtClean="0"/>
              <a:t>6. Навигатор проекта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980728"/>
            <a:ext cx="5189200" cy="48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i="1" dirty="0" smtClean="0"/>
              <a:t>Предопределенные</a:t>
            </a:r>
            <a:r>
              <a:rPr lang="ru-RU" b="1" i="1" dirty="0" smtClean="0"/>
              <a:t> слои</a:t>
            </a:r>
            <a:r>
              <a:rPr lang="ru-RU" i="1" dirty="0" smtClean="0"/>
              <a:t> структуры проекта имеют назначение: </a:t>
            </a:r>
            <a:endParaRPr lang="ru-RU" dirty="0" smtClean="0"/>
          </a:p>
          <a:p>
            <a:pPr lvl="0"/>
            <a:r>
              <a:rPr lang="ru-RU" b="1" dirty="0" smtClean="0"/>
              <a:t>Ресурсы </a:t>
            </a:r>
            <a:r>
              <a:rPr lang="ru-RU" dirty="0" smtClean="0"/>
              <a:t>– для создания пользовательских наборов текстов, изображений и видеоклипов, а также графических объектов;</a:t>
            </a:r>
          </a:p>
          <a:p>
            <a:pPr lvl="0"/>
            <a:r>
              <a:rPr lang="ru-RU" b="1" dirty="0" smtClean="0"/>
              <a:t>Система</a:t>
            </a:r>
            <a:r>
              <a:rPr lang="ru-RU" dirty="0" smtClean="0"/>
              <a:t> – для конфигурирования узлов и их составляющих (узел создается как корневая группа этого слоя);</a:t>
            </a:r>
          </a:p>
          <a:p>
            <a:pPr lvl="0"/>
            <a:r>
              <a:rPr lang="ru-RU" b="1" dirty="0" smtClean="0"/>
              <a:t>Источники/приемники</a:t>
            </a:r>
            <a:r>
              <a:rPr lang="ru-RU" dirty="0" smtClean="0"/>
              <a:t> – для создания описаний источников/приемников в различных устройствах и программных приложениях</a:t>
            </a:r>
          </a:p>
          <a:p>
            <a:endParaRPr lang="ru-RU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-18256" y="0"/>
            <a:ext cx="917848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5" r="88407" b="56997"/>
          <a:stretch/>
        </p:blipFill>
        <p:spPr bwMode="auto">
          <a:xfrm>
            <a:off x="1080010" y="1052736"/>
            <a:ext cx="226785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0652" y="169838"/>
            <a:ext cx="8686800" cy="45085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Основные этапы разработки проекта АСУ ТП в </a:t>
            </a:r>
            <a:r>
              <a:rPr lang="en-US" sz="2400" dirty="0" smtClean="0"/>
              <a:t>Trace Mode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75749" t="31047" r="13370" b="54867"/>
          <a:stretch/>
        </p:blipFill>
        <p:spPr bwMode="auto">
          <a:xfrm>
            <a:off x="6048906" y="747258"/>
            <a:ext cx="1787876" cy="1313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79111" t="45496" r="13315" b="19573"/>
          <a:stretch/>
        </p:blipFill>
        <p:spPr bwMode="auto">
          <a:xfrm>
            <a:off x="7956350" y="747258"/>
            <a:ext cx="897712" cy="1313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9082" y="2208263"/>
            <a:ext cx="1728191" cy="114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132" y="3492191"/>
            <a:ext cx="729799" cy="148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883" y="3562442"/>
            <a:ext cx="803564" cy="128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444" y="3688647"/>
            <a:ext cx="5064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608" y="3562442"/>
            <a:ext cx="7715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972" y="5345420"/>
            <a:ext cx="5488376" cy="11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782" y="95017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600" b="1" dirty="0" smtClean="0"/>
              <a:t>1</a:t>
            </a:r>
            <a:r>
              <a:rPr lang="ru-RU" sz="1600" dirty="0" smtClean="0"/>
              <a:t>. Разработка </a:t>
            </a:r>
            <a:r>
              <a:rPr lang="ru-RU" sz="1600" dirty="0"/>
              <a:t>графического интерфейса (мнемосхемы) операторских станций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536" y="2060848"/>
            <a:ext cx="2666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2</a:t>
            </a:r>
            <a:r>
              <a:rPr lang="ru-RU" sz="1600" b="1" i="1" dirty="0"/>
              <a:t>. </a:t>
            </a:r>
            <a:r>
              <a:rPr lang="ru-RU" sz="1600" dirty="0"/>
              <a:t>Создание </a:t>
            </a:r>
            <a:r>
              <a:rPr lang="ru-RU" sz="1600" dirty="0" smtClean="0"/>
              <a:t>аргументов (переменных) </a:t>
            </a:r>
            <a:r>
              <a:rPr lang="ru-RU" sz="1600" dirty="0"/>
              <a:t>экрана и их связь с </a:t>
            </a:r>
            <a:r>
              <a:rPr lang="ru-RU" sz="1600" dirty="0" smtClean="0"/>
              <a:t>динамическими графическими </a:t>
            </a:r>
            <a:r>
              <a:rPr lang="ru-RU" sz="1600" dirty="0"/>
              <a:t>элементами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875" y="3625075"/>
            <a:ext cx="293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</a:t>
            </a:r>
            <a:r>
              <a:rPr lang="ru-RU" sz="1600" b="1" i="1" dirty="0"/>
              <a:t>. </a:t>
            </a:r>
            <a:r>
              <a:rPr lang="ru-RU" sz="1600" dirty="0"/>
              <a:t>Разработка управляющих программ на языке </a:t>
            </a:r>
            <a:r>
              <a:rPr lang="en-US" sz="1600" dirty="0"/>
              <a:t>Techno FBD (Functional Block Diagram)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875" y="5229200"/>
            <a:ext cx="3155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4. </a:t>
            </a:r>
            <a:r>
              <a:rPr lang="ru-RU" sz="1600" dirty="0"/>
              <a:t>Создание замкнутого контура управления технологическим процессом и связь аргументов экрана и программы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675" y="747258"/>
            <a:ext cx="1055818" cy="135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5004225"/>
            <a:ext cx="1445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Объект управления</a:t>
            </a:r>
            <a:endParaRPr lang="ru-RU" sz="1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21625" y="4959968"/>
            <a:ext cx="81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Сложение</a:t>
            </a:r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62558" y="5083079"/>
            <a:ext cx="1229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ПИД-регулятор</a:t>
            </a:r>
            <a:endParaRPr lang="ru-RU" sz="1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61322" y="4958059"/>
            <a:ext cx="1043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Вычитание</a:t>
            </a:r>
            <a:endParaRPr lang="ru-RU" sz="1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16150" r="13317" b="68503"/>
          <a:stretch/>
        </p:blipFill>
        <p:spPr bwMode="auto">
          <a:xfrm>
            <a:off x="4282464" y="761954"/>
            <a:ext cx="1729696" cy="13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82" r="77762" b="42379"/>
          <a:stretch/>
        </p:blipFill>
        <p:spPr bwMode="auto">
          <a:xfrm>
            <a:off x="6115341" y="2148541"/>
            <a:ext cx="1655007" cy="120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13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Разработка графического интерфейса (мнемосхемы) операторских </a:t>
            </a:r>
            <a:r>
              <a:rPr lang="ru-RU" sz="3200" dirty="0" smtClean="0"/>
              <a:t>станций</a:t>
            </a:r>
            <a:endParaRPr lang="ru-RU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963" y="1362402"/>
            <a:ext cx="28098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3608" y="1054625"/>
            <a:ext cx="20072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Выбор типа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Рисунок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62402"/>
            <a:ext cx="3409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55976" y="1044212"/>
            <a:ext cx="18670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авигатор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056087"/>
            <a:ext cx="868236" cy="30279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6589" y="2480023"/>
            <a:ext cx="722150" cy="30279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Рисунок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581400"/>
            <a:ext cx="58483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43608" y="3656754"/>
            <a:ext cx="19723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Графический экран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2121645"/>
            <a:ext cx="722150" cy="30279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93288" y="3680103"/>
            <a:ext cx="2407104" cy="30279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14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7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Прямая со стрелкой 67"/>
          <p:cNvCxnSpPr>
            <a:stCxn id="56" idx="3"/>
          </p:cNvCxnSpPr>
          <p:nvPr/>
        </p:nvCxnSpPr>
        <p:spPr>
          <a:xfrm>
            <a:off x="3203748" y="5599112"/>
            <a:ext cx="187692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66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Разработка графического интерфейса (мнемосхемы) операторских станций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137" y="3284984"/>
            <a:ext cx="34099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1214891"/>
            <a:ext cx="6840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Панель инструментов «Графические элементы»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 descr="mk:@MSITStore:C:\Program%20Files%20(x86)\AdAstra%20Research%20Group\Trace%20Mode%20IDE%206%20Base\help\graph.chm::/trmd6img2.png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mk:@MSITStore:C:\Program%20Files%20(x86)\AdAstra%20Research%20Group\Trace%20Mode%20IDE%206%20Base\help\graph.chm::/trmd6img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mk:@MSITStore:C:\Program%20Files%20(x86)\AdAstra%20Research%20Group\Trace%20Mode%20IDE%206%20Base\help\graph.chm::/trmd6img2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05" t="4536" r="38836" b="92908"/>
          <a:stretch/>
        </p:blipFill>
        <p:spPr bwMode="auto">
          <a:xfrm>
            <a:off x="63500" y="1628800"/>
            <a:ext cx="8900987" cy="54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62002" y="2382669"/>
            <a:ext cx="1156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Объемные фигуры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79180" y="2382669"/>
            <a:ext cx="15482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Прямоугольники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3805" y="2382669"/>
            <a:ext cx="6378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Текст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1042" y="2382669"/>
            <a:ext cx="793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Линия</a:t>
            </a:r>
            <a:r>
              <a:rPr lang="ru-RU" sz="1600" b="1" dirty="0"/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2752" y="2382669"/>
            <a:ext cx="965329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400" b="1" dirty="0" smtClean="0"/>
              <a:t>Ломаные </a:t>
            </a:r>
          </a:p>
          <a:p>
            <a:r>
              <a:rPr lang="ru-RU" sz="1400" b="1" dirty="0" smtClean="0"/>
              <a:t>и кривые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58548" y="2382669"/>
            <a:ext cx="872355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400" b="1" dirty="0" smtClean="0"/>
              <a:t>Плоские</a:t>
            </a:r>
          </a:p>
          <a:p>
            <a:r>
              <a:rPr lang="ru-RU" sz="1400" b="1" dirty="0" smtClean="0"/>
              <a:t> фигуры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49872" y="2382669"/>
            <a:ext cx="857927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400" b="1" dirty="0" smtClean="0"/>
              <a:t>Кнопки 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38898" y="2382669"/>
            <a:ext cx="1324209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400" b="1" dirty="0" smtClean="0"/>
              <a:t>Выключатели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94206" y="2382669"/>
            <a:ext cx="863121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400" b="1" dirty="0" smtClean="0"/>
              <a:t>Тренды 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2382669"/>
            <a:ext cx="963725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1400" b="1" dirty="0" smtClean="0"/>
              <a:t>Приборы</a:t>
            </a:r>
            <a:r>
              <a:rPr lang="ru-RU" sz="1400" b="1" dirty="0"/>
              <a:t> </a:t>
            </a:r>
            <a:endParaRPr lang="ru-RU" sz="1400" dirty="0"/>
          </a:p>
        </p:txBody>
      </p:sp>
      <p:cxnSp>
        <p:nvCxnSpPr>
          <p:cNvPr id="22" name="Прямая со стрелкой 21"/>
          <p:cNvCxnSpPr>
            <a:stCxn id="16" idx="0"/>
          </p:cNvCxnSpPr>
          <p:nvPr/>
        </p:nvCxnSpPr>
        <p:spPr>
          <a:xfrm flipV="1">
            <a:off x="385832" y="2060848"/>
            <a:ext cx="896920" cy="3218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0"/>
          </p:cNvCxnSpPr>
          <p:nvPr/>
        </p:nvCxnSpPr>
        <p:spPr>
          <a:xfrm flipV="1">
            <a:off x="1032729" y="2060848"/>
            <a:ext cx="586943" cy="3218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0"/>
          </p:cNvCxnSpPr>
          <p:nvPr/>
        </p:nvCxnSpPr>
        <p:spPr>
          <a:xfrm flipV="1">
            <a:off x="1765417" y="1988840"/>
            <a:ext cx="862367" cy="3938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0"/>
          </p:cNvCxnSpPr>
          <p:nvPr/>
        </p:nvCxnSpPr>
        <p:spPr>
          <a:xfrm flipH="1" flipV="1">
            <a:off x="2953314" y="2060849"/>
            <a:ext cx="1" cy="32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3419872" y="2060849"/>
            <a:ext cx="611210" cy="357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4031082" y="2094351"/>
            <a:ext cx="763610" cy="357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391980" y="2094351"/>
            <a:ext cx="1530042" cy="357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4716016" y="2094352"/>
            <a:ext cx="2123378" cy="357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9" idx="0"/>
          </p:cNvCxnSpPr>
          <p:nvPr/>
        </p:nvCxnSpPr>
        <p:spPr>
          <a:xfrm flipH="1" flipV="1">
            <a:off x="5040388" y="2060850"/>
            <a:ext cx="2985379" cy="3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0" idx="0"/>
          </p:cNvCxnSpPr>
          <p:nvPr/>
        </p:nvCxnSpPr>
        <p:spPr>
          <a:xfrm flipH="1" flipV="1">
            <a:off x="7887090" y="2094354"/>
            <a:ext cx="983197" cy="2883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931987" y="2905889"/>
            <a:ext cx="2271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Объемные фигуры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89" t="4689" r="45745" b="90623"/>
          <a:stretch/>
        </p:blipFill>
        <p:spPr bwMode="auto">
          <a:xfrm>
            <a:off x="4570931" y="3284984"/>
            <a:ext cx="287072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570931" y="2905889"/>
            <a:ext cx="1649362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b="1" dirty="0" smtClean="0"/>
              <a:t>Выключатели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28" t="4605" r="41074" b="90791"/>
          <a:stretch/>
        </p:blipFill>
        <p:spPr bwMode="auto">
          <a:xfrm>
            <a:off x="1032729" y="4312841"/>
            <a:ext cx="1980518" cy="9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009137" y="4005064"/>
            <a:ext cx="1173719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b="1" dirty="0" smtClean="0"/>
              <a:t>Приборы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982917" y="5337502"/>
            <a:ext cx="1059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Ползунок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2022988" y="5337502"/>
            <a:ext cx="1180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Стрелочный прибор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57" name="Прямая со стрелкой 56"/>
          <p:cNvCxnSpPr>
            <a:stCxn id="55" idx="0"/>
          </p:cNvCxnSpPr>
          <p:nvPr/>
        </p:nvCxnSpPr>
        <p:spPr>
          <a:xfrm flipV="1">
            <a:off x="1512824" y="5169570"/>
            <a:ext cx="76232" cy="167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2483768" y="5169570"/>
            <a:ext cx="2" cy="185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00" t="18904" r="46939" b="40923"/>
          <a:stretch/>
        </p:blipFill>
        <p:spPr bwMode="auto">
          <a:xfrm>
            <a:off x="3757893" y="4119072"/>
            <a:ext cx="773010" cy="253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28" t="18904" r="21249" b="40923"/>
          <a:stretch/>
        </p:blipFill>
        <p:spPr bwMode="auto">
          <a:xfrm>
            <a:off x="5080675" y="4141343"/>
            <a:ext cx="2875701" cy="25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Прямая со стрелкой 62"/>
          <p:cNvCxnSpPr>
            <a:stCxn id="55" idx="2"/>
          </p:cNvCxnSpPr>
          <p:nvPr/>
        </p:nvCxnSpPr>
        <p:spPr>
          <a:xfrm>
            <a:off x="1512824" y="5645279"/>
            <a:ext cx="2245069" cy="9520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15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1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41" t="17772" r="40026" b="25892"/>
          <a:stretch/>
        </p:blipFill>
        <p:spPr bwMode="auto">
          <a:xfrm>
            <a:off x="3793701" y="1682791"/>
            <a:ext cx="2280926" cy="513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3"/>
          <a:srcRect t="18578" r="82111" b="31037"/>
          <a:stretch/>
        </p:blipFill>
        <p:spPr bwMode="auto">
          <a:xfrm>
            <a:off x="971600" y="1628800"/>
            <a:ext cx="2736000" cy="51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Разработка графического интерфейса (мнемосхемы) операторских </a:t>
            </a:r>
            <a:r>
              <a:rPr lang="ru-RU" sz="3200" dirty="0" smtClean="0"/>
              <a:t>станций</a:t>
            </a:r>
            <a:endParaRPr lang="ru-RU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12086"/>
            <a:ext cx="2795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Меню </a:t>
            </a:r>
            <a:r>
              <a:rPr lang="ru-RU" b="1" dirty="0" smtClean="0"/>
              <a:t>«Свойства объекта</a:t>
            </a:r>
          </a:p>
          <a:p>
            <a:r>
              <a:rPr lang="ru-RU" b="1" dirty="0" smtClean="0"/>
              <a:t>  «Цилиндр»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61095" y="4843236"/>
            <a:ext cx="2746809" cy="60198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90" t="15218" r="25672" b="62393"/>
          <a:stretch/>
        </p:blipFill>
        <p:spPr bwMode="auto">
          <a:xfrm>
            <a:off x="6503669" y="1671843"/>
            <a:ext cx="2388811" cy="118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H="1" flipV="1">
            <a:off x="2267744" y="2060849"/>
            <a:ext cx="1643004" cy="9252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876256" y="1763524"/>
            <a:ext cx="1014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«Труба»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18198" y="2876743"/>
            <a:ext cx="2280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Щелчок </a:t>
            </a:r>
            <a:r>
              <a:rPr lang="ru-RU" b="1" dirty="0" smtClean="0"/>
              <a:t>левой</a:t>
            </a:r>
            <a:r>
              <a:rPr lang="ru-RU" dirty="0" smtClean="0"/>
              <a:t> кнопкой мыши – </a:t>
            </a:r>
            <a:r>
              <a:rPr lang="ru-RU" b="1" dirty="0" smtClean="0"/>
              <a:t>поворот</a:t>
            </a:r>
            <a:r>
              <a:rPr lang="ru-RU" dirty="0" smtClean="0"/>
              <a:t>, </a:t>
            </a:r>
            <a:r>
              <a:rPr lang="ru-RU" b="1" dirty="0" smtClean="0"/>
              <a:t>правой</a:t>
            </a:r>
            <a:r>
              <a:rPr lang="ru-RU" dirty="0" smtClean="0"/>
              <a:t> - </a:t>
            </a:r>
            <a:r>
              <a:rPr lang="ru-RU" b="1" dirty="0" smtClean="0"/>
              <a:t>обрыв</a:t>
            </a:r>
            <a:endParaRPr lang="ru-RU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7164288" y="2638073"/>
            <a:ext cx="1080120" cy="8995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8460432" y="1845985"/>
            <a:ext cx="338692" cy="16916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16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6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/>
          <p:nvPr/>
        </p:nvPicPr>
        <p:blipFill rotWithShape="1">
          <a:blip r:embed="rId2"/>
          <a:srcRect t="18719" r="80501" b="6736"/>
          <a:stretch/>
        </p:blipFill>
        <p:spPr bwMode="auto">
          <a:xfrm>
            <a:off x="6509345" y="1623554"/>
            <a:ext cx="2582310" cy="3641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3"/>
          <a:srcRect l="19678" t="52872" r="72596" b="16478"/>
          <a:stretch/>
        </p:blipFill>
        <p:spPr bwMode="auto">
          <a:xfrm>
            <a:off x="4774678" y="3501008"/>
            <a:ext cx="1165474" cy="3356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3"/>
          <a:srcRect t="18718" r="80501" b="8378"/>
          <a:stretch/>
        </p:blipFill>
        <p:spPr bwMode="auto">
          <a:xfrm>
            <a:off x="2267744" y="1623554"/>
            <a:ext cx="2521981" cy="5189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4"/>
          <a:srcRect l="31819" t="37437" r="54919" b="50084"/>
          <a:stretch/>
        </p:blipFill>
        <p:spPr bwMode="auto">
          <a:xfrm>
            <a:off x="15270" y="5777574"/>
            <a:ext cx="2252474" cy="1080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5"/>
          <a:srcRect t="18634" r="80322" b="20856"/>
          <a:stretch/>
        </p:blipFill>
        <p:spPr bwMode="auto">
          <a:xfrm>
            <a:off x="14129" y="1584624"/>
            <a:ext cx="2253615" cy="4192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71"/>
            <a:ext cx="7848872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Разработка графического интерфейса (мнемосхемы) операторских станций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3" y="1038780"/>
            <a:ext cx="232720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Свойства объекта</a:t>
            </a:r>
          </a:p>
          <a:p>
            <a:pPr algn="ctr"/>
            <a:r>
              <a:rPr lang="ru-RU" sz="1600" b="1" dirty="0" smtClean="0"/>
              <a:t> «Текст»</a:t>
            </a:r>
            <a:endParaRPr lang="ru-RU" sz="16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82720" y="1078174"/>
            <a:ext cx="1919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Свойства </a:t>
            </a:r>
            <a:r>
              <a:rPr lang="ru-RU" sz="1600" b="1" dirty="0"/>
              <a:t>объекта</a:t>
            </a:r>
          </a:p>
          <a:p>
            <a:pPr algn="ctr"/>
            <a:r>
              <a:rPr lang="ru-RU" sz="1600" b="1" dirty="0" smtClean="0"/>
              <a:t>«П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олзунок»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516217" y="1038780"/>
            <a:ext cx="2530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Свойства </a:t>
            </a:r>
            <a:r>
              <a:rPr lang="ru-RU" sz="1600" b="1" dirty="0"/>
              <a:t>объекта</a:t>
            </a:r>
          </a:p>
          <a:p>
            <a:pPr lvl="0" algn="ctr"/>
            <a:r>
              <a:rPr lang="ru-RU" sz="1600" b="1" dirty="0" smtClean="0"/>
              <a:t>«</a:t>
            </a:r>
            <a:r>
              <a:rPr lang="ru-RU" sz="1600" b="1" dirty="0">
                <a:cs typeface="Arial" pitchFamily="34" charset="0"/>
              </a:rPr>
              <a:t>Стрелочный </a:t>
            </a:r>
            <a:r>
              <a:rPr lang="ru-RU" sz="1600" b="1" dirty="0" smtClean="0">
                <a:cs typeface="Arial" pitchFamily="34" charset="0"/>
              </a:rPr>
              <a:t>прибор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971600" y="5661248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60879" y="6201300"/>
            <a:ext cx="71027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6012160" y="4365104"/>
            <a:ext cx="504057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317" y="3699983"/>
            <a:ext cx="463307" cy="30099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267744" y="3501008"/>
            <a:ext cx="2448272" cy="1116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411759" y="6381328"/>
            <a:ext cx="1872209" cy="144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516217" y="4293096"/>
            <a:ext cx="2513457" cy="432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533007" y="2456936"/>
            <a:ext cx="2431482" cy="396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524612" y="2860412"/>
            <a:ext cx="2439878" cy="1000635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4" name="Рисунок 33"/>
          <p:cNvPicPr/>
          <p:nvPr/>
        </p:nvPicPr>
        <p:blipFill rotWithShape="1">
          <a:blip r:embed="rId2"/>
          <a:srcRect l="54025" t="52543" r="27012" b="16916"/>
          <a:stretch/>
        </p:blipFill>
        <p:spPr bwMode="auto">
          <a:xfrm>
            <a:off x="6524612" y="5283226"/>
            <a:ext cx="2619388" cy="1574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279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2"/>
          <a:srcRect t="18534" r="80609" b="58225"/>
          <a:stretch/>
        </p:blipFill>
        <p:spPr bwMode="auto">
          <a:xfrm>
            <a:off x="4424737" y="4214590"/>
            <a:ext cx="4688009" cy="2636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3"/>
          <a:srcRect t="18828" r="78045" b="58225"/>
          <a:stretch/>
        </p:blipFill>
        <p:spPr bwMode="auto">
          <a:xfrm>
            <a:off x="1" y="4221089"/>
            <a:ext cx="4186872" cy="2636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651"/>
          <a:stretch/>
        </p:blipFill>
        <p:spPr bwMode="auto">
          <a:xfrm>
            <a:off x="3419872" y="802457"/>
            <a:ext cx="5724128" cy="37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307" y="3472"/>
            <a:ext cx="7962088" cy="83323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Создание аргументов (переменных) экрана и их связь с динамическими графическими элементами</a:t>
            </a:r>
            <a:endParaRPr lang="ru-RU" sz="24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91" r="78473" b="58755"/>
          <a:stretch/>
        </p:blipFill>
        <p:spPr bwMode="auto">
          <a:xfrm>
            <a:off x="0" y="802457"/>
            <a:ext cx="340094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7164" y="2427368"/>
            <a:ext cx="231653" cy="1504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37163" y="2763415"/>
            <a:ext cx="231653" cy="1504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815673" y="2283795"/>
            <a:ext cx="71027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48259" y="1118263"/>
            <a:ext cx="231653" cy="1504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32749" y="1993090"/>
            <a:ext cx="550374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L</a:t>
            </a:r>
            <a:r>
              <a:rPr lang="en-US" sz="1600" b="1" dirty="0" smtClean="0"/>
              <a:t> –</a:t>
            </a:r>
            <a:r>
              <a:rPr lang="ru-RU" sz="1600" b="1" dirty="0" smtClean="0"/>
              <a:t>  </a:t>
            </a:r>
            <a:r>
              <a:rPr lang="ru-RU" sz="1600" dirty="0" smtClean="0"/>
              <a:t>рассчитанное (текущее)</a:t>
            </a:r>
            <a:r>
              <a:rPr lang="ru-RU" sz="1600" dirty="0"/>
              <a:t> значение уровня в реакторе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591519"/>
            <a:ext cx="435597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/>
              <a:t>L</a:t>
            </a:r>
            <a:r>
              <a:rPr lang="en-US" sz="1600" b="1" dirty="0" err="1" smtClean="0"/>
              <a:t>zad</a:t>
            </a:r>
            <a:r>
              <a:rPr lang="ru-RU" sz="1600" b="1" dirty="0" smtClean="0"/>
              <a:t> </a:t>
            </a:r>
            <a:r>
              <a:rPr lang="en-US" sz="1600" b="1" dirty="0" smtClean="0"/>
              <a:t>– </a:t>
            </a:r>
            <a:r>
              <a:rPr lang="ru-RU" sz="1600" dirty="0"/>
              <a:t>заданное </a:t>
            </a:r>
            <a:r>
              <a:rPr lang="ru-RU" sz="1600" dirty="0" smtClean="0"/>
              <a:t>значение</a:t>
            </a:r>
            <a:r>
              <a:rPr lang="ru-RU" sz="1600" dirty="0"/>
              <a:t> </a:t>
            </a:r>
            <a:r>
              <a:rPr lang="ru-RU" sz="1600" dirty="0" smtClean="0"/>
              <a:t>уровня в реакторе 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641772" y="1700809"/>
            <a:ext cx="268976" cy="2922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10748" y="1484784"/>
            <a:ext cx="877276" cy="4452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3951935" y="3645024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612800" y="5757267"/>
            <a:ext cx="482959" cy="220821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18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8801" y="5978088"/>
            <a:ext cx="482959" cy="220821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892796" y="6414933"/>
            <a:ext cx="554968" cy="220821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Создание аргументов (переменных) экрана и их связь с динамическими графическими элементами</a:t>
            </a:r>
            <a:endParaRPr lang="ru-RU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19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01" t="47015" r="24603" b="16345"/>
          <a:stretch/>
        </p:blipFill>
        <p:spPr bwMode="auto">
          <a:xfrm>
            <a:off x="22470" y="1077379"/>
            <a:ext cx="4554838" cy="340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3861727" y="2021737"/>
            <a:ext cx="71027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t="18828" r="80929" b="54107"/>
          <a:stretch/>
        </p:blipFill>
        <p:spPr bwMode="auto">
          <a:xfrm>
            <a:off x="4577308" y="1077378"/>
            <a:ext cx="4566691" cy="2333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0072" y="1448808"/>
            <a:ext cx="360040" cy="252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2852936"/>
            <a:ext cx="2808312" cy="360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" name="Рисунок 22"/>
          <p:cNvPicPr/>
          <p:nvPr/>
        </p:nvPicPr>
        <p:blipFill rotWithShape="1">
          <a:blip r:embed="rId3"/>
          <a:srcRect l="53365" t="10003" r="27244" b="48222"/>
          <a:stretch/>
        </p:blipFill>
        <p:spPr bwMode="auto">
          <a:xfrm>
            <a:off x="2915816" y="3410984"/>
            <a:ext cx="6228183" cy="3447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288082" y="6093296"/>
            <a:ext cx="71027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/>
          <p:nvPr/>
        </p:nvPicPr>
        <p:blipFill rotWithShape="1">
          <a:blip r:embed="rId4"/>
          <a:srcRect t="18828" r="80929" b="6448"/>
          <a:stretch/>
        </p:blipFill>
        <p:spPr bwMode="auto">
          <a:xfrm>
            <a:off x="22470" y="2525793"/>
            <a:ext cx="2893346" cy="4332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87624" y="3356992"/>
            <a:ext cx="1656184" cy="252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4725144"/>
            <a:ext cx="1656184" cy="252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5157192"/>
            <a:ext cx="1656184" cy="252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6489368"/>
            <a:ext cx="1656184" cy="252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Интегрированная </a:t>
            </a:r>
            <a:r>
              <a:rPr lang="ru-RU" sz="3000" b="1" dirty="0"/>
              <a:t>информационная система для управления промышленным производством </a:t>
            </a:r>
            <a:r>
              <a:rPr lang="en-US" sz="3000" b="1" dirty="0"/>
              <a:t>TRACE MODE</a:t>
            </a:r>
            <a:r>
              <a:rPr lang="ru-RU" sz="3000" b="1" dirty="0"/>
              <a:t> </a:t>
            </a:r>
            <a:r>
              <a:rPr lang="ru-RU" sz="3000" b="1" dirty="0" smtClean="0"/>
              <a:t>6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498080" cy="48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</a:t>
            </a:r>
            <a:r>
              <a:rPr lang="ru-RU" b="1" dirty="0"/>
              <a:t>понятия. </a:t>
            </a:r>
            <a:endParaRPr lang="ru-RU" b="1" dirty="0" smtClean="0"/>
          </a:p>
          <a:p>
            <a:r>
              <a:rPr lang="ru-RU" b="1" dirty="0" smtClean="0"/>
              <a:t>Функциональная </a:t>
            </a:r>
            <a:r>
              <a:rPr lang="ru-RU" b="1" dirty="0"/>
              <a:t>структура. </a:t>
            </a:r>
            <a:endParaRPr lang="ru-RU" b="1" dirty="0" smtClean="0"/>
          </a:p>
          <a:p>
            <a:r>
              <a:rPr lang="ru-RU" b="1" dirty="0" smtClean="0"/>
              <a:t>Основные </a:t>
            </a:r>
            <a:r>
              <a:rPr lang="ru-RU" b="1" dirty="0"/>
              <a:t>характеристики, состав и назначение отдельных модулей. </a:t>
            </a:r>
            <a:endParaRPr lang="ru-RU" b="1" dirty="0" smtClean="0"/>
          </a:p>
          <a:p>
            <a:r>
              <a:rPr lang="ru-RU" b="1" dirty="0" smtClean="0"/>
              <a:t>Опыт </a:t>
            </a:r>
            <a:r>
              <a:rPr lang="ru-RU" b="1" dirty="0"/>
              <a:t>использования в различных отраслях </a:t>
            </a:r>
            <a:r>
              <a:rPr lang="ru-RU" b="1" dirty="0" smtClean="0"/>
              <a:t>промышленности</a:t>
            </a:r>
            <a:endParaRPr lang="ru-RU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2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7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8172400" cy="90872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Сигнализация об аварийной ситуации</a:t>
            </a:r>
            <a:endParaRPr lang="ru-RU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20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7637534" y="2420888"/>
            <a:ext cx="14816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Штатный режим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708864" y="4391419"/>
            <a:ext cx="1339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Аварийная ситуация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2"/>
          <a:srcRect t="18534" r="76122" b="4095"/>
          <a:stretch/>
        </p:blipFill>
        <p:spPr bwMode="auto">
          <a:xfrm>
            <a:off x="0" y="889098"/>
            <a:ext cx="3059832" cy="5968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2"/>
          <a:srcRect l="33493" t="10002" r="44872" b="82349"/>
          <a:stretch/>
        </p:blipFill>
        <p:spPr bwMode="auto">
          <a:xfrm>
            <a:off x="4289101" y="1525077"/>
            <a:ext cx="2626023" cy="607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2771800" y="1828966"/>
            <a:ext cx="2448272" cy="37602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771800" y="1988840"/>
            <a:ext cx="1656184" cy="1100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/>
          <p:nvPr/>
        </p:nvPicPr>
        <p:blipFill rotWithShape="1">
          <a:blip r:embed="rId3"/>
          <a:srcRect l="8652" t="7693" r="68429" b="85659"/>
          <a:stretch/>
        </p:blipFill>
        <p:spPr bwMode="auto">
          <a:xfrm>
            <a:off x="3491881" y="713259"/>
            <a:ext cx="4249868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2555776" y="1340768"/>
            <a:ext cx="1008112" cy="1584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339752" y="1124746"/>
            <a:ext cx="1656184" cy="43204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/>
          <p:nvPr/>
        </p:nvPicPr>
        <p:blipFill rotWithShape="1">
          <a:blip r:embed="rId4"/>
          <a:srcRect t="18828" r="75641" b="46752"/>
          <a:stretch/>
        </p:blipFill>
        <p:spPr bwMode="auto">
          <a:xfrm>
            <a:off x="4460869" y="2451222"/>
            <a:ext cx="3280880" cy="4290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1" name="Рисунок 40"/>
          <p:cNvPicPr/>
          <p:nvPr/>
        </p:nvPicPr>
        <p:blipFill rotWithShape="1">
          <a:blip r:embed="rId5"/>
          <a:srcRect l="56049" t="10591" r="41501" b="84074"/>
          <a:stretch/>
        </p:blipFill>
        <p:spPr bwMode="auto">
          <a:xfrm>
            <a:off x="7877974" y="2948825"/>
            <a:ext cx="1000817" cy="961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6"/>
          <a:srcRect l="55449" t="9806" r="41346" b="83329"/>
          <a:stretch/>
        </p:blipFill>
        <p:spPr bwMode="auto">
          <a:xfrm>
            <a:off x="7892607" y="5108793"/>
            <a:ext cx="971550" cy="113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062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/>
              </a:rPr>
              <a:t>Ввод </a:t>
            </a:r>
            <a:r>
              <a:rPr lang="ru-RU" sz="2800" b="1" dirty="0">
                <a:effectLst/>
              </a:rPr>
              <a:t>числовых значений с </a:t>
            </a:r>
            <a:r>
              <a:rPr lang="ru-RU" sz="2800" b="1" dirty="0" smtClean="0">
                <a:effectLst/>
              </a:rPr>
              <a:t>клавиатуры. ГЭ Кнопка </a:t>
            </a:r>
            <a:endParaRPr lang="ru-RU" sz="2800" b="1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19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21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866" y="3041220"/>
            <a:ext cx="3028950" cy="3752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20" r="77612" b="43192"/>
          <a:stretch/>
        </p:blipFill>
        <p:spPr bwMode="auto">
          <a:xfrm>
            <a:off x="1043607" y="819944"/>
            <a:ext cx="3436609" cy="31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572000" y="824671"/>
            <a:ext cx="2803264" cy="2238540"/>
            <a:chOff x="1164239" y="631521"/>
            <a:chExt cx="2803264" cy="22385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206" r="78092" b="55479"/>
            <a:stretch/>
          </p:blipFill>
          <p:spPr bwMode="auto">
            <a:xfrm>
              <a:off x="1164239" y="631521"/>
              <a:ext cx="2803264" cy="1904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Рисунок 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428" t="52811" r="9394" b="3787"/>
            <a:stretch/>
          </p:blipFill>
          <p:spPr bwMode="auto">
            <a:xfrm>
              <a:off x="2129981" y="1844824"/>
              <a:ext cx="1450110" cy="10252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34" r="78160" b="45461"/>
          <a:stretch/>
        </p:blipFill>
        <p:spPr bwMode="auto">
          <a:xfrm>
            <a:off x="3113183" y="4033052"/>
            <a:ext cx="27340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4125079" y="2273765"/>
            <a:ext cx="71027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3648" y="1196752"/>
            <a:ext cx="360040" cy="252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485115" y="2703936"/>
            <a:ext cx="71027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436095" y="5400905"/>
            <a:ext cx="124780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36" t="20722" r="43853" b="68352"/>
          <a:stretch/>
        </p:blipFill>
        <p:spPr bwMode="auto">
          <a:xfrm>
            <a:off x="1065176" y="4990078"/>
            <a:ext cx="1636436" cy="12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10800000">
            <a:off x="2489277" y="5446723"/>
            <a:ext cx="62390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6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8172400" cy="908720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Итоговый вид интерфейса оператора</a:t>
            </a:r>
            <a:endParaRPr lang="ru-RU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5" r="43994" b="15080"/>
          <a:stretch/>
        </p:blipFill>
        <p:spPr bwMode="auto">
          <a:xfrm>
            <a:off x="1043608" y="840508"/>
            <a:ext cx="7992888" cy="590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94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effectLst/>
              </a:rPr>
              <a:t>Разработка программы на </a:t>
            </a:r>
            <a:r>
              <a:rPr lang="ru-RU" sz="2000" b="1" dirty="0">
                <a:effectLst/>
              </a:rPr>
              <a:t>языке графического (визуального) программирования </a:t>
            </a:r>
            <a:r>
              <a:rPr lang="en-US" sz="2000" b="1" dirty="0">
                <a:effectLst/>
              </a:rPr>
              <a:t>Techno</a:t>
            </a:r>
            <a:r>
              <a:rPr lang="ru-RU" sz="2000" b="1" dirty="0">
                <a:effectLst/>
              </a:rPr>
              <a:t> FBD (</a:t>
            </a:r>
            <a:r>
              <a:rPr lang="ru-RU" sz="2000" b="1" dirty="0" err="1">
                <a:effectLst/>
              </a:rPr>
              <a:t>Function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Block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Diagram</a:t>
            </a:r>
            <a:r>
              <a:rPr lang="ru-RU" sz="2000" b="1" dirty="0">
                <a:effectLst/>
              </a:rPr>
              <a:t> – функциональных блок-диаграмм)</a:t>
            </a:r>
            <a:endParaRPr lang="ru-RU" sz="20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874897"/>
            <a:ext cx="9525" cy="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778" b="54948"/>
          <a:stretch/>
        </p:blipFill>
        <p:spPr bwMode="auto">
          <a:xfrm>
            <a:off x="42912" y="1573815"/>
            <a:ext cx="2600325" cy="487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2" t="6999" r="47756" b="66479"/>
          <a:stretch/>
        </p:blipFill>
        <p:spPr bwMode="auto">
          <a:xfrm>
            <a:off x="3147278" y="1573816"/>
            <a:ext cx="59967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005864"/>
            <a:ext cx="3086100" cy="380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411760" y="3974895"/>
            <a:ext cx="1224135" cy="701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436096" y="2783153"/>
            <a:ext cx="709543" cy="45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100392" cy="64807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Языки программирования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7920880" cy="6048672"/>
          </a:xfrm>
        </p:spPr>
        <p:txBody>
          <a:bodyPr>
            <a:normAutofit fontScale="47500" lnSpcReduction="20000"/>
          </a:bodyPr>
          <a:lstStyle/>
          <a:p>
            <a:pPr marL="82296" indent="0" algn="just">
              <a:buNone/>
            </a:pPr>
            <a:r>
              <a:rPr lang="ru-RU" sz="3800" dirty="0"/>
              <a:t>Для программирования </a:t>
            </a:r>
            <a:r>
              <a:rPr lang="ru-RU" sz="3800" dirty="0" smtClean="0"/>
              <a:t>алгоритмов функционирования </a:t>
            </a:r>
            <a:r>
              <a:rPr lang="ru-RU" sz="3800" dirty="0"/>
              <a:t>разрабатываемого проекта АСУ в TRACE MODE 6 включены </a:t>
            </a:r>
            <a:r>
              <a:rPr lang="ru-RU" sz="3800" dirty="0" smtClean="0"/>
              <a:t>языки: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sz="3800" dirty="0"/>
              <a:t>Techno</a:t>
            </a:r>
            <a:r>
              <a:rPr lang="ru-RU" sz="3800" dirty="0"/>
              <a:t> </a:t>
            </a:r>
            <a:r>
              <a:rPr lang="ru-RU" sz="3800" dirty="0" smtClean="0"/>
              <a:t>ST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sz="3800" dirty="0"/>
              <a:t>Techno</a:t>
            </a:r>
            <a:r>
              <a:rPr lang="ru-RU" sz="3800" dirty="0"/>
              <a:t> </a:t>
            </a:r>
            <a:r>
              <a:rPr lang="ru-RU" sz="3800" dirty="0" smtClean="0"/>
              <a:t>IL</a:t>
            </a:r>
            <a:r>
              <a:rPr lang="ru-RU" sz="3800" dirty="0"/>
              <a:t>.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sz="3800" dirty="0"/>
              <a:t>Techno</a:t>
            </a:r>
            <a:r>
              <a:rPr lang="ru-RU" sz="3800" dirty="0"/>
              <a:t> </a:t>
            </a:r>
            <a:r>
              <a:rPr lang="ru-RU" sz="3800" dirty="0" smtClean="0"/>
              <a:t>SFC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sz="3800" dirty="0"/>
              <a:t>Techno</a:t>
            </a:r>
            <a:r>
              <a:rPr lang="ru-RU" sz="3800" dirty="0"/>
              <a:t> </a:t>
            </a:r>
            <a:r>
              <a:rPr lang="ru-RU" sz="3800" dirty="0" smtClean="0"/>
              <a:t>FBD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n-US" sz="3800" dirty="0"/>
              <a:t>Techno</a:t>
            </a:r>
            <a:r>
              <a:rPr lang="ru-RU" sz="3800" dirty="0"/>
              <a:t> </a:t>
            </a:r>
            <a:r>
              <a:rPr lang="ru-RU" sz="3800" dirty="0" smtClean="0"/>
              <a:t>LD</a:t>
            </a:r>
            <a:endParaRPr lang="ru-RU" sz="3800" dirty="0"/>
          </a:p>
          <a:p>
            <a:pPr marL="82296" indent="0" algn="just">
              <a:buNone/>
            </a:pPr>
            <a:r>
              <a:rPr lang="ru-RU" sz="3800" dirty="0" smtClean="0"/>
              <a:t>Данные </a:t>
            </a:r>
            <a:r>
              <a:rPr lang="ru-RU" sz="3800" dirty="0"/>
              <a:t>языки являются модификациями </a:t>
            </a:r>
            <a:r>
              <a:rPr lang="ru-RU" sz="3800" dirty="0" smtClean="0"/>
              <a:t>языков</a:t>
            </a:r>
          </a:p>
          <a:p>
            <a:pPr algn="just"/>
            <a:r>
              <a:rPr lang="en-US" sz="3800" b="1" dirty="0"/>
              <a:t>ST (Structured Text</a:t>
            </a:r>
            <a:r>
              <a:rPr lang="ru-RU" sz="3800" b="1" dirty="0"/>
              <a:t> - структурированный текст) </a:t>
            </a:r>
            <a:r>
              <a:rPr lang="en-US" sz="3800" dirty="0">
                <a:sym typeface="Symbol"/>
              </a:rPr>
              <a:t></a:t>
            </a:r>
            <a:r>
              <a:rPr lang="ru-RU" sz="3800" dirty="0"/>
              <a:t> текстовый высокоуровневый язык общего назначения, по синтаксису напоминает Паскаль;</a:t>
            </a:r>
          </a:p>
          <a:p>
            <a:pPr lvl="0" algn="just"/>
            <a:r>
              <a:rPr lang="en-US" sz="3800" b="1" dirty="0"/>
              <a:t>IL</a:t>
            </a:r>
            <a:r>
              <a:rPr lang="ru-RU" sz="3800" b="1" dirty="0"/>
              <a:t> (</a:t>
            </a:r>
            <a:r>
              <a:rPr lang="en-US" sz="3800" b="1" dirty="0"/>
              <a:t>Instruction List </a:t>
            </a:r>
            <a:r>
              <a:rPr lang="ru-RU" sz="3800" b="1" dirty="0">
                <a:sym typeface="Symbol"/>
              </a:rPr>
              <a:t></a:t>
            </a:r>
            <a:r>
              <a:rPr lang="ru-RU" sz="3800" b="1" dirty="0"/>
              <a:t> список команд)</a:t>
            </a:r>
            <a:r>
              <a:rPr lang="ru-RU" sz="3800" dirty="0"/>
              <a:t> </a:t>
            </a:r>
            <a:r>
              <a:rPr lang="ru-RU" sz="3800" dirty="0">
                <a:sym typeface="Symbol"/>
              </a:rPr>
              <a:t></a:t>
            </a:r>
            <a:r>
              <a:rPr lang="ru-RU" sz="3800" dirty="0"/>
              <a:t> текстовый язык низкого уровня, по синтаксису напоминает Ассемблер</a:t>
            </a:r>
          </a:p>
          <a:p>
            <a:pPr algn="just"/>
            <a:r>
              <a:rPr lang="en-US" sz="3800" b="1" dirty="0" smtClean="0"/>
              <a:t>SFC </a:t>
            </a:r>
            <a:r>
              <a:rPr lang="en-US" sz="3800" b="1" dirty="0"/>
              <a:t>(Sequential Function Chart</a:t>
            </a:r>
            <a:r>
              <a:rPr lang="ru-RU" sz="3800" b="1" dirty="0"/>
              <a:t> - последовательная функциональная схема) </a:t>
            </a:r>
            <a:r>
              <a:rPr lang="ru-RU" sz="3800" dirty="0">
                <a:sym typeface="Symbol"/>
              </a:rPr>
              <a:t></a:t>
            </a:r>
            <a:r>
              <a:rPr lang="ru-RU" sz="3800" dirty="0"/>
              <a:t> язык диаграммного типа, аналогичный блок-схемам алгоритмов;</a:t>
            </a:r>
          </a:p>
          <a:p>
            <a:pPr lvl="0" algn="just"/>
            <a:r>
              <a:rPr lang="en-US" sz="3800" b="1" dirty="0" smtClean="0"/>
              <a:t>FBD </a:t>
            </a:r>
            <a:r>
              <a:rPr lang="en-US" sz="3800" b="1" dirty="0"/>
              <a:t>(Function Block </a:t>
            </a:r>
            <a:r>
              <a:rPr lang="en-US" sz="3800" b="1" dirty="0" smtClean="0"/>
              <a:t>Diagram</a:t>
            </a:r>
            <a:r>
              <a:rPr lang="ru-RU" sz="3800" b="1" dirty="0" smtClean="0"/>
              <a:t> - функциональная </a:t>
            </a:r>
            <a:r>
              <a:rPr lang="ru-RU" sz="3800" b="1" dirty="0"/>
              <a:t>структурная схема)</a:t>
            </a:r>
            <a:r>
              <a:rPr lang="ru-RU" sz="3800" dirty="0"/>
              <a:t> </a:t>
            </a:r>
            <a:r>
              <a:rPr lang="ru-RU" sz="3800" dirty="0">
                <a:sym typeface="Symbol"/>
              </a:rPr>
              <a:t></a:t>
            </a:r>
            <a:r>
              <a:rPr lang="ru-RU" sz="3800" dirty="0"/>
              <a:t> аналогичен функциональной схеме электронного устройства с использованием логических элементов;</a:t>
            </a:r>
          </a:p>
          <a:p>
            <a:pPr algn="just"/>
            <a:r>
              <a:rPr lang="en-US" sz="3800" b="1" dirty="0" smtClean="0"/>
              <a:t>LD </a:t>
            </a:r>
            <a:r>
              <a:rPr lang="en-US" sz="3800" b="1" dirty="0"/>
              <a:t>(Ladder Diagram</a:t>
            </a:r>
            <a:r>
              <a:rPr lang="ru-RU" sz="3800" b="1" dirty="0"/>
              <a:t> - лестничная диаграмма)</a:t>
            </a:r>
            <a:r>
              <a:rPr lang="ru-RU" sz="3800" dirty="0"/>
              <a:t> </a:t>
            </a:r>
            <a:r>
              <a:rPr lang="ru-RU" sz="3800" dirty="0">
                <a:sym typeface="Symbol"/>
              </a:rPr>
              <a:t></a:t>
            </a:r>
            <a:r>
              <a:rPr lang="ru-RU" sz="3800" dirty="0"/>
              <a:t> вариант класса языков релейно-контактных </a:t>
            </a:r>
            <a:r>
              <a:rPr lang="ru-RU" sz="3800" dirty="0" smtClean="0"/>
              <a:t>схем</a:t>
            </a:r>
            <a:endParaRPr lang="ru-RU" sz="3800" dirty="0"/>
          </a:p>
          <a:p>
            <a:pPr marL="82296" lvl="0" indent="0" algn="just">
              <a:buNone/>
            </a:pPr>
            <a:r>
              <a:rPr lang="ru-RU" sz="3800" b="1" dirty="0" smtClean="0"/>
              <a:t>стандарта</a:t>
            </a:r>
            <a:r>
              <a:rPr lang="en-US" sz="3800" b="1" dirty="0" smtClean="0"/>
              <a:t> </a:t>
            </a:r>
            <a:r>
              <a:rPr lang="en-US" sz="3800" b="1" dirty="0"/>
              <a:t>IEC61131-3. </a:t>
            </a:r>
            <a:endParaRPr lang="ru-RU" sz="3800" b="1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24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7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r="17773"/>
          <a:stretch/>
        </p:blipFill>
        <p:spPr>
          <a:xfrm>
            <a:off x="1043608" y="620688"/>
            <a:ext cx="8100392" cy="4452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910"/>
            <a:ext cx="8100392" cy="673786"/>
          </a:xfrm>
        </p:spPr>
        <p:txBody>
          <a:bodyPr>
            <a:normAutofit/>
          </a:bodyPr>
          <a:lstStyle/>
          <a:p>
            <a:r>
              <a:rPr lang="ru-RU" sz="3000" b="1" dirty="0"/>
              <a:t>Библиотека функциональных </a:t>
            </a:r>
            <a:r>
              <a:rPr lang="ru-RU" sz="3000" b="1" dirty="0" smtClean="0"/>
              <a:t>блоков</a:t>
            </a:r>
            <a:endParaRPr lang="ru-RU" sz="3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5" t="19935" r="1821" b="56587"/>
          <a:stretch/>
        </p:blipFill>
        <p:spPr bwMode="auto">
          <a:xfrm>
            <a:off x="988290" y="3429000"/>
            <a:ext cx="8171885" cy="221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5313240"/>
            <a:ext cx="701320" cy="3206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1" y="2267580"/>
            <a:ext cx="2376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Основное окно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5768" y="5814004"/>
            <a:ext cx="2178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Библиотека функциональных блоков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18178" y="1046501"/>
            <a:ext cx="262183" cy="3206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97" t="17896" r="15077" b="56202"/>
          <a:stretch/>
        </p:blipFill>
        <p:spPr bwMode="auto">
          <a:xfrm>
            <a:off x="3063269" y="4437112"/>
            <a:ext cx="620418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5400000">
            <a:off x="5121799" y="2756404"/>
            <a:ext cx="3241455" cy="45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40352" y="6545854"/>
            <a:ext cx="701320" cy="3206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25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7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функциональных блоков, используемых для разработки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FBD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-программы</a:t>
            </a:r>
            <a:endParaRPr lang="ru-R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107504" y="146856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7" name="Рисунок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" t="13861" r="76164" b="59236"/>
          <a:stretch/>
        </p:blipFill>
        <p:spPr bwMode="auto">
          <a:xfrm>
            <a:off x="1019275" y="1124744"/>
            <a:ext cx="2076450" cy="20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82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0719" y="112474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Вычитание двух элементов. </a:t>
            </a:r>
            <a:r>
              <a:rPr lang="ru-RU" b="1" dirty="0" smtClean="0"/>
              <a:t>Реализация сумматора, вычисляющего значение ошибки регулирования</a:t>
            </a:r>
          </a:p>
          <a:p>
            <a:r>
              <a:rPr lang="en-US" b="1" dirty="0" smtClean="0"/>
              <a:t>X – </a:t>
            </a:r>
            <a:r>
              <a:rPr lang="ru-RU" dirty="0" smtClean="0"/>
              <a:t>заданное значение регулируемой величины</a:t>
            </a:r>
            <a:endParaRPr lang="en-US" dirty="0" smtClean="0"/>
          </a:p>
          <a:p>
            <a:r>
              <a:rPr lang="en-US" b="1" dirty="0" smtClean="0"/>
              <a:t>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ru-RU" b="1" dirty="0" smtClean="0"/>
              <a:t>  </a:t>
            </a:r>
            <a:r>
              <a:rPr lang="ru-RU" dirty="0" smtClean="0"/>
              <a:t>рассчитанное (текущее)</a:t>
            </a:r>
            <a:r>
              <a:rPr lang="ru-RU" dirty="0"/>
              <a:t> значение регулируемой </a:t>
            </a:r>
            <a:r>
              <a:rPr lang="ru-RU" dirty="0" smtClean="0"/>
              <a:t>величины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4718" y="3573016"/>
            <a:ext cx="7623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разработке программ </a:t>
            </a:r>
            <a:r>
              <a:rPr lang="ru-RU" b="1" dirty="0"/>
              <a:t>верхние входы FBD блоков не </a:t>
            </a:r>
            <a:r>
              <a:rPr lang="ru-RU" b="1" dirty="0" smtClean="0"/>
              <a:t>используются, </a:t>
            </a:r>
            <a:r>
              <a:rPr lang="ru-RU" dirty="0"/>
              <a:t>т.к. они предназначены для изменения порядка пересчета блоков, а информационными входами, являются входы, начиная со второго.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11338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функциональных блоков, используемых для разработки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FBD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-программы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336231"/>
            <a:ext cx="6480720" cy="504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700" dirty="0"/>
              <a:t>Этот блок формирует выходное значение по ПИД-закону от величины, поданной на </a:t>
            </a:r>
            <a:r>
              <a:rPr lang="ru-RU" sz="1700" b="1" dirty="0"/>
              <a:t>вход INP</a:t>
            </a:r>
            <a:r>
              <a:rPr lang="ru-RU" sz="1700" dirty="0" smtClean="0"/>
              <a:t>: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700" dirty="0" smtClean="0"/>
          </a:p>
          <a:p>
            <a:pPr indent="36195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700" dirty="0"/>
          </a:p>
          <a:p>
            <a:pPr indent="361950" algn="just"/>
            <a:r>
              <a:rPr lang="ru-RU" sz="1700" b="1" dirty="0" smtClean="0"/>
              <a:t>KP</a:t>
            </a:r>
            <a:r>
              <a:rPr lang="ru-RU" sz="1700" b="1" dirty="0"/>
              <a:t>, KD и KI </a:t>
            </a:r>
            <a:r>
              <a:rPr lang="ru-RU" sz="1700" dirty="0"/>
              <a:t>– соответственно коэффициенты при пропорциональной, дифференциальной и интегральной </a:t>
            </a:r>
            <a:r>
              <a:rPr lang="ru-RU" sz="1700" dirty="0" smtClean="0"/>
              <a:t>составляющих; </a:t>
            </a:r>
            <a:r>
              <a:rPr lang="ru-RU" sz="1700" b="1" dirty="0" smtClean="0"/>
              <a:t>i </a:t>
            </a:r>
            <a:r>
              <a:rPr lang="ru-RU" sz="1700" dirty="0"/>
              <a:t>– текущий такт </a:t>
            </a:r>
            <a:r>
              <a:rPr lang="ru-RU" sz="1700" dirty="0" smtClean="0"/>
              <a:t>пересчета;  </a:t>
            </a:r>
            <a:r>
              <a:rPr lang="ru-RU" sz="1700" dirty="0">
                <a:sym typeface="Symbol"/>
              </a:rPr>
              <a:t></a:t>
            </a:r>
            <a:r>
              <a:rPr lang="en-US" sz="1700" dirty="0" smtClean="0"/>
              <a:t>t</a:t>
            </a:r>
            <a:r>
              <a:rPr lang="ru-RU" sz="1700" dirty="0"/>
              <a:t> – </a:t>
            </a:r>
            <a:r>
              <a:rPr lang="ru-RU" sz="1700" dirty="0" smtClean="0"/>
              <a:t>период </a:t>
            </a:r>
            <a:r>
              <a:rPr lang="ru-RU" sz="1700" dirty="0"/>
              <a:t>пересчета блока в секундах (длительность такта)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700" b="1" dirty="0" smtClean="0"/>
              <a:t>MIN </a:t>
            </a:r>
            <a:r>
              <a:rPr lang="ru-RU" sz="1700" b="1" dirty="0"/>
              <a:t>и MAX  </a:t>
            </a:r>
            <a:r>
              <a:rPr lang="ru-RU" sz="1700" dirty="0"/>
              <a:t>– используются для ограничения величины управляющего воздействия. </a:t>
            </a:r>
            <a:r>
              <a:rPr lang="ru-RU" sz="1700" b="1" dirty="0"/>
              <a:t>Если величина управления меньше MIN, то Q = MIN</a:t>
            </a:r>
            <a:r>
              <a:rPr lang="ru-RU" sz="1700" dirty="0"/>
              <a:t>, </a:t>
            </a:r>
            <a:r>
              <a:rPr lang="ru-RU" sz="1700" b="1" dirty="0"/>
              <a:t>если величина управления больше MAX, то Q = MAX</a:t>
            </a:r>
            <a:r>
              <a:rPr lang="ru-RU" sz="1700" dirty="0"/>
              <a:t>, при этом в обоих случаях накопление интегральной составляющей закона регулирования прекращается.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700" dirty="0"/>
              <a:t>Данный блок вычисляет величину управляющего воздействия по значению рассогласования регулируемой величины и задания, </a:t>
            </a:r>
            <a:r>
              <a:rPr lang="ru-RU" sz="1700" dirty="0" smtClean="0"/>
              <a:t>подаваемой на </a:t>
            </a:r>
            <a:r>
              <a:rPr lang="ru-RU" sz="1700" b="1" dirty="0" smtClean="0"/>
              <a:t>вход INP,</a:t>
            </a:r>
            <a:r>
              <a:rPr lang="ru-RU" sz="1700" dirty="0" smtClean="0"/>
              <a:t> которое </a:t>
            </a:r>
            <a:r>
              <a:rPr lang="ru-RU" sz="1700" dirty="0"/>
              <a:t>предварительно надо вычислять с помощью блока </a:t>
            </a:r>
            <a:r>
              <a:rPr lang="ru-RU" sz="1700" dirty="0" smtClean="0"/>
              <a:t> </a:t>
            </a:r>
            <a:r>
              <a:rPr lang="ru-RU" sz="1700" b="1" dirty="0" smtClean="0"/>
              <a:t>Вычитание X-Y</a:t>
            </a:r>
            <a:r>
              <a:rPr lang="ru-RU" sz="1700" b="1" dirty="0"/>
              <a:t>. </a:t>
            </a:r>
            <a:endParaRPr lang="ru-RU" sz="1700" b="1" dirty="0">
              <a:latin typeface="Times New Roman"/>
              <a:ea typeface="Calibri"/>
            </a:endParaRPr>
          </a:p>
        </p:txBody>
      </p:sp>
      <p:pic>
        <p:nvPicPr>
          <p:cNvPr id="12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" t="14355" r="78613" b="42468"/>
          <a:stretch>
            <a:fillRect/>
          </a:stretch>
        </p:blipFill>
        <p:spPr bwMode="auto">
          <a:xfrm>
            <a:off x="971600" y="1474837"/>
            <a:ext cx="1584176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07504" y="146856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468052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75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функциональных блоков, используемых для разработки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FBD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-программы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6981" y="1484784"/>
            <a:ext cx="60095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/>
              <a:t>Данный блок моделирует объект управления для отладки алгоритмов регулирования или подготовки демонстрационных проектов. </a:t>
            </a:r>
            <a:r>
              <a:rPr lang="ru-RU" sz="2000" b="1" dirty="0"/>
              <a:t>Он представляет собой комбинацию апериодического (инерционного) звена первого порядка и звена запаздывания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361950" algn="just"/>
            <a:endParaRPr lang="ru-RU" sz="2000" dirty="0" smtClean="0"/>
          </a:p>
          <a:p>
            <a:pPr indent="361950" algn="just"/>
            <a:r>
              <a:rPr lang="ru-RU" sz="2000" dirty="0" smtClean="0"/>
              <a:t>Входным </a:t>
            </a:r>
            <a:r>
              <a:rPr lang="ru-RU" sz="2000" dirty="0"/>
              <a:t>по отношению к моделируемому объекту является вход </a:t>
            </a:r>
            <a:r>
              <a:rPr lang="ru-RU" sz="2000" b="1" dirty="0"/>
              <a:t>INP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361950" algn="just"/>
            <a:r>
              <a:rPr lang="ru-RU" sz="2000" dirty="0" smtClean="0"/>
              <a:t>Входы </a:t>
            </a:r>
            <a:r>
              <a:rPr lang="ru-RU" sz="2000" b="1" dirty="0"/>
              <a:t>K</a:t>
            </a:r>
            <a:r>
              <a:rPr lang="ru-RU" sz="2000" dirty="0"/>
              <a:t>, </a:t>
            </a:r>
            <a:r>
              <a:rPr lang="ru-RU" sz="2000" b="1" dirty="0"/>
              <a:t>T </a:t>
            </a:r>
            <a:r>
              <a:rPr lang="ru-RU" sz="2000" dirty="0"/>
              <a:t>и </a:t>
            </a:r>
            <a:r>
              <a:rPr lang="ru-RU" sz="2000" b="1" dirty="0" smtClean="0"/>
              <a:t>N</a:t>
            </a:r>
            <a:r>
              <a:rPr lang="ru-RU" sz="2000" dirty="0" smtClean="0"/>
              <a:t>&gt;0 </a:t>
            </a:r>
            <a:r>
              <a:rPr lang="ru-RU" sz="2000" dirty="0"/>
              <a:t>используются для задания соответственно коэффициента усиления, постоянной времени и времени </a:t>
            </a:r>
            <a:r>
              <a:rPr lang="ru-RU" sz="2000" dirty="0" smtClean="0"/>
              <a:t>запаздывания.</a:t>
            </a:r>
          </a:p>
          <a:p>
            <a:pPr indent="361950" algn="just"/>
            <a:r>
              <a:rPr lang="ru-RU" sz="2000" dirty="0" smtClean="0"/>
              <a:t>Вход </a:t>
            </a:r>
            <a:r>
              <a:rPr lang="ru-RU" sz="2000" b="1" dirty="0"/>
              <a:t>SNS</a:t>
            </a:r>
            <a:r>
              <a:rPr lang="ru-RU" sz="2000" dirty="0"/>
              <a:t> предназначен для управления случайными помехами, вносимыми в работу </a:t>
            </a:r>
            <a:r>
              <a:rPr lang="ru-RU" sz="2000" dirty="0" smtClean="0"/>
              <a:t>объекта*.</a:t>
            </a:r>
          </a:p>
          <a:p>
            <a:pPr indent="361950" algn="just"/>
            <a:r>
              <a:rPr lang="ru-RU" sz="1400" i="1" dirty="0" smtClean="0">
                <a:latin typeface="Times New Roman"/>
                <a:ea typeface="Calibri"/>
              </a:rPr>
              <a:t>*Подробнее см. в справке </a:t>
            </a:r>
            <a:r>
              <a:rPr lang="en-US" sz="1400" i="1" dirty="0"/>
              <a:t>TRACE MODE</a:t>
            </a:r>
            <a:r>
              <a:rPr lang="ru-RU" sz="1400" i="1" dirty="0"/>
              <a:t> 6</a:t>
            </a:r>
            <a:endParaRPr lang="ru-RU" sz="1400" i="1" dirty="0">
              <a:latin typeface="Times New Roman"/>
              <a:ea typeface="Calibri"/>
            </a:endParaRPr>
          </a:p>
        </p:txBody>
      </p:sp>
      <p:pic>
        <p:nvPicPr>
          <p:cNvPr id="5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" t="14355" r="71353" b="46802"/>
          <a:stretch>
            <a:fillRect/>
          </a:stretch>
        </p:blipFill>
        <p:spPr bwMode="auto">
          <a:xfrm>
            <a:off x="1043608" y="1484784"/>
            <a:ext cx="2057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"/>
          <p:cNvSpPr txBox="1">
            <a:spLocks/>
          </p:cNvSpPr>
          <p:nvPr/>
        </p:nvSpPr>
        <p:spPr>
          <a:xfrm>
            <a:off x="107504" y="146856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28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0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effectLst/>
              </a:rPr>
              <a:t>Разработка программы на языке графического (визуального) программирования </a:t>
            </a:r>
            <a:r>
              <a:rPr lang="en-US" sz="2000" b="1" dirty="0">
                <a:effectLst/>
              </a:rPr>
              <a:t>Techno</a:t>
            </a:r>
            <a:r>
              <a:rPr lang="ru-RU" sz="2000" b="1" dirty="0">
                <a:effectLst/>
              </a:rPr>
              <a:t> FBD (</a:t>
            </a:r>
            <a:r>
              <a:rPr lang="ru-RU" sz="2000" b="1" dirty="0" err="1">
                <a:effectLst/>
              </a:rPr>
              <a:t>Function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Block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Diagram</a:t>
            </a:r>
            <a:r>
              <a:rPr lang="ru-RU" sz="2000" b="1" dirty="0">
                <a:effectLst/>
              </a:rPr>
              <a:t> – функциональных блок-диаграмм)</a:t>
            </a:r>
            <a:endParaRPr lang="ru-R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29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7" name="Рисунок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" t="13861" r="76164" b="59236"/>
          <a:stretch/>
        </p:blipFill>
        <p:spPr bwMode="auto">
          <a:xfrm>
            <a:off x="971600" y="1268760"/>
            <a:ext cx="2076450" cy="20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" t="14355" r="78613" b="42468"/>
          <a:stretch>
            <a:fillRect/>
          </a:stretch>
        </p:blipFill>
        <p:spPr bwMode="auto">
          <a:xfrm>
            <a:off x="3635896" y="1124744"/>
            <a:ext cx="16764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" t="14355" r="71353" b="46802"/>
          <a:stretch>
            <a:fillRect/>
          </a:stretch>
        </p:blipFill>
        <p:spPr bwMode="auto">
          <a:xfrm>
            <a:off x="6300192" y="1052736"/>
            <a:ext cx="2057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82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139" y="4359979"/>
            <a:ext cx="2297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rbel (Основной текст)"/>
              </a:rPr>
              <a:t>ПАРАМЕТРЫ НАСТРОЙКИ </a:t>
            </a:r>
            <a:r>
              <a:rPr lang="ru-RU" b="1" dirty="0">
                <a:latin typeface="Corbel (Основной текст)"/>
              </a:rPr>
              <a:t>РЕГУЛЯТОРА</a:t>
            </a:r>
            <a:endParaRPr lang="en-US" b="1" dirty="0" smtClean="0">
              <a:latin typeface="Corbel (Основной текст)"/>
            </a:endParaRPr>
          </a:p>
          <a:p>
            <a:r>
              <a:rPr lang="en-US" dirty="0" smtClean="0">
                <a:latin typeface="Corbel (Основной текст)"/>
              </a:rPr>
              <a:t>KP=1,5; </a:t>
            </a:r>
            <a:endParaRPr lang="ru-RU" dirty="0" smtClean="0">
              <a:latin typeface="Corbel (Основной текст)"/>
            </a:endParaRPr>
          </a:p>
          <a:p>
            <a:r>
              <a:rPr lang="en-US" dirty="0" smtClean="0">
                <a:latin typeface="Corbel (Основной текст)"/>
              </a:rPr>
              <a:t>KI=0,1</a:t>
            </a:r>
            <a:endParaRPr lang="ru-RU" dirty="0">
              <a:latin typeface="Corbel (Основной текст)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991044"/>
            <a:ext cx="15567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rbel (Основной текст)"/>
              </a:rPr>
              <a:t>РЕГУЛЯТОР</a:t>
            </a:r>
            <a:endParaRPr lang="ru-RU" dirty="0">
              <a:latin typeface="Corbel (Основной текст)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217" y="3426966"/>
            <a:ext cx="2472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– </a:t>
            </a:r>
            <a:r>
              <a:rPr lang="ru-RU" dirty="0" smtClean="0"/>
              <a:t>заданное значение уровня в реакторе, </a:t>
            </a:r>
            <a:r>
              <a:rPr lang="en-US" dirty="0" err="1"/>
              <a:t>L</a:t>
            </a:r>
            <a:r>
              <a:rPr lang="en-US" dirty="0" err="1" smtClean="0"/>
              <a:t>zad</a:t>
            </a:r>
            <a:endParaRPr lang="en-US" dirty="0" smtClean="0"/>
          </a:p>
          <a:p>
            <a:r>
              <a:rPr lang="en-US" b="1" dirty="0" smtClean="0"/>
              <a:t>Y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ru-RU" b="1" dirty="0" smtClean="0"/>
              <a:t>  </a:t>
            </a:r>
            <a:r>
              <a:rPr lang="ru-RU" dirty="0" smtClean="0"/>
              <a:t>рассчитанное (текущее)</a:t>
            </a:r>
            <a:r>
              <a:rPr lang="ru-RU" dirty="0"/>
              <a:t> значение </a:t>
            </a:r>
            <a:r>
              <a:rPr lang="ru-RU" dirty="0" smtClean="0"/>
              <a:t>уровня в реакторе, </a:t>
            </a:r>
            <a:r>
              <a:rPr lang="en-US" dirty="0"/>
              <a:t>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80385" y="4444355"/>
            <a:ext cx="2749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rbel (Основной текст)"/>
              </a:rPr>
              <a:t>КОЭФФИЦИЕНТЫ МОДЕЛИ</a:t>
            </a:r>
            <a:endParaRPr lang="en-US" b="1" dirty="0" smtClean="0">
              <a:latin typeface="Corbel (Основной текст)"/>
            </a:endParaRPr>
          </a:p>
          <a:p>
            <a:r>
              <a:rPr lang="en-US" dirty="0" smtClean="0">
                <a:latin typeface="Corbel (Основной текст)"/>
              </a:rPr>
              <a:t>K=2 %</a:t>
            </a:r>
            <a:r>
              <a:rPr lang="ru-RU" dirty="0" smtClean="0">
                <a:latin typeface="Corbel (Основной текст)"/>
              </a:rPr>
              <a:t>/(м</a:t>
            </a:r>
            <a:r>
              <a:rPr lang="ru-RU" baseline="30000" dirty="0" smtClean="0">
                <a:latin typeface="Corbel (Основной текст)"/>
              </a:rPr>
              <a:t>3</a:t>
            </a:r>
            <a:r>
              <a:rPr lang="ru-RU" dirty="0" smtClean="0">
                <a:latin typeface="Corbel (Основной текст)"/>
              </a:rPr>
              <a:t>/мин)</a:t>
            </a:r>
            <a:r>
              <a:rPr lang="en-US" dirty="0" smtClean="0">
                <a:latin typeface="Corbel (Основной текст)"/>
              </a:rPr>
              <a:t>;</a:t>
            </a:r>
          </a:p>
          <a:p>
            <a:r>
              <a:rPr lang="en-US" dirty="0" smtClean="0">
                <a:latin typeface="Corbel (Основной текст)"/>
              </a:rPr>
              <a:t>T=10</a:t>
            </a:r>
            <a:r>
              <a:rPr lang="ru-RU" dirty="0" smtClean="0">
                <a:latin typeface="Corbel (Основной текст)"/>
              </a:rPr>
              <a:t> мин</a:t>
            </a:r>
            <a:r>
              <a:rPr lang="en-US" dirty="0" smtClean="0">
                <a:latin typeface="Corbel (Основной текст)"/>
              </a:rPr>
              <a:t>;</a:t>
            </a:r>
          </a:p>
          <a:p>
            <a:r>
              <a:rPr lang="en-US" dirty="0" smtClean="0">
                <a:latin typeface="Corbel (Основной текст)"/>
              </a:rPr>
              <a:t>N=5 </a:t>
            </a:r>
            <a:r>
              <a:rPr lang="ru-RU" dirty="0" smtClean="0">
                <a:latin typeface="Corbel (Основной текст)"/>
              </a:rPr>
              <a:t>мин</a:t>
            </a:r>
            <a:endParaRPr lang="ru-RU" dirty="0">
              <a:latin typeface="Corbel (Основной текст)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3991838"/>
            <a:ext cx="23970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rbel (Основной текст)"/>
              </a:rPr>
              <a:t>МОДЕЛЬ ОБЪЕКТА</a:t>
            </a:r>
            <a:endParaRPr lang="ru-RU" dirty="0">
              <a:latin typeface="Corbel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9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30"/>
            <a:ext cx="8172399" cy="8346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Программное обеспечение современных систем управления технологическими процессами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8723" y="908720"/>
            <a:ext cx="81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SCADA</a:t>
            </a:r>
            <a:r>
              <a:rPr lang="ru-RU" sz="1400" b="1" i="1" dirty="0" smtClean="0"/>
              <a:t> </a:t>
            </a:r>
            <a:r>
              <a:rPr lang="ru-RU" sz="1400" dirty="0" smtClean="0"/>
              <a:t>(</a:t>
            </a:r>
            <a:r>
              <a:rPr lang="en-US" sz="1400" dirty="0" smtClean="0"/>
              <a:t>Supervisory Control And Data Acquisition</a:t>
            </a:r>
            <a:r>
              <a:rPr lang="ru-RU" sz="1400" dirty="0" smtClean="0"/>
              <a:t> - диспетчерское </a:t>
            </a:r>
            <a:r>
              <a:rPr lang="ru-RU" sz="1400" dirty="0"/>
              <a:t>управление и сбор </a:t>
            </a:r>
            <a:r>
              <a:rPr lang="ru-RU" sz="1400" dirty="0" smtClean="0"/>
              <a:t>данных</a:t>
            </a:r>
            <a:r>
              <a:rPr lang="en-US" sz="1400" dirty="0" smtClean="0"/>
              <a:t>) - </a:t>
            </a:r>
            <a:r>
              <a:rPr lang="ru-RU" sz="1400" dirty="0" smtClean="0"/>
              <a:t>система сбора данных и оперативного диспетчерского управления, функционирующая в составе автоматизированной системы управления технологическим процессом (АСУ  ТП)</a:t>
            </a:r>
            <a:endParaRPr lang="ru-RU" sz="1400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5877381" y="1652289"/>
            <a:ext cx="33094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1600" b="1" dirty="0" smtClean="0"/>
              <a:t>Основные функции </a:t>
            </a:r>
            <a:r>
              <a:rPr lang="en-US" sz="1600" b="1" dirty="0" smtClean="0"/>
              <a:t>SCADA</a:t>
            </a:r>
            <a:r>
              <a:rPr lang="ru-RU" sz="1600" b="1" dirty="0" smtClean="0"/>
              <a:t>-систем:</a:t>
            </a:r>
          </a:p>
          <a:p>
            <a:pPr marL="268288" lvl="0" indent="-185738">
              <a:spcBef>
                <a:spcPts val="0"/>
              </a:spcBef>
            </a:pPr>
            <a:r>
              <a:rPr lang="ru-RU" sz="1600" dirty="0" smtClean="0"/>
              <a:t>сбор, обработка</a:t>
            </a:r>
            <a:r>
              <a:rPr lang="ru-RU" sz="1600" dirty="0"/>
              <a:t> </a:t>
            </a:r>
            <a:r>
              <a:rPr lang="ru-RU" sz="1600" dirty="0" smtClean="0"/>
              <a:t>и  хранение информации о состоянии технологического процесса, </a:t>
            </a:r>
            <a:r>
              <a:rPr lang="ru-RU" sz="1600" dirty="0"/>
              <a:t>поступающей с </a:t>
            </a:r>
            <a:r>
              <a:rPr lang="ru-RU" sz="1600" dirty="0" smtClean="0"/>
              <a:t>датчиков;</a:t>
            </a:r>
            <a:endParaRPr lang="ru-RU" sz="1600" dirty="0"/>
          </a:p>
          <a:p>
            <a:pPr marL="268288" lvl="0" indent="-185738">
              <a:spcBef>
                <a:spcPts val="0"/>
              </a:spcBef>
            </a:pPr>
            <a:r>
              <a:rPr lang="ru-RU" sz="1600" dirty="0"/>
              <a:t>визуализация технологического процесса в виде кадров мнемосхемы;</a:t>
            </a:r>
          </a:p>
          <a:p>
            <a:pPr marL="268288" lvl="0" indent="-185738">
              <a:spcBef>
                <a:spcPts val="0"/>
              </a:spcBef>
            </a:pPr>
            <a:r>
              <a:rPr lang="ru-RU" sz="1600" dirty="0" smtClean="0"/>
              <a:t>управление </a:t>
            </a:r>
            <a:r>
              <a:rPr lang="ru-RU" sz="1600" dirty="0"/>
              <a:t>технологическим процессом </a:t>
            </a:r>
            <a:r>
              <a:rPr lang="ru-RU" sz="1600" dirty="0" smtClean="0"/>
              <a:t>;</a:t>
            </a:r>
            <a:endParaRPr lang="ru-RU" sz="1600" dirty="0"/>
          </a:p>
          <a:p>
            <a:pPr marL="268288" lvl="0" indent="-185738">
              <a:spcBef>
                <a:spcPts val="0"/>
              </a:spcBef>
            </a:pPr>
            <a:r>
              <a:rPr lang="ru-RU" sz="1600" dirty="0"/>
              <a:t>сигнализация отклонений параметров от заданных значений;</a:t>
            </a:r>
          </a:p>
          <a:p>
            <a:pPr marL="268288" lvl="0" indent="-185738">
              <a:spcBef>
                <a:spcPts val="0"/>
              </a:spcBef>
            </a:pPr>
            <a:r>
              <a:rPr lang="ru-RU" sz="1600" dirty="0" smtClean="0"/>
              <a:t>формирование </a:t>
            </a:r>
            <a:r>
              <a:rPr lang="ru-RU" sz="1600" dirty="0"/>
              <a:t>сводок и других отчетных документов на основе архивной информации;</a:t>
            </a:r>
          </a:p>
          <a:p>
            <a:pPr marL="268288" indent="-185738">
              <a:spcBef>
                <a:spcPts val="0"/>
              </a:spcBef>
            </a:pPr>
            <a:r>
              <a:rPr lang="ru-RU" sz="1600" dirty="0"/>
              <a:t>обмен </a:t>
            </a:r>
            <a:r>
              <a:rPr lang="ru-RU" sz="1600" dirty="0" smtClean="0"/>
              <a:t>данными с информационными системами предприятия</a:t>
            </a:r>
            <a:endParaRPr lang="ru-RU" sz="1600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3</a:t>
            </a:fld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Инструментальная система SCADA TRACE MO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98" t="11532" b="19578"/>
          <a:stretch/>
        </p:blipFill>
        <p:spPr bwMode="auto">
          <a:xfrm>
            <a:off x="35496" y="1550172"/>
            <a:ext cx="6003031" cy="52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2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/>
              </a:rPr>
              <a:t>Блок-схема одноконтурной автоматической системы регулирования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8" t="9466" r="12003" b="45808"/>
          <a:stretch/>
        </p:blipFill>
        <p:spPr bwMode="auto">
          <a:xfrm>
            <a:off x="971600" y="1124744"/>
            <a:ext cx="799288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30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1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/>
          <p:nvPr/>
        </p:nvPicPr>
        <p:blipFill rotWithShape="1">
          <a:blip r:embed="rId2"/>
          <a:srcRect l="13782" t="7060" b="76759"/>
          <a:stretch/>
        </p:blipFill>
        <p:spPr bwMode="auto">
          <a:xfrm>
            <a:off x="0" y="862806"/>
            <a:ext cx="9144000" cy="1414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r>
              <a:rPr lang="ru-RU" sz="2200" b="1" dirty="0"/>
              <a:t>Создание аргументов программы и их связь с аргументами экрана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31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82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3"/>
          <a:srcRect l="39102" t="9874" r="5289" b="79995"/>
          <a:stretch/>
        </p:blipFill>
        <p:spPr bwMode="auto">
          <a:xfrm>
            <a:off x="-18256" y="5451698"/>
            <a:ext cx="9054752" cy="1406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Стрелка вниз 26"/>
          <p:cNvSpPr/>
          <p:nvPr/>
        </p:nvSpPr>
        <p:spPr>
          <a:xfrm>
            <a:off x="4869929" y="5245496"/>
            <a:ext cx="4737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86358"/>
            <a:ext cx="5867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020272" y="5013176"/>
            <a:ext cx="1008112" cy="3206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115616" y="1585863"/>
            <a:ext cx="1584176" cy="3206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1484784"/>
            <a:ext cx="1296144" cy="3206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1090675"/>
            <a:ext cx="216024" cy="2160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116232" y="1309775"/>
            <a:ext cx="535888" cy="32062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177021" y="1638039"/>
            <a:ext cx="473752" cy="89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2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4625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effectLst/>
              </a:rPr>
              <a:t>Разработка программы на языке графического (визуального) программирования </a:t>
            </a:r>
            <a:r>
              <a:rPr lang="en-US" sz="2000" b="1" dirty="0">
                <a:effectLst/>
              </a:rPr>
              <a:t>Techno</a:t>
            </a:r>
            <a:r>
              <a:rPr lang="ru-RU" sz="2000" b="1" dirty="0">
                <a:effectLst/>
              </a:rPr>
              <a:t> FBD (</a:t>
            </a:r>
            <a:r>
              <a:rPr lang="ru-RU" sz="2000" b="1" dirty="0" err="1">
                <a:effectLst/>
              </a:rPr>
              <a:t>Function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Block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Diagram</a:t>
            </a:r>
            <a:r>
              <a:rPr lang="ru-RU" sz="2000" b="1" dirty="0">
                <a:effectLst/>
              </a:rPr>
              <a:t> – функциональных блок-диаграмм)</a:t>
            </a:r>
            <a:endParaRPr lang="ru-R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32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882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57212" t="24417" b="42634"/>
          <a:stretch/>
        </p:blipFill>
        <p:spPr bwMode="auto">
          <a:xfrm>
            <a:off x="1043608" y="1052736"/>
            <a:ext cx="810039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483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00105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Компиляция программы, сохранение для МРВ и запуск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0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33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" b="30313"/>
          <a:stretch/>
        </p:blipFill>
        <p:spPr bwMode="auto">
          <a:xfrm>
            <a:off x="622564" y="1171562"/>
            <a:ext cx="8381928" cy="556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08" y="5085184"/>
            <a:ext cx="2695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790" y="3771799"/>
            <a:ext cx="159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Сохранить для МРВ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25466" y="4167027"/>
            <a:ext cx="141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Запустить профайлер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67718" y="2025784"/>
            <a:ext cx="289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Компиляция программы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 flipV="1">
            <a:off x="1763688" y="1556792"/>
            <a:ext cx="2004030" cy="653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223628" y="1484784"/>
            <a:ext cx="36004" cy="23179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331640" y="1484784"/>
            <a:ext cx="1332148" cy="2808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508" y="18864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Нормальный режим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34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5" r="44575" b="17266"/>
          <a:stretch/>
        </p:blipFill>
        <p:spPr bwMode="auto">
          <a:xfrm>
            <a:off x="1043608" y="908720"/>
            <a:ext cx="7992888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2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508" y="18864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Аварийная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-18256" y="0"/>
            <a:ext cx="708908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35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1" r="46161" b="16975"/>
          <a:stretch/>
        </p:blipFill>
        <p:spPr bwMode="auto">
          <a:xfrm>
            <a:off x="1043608" y="764704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9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764704"/>
          </a:xfrm>
        </p:spPr>
        <p:txBody>
          <a:bodyPr/>
          <a:lstStyle/>
          <a:p>
            <a:r>
              <a:rPr lang="ru-RU" b="1" dirty="0" smtClean="0"/>
              <a:t>Отладка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4"/>
          <a:stretch/>
        </p:blipFill>
        <p:spPr bwMode="auto">
          <a:xfrm>
            <a:off x="971600" y="764704"/>
            <a:ext cx="8064896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" r="67026" b="85649"/>
          <a:stretch/>
        </p:blipFill>
        <p:spPr bwMode="auto">
          <a:xfrm>
            <a:off x="1115616" y="4653136"/>
            <a:ext cx="6016323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6" descr="mk:@MSITStore:C:\Program%20Files%20(x86)\AdAstra%20Research%20Group\Trace%20Mode%20IDE%206%20Base\help\lang.chm::/trmd6img312.png"/>
          <p:cNvSpPr>
            <a:spLocks noChangeAspect="1" noChangeArrowheads="1"/>
          </p:cNvSpPr>
          <p:nvPr/>
        </p:nvSpPr>
        <p:spPr bwMode="auto">
          <a:xfrm>
            <a:off x="155575" y="-638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mk:@MSITStore:C:\Program%20Files%20(x86)\AdAstra%20Research%20Group\Trace%20Mode%20IDE%206%20Base\help\lang.chm::/trmd6img313.png"/>
          <p:cNvSpPr>
            <a:spLocks noChangeAspect="1" noChangeArrowheads="1"/>
          </p:cNvSpPr>
          <p:nvPr/>
        </p:nvSpPr>
        <p:spPr bwMode="auto">
          <a:xfrm>
            <a:off x="155575" y="-349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mk:@MSITStore:C:\Program%20Files%20(x86)\AdAstra%20Research%20Group\Trace%20Mode%20IDE%206%20Base\help\lang.chm::/trmd6img314.png"/>
          <p:cNvSpPr>
            <a:spLocks noChangeAspect="1" noChangeArrowheads="1"/>
          </p:cNvSpPr>
          <p:nvPr/>
        </p:nvSpPr>
        <p:spPr bwMode="auto">
          <a:xfrm>
            <a:off x="15557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mk:@MSITStore:C:\Program%20Files%20(x86)\AdAstra%20Research%20Group\Trace%20Mode%20IDE%206%20Base\help\lang.chm::/trmd6img315.png"/>
          <p:cNvSpPr>
            <a:spLocks noChangeAspect="1" noChangeArrowheads="1"/>
          </p:cNvSpPr>
          <p:nvPr/>
        </p:nvSpPr>
        <p:spPr bwMode="auto">
          <a:xfrm>
            <a:off x="155575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mk:@MSITStore:C:\Program%20Files%20(x86)\AdAstra%20Research%20Group\Trace%20Mode%20IDE%206%20Base\help\lang.chm::/trmd6img316.png"/>
          <p:cNvSpPr>
            <a:spLocks noChangeAspect="1" noChangeArrowheads="1"/>
          </p:cNvSpPr>
          <p:nvPr/>
        </p:nvSpPr>
        <p:spPr bwMode="auto">
          <a:xfrm>
            <a:off x="155575" y="517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mk:@MSITStore:C:\Program%20Files%20(x86)\AdAstra%20Research%20Group\Trace%20Mode%20IDE%206%20Base\help\lang.chm::/trmd6img317.png"/>
          <p:cNvSpPr>
            <a:spLocks noChangeAspect="1" noChangeArrowheads="1"/>
          </p:cNvSpPr>
          <p:nvPr/>
        </p:nvSpPr>
        <p:spPr bwMode="auto">
          <a:xfrm>
            <a:off x="155575" y="806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268760"/>
            <a:ext cx="202279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dirty="0">
                <a:latin typeface="Arial" charset="0"/>
                <a:cs typeface="Arial" charset="0"/>
              </a:rPr>
              <a:t>выйти из режима отладки</a:t>
            </a:r>
            <a:endParaRPr lang="ru-RU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987824" y="1047219"/>
            <a:ext cx="0" cy="2215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2406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charset="0"/>
                <a:cs typeface="Arial" charset="0"/>
              </a:rPr>
              <a:t>запустить выполнение программы в непрерывном </a:t>
            </a:r>
            <a:r>
              <a:rPr lang="ru-RU" sz="1200" dirty="0" smtClean="0">
                <a:latin typeface="Arial" charset="0"/>
                <a:cs typeface="Arial" charset="0"/>
              </a:rPr>
              <a:t>режиме </a:t>
            </a:r>
            <a:endParaRPr lang="ru-RU" sz="1200" dirty="0"/>
          </a:p>
        </p:txBody>
      </p:sp>
      <p:cxnSp>
        <p:nvCxnSpPr>
          <p:cNvPr id="16" name="Прямая со стрелкой 15"/>
          <p:cNvCxnSpPr>
            <a:stCxn id="14" idx="0"/>
          </p:cNvCxnSpPr>
          <p:nvPr/>
        </p:nvCxnSpPr>
        <p:spPr>
          <a:xfrm flipV="1">
            <a:off x="3410068" y="5085184"/>
            <a:ext cx="1089924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692584" y="6022178"/>
            <a:ext cx="2911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charset="0"/>
                <a:cs typeface="Arial" charset="0"/>
              </a:rPr>
              <a:t>кнопки пошагового выполнения </a:t>
            </a:r>
            <a:r>
              <a:rPr lang="ru-RU" sz="1200" dirty="0">
                <a:latin typeface="Arial" charset="0"/>
                <a:cs typeface="Arial" charset="0"/>
              </a:rPr>
              <a:t>программы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5076056" y="5085184"/>
            <a:ext cx="1728192" cy="9369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52320" y="5544108"/>
            <a:ext cx="151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переменные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6444208" y="5085184"/>
            <a:ext cx="1008113" cy="5974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 txBox="1">
            <a:spLocks/>
          </p:cNvSpPr>
          <p:nvPr/>
        </p:nvSpPr>
        <p:spPr>
          <a:xfrm>
            <a:off x="-18256" y="0"/>
            <a:ext cx="917848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36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ru-RU" b="1" dirty="0" smtClean="0"/>
          </a:p>
          <a:p>
            <a:pPr marL="82296" indent="0" algn="ctr">
              <a:buNone/>
            </a:pPr>
            <a:endParaRPr lang="ru-RU" b="1" dirty="0"/>
          </a:p>
          <a:p>
            <a:pPr marL="82296" indent="0" algn="ctr">
              <a:buNone/>
            </a:pPr>
            <a:endParaRPr lang="ru-RU" b="1" dirty="0" smtClean="0"/>
          </a:p>
          <a:p>
            <a:pPr marL="82296" indent="0"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5455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Обзор отечественных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en-US" sz="4400" b="1" dirty="0" smtClean="0"/>
              <a:t>SCADA-</a:t>
            </a:r>
            <a:r>
              <a:rPr lang="ru-RU" sz="4400" b="1" dirty="0"/>
              <a:t>систем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5867665"/>
              </p:ext>
            </p:extLst>
          </p:nvPr>
        </p:nvGraphicFramePr>
        <p:xfrm>
          <a:off x="935740" y="1196752"/>
          <a:ext cx="8172401" cy="36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94"/>
                <a:gridCol w="1924482"/>
                <a:gridCol w="3573548"/>
                <a:gridCol w="1832677"/>
              </a:tblGrid>
              <a:tr h="383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программы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Разработчик, страна, сайт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Распространение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50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Trace Mode 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AdAstra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http://www.adastra.ru/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базовая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версия</a:t>
                      </a:r>
                    </a:p>
                  </a:txBody>
                  <a:tcPr marL="68580" marR="68580" marT="0" marB="0" anchor="ctr"/>
                </a:tc>
              </a:tr>
              <a:tr h="4350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 </a:t>
                      </a:r>
                      <a:r>
                        <a:rPr kumimoji="0"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iFIX</a:t>
                      </a:r>
                      <a:endParaRPr kumimoji="0" lang="en-US" sz="1400" b="1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"</a:t>
                      </a:r>
                      <a:r>
                        <a:rPr lang="ru-RU" sz="14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Индасофт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",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www.indusoft.ru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платно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5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ПК "Сириус-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SCADA"</a:t>
                      </a:r>
                      <a:endParaRPr kumimoji="0" lang="en-US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НПА Вира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Реалтайм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www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.rlt.ru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платно</a:t>
                      </a:r>
                    </a:p>
                  </a:txBody>
                  <a:tcPr marL="68580" marR="68580" marT="0" marB="0" anchor="ctr"/>
                </a:tc>
              </a:tr>
              <a:tr h="3835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NAUTSILUS PHOCUS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Науцилус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http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://www.nautsilus.ru/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демо-версия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5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Master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SCADA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ИнСат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http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://www.insat.ru/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демо-версия</a:t>
                      </a:r>
                    </a:p>
                  </a:txBody>
                  <a:tcPr marL="68580" marR="68580" marT="0" marB="0" anchor="ctr"/>
                </a:tc>
              </a:tr>
              <a:tr h="3835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ПТК САРГОН, 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НВТ-Системы, http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://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www.nvt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платно</a:t>
                      </a:r>
                    </a:p>
                  </a:txBody>
                  <a:tcPr marL="68580" marR="68580" marT="0" marB="0" anchor="ctr"/>
                </a:tc>
              </a:tr>
              <a:tr h="3835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ОВЕН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Овен,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https://owen.ru/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платно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5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КРУГ-2000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НПФ «КРУГ», </a:t>
                      </a:r>
                      <a:r>
                        <a:rPr lang="en-US" sz="1400" dirty="0" smtClean="0"/>
                        <a:t>https://www.krug2000.ru/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Trial-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версия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4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2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128" y="0"/>
            <a:ext cx="4002112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TRACE MODE</a:t>
            </a:r>
            <a:r>
              <a:rPr lang="ru-RU" b="1" dirty="0">
                <a:effectLst/>
              </a:rPr>
              <a:t> 6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31"/>
          <a:stretch/>
        </p:blipFill>
        <p:spPr bwMode="auto">
          <a:xfrm>
            <a:off x="1037940" y="1772816"/>
            <a:ext cx="4542172" cy="49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5442" y="1064978"/>
            <a:ext cx="44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Структура внедрения </a:t>
            </a:r>
            <a:r>
              <a:rPr lang="en-US" sz="2000" dirty="0" smtClean="0"/>
              <a:t>Trace Mode </a:t>
            </a:r>
            <a:r>
              <a:rPr lang="ru-RU" sz="2000" dirty="0" smtClean="0"/>
              <a:t>в различных отраслях промышленности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2244"/>
            <a:ext cx="2411760" cy="107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442" y="0"/>
            <a:ext cx="1734686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01660" y="1772864"/>
            <a:ext cx="35866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effectLst/>
              </a:rPr>
              <a:t>SCADA </a:t>
            </a:r>
            <a:r>
              <a:rPr lang="en-US" sz="1700" dirty="0" smtClean="0"/>
              <a:t>TRACE </a:t>
            </a:r>
            <a:r>
              <a:rPr lang="en-US" sz="1700" dirty="0"/>
              <a:t>MODE</a:t>
            </a:r>
            <a:r>
              <a:rPr lang="ru-RU" sz="1700" dirty="0"/>
              <a:t> 6 предназначена для автоматизации промышленных предприятий, энергетических объектов, интеллектуальных зданий, объектов транспорта, систем </a:t>
            </a:r>
            <a:r>
              <a:rPr lang="ru-RU" sz="1700" dirty="0" err="1"/>
              <a:t>энергоучета</a:t>
            </a:r>
            <a:r>
              <a:rPr lang="ru-RU" sz="1700" dirty="0"/>
              <a:t> и т.д</a:t>
            </a:r>
            <a:r>
              <a:rPr lang="ru-RU" sz="1700" dirty="0" smtClean="0"/>
              <a:t>. </a:t>
            </a:r>
            <a:r>
              <a:rPr lang="ru-RU" sz="1700" dirty="0"/>
              <a:t>Р</a:t>
            </a:r>
            <a:r>
              <a:rPr lang="ru-RU" sz="1700" b="0" dirty="0" smtClean="0">
                <a:effectLst/>
              </a:rPr>
              <a:t>аботает под </a:t>
            </a:r>
            <a:r>
              <a:rPr lang="ru-RU" sz="1700" b="1" dirty="0" err="1" smtClean="0">
                <a:effectLst/>
              </a:rPr>
              <a:t>Windows</a:t>
            </a:r>
            <a:r>
              <a:rPr lang="ru-RU" sz="1700" b="1" dirty="0" smtClean="0">
                <a:effectLst/>
              </a:rPr>
              <a:t> </a:t>
            </a:r>
            <a:r>
              <a:rPr lang="ru-RU" sz="1700" b="0" dirty="0" smtClean="0">
                <a:effectLst/>
              </a:rPr>
              <a:t>и </a:t>
            </a:r>
            <a:r>
              <a:rPr lang="ru-RU" sz="1700" b="1" dirty="0" err="1" smtClean="0">
                <a:effectLst/>
              </a:rPr>
              <a:t>Linux</a:t>
            </a:r>
            <a:r>
              <a:rPr lang="ru-RU" sz="1700" b="1" dirty="0" smtClean="0">
                <a:effectLst/>
              </a:rPr>
              <a:t> , </a:t>
            </a:r>
            <a:r>
              <a:rPr lang="ru-RU" sz="1700" b="0" dirty="0" smtClean="0">
                <a:effectLst/>
              </a:rPr>
              <a:t>используется в более чем</a:t>
            </a:r>
            <a:r>
              <a:rPr lang="ru-RU" sz="1700" b="1" dirty="0" smtClean="0">
                <a:effectLst/>
              </a:rPr>
              <a:t> </a:t>
            </a:r>
            <a:r>
              <a:rPr lang="ru-RU" sz="1700" b="0" dirty="0" smtClean="0">
                <a:effectLst/>
              </a:rPr>
              <a:t>в</a:t>
            </a:r>
            <a:r>
              <a:rPr lang="ru-RU" sz="1700" b="1" dirty="0" smtClean="0">
                <a:effectLst/>
              </a:rPr>
              <a:t> 30-и странах мира</a:t>
            </a:r>
            <a:r>
              <a:rPr lang="ru-RU" sz="1700" b="0" dirty="0" smtClean="0">
                <a:effectLst/>
              </a:rPr>
              <a:t>, в</a:t>
            </a:r>
            <a:r>
              <a:rPr lang="ru-RU" sz="1700" b="1" dirty="0"/>
              <a:t> </a:t>
            </a:r>
            <a:r>
              <a:rPr lang="ru-RU" sz="1700" b="1" dirty="0" smtClean="0">
                <a:effectLst/>
              </a:rPr>
              <a:t>49-и отраслях п</a:t>
            </a:r>
            <a:r>
              <a:rPr lang="ru-RU" sz="1700" b="0" dirty="0" smtClean="0">
                <a:effectLst/>
              </a:rPr>
              <a:t>ромышленности и имеет порядка </a:t>
            </a:r>
            <a:r>
              <a:rPr lang="ru-RU" sz="1700" b="1" dirty="0" smtClean="0">
                <a:effectLst/>
              </a:rPr>
              <a:t>53000  </a:t>
            </a:r>
            <a:r>
              <a:rPr lang="ru-RU" sz="1700" b="0" dirty="0" smtClean="0">
                <a:effectLst/>
              </a:rPr>
              <a:t>инсталляций в России</a:t>
            </a:r>
            <a:endParaRPr lang="ru-RU" sz="1700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5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4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81683"/>
              </p:ext>
            </p:extLst>
          </p:nvPr>
        </p:nvGraphicFramePr>
        <p:xfrm>
          <a:off x="107504" y="44624"/>
          <a:ext cx="8928992" cy="6541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731"/>
                <a:gridCol w="1011950"/>
                <a:gridCol w="1518377"/>
                <a:gridCol w="2096806"/>
                <a:gridCol w="3723128"/>
              </a:tblGrid>
              <a:tr h="1747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Страна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Город/</a:t>
                      </a:r>
                      <a:r>
                        <a:rPr lang="ru-RU" sz="1100" dirty="0" err="1">
                          <a:effectLst/>
                        </a:rPr>
                        <a:t>н.пункт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Предприятие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Название АСУ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1747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Авиационная и космическая промышленность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04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</a:rPr>
                        <a:t>2014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Российская Федерация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г. Мирный, Архангельской области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Космодром "Плесецк"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АСУ ТП теплоэнергетических объектов стартовых площадок космодрома "Плесецк"</a:t>
                      </a:r>
                    </a:p>
                  </a:txBody>
                  <a:tcPr marL="19050" marR="19050" anchor="ctr"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1998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Королев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Центр управления полетами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АСУ коммутации средств радиосвязи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Российская Федерация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Москва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Международная космическая станция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АСУ климатом тренажера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1747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Атомная промышленность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Куданкулам</a:t>
                      </a:r>
                      <a:r>
                        <a:rPr lang="ru-RU" sz="1100" dirty="0">
                          <a:effectLst/>
                        </a:rPr>
                        <a:t>, штат </a:t>
                      </a:r>
                      <a:r>
                        <a:rPr lang="ru-RU" sz="1100" dirty="0" err="1">
                          <a:effectLst/>
                        </a:rPr>
                        <a:t>Тамилнад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АЭС </a:t>
                      </a:r>
                      <a:r>
                        <a:rPr lang="ru-RU" sz="1100" dirty="0" err="1">
                          <a:effectLst/>
                        </a:rPr>
                        <a:t>Куданкулам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Система автоматизированной противопожарной защиты энергоблоков №1 и №2 АЭС Куданкулам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Казахстан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г. Курчатов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Национальный ядерный центр Республики Казахстан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АСУ ТП процесса подготовки вакуумной камеры установки ТОКАМАК КТМ к экспериментам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Украина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Хмельницкая область, Нетешин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Хмельницкая АЭС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Система противопожарной безопасности 1-го и 2-го энергоблоков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1747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Оборона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пос. Горный, Саратовской области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Завод по переработке боевых отравляющих веществ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АСУ объекта по уничтожению химического оружия АСУТП-1-1282-ОПО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1747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Газовая и нефтяная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158-м км магистрального газопровода </a:t>
                      </a:r>
                      <a:r>
                        <a:rPr lang="ru-RU" sz="1100" dirty="0" err="1">
                          <a:effectLst/>
                        </a:rPr>
                        <a:t>Нижневартовский</a:t>
                      </a:r>
                      <a:r>
                        <a:rPr lang="ru-RU" sz="1100" dirty="0">
                          <a:effectLst/>
                        </a:rPr>
                        <a:t> ГПЗ — </a:t>
                      </a:r>
                      <a:r>
                        <a:rPr lang="ru-RU" sz="1100" dirty="0" err="1">
                          <a:effectLst/>
                        </a:rPr>
                        <a:t>Парабель</a:t>
                      </a:r>
                      <a:r>
                        <a:rPr lang="ru-RU" sz="1100" dirty="0">
                          <a:effectLst/>
                        </a:rPr>
                        <a:t> — Кузбасс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</a:t>
                      </a:r>
                      <a:r>
                        <a:rPr lang="ru-RU" sz="1100" b="1" dirty="0">
                          <a:effectLst/>
                        </a:rPr>
                        <a:t>Газпром </a:t>
                      </a:r>
                      <a:r>
                        <a:rPr lang="ru-RU" sz="1100" b="1" dirty="0" err="1">
                          <a:effectLst/>
                        </a:rPr>
                        <a:t>трансгаз</a:t>
                      </a:r>
                      <a:r>
                        <a:rPr lang="ru-RU" sz="1100" b="1" dirty="0">
                          <a:effectLst/>
                        </a:rPr>
                        <a:t> Томск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АСУ ТП КС компрессорной станции Александровская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Сургут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НГДУ "</a:t>
                      </a:r>
                      <a:r>
                        <a:rPr lang="ru-RU" sz="1100" b="1" dirty="0" err="1">
                          <a:effectLst/>
                        </a:rPr>
                        <a:t>Сургутнефть</a:t>
                      </a:r>
                      <a:r>
                        <a:rPr lang="ru-RU" sz="1100" dirty="0">
                          <a:effectLst/>
                        </a:rPr>
                        <a:t>" (ОАО Сургутнефтегаз)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АСУ ТП дожимной насосной станции (ДНС) ДНС-1 Пильтанского месторождения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1747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Пищевая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Сарапул, Удмуртия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«МК «</a:t>
                      </a:r>
                      <a:r>
                        <a:rPr lang="ru-RU" sz="1100" b="1" dirty="0">
                          <a:effectLst/>
                        </a:rPr>
                        <a:t>Сарапул-молоко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Двухуровневая интегрированная система учета ресурсов и сырья молочного комбината на основе SCADA TRACE MODE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1747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Водоканал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Российская Федерация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Москва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Мосводоканал КНС "Саввинская"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АСУ ТП контроля канализационной насосной станции (КНС) "Саввинская"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17470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Автоматизация зданий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Российская Федерация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Балашов (Саратовская область)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Группа Компаний Ашан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SCADA TRACE MODE в системе диспетчеризации установок </a:t>
                      </a:r>
                      <a:r>
                        <a:rPr lang="ru-RU" sz="1100" dirty="0" smtClean="0">
                          <a:effectLst/>
                        </a:rPr>
                        <a:t>приточно-вытяжной </a:t>
                      </a:r>
                      <a:r>
                        <a:rPr lang="ru-RU" sz="1100" dirty="0">
                          <a:effectLst/>
                        </a:rPr>
                        <a:t>вентиляции магазина "АШАН"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3" marR="5303" marT="0" marB="0" anchor="ctr"/>
                </a:tc>
              </a:tr>
              <a:tr h="34940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2015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Российская Федерация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Москва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Биотехнологический бизнес-инкубатор МГУ им. Ломоносова</a:t>
                      </a:r>
                    </a:p>
                  </a:txBody>
                  <a:tcPr marL="19050" marR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Диспетчеризация чистых помещений Биотехнологического бизнес-инкубатора МГУ</a:t>
                      </a:r>
                    </a:p>
                  </a:txBody>
                  <a:tcPr marL="19050" marR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5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07"/>
            <a:ext cx="8100392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Состав программных продуктов </a:t>
            </a:r>
            <a:r>
              <a:rPr lang="ru-RU" sz="3000" dirty="0"/>
              <a:t>TRACE MODE 6 </a:t>
            </a: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7</a:t>
            </a:fld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05127361"/>
              </p:ext>
            </p:extLst>
          </p:nvPr>
        </p:nvGraphicFramePr>
        <p:xfrm>
          <a:off x="971599" y="980728"/>
          <a:ext cx="5112569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952253273"/>
              </p:ext>
            </p:extLst>
          </p:nvPr>
        </p:nvGraphicFramePr>
        <p:xfrm>
          <a:off x="5220072" y="2996952"/>
          <a:ext cx="3923928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2081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116632"/>
            <a:ext cx="8172401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Базовая и профессиональная линии SCADA TRACE MODE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1340768"/>
            <a:ext cx="7962089" cy="4907632"/>
          </a:xfrm>
        </p:spPr>
        <p:txBody>
          <a:bodyPr>
            <a:normAutofit fontScale="55000" lnSpcReduction="20000"/>
          </a:bodyPr>
          <a:lstStyle/>
          <a:p>
            <a:pPr marL="0" indent="358775" algn="just">
              <a:buNone/>
            </a:pPr>
            <a:r>
              <a:rPr lang="ru-RU" dirty="0" smtClean="0"/>
              <a:t>Все </a:t>
            </a:r>
            <a:r>
              <a:rPr lang="ru-RU" dirty="0"/>
              <a:t>программы SCADA TRACE MODE делятся </a:t>
            </a:r>
            <a:r>
              <a:rPr lang="ru-RU" b="1" dirty="0"/>
              <a:t>на 2 линии </a:t>
            </a:r>
            <a:r>
              <a:rPr lang="ru-RU" dirty="0"/>
              <a:t>- базовую и профессиональную, </a:t>
            </a:r>
            <a:r>
              <a:rPr lang="ru-RU" b="1" dirty="0"/>
              <a:t>несовместимые</a:t>
            </a:r>
            <a:r>
              <a:rPr lang="ru-RU" dirty="0"/>
              <a:t> по форматам файлов проекта. </a:t>
            </a:r>
            <a:endParaRPr lang="en-US" dirty="0" smtClean="0"/>
          </a:p>
          <a:p>
            <a:r>
              <a:rPr lang="ru-RU" dirty="0"/>
              <a:t>Проект, созданный в базовой инструментальной системе, </a:t>
            </a:r>
            <a:r>
              <a:rPr lang="ru-RU" b="1" dirty="0"/>
              <a:t>не может быть запущен </a:t>
            </a:r>
            <a:r>
              <a:rPr lang="ru-RU" dirty="0"/>
              <a:t>с помощью профессиональных исполнительных модулей и наоборот.</a:t>
            </a:r>
          </a:p>
          <a:p>
            <a:r>
              <a:rPr lang="ru-RU" dirty="0"/>
              <a:t>Проект, созданный в профессиональной инструментальной системе, </a:t>
            </a:r>
            <a:r>
              <a:rPr lang="ru-RU" b="1" dirty="0"/>
              <a:t>не может быть открыт для редактирования </a:t>
            </a:r>
            <a:r>
              <a:rPr lang="ru-RU" dirty="0"/>
              <a:t>в базовой инструментальной системе и наоборот.</a:t>
            </a:r>
          </a:p>
          <a:p>
            <a:r>
              <a:rPr lang="ru-RU" b="1" dirty="0"/>
              <a:t>Библиотеки </a:t>
            </a:r>
            <a:r>
              <a:rPr lang="ru-RU" dirty="0"/>
              <a:t>компонентов профессиональной инструментальной системы не могут быть использованы в базовой инструментальной </a:t>
            </a:r>
            <a:r>
              <a:rPr lang="ru-RU" dirty="0" smtClean="0"/>
              <a:t>системе </a:t>
            </a:r>
            <a:r>
              <a:rPr lang="ru-RU" dirty="0"/>
              <a:t>и наоборот. </a:t>
            </a:r>
          </a:p>
          <a:p>
            <a:pPr marL="0" indent="358775" algn="just">
              <a:buNone/>
            </a:pPr>
            <a:r>
              <a:rPr lang="ru-RU" dirty="0" smtClean="0"/>
              <a:t>Подробно </a:t>
            </a:r>
            <a:r>
              <a:rPr lang="ru-RU" dirty="0"/>
              <a:t>о различии линий см. </a:t>
            </a:r>
            <a:r>
              <a:rPr lang="ru-RU" dirty="0" smtClean="0"/>
              <a:t>на сайте </a:t>
            </a:r>
            <a:r>
              <a:rPr lang="ru-RU" b="1" u="sng" dirty="0">
                <a:hlinkClick r:id="rId2"/>
              </a:rPr>
              <a:t>www.adastra.ru</a:t>
            </a:r>
            <a:r>
              <a:rPr lang="ru-RU" b="1" dirty="0"/>
              <a:t>. </a:t>
            </a:r>
            <a:r>
              <a:rPr lang="ru-RU" dirty="0" smtClean="0"/>
              <a:t>в разделе</a:t>
            </a:r>
            <a:r>
              <a:rPr lang="ru-RU" dirty="0"/>
              <a:t> </a:t>
            </a:r>
            <a:r>
              <a:rPr lang="ru-RU" u="sng" dirty="0">
                <a:hlinkClick r:id="rId3"/>
              </a:rPr>
              <a:t>ЛИЦЕНЗИОННАЯ </a:t>
            </a:r>
            <a:r>
              <a:rPr lang="ru-RU" u="sng" dirty="0" smtClean="0">
                <a:hlinkClick r:id="rId3"/>
              </a:rPr>
              <a:t>ПОЛИТИКА</a:t>
            </a:r>
            <a:r>
              <a:rPr lang="ru-RU" u="sng" dirty="0" smtClean="0"/>
              <a:t> </a:t>
            </a:r>
            <a:endParaRPr lang="en-US" u="sng" dirty="0" smtClean="0"/>
          </a:p>
          <a:p>
            <a:pPr marL="0" indent="358775" algn="just">
              <a:buNone/>
            </a:pPr>
            <a:r>
              <a:rPr lang="ru-RU" dirty="0" smtClean="0"/>
              <a:t>Бесплатную </a:t>
            </a:r>
            <a:r>
              <a:rPr lang="ru-RU" dirty="0"/>
              <a:t>инструментальную SCADA-систему TRACE MODE на 64000 IO, с </a:t>
            </a:r>
            <a:r>
              <a:rPr lang="ru-RU" b="1" dirty="0"/>
              <a:t>неограниченным </a:t>
            </a:r>
            <a:r>
              <a:rPr lang="ru-RU" dirty="0"/>
              <a:t>временем использования и </a:t>
            </a:r>
            <a:r>
              <a:rPr lang="ru-RU" b="1" dirty="0"/>
              <a:t>с драйверами </a:t>
            </a:r>
            <a:r>
              <a:rPr lang="ru-RU" dirty="0"/>
              <a:t>для более чем</a:t>
            </a:r>
            <a:r>
              <a:rPr lang="ru-RU" b="1" dirty="0"/>
              <a:t> 2589 ПЛК </a:t>
            </a:r>
            <a:r>
              <a:rPr lang="ru-RU" dirty="0"/>
              <a:t>и УСО можно скачать с сайта </a:t>
            </a:r>
            <a:r>
              <a:rPr lang="ru-RU" b="1" u="sng" dirty="0">
                <a:hlinkClick r:id="rId2"/>
              </a:rPr>
              <a:t>www.adastra.ru</a:t>
            </a:r>
            <a:r>
              <a:rPr lang="ru-RU" b="1" dirty="0"/>
              <a:t>.</a:t>
            </a:r>
            <a:endParaRPr lang="ru-RU" dirty="0"/>
          </a:p>
          <a:p>
            <a:pPr marL="0" indent="358775" algn="just">
              <a:buNone/>
            </a:pPr>
            <a:r>
              <a:rPr lang="ru-RU" dirty="0"/>
              <a:t>Любой проект, разработанный в базовой версии может быть </a:t>
            </a:r>
            <a:r>
              <a:rPr lang="ru-RU" b="1" dirty="0"/>
              <a:t>конвертирован </a:t>
            </a:r>
            <a:r>
              <a:rPr lang="ru-RU" dirty="0"/>
              <a:t>в профессиональную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-47594" y="0"/>
            <a:ext cx="1019193" cy="9807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3600" b="1" smtClean="0">
                <a:solidFill>
                  <a:schemeClr val="tx1"/>
                </a:solidFill>
              </a:rPr>
              <a:pPr algn="ctr"/>
              <a:t>8</a:t>
            </a:fld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836712"/>
          </a:xfrm>
        </p:spPr>
        <p:txBody>
          <a:bodyPr>
            <a:noAutofit/>
          </a:bodyPr>
          <a:lstStyle/>
          <a:p>
            <a:r>
              <a:rPr lang="ru-RU" sz="2500" b="1" dirty="0"/>
              <a:t>Структура проекта </a:t>
            </a:r>
            <a:r>
              <a:rPr lang="ru-RU" sz="2400" b="1" dirty="0"/>
              <a:t>АСУ  ТП </a:t>
            </a:r>
            <a:r>
              <a:rPr lang="ru-RU" sz="2500" b="1" dirty="0" smtClean="0"/>
              <a:t>в </a:t>
            </a:r>
            <a:r>
              <a:rPr lang="en-US" sz="2500" b="1" dirty="0"/>
              <a:t>TRACE MODE</a:t>
            </a:r>
            <a:r>
              <a:rPr lang="ru-RU" sz="2500" b="1" dirty="0"/>
              <a:t> 6. </a:t>
            </a:r>
            <a:r>
              <a:rPr lang="ru-RU" sz="2500" b="1" dirty="0" smtClean="0"/>
              <a:t>Типы узлов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106781"/>
            <a:ext cx="4392488" cy="4203991"/>
          </a:xfrm>
        </p:spPr>
        <p:txBody>
          <a:bodyPr>
            <a:normAutofit fontScale="47500" lnSpcReduction="20000"/>
          </a:bodyPr>
          <a:lstStyle/>
          <a:p>
            <a:pPr marL="0" indent="358775" algn="just"/>
            <a:r>
              <a:rPr lang="ru-RU" sz="2900" b="1" i="1" dirty="0" smtClean="0"/>
              <a:t>Узлы проекта</a:t>
            </a:r>
            <a:r>
              <a:rPr lang="ru-RU" sz="2900" dirty="0" smtClean="0"/>
              <a:t> создаются как корневые группы слоя </a:t>
            </a:r>
            <a:r>
              <a:rPr lang="ru-RU" sz="2900" b="1" dirty="0" smtClean="0"/>
              <a:t>Система</a:t>
            </a:r>
            <a:r>
              <a:rPr lang="ru-RU" sz="2900" dirty="0" smtClean="0"/>
              <a:t>. </a:t>
            </a:r>
          </a:p>
          <a:p>
            <a:pPr marL="0" indent="358775" algn="just">
              <a:buNone/>
            </a:pPr>
            <a:r>
              <a:rPr lang="ru-RU" sz="2900" dirty="0" smtClean="0"/>
              <a:t>Предопределенное название узла указывает на семейство мониторов, для которых данный узел предназначен. </a:t>
            </a:r>
          </a:p>
          <a:p>
            <a:pPr marL="0" indent="358775" algn="just">
              <a:buNone/>
            </a:pPr>
            <a:r>
              <a:rPr lang="ru-RU" sz="2900" dirty="0" smtClean="0"/>
              <a:t>Узел может содержать только те компоненты, которые поддерживаются мониторами соответствующего семейства. </a:t>
            </a:r>
          </a:p>
          <a:p>
            <a:pPr marL="0" indent="358775" algn="just">
              <a:buNone/>
            </a:pPr>
            <a:r>
              <a:rPr lang="ru-RU" sz="2900" dirty="0" smtClean="0"/>
              <a:t>В общем случае, узлы могут выполняться под управлением различных мониторов.</a:t>
            </a:r>
          </a:p>
          <a:p>
            <a:pPr marL="0" lvl="0" indent="358775" algn="just"/>
            <a:r>
              <a:rPr lang="ru-RU" sz="2900" dirty="0"/>
              <a:t>Узел </a:t>
            </a:r>
            <a:r>
              <a:rPr lang="ru-RU" sz="2900" b="1" dirty="0"/>
              <a:t>RTM </a:t>
            </a:r>
            <a:r>
              <a:rPr lang="ru-RU" sz="2900" dirty="0"/>
              <a:t>предназначен для запуска на компьютере под управлением исполнительных модулей семейства RTM</a:t>
            </a:r>
            <a:r>
              <a:rPr lang="ru-RU" sz="2900" b="1" dirty="0"/>
              <a:t> </a:t>
            </a:r>
            <a:r>
              <a:rPr lang="ru-RU" sz="2900" dirty="0"/>
              <a:t>(МРВ) – мониторов </a:t>
            </a:r>
            <a:r>
              <a:rPr lang="ru-RU" sz="2900" dirty="0" smtClean="0"/>
              <a:t>с: </a:t>
            </a:r>
          </a:p>
          <a:p>
            <a:pPr marL="0" lvl="0" indent="358775" algn="just">
              <a:buFont typeface="Wingdings" pitchFamily="2" charset="2"/>
              <a:buChar char="Ø"/>
            </a:pPr>
            <a:r>
              <a:rPr lang="ru-RU" sz="2900" dirty="0" smtClean="0"/>
              <a:t>поддержкой </a:t>
            </a:r>
            <a:r>
              <a:rPr lang="ru-RU" sz="2900" dirty="0"/>
              <a:t>отображения графических экранов </a:t>
            </a:r>
            <a:r>
              <a:rPr lang="ru-RU" sz="2900" dirty="0" smtClean="0"/>
              <a:t>оператора</a:t>
            </a:r>
          </a:p>
          <a:p>
            <a:pPr marL="0" lvl="0" indent="358775" algn="just">
              <a:buFont typeface="Wingdings" pitchFamily="2" charset="2"/>
              <a:buChar char="Ø"/>
            </a:pPr>
            <a:r>
              <a:rPr lang="ru-RU" sz="2900" dirty="0" smtClean="0"/>
              <a:t>поддержкой </a:t>
            </a:r>
            <a:r>
              <a:rPr lang="ru-RU" sz="2900" dirty="0"/>
              <a:t>обмена по последовательному интерфейсу и сети с различным </a:t>
            </a:r>
            <a:r>
              <a:rPr lang="ru-RU" sz="2900" dirty="0" smtClean="0"/>
              <a:t>оборудованием</a:t>
            </a:r>
          </a:p>
          <a:p>
            <a:pPr marL="0" lvl="0" indent="358775" algn="just">
              <a:buFont typeface="Wingdings" pitchFamily="2" charset="2"/>
              <a:buChar char="Ø"/>
            </a:pPr>
            <a:r>
              <a:rPr lang="ru-RU" sz="2900" dirty="0" smtClean="0"/>
              <a:t> </a:t>
            </a:r>
            <a:r>
              <a:rPr lang="ru-RU" sz="2900" dirty="0"/>
              <a:t>и выполняющего пересчет каналов всех классов, кроме каналов T-FACTORY.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-18256" y="0"/>
            <a:ext cx="917848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anchor="ctr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50F974-7E06-42B4-AF8B-2B5FF50B472F}" type="slidenum">
              <a:rPr lang="ru-RU" sz="1800" b="1" smtClean="0">
                <a:solidFill>
                  <a:schemeClr val="tx1"/>
                </a:solidFill>
              </a:rPr>
              <a:pPr algn="ctr"/>
              <a:t>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229" b="46423"/>
          <a:stretch/>
        </p:blipFill>
        <p:spPr bwMode="auto">
          <a:xfrm>
            <a:off x="971600" y="2088144"/>
            <a:ext cx="3387242" cy="47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6474" y="764705"/>
            <a:ext cx="7990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1600" dirty="0"/>
              <a:t>Каждому компьютеру/контроллеру, запускаемому под управлением исполнительного модуля в проекте TRACE MODE сопоставлен отдельный </a:t>
            </a:r>
            <a:r>
              <a:rPr lang="ru-RU" sz="1600" b="1" dirty="0"/>
              <a:t>узел</a:t>
            </a:r>
            <a:r>
              <a:rPr lang="ru-RU" sz="1600" dirty="0"/>
              <a:t>. </a:t>
            </a:r>
          </a:p>
          <a:p>
            <a:pPr indent="268288" algn="just"/>
            <a:r>
              <a:rPr lang="ru-RU" sz="1600" b="1" dirty="0"/>
              <a:t>Узел</a:t>
            </a:r>
            <a:r>
              <a:rPr lang="ru-RU" sz="1600" i="1" dirty="0"/>
              <a:t> </a:t>
            </a:r>
            <a:r>
              <a:rPr lang="ru-RU" sz="1600" dirty="0"/>
              <a:t>– любое устройство в рассматриваемом проекте, на котором запущено программное обеспечение </a:t>
            </a:r>
            <a:r>
              <a:rPr lang="en-US" sz="1600" dirty="0"/>
              <a:t>Trace Mode</a:t>
            </a:r>
            <a:r>
              <a:rPr lang="ru-RU" sz="1600" dirty="0"/>
              <a:t>. Максимальное количество узлов в проекте – 255.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1439</TotalTime>
  <Words>2031</Words>
  <Application>Microsoft Office PowerPoint</Application>
  <PresentationFormat>Экран (4:3)</PresentationFormat>
  <Paragraphs>336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«Система сбора данных и диспетчерского управления TRACE MODE 6»</vt:lpstr>
      <vt:lpstr>Интегрированная информационная система для управления промышленным производством TRACE MODE 6</vt:lpstr>
      <vt:lpstr>Программное обеспечение современных систем управления технологическими процессами </vt:lpstr>
      <vt:lpstr>Обзор отечественных  SCADA-систем</vt:lpstr>
      <vt:lpstr>TRACE MODE 6 </vt:lpstr>
      <vt:lpstr>Слайд 6</vt:lpstr>
      <vt:lpstr>Состав программных продуктов TRACE MODE 6 </vt:lpstr>
      <vt:lpstr>Базовая и профессиональная линии SCADA TRACE MODE</vt:lpstr>
      <vt:lpstr>Структура проекта АСУ  ТП в TRACE MODE 6. Типы узлов</vt:lpstr>
      <vt:lpstr>Структура проекта АСУ  ТП в TRACE MODE 6 Канал, атрибут</vt:lpstr>
      <vt:lpstr>Структура проекта АСУ  ТП в TRACE MODE 6 Компоненты проекта: Источники и приемники. Шаблоны. Пользовательская библиотека.</vt:lpstr>
      <vt:lpstr>Структура проекта АСУ  ТП в TRACE MODE 6. Навигатор проекта</vt:lpstr>
      <vt:lpstr>Основные этапы разработки проекта АСУ ТП в Trace Mode</vt:lpstr>
      <vt:lpstr>Разработка графического интерфейса (мнемосхемы) операторских станций</vt:lpstr>
      <vt:lpstr>Разработка графического интерфейса (мнемосхемы) операторских станций</vt:lpstr>
      <vt:lpstr>Разработка графического интерфейса (мнемосхемы) операторских станций</vt:lpstr>
      <vt:lpstr>Разработка графического интерфейса (мнемосхемы) операторских станций</vt:lpstr>
      <vt:lpstr>Создание аргументов (переменных) экрана и их связь с динамическими графическими элементами</vt:lpstr>
      <vt:lpstr>Создание аргументов (переменных) экрана и их связь с динамическими графическими элементами</vt:lpstr>
      <vt:lpstr>Сигнализация об аварийной ситуации</vt:lpstr>
      <vt:lpstr>Ввод числовых значений с клавиатуры. ГЭ Кнопка </vt:lpstr>
      <vt:lpstr>Итоговый вид интерфейса оператора</vt:lpstr>
      <vt:lpstr>Разработка программы на языке графического (визуального) программирования Techno FBD (Function Block Diagram – функциональных блок-диаграмм)</vt:lpstr>
      <vt:lpstr>Языки программирования</vt:lpstr>
      <vt:lpstr>Библиотека функциональных блоков</vt:lpstr>
      <vt:lpstr>Описание функциональных блоков, используемых для разработки FBD-программы</vt:lpstr>
      <vt:lpstr>Описание функциональных блоков, используемых для разработки FBD-программы</vt:lpstr>
      <vt:lpstr>Описание функциональных блоков, используемых для разработки FBD-программы</vt:lpstr>
      <vt:lpstr>Разработка программы на языке графического (визуального) программирования Techno FBD (Function Block Diagram – функциональных блок-диаграмм)</vt:lpstr>
      <vt:lpstr>Блок-схема одноконтурной автоматической системы регулирования</vt:lpstr>
      <vt:lpstr>Создание аргументов программы и их связь с аргументами экрана</vt:lpstr>
      <vt:lpstr>Разработка программы на языке графического (визуального) программирования Techno FBD (Function Block Diagram – функциональных блок-диаграмм)</vt:lpstr>
      <vt:lpstr>Компиляция программы, сохранение для МРВ и запуск проекта</vt:lpstr>
      <vt:lpstr>Нормальный режим работы</vt:lpstr>
      <vt:lpstr>Аварийная ситуация</vt:lpstr>
      <vt:lpstr>Отладка проекта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системы управления. Нарисуй и запусти!»</dc:title>
  <dc:creator>GAPS</dc:creator>
  <cp:lastModifiedBy>Павла</cp:lastModifiedBy>
  <cp:revision>140</cp:revision>
  <dcterms:created xsi:type="dcterms:W3CDTF">2017-08-29T06:53:48Z</dcterms:created>
  <dcterms:modified xsi:type="dcterms:W3CDTF">2020-03-26T18:53:18Z</dcterms:modified>
</cp:coreProperties>
</file>