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306" r:id="rId2"/>
    <p:sldId id="256" r:id="rId3"/>
    <p:sldId id="281" r:id="rId4"/>
    <p:sldId id="299" r:id="rId5"/>
    <p:sldId id="300" r:id="rId6"/>
    <p:sldId id="282" r:id="rId7"/>
    <p:sldId id="283" r:id="rId8"/>
    <p:sldId id="285" r:id="rId9"/>
    <p:sldId id="286" r:id="rId10"/>
    <p:sldId id="291" r:id="rId11"/>
    <p:sldId id="294" r:id="rId12"/>
    <p:sldId id="292" r:id="rId13"/>
    <p:sldId id="293" r:id="rId14"/>
    <p:sldId id="295" r:id="rId15"/>
    <p:sldId id="287" r:id="rId16"/>
    <p:sldId id="301" r:id="rId17"/>
    <p:sldId id="302" r:id="rId18"/>
    <p:sldId id="303" r:id="rId19"/>
    <p:sldId id="304" r:id="rId20"/>
    <p:sldId id="305" r:id="rId21"/>
    <p:sldId id="290" r:id="rId22"/>
    <p:sldId id="289" r:id="rId23"/>
    <p:sldId id="307" r:id="rId24"/>
    <p:sldId id="308" r:id="rId25"/>
    <p:sldId id="309" r:id="rId26"/>
    <p:sldId id="310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31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490B-485E-440E-BBB7-F07177EA57B9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3BC6-2C0D-46B0-9B6A-5B16DB8C75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82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3BC6-2C0D-46B0-9B6A-5B16DB8C751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459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0544-9188-4417-AD0A-5ECC10BFF366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244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5838-3C23-4C91-A845-A407F5F788AF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003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4C1B-1084-4EFC-8352-FA6118CD708F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15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FB09-88B8-434D-BBCC-AF71FC20F5A3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969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EB3C-BFF5-4123-AB33-DFEE37118DB0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573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9B0-165F-4F63-B78C-858F9B0F456C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35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ED7-B447-4D02-8FBC-37156E114B68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248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8DCD-E119-4642-9BC7-FF53A69B636A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733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4BD-A98D-406F-B909-AB898C1186BE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872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9EB3-6251-412E-89B9-04124BD9412F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326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804-D5C3-4758-AB2B-2FD4D681C4E1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272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3558C-0DCD-434F-9ABC-918767B16605}" type="datetime1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ACE1-A819-47B9-93D6-BF0EC2C0A1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24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JuliaOpt/JuMP.jl" TargetMode="External"/><Relationship Id="rId13" Type="http://schemas.openxmlformats.org/officeDocument/2006/relationships/hyperlink" Target="https://www.juliaopt.org/" TargetMode="External"/><Relationship Id="rId18" Type="http://schemas.openxmlformats.org/officeDocument/2006/relationships/hyperlink" Target="http://juliaastro.github.io/" TargetMode="External"/><Relationship Id="rId3" Type="http://schemas.openxmlformats.org/officeDocument/2006/relationships/hyperlink" Target="https://github.com/joshday/OnlineStats.jl" TargetMode="External"/><Relationship Id="rId7" Type="http://schemas.openxmlformats.org/officeDocument/2006/relationships/hyperlink" Target="http://juliadiffeq.org/" TargetMode="External"/><Relationship Id="rId12" Type="http://schemas.openxmlformats.org/officeDocument/2006/relationships/hyperlink" Target="https://github.com/BioJulia" TargetMode="External"/><Relationship Id="rId17" Type="http://schemas.openxmlformats.org/officeDocument/2006/relationships/hyperlink" Target="https://github.com/QuantEcon" TargetMode="External"/><Relationship Id="rId2" Type="http://schemas.openxmlformats.org/officeDocument/2006/relationships/image" Target="../media/image10.png"/><Relationship Id="rId16" Type="http://schemas.openxmlformats.org/officeDocument/2006/relationships/hyperlink" Target="https://github.com/JuliaDynam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uliaml.github.io/" TargetMode="External"/><Relationship Id="rId11" Type="http://schemas.openxmlformats.org/officeDocument/2006/relationships/hyperlink" Target="https://github.com/JuliaMath/AbstractFFTs.jl" TargetMode="External"/><Relationship Id="rId5" Type="http://schemas.openxmlformats.org/officeDocument/2006/relationships/hyperlink" Target="https://github.com/denizyuret/Knet.jl" TargetMode="External"/><Relationship Id="rId15" Type="http://schemas.openxmlformats.org/officeDocument/2006/relationships/hyperlink" Target="https://github.com/qojulia/QuantumOptics.jl" TargetMode="External"/><Relationship Id="rId10" Type="http://schemas.openxmlformats.org/officeDocument/2006/relationships/hyperlink" Target="https://github.com/JuliaMath/IterativeSolvers.jl" TargetMode="External"/><Relationship Id="rId19" Type="http://schemas.openxmlformats.org/officeDocument/2006/relationships/hyperlink" Target="https://github.com/EcoJulia" TargetMode="External"/><Relationship Id="rId4" Type="http://schemas.openxmlformats.org/officeDocument/2006/relationships/hyperlink" Target="https://github.com/FluxML/Flux.jl" TargetMode="External"/><Relationship Id="rId9" Type="http://schemas.openxmlformats.org/officeDocument/2006/relationships/hyperlink" Target="https://github.com/JuliaNLSolvers/Optim.jl" TargetMode="External"/><Relationship Id="rId14" Type="http://schemas.openxmlformats.org/officeDocument/2006/relationships/hyperlink" Target="http://juliaimages.github.io/latest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mind.net/" TargetMode="External"/><Relationship Id="rId13" Type="http://schemas.openxmlformats.org/officeDocument/2006/relationships/hyperlink" Target="http://www.gnu.org/software/gsl/" TargetMode="External"/><Relationship Id="rId18" Type="http://schemas.openxmlformats.org/officeDocument/2006/relationships/hyperlink" Target="http://matlab.ru/solutions/itc/parallel-computing/matlab-ec2" TargetMode="External"/><Relationship Id="rId3" Type="http://schemas.openxmlformats.org/officeDocument/2006/relationships/hyperlink" Target="http://djvu-solo.ru/" TargetMode="External"/><Relationship Id="rId7" Type="http://schemas.openxmlformats.org/officeDocument/2006/relationships/hyperlink" Target="http://freemind.sourceforge.net/wiki/index.php/Main_Page" TargetMode="External"/><Relationship Id="rId12" Type="http://schemas.openxmlformats.org/officeDocument/2006/relationships/hyperlink" Target="http://www.scilab.org/" TargetMode="External"/><Relationship Id="rId17" Type="http://schemas.openxmlformats.org/officeDocument/2006/relationships/hyperlink" Target="https://habrahabr.ru/post/111274/" TargetMode="External"/><Relationship Id="rId2" Type="http://schemas.openxmlformats.org/officeDocument/2006/relationships/hyperlink" Target="http://www.openoffice.org/ru/" TargetMode="External"/><Relationship Id="rId16" Type="http://schemas.openxmlformats.org/officeDocument/2006/relationships/hyperlink" Target="http://www.chemstatio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a-installer.de/" TargetMode="External"/><Relationship Id="rId11" Type="http://schemas.openxmlformats.org/officeDocument/2006/relationships/hyperlink" Target="http://www.gnu.org/software/octave/" TargetMode="External"/><Relationship Id="rId5" Type="http://schemas.openxmlformats.org/officeDocument/2006/relationships/hyperlink" Target="https://inkscape.org/ru/" TargetMode="External"/><Relationship Id="rId15" Type="http://schemas.openxmlformats.org/officeDocument/2006/relationships/hyperlink" Target="http://librecad.org/cms/home.html" TargetMode="External"/><Relationship Id="rId10" Type="http://schemas.openxmlformats.org/officeDocument/2006/relationships/hyperlink" Target="http://freemat.sourceforge.net/index.html" TargetMode="External"/><Relationship Id="rId4" Type="http://schemas.openxmlformats.org/officeDocument/2006/relationships/hyperlink" Target="http://www.stduviewer.ru/" TargetMode="External"/><Relationship Id="rId9" Type="http://schemas.openxmlformats.org/officeDocument/2006/relationships/hyperlink" Target="https://www.scribus.net/" TargetMode="External"/><Relationship Id="rId14" Type="http://schemas.openxmlformats.org/officeDocument/2006/relationships/hyperlink" Target="http://freecadweb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-online.ru/tool/1006/" TargetMode="External"/><Relationship Id="rId2" Type="http://schemas.openxmlformats.org/officeDocument/2006/relationships/hyperlink" Target="http://www.doc-online.ru/tool/49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bsoftware.ru/articles.php?id=170&amp;idCat=10" TargetMode="External"/><Relationship Id="rId4" Type="http://schemas.openxmlformats.org/officeDocument/2006/relationships/hyperlink" Target="http://www.doc-online.ru/tool/277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75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GNU Octav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87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37" y="8849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4</a:t>
            </a:r>
            <a:r>
              <a:rPr lang="ru-RU" sz="3200" b="1" dirty="0" smtClean="0"/>
              <a:t>. Программы для математических вычислений, преобразований и разработки алгоритмов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/>
              <a:t>GNU </a:t>
            </a:r>
            <a:r>
              <a:rPr lang="en-US" sz="2400" b="1" dirty="0" smtClean="0"/>
              <a:t>Octave</a:t>
            </a:r>
            <a:r>
              <a:rPr lang="ru-RU" sz="2400" b="1" dirty="0"/>
              <a:t> </a:t>
            </a:r>
            <a:r>
              <a:rPr lang="ru-RU" sz="2400" dirty="0"/>
              <a:t>- свободная система для математических вычислений, использующая совместимый с MATLAB язык высокого уровня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536504" cy="401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18678" y="2266713"/>
            <a:ext cx="42187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Интерактивный </a:t>
            </a:r>
            <a:r>
              <a:rPr lang="ru-RU" sz="1600" dirty="0"/>
              <a:t>командный интерфейс для решения линейных и нелинейных математических задач, а также проведения других численных экспериментов. Кроме того, </a:t>
            </a:r>
            <a:r>
              <a:rPr lang="ru-RU" sz="1600" dirty="0" err="1"/>
              <a:t>Octave</a:t>
            </a:r>
            <a:r>
              <a:rPr lang="ru-RU" sz="1600" dirty="0"/>
              <a:t> можно использовать для пакетной обработки. Язык </a:t>
            </a:r>
            <a:r>
              <a:rPr lang="ru-RU" sz="1600" dirty="0" err="1"/>
              <a:t>Octave</a:t>
            </a:r>
            <a:r>
              <a:rPr lang="ru-RU" sz="1600" dirty="0"/>
              <a:t> оперирует </a:t>
            </a:r>
            <a:r>
              <a:rPr lang="ru-RU" sz="1600" b="1" dirty="0"/>
              <a:t>арифметикой вещественных и комплексных скаляров и матриц</a:t>
            </a:r>
            <a:r>
              <a:rPr lang="ru-RU" sz="1600" dirty="0"/>
              <a:t>, имеет расширения для </a:t>
            </a:r>
            <a:r>
              <a:rPr lang="ru-RU" sz="1600" b="1" dirty="0"/>
              <a:t>решения линейных алгебраических задач</a:t>
            </a:r>
            <a:r>
              <a:rPr lang="ru-RU" sz="1600" dirty="0"/>
              <a:t>, нахождения </a:t>
            </a:r>
            <a:r>
              <a:rPr lang="ru-RU" sz="1600" b="1" dirty="0"/>
              <a:t>корней систем нелинейных алгебраических уравнений</a:t>
            </a:r>
            <a:r>
              <a:rPr lang="ru-RU" sz="1600" dirty="0"/>
              <a:t>, работы с </a:t>
            </a:r>
            <a:r>
              <a:rPr lang="ru-RU" sz="1600" b="1" dirty="0"/>
              <a:t>полиномами</a:t>
            </a:r>
            <a:r>
              <a:rPr lang="ru-RU" sz="1600" dirty="0"/>
              <a:t>, решения различных </a:t>
            </a:r>
            <a:r>
              <a:rPr lang="ru-RU" sz="1600" b="1" dirty="0"/>
              <a:t>дифференциальных уравнений</a:t>
            </a:r>
            <a:r>
              <a:rPr lang="ru-RU" sz="1600" dirty="0"/>
              <a:t>, </a:t>
            </a:r>
            <a:r>
              <a:rPr lang="ru-RU" sz="1600" b="1" dirty="0"/>
              <a:t>интегрирования систем дифференциальных и дифференциально-алгебраических уравнений первого порядка</a:t>
            </a:r>
            <a:r>
              <a:rPr lang="ru-RU" sz="1600" dirty="0"/>
              <a:t>, </a:t>
            </a:r>
            <a:r>
              <a:rPr lang="ru-RU" sz="1600" b="1" dirty="0"/>
              <a:t>интегрирования</a:t>
            </a:r>
            <a:r>
              <a:rPr lang="ru-RU" sz="1600" dirty="0"/>
              <a:t> функций на конечных и бесконечных интервалах</a:t>
            </a:r>
          </a:p>
        </p:txBody>
      </p:sp>
    </p:spTree>
    <p:extLst>
      <p:ext uri="{BB962C8B-B14F-4D97-AF65-F5344CB8AC3E}">
        <p14:creationId xmlns:p14="http://schemas.microsoft.com/office/powerpoint/2010/main" xmlns="" val="20571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4</a:t>
            </a:r>
            <a:r>
              <a:rPr lang="ru-RU" sz="3200" b="1" dirty="0" smtClean="0"/>
              <a:t>. Программы для математических вычислений, преобразований и разработки алгоритмов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6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err="1" smtClean="0"/>
              <a:t>Maxima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921" y="1052736"/>
            <a:ext cx="4701902" cy="353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математическая</a:t>
            </a:r>
          </a:p>
          <a:p>
            <a:r>
              <a:rPr lang="ru-RU" dirty="0" smtClean="0"/>
              <a:t>система </a:t>
            </a:r>
            <a:r>
              <a:rPr lang="ru-RU" dirty="0"/>
              <a:t>для работы с символьными и численными выражениями, включающая </a:t>
            </a:r>
            <a:r>
              <a:rPr lang="ru-RU" b="1" dirty="0"/>
              <a:t>дифференцирование</a:t>
            </a:r>
            <a:r>
              <a:rPr lang="ru-RU" dirty="0"/>
              <a:t>, </a:t>
            </a:r>
            <a:r>
              <a:rPr lang="ru-RU" b="1" dirty="0"/>
              <a:t>интегрирование</a:t>
            </a:r>
            <a:r>
              <a:rPr lang="ru-RU" dirty="0"/>
              <a:t>, </a:t>
            </a:r>
            <a:r>
              <a:rPr lang="ru-RU" b="1" dirty="0"/>
              <a:t>разложение в ряд</a:t>
            </a:r>
            <a:r>
              <a:rPr lang="ru-RU" dirty="0"/>
              <a:t>, </a:t>
            </a:r>
            <a:r>
              <a:rPr lang="ru-RU" b="1" dirty="0"/>
              <a:t>преобразование Лапласа</a:t>
            </a:r>
            <a:r>
              <a:rPr lang="ru-RU" dirty="0"/>
              <a:t>, </a:t>
            </a:r>
            <a:r>
              <a:rPr lang="ru-RU" b="1" dirty="0"/>
              <a:t>обыкновенные дифференциальные уравнения</a:t>
            </a:r>
            <a:r>
              <a:rPr lang="ru-RU" dirty="0"/>
              <a:t>, </a:t>
            </a:r>
            <a:r>
              <a:rPr lang="ru-RU" b="1" dirty="0"/>
              <a:t>системы линейных уравнений</a:t>
            </a:r>
            <a:r>
              <a:rPr lang="ru-RU" dirty="0"/>
              <a:t>, </a:t>
            </a:r>
            <a:r>
              <a:rPr lang="ru-RU" b="1" dirty="0"/>
              <a:t>многочлены</a:t>
            </a:r>
            <a:r>
              <a:rPr lang="ru-RU" dirty="0"/>
              <a:t>, </a:t>
            </a:r>
            <a:r>
              <a:rPr lang="ru-RU" b="1" dirty="0"/>
              <a:t>множества</a:t>
            </a:r>
            <a:r>
              <a:rPr lang="ru-RU" dirty="0"/>
              <a:t>, списки, векторы, матрицы и тензоры. </a:t>
            </a:r>
            <a:r>
              <a:rPr lang="ru-RU" dirty="0" err="1"/>
              <a:t>Maxima</a:t>
            </a:r>
            <a:r>
              <a:rPr lang="ru-RU" dirty="0"/>
              <a:t> производит численные расчеты высокой точности, используя точные дроби, целые числа и числа с плавающей точкой произвольной точности. Система позволяет строить </a:t>
            </a:r>
            <a:r>
              <a:rPr lang="ru-RU" b="1" dirty="0"/>
              <a:t>графики</a:t>
            </a:r>
            <a:r>
              <a:rPr lang="ru-RU" dirty="0"/>
              <a:t> функций и статистических данных в </a:t>
            </a:r>
            <a:r>
              <a:rPr lang="ru-RU" b="1" dirty="0"/>
              <a:t>двух</a:t>
            </a:r>
            <a:r>
              <a:rPr lang="ru-RU" dirty="0"/>
              <a:t> и </a:t>
            </a:r>
            <a:r>
              <a:rPr lang="ru-RU" b="1" dirty="0"/>
              <a:t>трех</a:t>
            </a:r>
            <a:r>
              <a:rPr lang="ru-RU" dirty="0"/>
              <a:t> измерениях.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35692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6"/>
            <a:ext cx="9036496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4</a:t>
            </a:r>
            <a:r>
              <a:rPr lang="ru-RU" sz="3200" b="1" dirty="0" smtClean="0"/>
              <a:t>. Программы для математических вычислений, преобразований и разработки алгоритмов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1509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/>
              <a:t>Scilab</a:t>
            </a:r>
            <a:r>
              <a:rPr lang="ru-RU" sz="2400" dirty="0"/>
              <a:t> (читается </a:t>
            </a:r>
            <a:r>
              <a:rPr lang="ru-RU" sz="2400" dirty="0" err="1"/>
              <a:t>Сайлэб</a:t>
            </a:r>
            <a:r>
              <a:rPr lang="ru-RU" sz="2400" dirty="0"/>
              <a:t>) — пакет прикладных математических программ, предоставляющий мощное открытое </a:t>
            </a:r>
            <a:r>
              <a:rPr lang="ru-RU" sz="2400" dirty="0" smtClean="0"/>
              <a:t>приложение для </a:t>
            </a:r>
            <a:r>
              <a:rPr lang="ru-RU" sz="2400" dirty="0"/>
              <a:t>инженерных (технических) и научных расчётов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3314" name="Picture 2" descr="Scilab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09347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cstula.ru/upload/iblock/484/4840dfe4ae69505814ad58bc3d8ea1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4135"/>
            <a:ext cx="3810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43644" y="2575649"/>
            <a:ext cx="5076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отни </a:t>
            </a:r>
            <a:r>
              <a:rPr lang="ru-RU" b="1" dirty="0"/>
              <a:t>математических функций</a:t>
            </a:r>
            <a:r>
              <a:rPr lang="ru-RU" dirty="0"/>
              <a:t>, и есть возможность добавления новых, написанных на различных языках (C, C++, </a:t>
            </a:r>
            <a:r>
              <a:rPr lang="ru-RU" dirty="0" err="1"/>
              <a:t>Fortran</a:t>
            </a:r>
            <a:r>
              <a:rPr lang="ru-RU" dirty="0"/>
              <a:t> и т. д.).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имеются разнообразные структуры данных (списки, полиномы, рациональные функции, линейные системы), интерпретатор и язык высокого уровня.</a:t>
            </a:r>
          </a:p>
          <a:p>
            <a:r>
              <a:rPr lang="ru-RU" dirty="0" err="1"/>
              <a:t>Scilab</a:t>
            </a:r>
            <a:r>
              <a:rPr lang="ru-RU" dirty="0"/>
              <a:t> был </a:t>
            </a:r>
            <a:r>
              <a:rPr lang="ru-RU" b="1" dirty="0"/>
              <a:t>спроектирован как открытая система, и пользователи могут добавлять в него свои типы данных и опера</a:t>
            </a:r>
            <a:r>
              <a:rPr lang="ru-RU" dirty="0"/>
              <a:t>ции путём перегрузки.</a:t>
            </a:r>
          </a:p>
          <a:p>
            <a:r>
              <a:rPr lang="ru-RU" dirty="0"/>
              <a:t>В состав пакета также входит </a:t>
            </a:r>
            <a:r>
              <a:rPr lang="ru-RU" dirty="0" err="1"/>
              <a:t>Scicos</a:t>
            </a:r>
            <a:r>
              <a:rPr lang="ru-RU" dirty="0"/>
              <a:t> — инструмент для редактирования блочных диаграмм и симуляции (аналог </a:t>
            </a:r>
            <a:r>
              <a:rPr lang="ru-RU" dirty="0" err="1" smtClean="0"/>
              <a:t>Simulink</a:t>
            </a:r>
            <a:r>
              <a:rPr lang="ru-RU" dirty="0" smtClean="0"/>
              <a:t> в </a:t>
            </a:r>
            <a:r>
              <a:rPr lang="ru-RU" dirty="0"/>
              <a:t>пакете MATLAB). Имеется возможность совместной работы </a:t>
            </a:r>
            <a:r>
              <a:rPr lang="ru-RU" dirty="0" err="1"/>
              <a:t>Scilab</a:t>
            </a:r>
            <a:r>
              <a:rPr lang="ru-RU" dirty="0"/>
              <a:t> с программой </a:t>
            </a:r>
            <a:r>
              <a:rPr lang="ru-RU" dirty="0" err="1"/>
              <a:t>LabVIEW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555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9185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4</a:t>
            </a:r>
            <a:r>
              <a:rPr lang="ru-RU" sz="3200" b="1" dirty="0" smtClean="0"/>
              <a:t>. Программы для математических вычислений, преобразований и разработки алгоритмов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904" y="1052736"/>
            <a:ext cx="6945839" cy="19442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b="1" dirty="0" err="1"/>
              <a:t>Julia</a:t>
            </a:r>
            <a:r>
              <a:rPr lang="ru-RU" sz="2800" b="1" dirty="0"/>
              <a:t> </a:t>
            </a:r>
            <a:r>
              <a:rPr lang="ru-RU" sz="2800" dirty="0"/>
              <a:t>— высокоуровневый высокопроизводительный свободный язык программирования с динамической типизацией, созданный для математических вычислений. Эффективен также и для написания программ общего назначения.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912510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Визуализация данных и построение графиков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позволяет </a:t>
            </a:r>
            <a:r>
              <a:rPr lang="ru-RU" sz="1600" dirty="0"/>
              <a:t>быстро </a:t>
            </a:r>
            <a:r>
              <a:rPr lang="ru-RU" sz="1600" b="1" dirty="0"/>
              <a:t>загружать многомерные наборы данных</a:t>
            </a:r>
            <a:r>
              <a:rPr lang="ru-RU" sz="1600" dirty="0"/>
              <a:t>, параллельно выполнять агрегацию, объединение и предварительную </a:t>
            </a:r>
            <a:r>
              <a:rPr lang="ru-RU" sz="1600" dirty="0" smtClean="0"/>
              <a:t>обработку. Вы </a:t>
            </a:r>
            <a:r>
              <a:rPr lang="ru-RU" sz="1600" dirty="0"/>
              <a:t>также можете выполнять онлайн вычисления потоковых данных с </a:t>
            </a:r>
            <a:r>
              <a:rPr lang="ru-RU" sz="1600" dirty="0" err="1">
                <a:hlinkClick r:id="rId3"/>
              </a:rPr>
              <a:t>OnlineStats.jl</a:t>
            </a:r>
            <a:r>
              <a:rPr lang="ru-RU" sz="1600" dirty="0"/>
              <a:t> 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может работать практически со всеми </a:t>
            </a:r>
            <a:r>
              <a:rPr lang="ru-RU" sz="1600" b="1" dirty="0"/>
              <a:t>базами </a:t>
            </a:r>
            <a:r>
              <a:rPr lang="ru-RU" sz="1600" b="1" dirty="0" smtClean="0"/>
              <a:t>данных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мощные инструменты для глубокого обучения ( </a:t>
            </a:r>
            <a:r>
              <a:rPr lang="ru-RU" sz="1600" dirty="0" err="1">
                <a:hlinkClick r:id="rId4"/>
              </a:rPr>
              <a:t>Flux.jl</a:t>
            </a:r>
            <a:r>
              <a:rPr lang="ru-RU" sz="1600" dirty="0"/>
              <a:t> и </a:t>
            </a:r>
            <a:r>
              <a:rPr lang="ru-RU" sz="1600" dirty="0" err="1">
                <a:hlinkClick r:id="rId5"/>
              </a:rPr>
              <a:t>Knet.jl</a:t>
            </a:r>
            <a:r>
              <a:rPr lang="ru-RU" sz="1600" dirty="0"/>
              <a:t> ),</a:t>
            </a:r>
            <a:r>
              <a:rPr lang="ru-RU" sz="1600" dirty="0">
                <a:hlinkClick r:id="rId6"/>
              </a:rPr>
              <a:t>машинного обучения</a:t>
            </a:r>
            <a:r>
              <a:rPr lang="ru-RU" sz="1600" dirty="0"/>
              <a:t> и </a:t>
            </a:r>
            <a:r>
              <a:rPr lang="ru-RU" sz="1600" b="1" dirty="0"/>
              <a:t>искусственного </a:t>
            </a:r>
            <a:r>
              <a:rPr lang="ru-RU" sz="1600" b="1" dirty="0" smtClean="0"/>
              <a:t>интеллекта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дифференциальных </a:t>
            </a:r>
            <a:r>
              <a:rPr lang="ru-RU" sz="1600" dirty="0"/>
              <a:t>уравнений</a:t>
            </a:r>
            <a:r>
              <a:rPr lang="ru-RU" sz="1600" dirty="0">
                <a:hlinkClick r:id="rId7"/>
              </a:rPr>
              <a:t>(</a:t>
            </a:r>
            <a:r>
              <a:rPr lang="en-US" sz="1600" dirty="0" err="1">
                <a:hlinkClick r:id="rId7"/>
              </a:rPr>
              <a:t>DifferentialEquations.jl</a:t>
            </a:r>
            <a:r>
              <a:rPr lang="en-US" sz="1600" dirty="0">
                <a:hlinkClick r:id="rId7"/>
              </a:rPr>
              <a:t>)</a:t>
            </a:r>
            <a:r>
              <a:rPr lang="en-US" sz="1600" dirty="0"/>
              <a:t> , </a:t>
            </a:r>
            <a:r>
              <a:rPr lang="ru-RU" sz="1600" dirty="0"/>
              <a:t>инструменты оптимизации ( </a:t>
            </a:r>
            <a:r>
              <a:rPr lang="en-US" sz="1600" dirty="0" err="1">
                <a:hlinkClick r:id="rId8"/>
              </a:rPr>
              <a:t>JuMP.jl</a:t>
            </a:r>
            <a:r>
              <a:rPr lang="en-US" sz="1600" dirty="0"/>
              <a:t> </a:t>
            </a:r>
            <a:r>
              <a:rPr lang="ru-RU" sz="1600" dirty="0"/>
              <a:t>и </a:t>
            </a:r>
            <a:r>
              <a:rPr lang="en-US" sz="1600" dirty="0" err="1">
                <a:hlinkClick r:id="rId9"/>
              </a:rPr>
              <a:t>Optim.jl</a:t>
            </a:r>
            <a:r>
              <a:rPr lang="en-US" sz="1600" dirty="0"/>
              <a:t> ), </a:t>
            </a:r>
            <a:r>
              <a:rPr lang="ru-RU" sz="1600" dirty="0"/>
              <a:t>итерационные линейные решатели </a:t>
            </a:r>
            <a:r>
              <a:rPr lang="ru-RU" sz="1600" dirty="0">
                <a:hlinkClick r:id="rId10"/>
              </a:rPr>
              <a:t>(</a:t>
            </a:r>
            <a:r>
              <a:rPr lang="en-US" sz="1600" dirty="0" err="1">
                <a:hlinkClick r:id="rId10"/>
              </a:rPr>
              <a:t>IterativeSolvers</a:t>
            </a:r>
            <a:r>
              <a:rPr lang="en-US" sz="1600" dirty="0">
                <a:hlinkClick r:id="rId10"/>
              </a:rPr>
              <a:t> .</a:t>
            </a:r>
            <a:r>
              <a:rPr lang="en-US" sz="1600" dirty="0" err="1">
                <a:hlinkClick r:id="rId10"/>
              </a:rPr>
              <a:t>jl</a:t>
            </a:r>
            <a:r>
              <a:rPr lang="en-US" sz="1600" dirty="0">
                <a:hlinkClick r:id="rId10"/>
              </a:rPr>
              <a:t>)</a:t>
            </a:r>
            <a:r>
              <a:rPr lang="en-US" sz="1600" dirty="0"/>
              <a:t> , </a:t>
            </a:r>
            <a:r>
              <a:rPr lang="ru-RU" sz="1600" dirty="0" smtClean="0"/>
              <a:t>преобразования Фурье</a:t>
            </a:r>
            <a:r>
              <a:rPr lang="ru-RU" sz="1600" dirty="0" smtClean="0">
                <a:hlinkClick r:id="rId11"/>
              </a:rPr>
              <a:t>(</a:t>
            </a:r>
            <a:r>
              <a:rPr lang="en-US" sz="1600" dirty="0" err="1">
                <a:hlinkClick r:id="rId11"/>
              </a:rPr>
              <a:t>AbstractFFTs.jl</a:t>
            </a:r>
            <a:r>
              <a:rPr lang="en-US" sz="1600" dirty="0">
                <a:hlinkClick r:id="rId11"/>
              </a:rPr>
              <a:t>)</a:t>
            </a:r>
            <a:r>
              <a:rPr lang="en-US" sz="1600" dirty="0"/>
              <a:t> 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Юлия </a:t>
            </a:r>
            <a:r>
              <a:rPr lang="ru-RU" sz="1600" dirty="0"/>
              <a:t>также предлагает ряд </a:t>
            </a:r>
            <a:r>
              <a:rPr lang="ru-RU" sz="1600" dirty="0" err="1">
                <a:hlinkClick r:id="rId12"/>
              </a:rPr>
              <a:t>доменно</a:t>
            </a:r>
            <a:r>
              <a:rPr lang="ru-RU" sz="1600" dirty="0"/>
              <a:t> -специфичных экосистем, таких как биология </a:t>
            </a:r>
            <a:r>
              <a:rPr lang="ru-RU" sz="1600" dirty="0">
                <a:hlinkClick r:id="rId12"/>
              </a:rPr>
              <a:t>(</a:t>
            </a:r>
            <a:r>
              <a:rPr lang="en-US" sz="1600" dirty="0" err="1">
                <a:hlinkClick r:id="rId12"/>
              </a:rPr>
              <a:t>BioJulia</a:t>
            </a:r>
            <a:r>
              <a:rPr lang="en-US" sz="1600" dirty="0">
                <a:hlinkClick r:id="rId12"/>
              </a:rPr>
              <a:t>)</a:t>
            </a:r>
            <a:r>
              <a:rPr lang="en-US" sz="1600" dirty="0"/>
              <a:t>, </a:t>
            </a:r>
            <a:r>
              <a:rPr lang="ru-RU" sz="1600" dirty="0"/>
              <a:t>исследование операций </a:t>
            </a:r>
            <a:r>
              <a:rPr lang="ru-RU" sz="1600" dirty="0">
                <a:hlinkClick r:id="rId13"/>
              </a:rPr>
              <a:t>(</a:t>
            </a:r>
            <a:r>
              <a:rPr lang="en-US" sz="1600" dirty="0" err="1">
                <a:hlinkClick r:id="rId13"/>
              </a:rPr>
              <a:t>JuliaOpt</a:t>
            </a:r>
            <a:r>
              <a:rPr lang="en-US" sz="1600" dirty="0">
                <a:hlinkClick r:id="rId13"/>
              </a:rPr>
              <a:t>)</a:t>
            </a:r>
            <a:r>
              <a:rPr lang="en-US" sz="1600" dirty="0"/>
              <a:t> , </a:t>
            </a:r>
            <a:r>
              <a:rPr lang="ru-RU" sz="1600" dirty="0"/>
              <a:t>обработка изображений </a:t>
            </a:r>
            <a:r>
              <a:rPr lang="ru-RU" sz="1600" dirty="0">
                <a:hlinkClick r:id="rId14"/>
              </a:rPr>
              <a:t>(</a:t>
            </a:r>
            <a:r>
              <a:rPr lang="en-US" sz="1600" dirty="0" err="1">
                <a:hlinkClick r:id="rId14"/>
              </a:rPr>
              <a:t>JuliaImages</a:t>
            </a:r>
            <a:r>
              <a:rPr lang="en-US" sz="1600" dirty="0">
                <a:hlinkClick r:id="rId14"/>
              </a:rPr>
              <a:t>)</a:t>
            </a:r>
            <a:r>
              <a:rPr lang="en-US" sz="1600" dirty="0"/>
              <a:t> , </a:t>
            </a:r>
            <a:r>
              <a:rPr lang="ru-RU" sz="1600" dirty="0"/>
              <a:t>квантовая физика </a:t>
            </a:r>
            <a:r>
              <a:rPr lang="ru-RU" sz="1600" dirty="0">
                <a:hlinkClick r:id="rId15"/>
              </a:rPr>
              <a:t>(</a:t>
            </a:r>
            <a:r>
              <a:rPr lang="en-US" sz="1600" dirty="0" err="1">
                <a:hlinkClick r:id="rId15"/>
              </a:rPr>
              <a:t>QuantumOptics</a:t>
            </a:r>
            <a:r>
              <a:rPr lang="en-US" sz="1600" dirty="0">
                <a:hlinkClick r:id="rId15"/>
              </a:rPr>
              <a:t>)</a:t>
            </a:r>
            <a:r>
              <a:rPr lang="en-US" sz="1600" dirty="0"/>
              <a:t> , </a:t>
            </a:r>
            <a:r>
              <a:rPr lang="ru-RU" sz="1600" dirty="0"/>
              <a:t>нелинейная динамика</a:t>
            </a:r>
            <a:r>
              <a:rPr lang="ru-RU" sz="1600" dirty="0">
                <a:hlinkClick r:id="rId16"/>
              </a:rPr>
              <a:t>(</a:t>
            </a:r>
            <a:r>
              <a:rPr lang="en-US" sz="1600" dirty="0" err="1">
                <a:hlinkClick r:id="rId16"/>
              </a:rPr>
              <a:t>JuliaDynamics</a:t>
            </a:r>
            <a:r>
              <a:rPr lang="en-US" sz="1600" dirty="0">
                <a:hlinkClick r:id="rId16"/>
              </a:rPr>
              <a:t>)</a:t>
            </a:r>
            <a:r>
              <a:rPr lang="en-US" sz="1600" dirty="0"/>
              <a:t> , </a:t>
            </a:r>
            <a:r>
              <a:rPr lang="ru-RU" sz="1600" dirty="0"/>
              <a:t>количественная экономика </a:t>
            </a:r>
            <a:r>
              <a:rPr lang="ru-RU" sz="1600" dirty="0">
                <a:hlinkClick r:id="rId17"/>
              </a:rPr>
              <a:t>(</a:t>
            </a:r>
            <a:r>
              <a:rPr lang="en-US" sz="1600" dirty="0" err="1">
                <a:hlinkClick r:id="rId17"/>
              </a:rPr>
              <a:t>QuantEcon</a:t>
            </a:r>
            <a:r>
              <a:rPr lang="en-US" sz="1600" dirty="0">
                <a:hlinkClick r:id="rId17"/>
              </a:rPr>
              <a:t>)</a:t>
            </a:r>
            <a:r>
              <a:rPr lang="en-US" sz="1600" dirty="0"/>
              <a:t> , </a:t>
            </a:r>
            <a:r>
              <a:rPr lang="ru-RU" sz="1600" dirty="0"/>
              <a:t>астрономия </a:t>
            </a:r>
            <a:r>
              <a:rPr lang="ru-RU" sz="1600" dirty="0">
                <a:hlinkClick r:id="rId18"/>
              </a:rPr>
              <a:t>(</a:t>
            </a:r>
            <a:r>
              <a:rPr lang="en-US" sz="1600" dirty="0" err="1">
                <a:hlinkClick r:id="rId18"/>
              </a:rPr>
              <a:t>JuliaAstro</a:t>
            </a:r>
            <a:r>
              <a:rPr lang="en-US" sz="1600" dirty="0">
                <a:hlinkClick r:id="rId18"/>
              </a:rPr>
              <a:t>)</a:t>
            </a:r>
            <a:r>
              <a:rPr lang="en-US" sz="1600" dirty="0"/>
              <a:t> </a:t>
            </a:r>
            <a:r>
              <a:rPr lang="ru-RU" sz="1600" dirty="0"/>
              <a:t>и экология </a:t>
            </a:r>
            <a:r>
              <a:rPr lang="ru-RU" sz="1600" u="sng" dirty="0">
                <a:hlinkClick r:id="rId19"/>
              </a:rPr>
              <a:t>(</a:t>
            </a:r>
            <a:r>
              <a:rPr lang="en-US" sz="1600" u="sng" dirty="0" err="1">
                <a:hlinkClick r:id="rId19"/>
              </a:rPr>
              <a:t>EcoJulia</a:t>
            </a:r>
            <a:r>
              <a:rPr lang="en-US" sz="1600" u="sng" dirty="0" smtClean="0">
                <a:hlinkClick r:id="rId19"/>
              </a:rPr>
              <a:t>)</a:t>
            </a:r>
            <a:r>
              <a:rPr lang="en-US" sz="1600" dirty="0" smtClean="0"/>
              <a:t>,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Параллельные </a:t>
            </a:r>
            <a:r>
              <a:rPr lang="ru-RU" sz="1600" dirty="0" smtClean="0"/>
              <a:t>вычисления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649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ru-RU" dirty="0" smtClean="0"/>
              <a:t>. </a:t>
            </a:r>
            <a:r>
              <a:rPr lang="en-US" dirty="0" smtClean="0"/>
              <a:t>GNU </a:t>
            </a:r>
            <a:r>
              <a:rPr lang="en-US" dirty="0"/>
              <a:t>Scientific Library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368152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GNU </a:t>
            </a:r>
            <a:r>
              <a:rPr lang="ru-RU" sz="2000" b="1" dirty="0" err="1"/>
              <a:t>Scientific</a:t>
            </a:r>
            <a:r>
              <a:rPr lang="ru-RU" sz="2000" b="1" dirty="0"/>
              <a:t> </a:t>
            </a:r>
            <a:r>
              <a:rPr lang="ru-RU" sz="2000" b="1" dirty="0" err="1"/>
              <a:t>Library</a:t>
            </a:r>
            <a:r>
              <a:rPr lang="ru-RU" sz="2000" b="1" dirty="0"/>
              <a:t> </a:t>
            </a:r>
            <a:r>
              <a:rPr lang="ru-RU" sz="2000" dirty="0"/>
              <a:t>(или GSL) это библиотека, написанная на языке программирования </a:t>
            </a:r>
            <a:r>
              <a:rPr lang="ru-RU" sz="2000" dirty="0" smtClean="0"/>
              <a:t>C, </a:t>
            </a:r>
            <a:r>
              <a:rPr lang="ru-RU" sz="2000" dirty="0"/>
              <a:t>для численных вычислений в прикладной математике и науке. GSL является частью проекта GNU и распространяется на условиях лицензии GPL</a:t>
            </a:r>
            <a:r>
              <a:rPr lang="ru-RU" sz="2000" dirty="0" smtClean="0"/>
              <a:t>. </a:t>
            </a:r>
            <a:r>
              <a:rPr lang="ru-RU" sz="2000" dirty="0"/>
              <a:t>Всего имеется более </a:t>
            </a:r>
            <a:r>
              <a:rPr lang="ru-RU" sz="2000" b="1" dirty="0"/>
              <a:t>1000</a:t>
            </a:r>
            <a:r>
              <a:rPr lang="ru-RU" sz="2000" dirty="0"/>
              <a:t> функций с обширным набором тестов.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646202"/>
            <a:ext cx="5544616" cy="403187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 smtClean="0"/>
              <a:t>Распределения </a:t>
            </a:r>
            <a:r>
              <a:rPr lang="ru-RU" sz="1600" dirty="0"/>
              <a:t>вероятностей</a:t>
            </a:r>
          </a:p>
          <a:p>
            <a:r>
              <a:rPr lang="ru-RU" sz="1600" dirty="0"/>
              <a:t>Статистика</a:t>
            </a:r>
          </a:p>
          <a:p>
            <a:r>
              <a:rPr lang="ru-RU" sz="1600" dirty="0"/>
              <a:t>Гистограммы</a:t>
            </a:r>
          </a:p>
          <a:p>
            <a:r>
              <a:rPr lang="ru-RU" sz="1600" dirty="0"/>
              <a:t>Кортежи</a:t>
            </a:r>
          </a:p>
          <a:p>
            <a:r>
              <a:rPr lang="ru-RU" sz="1600" dirty="0"/>
              <a:t>Интегрирование методом Монте-Карло</a:t>
            </a:r>
          </a:p>
          <a:p>
            <a:r>
              <a:rPr lang="ru-RU" sz="1600" dirty="0"/>
              <a:t>Алгоритм имитации отжига</a:t>
            </a:r>
          </a:p>
          <a:p>
            <a:r>
              <a:rPr lang="ru-RU" sz="1600" dirty="0"/>
              <a:t>Обыкновенные дифференциальные уравнения</a:t>
            </a:r>
          </a:p>
          <a:p>
            <a:r>
              <a:rPr lang="ru-RU" sz="1600" dirty="0"/>
              <a:t>Интерполяция</a:t>
            </a:r>
          </a:p>
          <a:p>
            <a:r>
              <a:rPr lang="ru-RU" sz="1600" dirty="0"/>
              <a:t>Численное дифференцирование</a:t>
            </a:r>
          </a:p>
          <a:p>
            <a:r>
              <a:rPr lang="ru-RU" sz="1600" dirty="0"/>
              <a:t>Разложение по полиномам </a:t>
            </a:r>
            <a:r>
              <a:rPr lang="ru-RU" sz="1600" dirty="0" smtClean="0"/>
              <a:t>Чебышева</a:t>
            </a:r>
            <a:endParaRPr lang="ru-RU" sz="1600" dirty="0"/>
          </a:p>
          <a:p>
            <a:r>
              <a:rPr lang="ru-RU" sz="1600" dirty="0"/>
              <a:t>Суммирование рядов</a:t>
            </a:r>
          </a:p>
          <a:p>
            <a:r>
              <a:rPr lang="ru-RU" sz="1600" dirty="0"/>
              <a:t>Преобразование Ханкеля</a:t>
            </a:r>
          </a:p>
          <a:p>
            <a:r>
              <a:rPr lang="ru-RU" sz="1600" dirty="0"/>
              <a:t>Поиск корней</a:t>
            </a:r>
          </a:p>
          <a:p>
            <a:r>
              <a:rPr lang="ru-RU" sz="1600" dirty="0"/>
              <a:t>Оптимизация</a:t>
            </a:r>
          </a:p>
          <a:p>
            <a:r>
              <a:rPr lang="ru-RU" sz="1600" dirty="0"/>
              <a:t>Метод наименьших квадратов</a:t>
            </a:r>
          </a:p>
          <a:p>
            <a:r>
              <a:rPr lang="ru-RU" sz="1600" dirty="0"/>
              <a:t>Алгоритм </a:t>
            </a:r>
            <a:r>
              <a:rPr lang="ru-RU" sz="1600" dirty="0" err="1"/>
              <a:t>Левенберга</a:t>
            </a:r>
            <a:r>
              <a:rPr lang="ru-RU" sz="1600" dirty="0"/>
              <a:t> — </a:t>
            </a:r>
            <a:r>
              <a:rPr lang="ru-RU" sz="1600" dirty="0" err="1" smtClean="0"/>
              <a:t>Марквардта</a:t>
            </a:r>
            <a:endParaRPr lang="ru-RU" sz="1600" dirty="0"/>
          </a:p>
          <a:p>
            <a:r>
              <a:rPr lang="ru-RU" sz="1600" dirty="0"/>
              <a:t>Физические константы</a:t>
            </a:r>
          </a:p>
          <a:p>
            <a:r>
              <a:rPr lang="ru-RU" sz="1600" dirty="0"/>
              <a:t>Операции с числами с плавающей запятой в формате IEEE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276872"/>
            <a:ext cx="15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Возможности: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689" y="2753923"/>
            <a:ext cx="36724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Элементарные функции</a:t>
            </a:r>
          </a:p>
          <a:p>
            <a:r>
              <a:rPr lang="ru-RU" sz="1600" dirty="0"/>
              <a:t>Комплексные числа</a:t>
            </a:r>
          </a:p>
          <a:p>
            <a:r>
              <a:rPr lang="ru-RU" sz="1600" dirty="0"/>
              <a:t>Полиномы</a:t>
            </a:r>
          </a:p>
          <a:p>
            <a:r>
              <a:rPr lang="ru-RU" sz="1600" dirty="0"/>
              <a:t>Специальные функции</a:t>
            </a:r>
          </a:p>
          <a:p>
            <a:r>
              <a:rPr lang="ru-RU" sz="1600" dirty="0"/>
              <a:t>Векторы и матрицы</a:t>
            </a:r>
          </a:p>
          <a:p>
            <a:r>
              <a:rPr lang="ru-RU" sz="1600" dirty="0"/>
              <a:t>Перестановки</a:t>
            </a:r>
          </a:p>
          <a:p>
            <a:r>
              <a:rPr lang="ru-RU" sz="1600" dirty="0"/>
              <a:t>Сочетания</a:t>
            </a:r>
          </a:p>
          <a:p>
            <a:r>
              <a:rPr lang="ru-RU" sz="1600" dirty="0"/>
              <a:t>Сортировка</a:t>
            </a:r>
          </a:p>
          <a:p>
            <a:r>
              <a:rPr lang="ru-RU" sz="1600" dirty="0"/>
              <a:t>Линейная алгебра</a:t>
            </a:r>
          </a:p>
          <a:p>
            <a:r>
              <a:rPr lang="ru-RU" sz="1600" dirty="0"/>
              <a:t>Собственные векторы, значения и пространства</a:t>
            </a:r>
          </a:p>
          <a:p>
            <a:r>
              <a:rPr lang="ru-RU" sz="1600" dirty="0"/>
              <a:t>Быстрые преобразования Фурье</a:t>
            </a:r>
          </a:p>
          <a:p>
            <a:r>
              <a:rPr lang="ru-RU" sz="1600" dirty="0"/>
              <a:t>Численное интегрирование</a:t>
            </a:r>
          </a:p>
          <a:p>
            <a:r>
              <a:rPr lang="ru-RU" sz="1600" dirty="0"/>
              <a:t>Генераторы псевдослучайных чисел</a:t>
            </a:r>
          </a:p>
          <a:p>
            <a:r>
              <a:rPr lang="ru-RU" sz="1600" dirty="0"/>
              <a:t>Генераторы </a:t>
            </a:r>
            <a:r>
              <a:rPr lang="ru-RU" sz="1600" dirty="0" err="1"/>
              <a:t>квазислучайных</a:t>
            </a:r>
            <a:r>
              <a:rPr lang="ru-RU" sz="1600" dirty="0"/>
              <a:t> чисел</a:t>
            </a:r>
          </a:p>
        </p:txBody>
      </p:sp>
    </p:spTree>
    <p:extLst>
      <p:ext uri="{BB962C8B-B14F-4D97-AF65-F5344CB8AC3E}">
        <p14:creationId xmlns:p14="http://schemas.microsoft.com/office/powerpoint/2010/main" xmlns="" val="23969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ru-RU" dirty="0" smtClean="0"/>
              <a:t>. Системы Автоматизированного Проектирования (САПР)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3057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Или CAD системы </a:t>
            </a:r>
            <a:r>
              <a:rPr lang="ru-RU" sz="2400" dirty="0"/>
              <a:t>(англ. </a:t>
            </a:r>
            <a:r>
              <a:rPr lang="ru-RU" sz="2400" dirty="0" err="1"/>
              <a:t>computer-aided</a:t>
            </a:r>
            <a:r>
              <a:rPr lang="ru-RU" sz="2400" dirty="0"/>
              <a:t> </a:t>
            </a:r>
            <a:r>
              <a:rPr lang="ru-RU" sz="2400" dirty="0" err="1" smtClean="0"/>
              <a:t>design</a:t>
            </a:r>
            <a:r>
              <a:rPr lang="ru-RU" sz="2400" dirty="0" smtClean="0"/>
              <a:t>) - программные пакеты, предназначенные </a:t>
            </a:r>
            <a:r>
              <a:rPr lang="ru-RU" sz="2400" dirty="0"/>
              <a:t>для создания чертежей, конструкторской и/или технологической документации и/или 3D моделей.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err="1" smtClean="0"/>
              <a:t>AutoCAD</a:t>
            </a:r>
            <a:r>
              <a:rPr lang="ru-RU" sz="2400" b="1" dirty="0" smtClean="0"/>
              <a:t>, </a:t>
            </a:r>
            <a:r>
              <a:rPr lang="ru-RU" sz="2400" b="1" dirty="0"/>
              <a:t>Компас (</a:t>
            </a:r>
            <a:r>
              <a:rPr lang="ru-RU" sz="2400" b="1" dirty="0" smtClean="0"/>
              <a:t>САПР)…</a:t>
            </a:r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Свободно распространяемые: </a:t>
            </a:r>
            <a:r>
              <a:rPr lang="en-US" sz="2400" dirty="0" err="1" smtClean="0"/>
              <a:t>DraftSight</a:t>
            </a:r>
            <a:r>
              <a:rPr lang="ru-RU" sz="2400" dirty="0" smtClean="0"/>
              <a:t>, </a:t>
            </a:r>
            <a:r>
              <a:rPr lang="en-US" sz="2400" dirty="0" smtClean="0"/>
              <a:t>CADE</a:t>
            </a:r>
            <a:r>
              <a:rPr lang="ru-RU" sz="2400" dirty="0" smtClean="0"/>
              <a:t>, </a:t>
            </a:r>
            <a:r>
              <a:rPr lang="en-US" sz="2400" dirty="0" err="1" smtClean="0"/>
              <a:t>LibreCAD</a:t>
            </a:r>
            <a:r>
              <a:rPr lang="ru-RU" sz="2400" dirty="0" smtClean="0"/>
              <a:t>, </a:t>
            </a:r>
            <a:r>
              <a:rPr lang="en-US" sz="2400" dirty="0" smtClean="0"/>
              <a:t>A9Tech</a:t>
            </a:r>
            <a:r>
              <a:rPr lang="ru-RU" sz="2400" dirty="0" smtClean="0"/>
              <a:t>, </a:t>
            </a:r>
            <a:r>
              <a:rPr lang="en-US" sz="2400" dirty="0" err="1" smtClean="0"/>
              <a:t>TinyCAD</a:t>
            </a:r>
            <a:r>
              <a:rPr lang="ru-RU" sz="2400" dirty="0" smtClean="0"/>
              <a:t>, </a:t>
            </a:r>
            <a:r>
              <a:rPr lang="ru-RU" sz="2400" dirty="0" err="1"/>
              <a:t>FreeCAD</a:t>
            </a:r>
            <a:r>
              <a:rPr lang="ru-RU" sz="2400" dirty="0"/>
              <a:t> 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1441450" indent="0" algn="just">
              <a:buNone/>
            </a:pPr>
            <a:r>
              <a:rPr lang="ru-RU" sz="2400" dirty="0"/>
              <a:t>DWG (от англ. </a:t>
            </a:r>
            <a:r>
              <a:rPr lang="ru-RU" sz="2400" dirty="0" err="1"/>
              <a:t>drawing</a:t>
            </a:r>
            <a:r>
              <a:rPr lang="ru-RU" sz="2400" dirty="0"/>
              <a:t> — чертеж) — бинарный формат файла, используемый для хранения двухмерных (2D) и трёхмерных (3D) проектных данных и метаданных.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929198"/>
            <a:ext cx="1273324" cy="12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1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2800" b="1" dirty="0"/>
              <a:t>Классификация САПР по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ГОСТ 23501.108-85. </a:t>
            </a:r>
            <a:r>
              <a:rPr lang="ru-RU" sz="2800" b="1" dirty="0"/>
              <a:t>Системы автоматизированного проектирования. Классификация и </a:t>
            </a:r>
            <a:r>
              <a:rPr lang="ru-RU" sz="2800" b="1" dirty="0" smtClean="0"/>
              <a:t>обозначение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0" t="17895" r="22544" b="22009"/>
          <a:stretch/>
        </p:blipFill>
        <p:spPr bwMode="auto">
          <a:xfrm>
            <a:off x="395536" y="1466654"/>
            <a:ext cx="8467421" cy="48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21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Подходы к проектированию на основе компьютерных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72608"/>
          </a:xfrm>
        </p:spPr>
        <p:txBody>
          <a:bodyPr>
            <a:normAutofit fontScale="62500" lnSpcReduction="20000"/>
          </a:bodyPr>
          <a:lstStyle/>
          <a:p>
            <a:pPr marL="0" indent="176213" algn="just">
              <a:buNone/>
            </a:pPr>
            <a:r>
              <a:rPr lang="ru-RU" b="1" dirty="0"/>
              <a:t>Первый подход </a:t>
            </a:r>
            <a:r>
              <a:rPr lang="ru-RU" dirty="0"/>
              <a:t>базируется на </a:t>
            </a:r>
            <a:r>
              <a:rPr lang="ru-RU" b="1" dirty="0"/>
              <a:t>двухмерной геометрической модели</a:t>
            </a:r>
            <a:r>
              <a:rPr lang="ru-RU" dirty="0"/>
              <a:t> и использовании </a:t>
            </a:r>
            <a:r>
              <a:rPr lang="ru-RU" dirty="0" smtClean="0"/>
              <a:t>компьютера </a:t>
            </a:r>
            <a:r>
              <a:rPr lang="ru-RU" dirty="0"/>
              <a:t>как электронного кульмана, позволяющего значительно ускорить процесс конструирования и улучшить качество оформления конструкторской документации. Центральное место в этом подходе к конструированию занимает </a:t>
            </a:r>
            <a:r>
              <a:rPr lang="ru-RU" b="1" dirty="0"/>
              <a:t>чертеж</a:t>
            </a:r>
            <a:r>
              <a:rPr lang="ru-RU" dirty="0"/>
              <a:t>, который служит средством графического </a:t>
            </a:r>
            <a:r>
              <a:rPr lang="ru-RU" dirty="0" smtClean="0"/>
              <a:t>представления </a:t>
            </a:r>
            <a:r>
              <a:rPr lang="ru-RU" dirty="0"/>
              <a:t>изделия, содержащего информацию для решения графических задач, а также для </a:t>
            </a:r>
            <a:r>
              <a:rPr lang="ru-RU" dirty="0" smtClean="0"/>
              <a:t>изготовления </a:t>
            </a:r>
            <a:r>
              <a:rPr lang="ru-RU" dirty="0"/>
              <a:t>изделия. Так, с помощью вычислительной техники в данном подходе облегчаются</a:t>
            </a:r>
            <a:r>
              <a:rPr lang="ru-RU" dirty="0" smtClean="0"/>
              <a:t>:</a:t>
            </a:r>
          </a:p>
          <a:p>
            <a:pPr marL="0" indent="176213" algn="just"/>
            <a:r>
              <a:rPr lang="ru-RU" dirty="0"/>
              <a:t>оформление конструкторских документов, насыщенных изображениями стандартных типовых, унифицированных составных частей, (например, электрических и других </a:t>
            </a:r>
            <a:r>
              <a:rPr lang="ru-RU" dirty="0" smtClean="0"/>
              <a:t>принципиальных</a:t>
            </a:r>
            <a:r>
              <a:rPr lang="ru-RU" dirty="0"/>
              <a:t>, функциональных схем, печатных плат, модулей, приборов, электронных блоков, стоек, шкафов, пультов и т.д</a:t>
            </a:r>
            <a:r>
              <a:rPr lang="ru-RU" dirty="0" smtClean="0"/>
              <a:t>.);</a:t>
            </a:r>
          </a:p>
          <a:p>
            <a:pPr marL="0" indent="176213" algn="just"/>
            <a:r>
              <a:rPr lang="ru-RU" dirty="0"/>
              <a:t>разработка текстовых документов (спецификаций, перечней элементов и др</a:t>
            </a:r>
            <a:r>
              <a:rPr lang="ru-RU" dirty="0" smtClean="0"/>
              <a:t>.).</a:t>
            </a:r>
          </a:p>
          <a:p>
            <a:pPr marL="0" indent="176213" algn="just">
              <a:buNone/>
            </a:pPr>
            <a:r>
              <a:rPr lang="ru-RU" dirty="0"/>
              <a:t>В основе </a:t>
            </a:r>
            <a:r>
              <a:rPr lang="ru-RU" b="1" dirty="0"/>
              <a:t>второго подхода </a:t>
            </a:r>
            <a:r>
              <a:rPr lang="ru-RU" dirty="0"/>
              <a:t>лежит компьютерная пространственная геометрическая </a:t>
            </a:r>
            <a:r>
              <a:rPr lang="ru-RU" dirty="0" smtClean="0"/>
              <a:t>модель </a:t>
            </a:r>
            <a:r>
              <a:rPr lang="ru-RU" dirty="0"/>
              <a:t>(ПГМ) изделия, которая является более наглядным способом представления оригинала и более мощным и удобным инструментом для решения геометрических задач. Чертеж в этих условиях начинает играть вспомогательную роль, а методы его создания основаны на методах компьютерной графики, методах отображения пространственной модели.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5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34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75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общеинженерных прикладных программных средств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 Gothic BT Medium" panose="020B0807020203060204" pitchFamily="34" charset="-52"/>
              <a:ea typeface="Bank Gothic BT Medium" panose="020B0807020203060204" pitchFamily="34" charset="-5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593" y="516522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ru-RU" sz="2800" dirty="0" smtClean="0"/>
              <a:t>Москва </a:t>
            </a:r>
            <a:r>
              <a:rPr lang="en-US" sz="2800" dirty="0" smtClean="0"/>
              <a:t>201</a:t>
            </a:r>
            <a:r>
              <a:rPr lang="ru-RU" sz="2800" dirty="0" smtClean="0"/>
              <a:t>9</a:t>
            </a:r>
            <a:endParaRPr lang="ru-RU" sz="2800" dirty="0"/>
          </a:p>
        </p:txBody>
      </p:sp>
      <p:pic>
        <p:nvPicPr>
          <p:cNvPr id="9" name="Picture 2" descr="Inkscape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488" y="18241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7105" y="2020461"/>
            <a:ext cx="101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Inkscape</a:t>
            </a:r>
            <a:endParaRPr lang="ru-RU" b="1" dirty="0"/>
          </a:p>
        </p:txBody>
      </p:sp>
      <p:pic>
        <p:nvPicPr>
          <p:cNvPr id="11" name="Picture 20" descr="Apache OpenOffice logo and wordmark (2014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673" y="2586127"/>
            <a:ext cx="2095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jVu-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225" y="2020461"/>
            <a:ext cx="883895" cy="5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icrosoft Visio 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714" y="246957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i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604" y="2055185"/>
            <a:ext cx="459438" cy="4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71183" y="210023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Dia</a:t>
            </a:r>
            <a:endParaRPr lang="ru-RU" dirty="0"/>
          </a:p>
        </p:txBody>
      </p:sp>
      <p:pic>
        <p:nvPicPr>
          <p:cNvPr id="16" name="Picture 4" descr="Free Min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184" y="312807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462000" y="3256884"/>
            <a:ext cx="109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FreeMind</a:t>
            </a:r>
            <a:endParaRPr lang="ru-RU" dirty="0"/>
          </a:p>
        </p:txBody>
      </p:sp>
      <p:pic>
        <p:nvPicPr>
          <p:cNvPr id="16386" name="Picture 2" descr="GNU Octav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3725" y="2083086"/>
            <a:ext cx="1425986" cy="142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cilab 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59" y="3630078"/>
            <a:ext cx="1831114" cy="9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023" y="3890072"/>
            <a:ext cx="1181986" cy="78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https://www.yoursupport.ru/images/Cloud_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875" y="3966850"/>
            <a:ext cx="1800664" cy="11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759" y="2524214"/>
            <a:ext cx="952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Adobe PDF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230" y="3704664"/>
            <a:ext cx="989856" cy="9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6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Обзор систем моделирования и инженерных расчетов, применяемых в нефтегазовой отрасли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настоящее время инженерам-технологам доступно большое число программных средств моделирования химико-технологических процессов нефтегазовой отрасли. Эти средства в основном разработаны </a:t>
            </a:r>
            <a:r>
              <a:rPr lang="ru-RU" b="1" dirty="0"/>
              <a:t>фирмами США и Канады</a:t>
            </a:r>
            <a:r>
              <a:rPr lang="ru-RU" dirty="0"/>
              <a:t>, хотя существуют и российские разработки (</a:t>
            </a:r>
            <a:r>
              <a:rPr lang="ru-RU" b="1" dirty="0"/>
              <a:t>GIBBS, КОМФОРТ </a:t>
            </a:r>
            <a:r>
              <a:rPr lang="ru-RU" dirty="0"/>
              <a:t>и др.).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Все-таки </a:t>
            </a:r>
            <a:r>
              <a:rPr lang="ru-RU" dirty="0"/>
              <a:t>лидирующие позиции на рынке программных продуктов моделирования в </a:t>
            </a:r>
            <a:r>
              <a:rPr lang="ru-RU" dirty="0" err="1"/>
              <a:t>нефтегазе</a:t>
            </a:r>
            <a:r>
              <a:rPr lang="ru-RU" dirty="0"/>
              <a:t> в настоящее время занимают продукты </a:t>
            </a:r>
            <a:r>
              <a:rPr lang="ru-RU" b="1" dirty="0"/>
              <a:t>трех</a:t>
            </a:r>
            <a:r>
              <a:rPr lang="ru-RU" dirty="0"/>
              <a:t> иностранных компаний – </a:t>
            </a:r>
            <a:endParaRPr lang="ru-RU" dirty="0" smtClean="0"/>
          </a:p>
          <a:p>
            <a:r>
              <a:rPr lang="ru-RU" b="1" dirty="0" err="1" smtClean="0"/>
              <a:t>Invensys</a:t>
            </a:r>
            <a:r>
              <a:rPr lang="ru-RU" b="1" dirty="0" smtClean="0"/>
              <a:t> </a:t>
            </a:r>
            <a:r>
              <a:rPr lang="ru-RU" b="1" dirty="0" err="1"/>
              <a:t>Process</a:t>
            </a:r>
            <a:r>
              <a:rPr lang="ru-RU" b="1" dirty="0"/>
              <a:t> </a:t>
            </a:r>
            <a:r>
              <a:rPr lang="ru-RU" b="1" dirty="0" err="1"/>
              <a:t>Systems</a:t>
            </a:r>
            <a:r>
              <a:rPr lang="ru-RU" dirty="0"/>
              <a:t> (в состав которой входит </a:t>
            </a:r>
            <a:r>
              <a:rPr lang="ru-RU" dirty="0" err="1"/>
              <a:t>SimSci</a:t>
            </a:r>
            <a:r>
              <a:rPr lang="ru-RU" dirty="0"/>
              <a:t> – </a:t>
            </a:r>
            <a:r>
              <a:rPr lang="ru-RU" dirty="0" err="1"/>
              <a:t>Esscor</a:t>
            </a:r>
            <a:r>
              <a:rPr lang="ru-RU" dirty="0"/>
              <a:t> владелец торговой марки PRO/II), </a:t>
            </a:r>
            <a:endParaRPr lang="ru-RU" dirty="0" smtClean="0"/>
          </a:p>
          <a:p>
            <a:r>
              <a:rPr lang="ru-RU" b="1" dirty="0" err="1" smtClean="0"/>
              <a:t>Aspen</a:t>
            </a:r>
            <a:r>
              <a:rPr lang="ru-RU" b="1" dirty="0" smtClean="0"/>
              <a:t> </a:t>
            </a:r>
            <a:r>
              <a:rPr lang="ru-RU" b="1" dirty="0" err="1"/>
              <a:t>Technologies</a:t>
            </a:r>
            <a:r>
              <a:rPr lang="ru-RU" dirty="0"/>
              <a:t> (с вошедшей в ее состав компанией </a:t>
            </a:r>
            <a:r>
              <a:rPr lang="ru-RU" dirty="0" err="1"/>
              <a:t>Hyprotech</a:t>
            </a:r>
            <a:r>
              <a:rPr lang="ru-RU" dirty="0"/>
              <a:t> владельца торговых марок </a:t>
            </a:r>
            <a:r>
              <a:rPr lang="ru-RU" b="1" dirty="0"/>
              <a:t>HYSIM, HYSYS, </a:t>
            </a:r>
            <a:r>
              <a:rPr lang="ru-RU" b="1" dirty="0" err="1"/>
              <a:t>Aspen</a:t>
            </a:r>
            <a:r>
              <a:rPr lang="ru-RU" dirty="0"/>
              <a:t>) и </a:t>
            </a:r>
            <a:endParaRPr lang="ru-RU" dirty="0" smtClean="0"/>
          </a:p>
          <a:p>
            <a:r>
              <a:rPr lang="ru-RU" b="1" dirty="0" err="1" smtClean="0"/>
              <a:t>ChemStations</a:t>
            </a:r>
            <a:r>
              <a:rPr lang="ru-RU" dirty="0" smtClean="0"/>
              <a:t> </a:t>
            </a:r>
            <a:r>
              <a:rPr lang="ru-RU" dirty="0"/>
              <a:t>(владеющая торговой маркой </a:t>
            </a:r>
            <a:r>
              <a:rPr lang="ru-RU" b="1" dirty="0"/>
              <a:t>CHEMCAD</a:t>
            </a:r>
            <a:r>
              <a:rPr lang="ru-RU" dirty="0" smtClean="0"/>
              <a:t>).</a:t>
            </a:r>
          </a:p>
          <a:p>
            <a:pPr fontAlgn="base"/>
            <a:r>
              <a:rPr lang="en-US" b="1" cap="all" dirty="0" smtClean="0"/>
              <a:t>HONEYWELL</a:t>
            </a:r>
            <a:r>
              <a:rPr lang="ru-RU" b="1" cap="all" dirty="0" smtClean="0"/>
              <a:t> (UNISIM - </a:t>
            </a:r>
            <a:r>
              <a:rPr lang="ru-RU" dirty="0" smtClean="0"/>
              <a:t>Моделирование </a:t>
            </a:r>
            <a:r>
              <a:rPr lang="ru-RU" dirty="0"/>
              <a:t>технологических процессов и </a:t>
            </a:r>
            <a:r>
              <a:rPr lang="ru-RU" dirty="0" smtClean="0"/>
              <a:t>установок)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89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4" y="0"/>
            <a:ext cx="9081605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7</a:t>
            </a:r>
            <a:r>
              <a:rPr lang="ru-RU" sz="2800" b="1" dirty="0" smtClean="0"/>
              <a:t>. Системы Автоматизированного Проектирования (САПР)</a:t>
            </a:r>
            <a:r>
              <a:rPr lang="en-US" sz="2800" b="1" dirty="0" smtClean="0"/>
              <a:t> </a:t>
            </a:r>
            <a:r>
              <a:rPr lang="ru-RU" sz="2800" b="1" dirty="0" smtClean="0"/>
              <a:t>ХТ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922" y="1628800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ChemCAD</a:t>
            </a:r>
            <a:r>
              <a:rPr lang="ru-RU" sz="2000" dirty="0"/>
              <a:t> - предназначен для нужд химической отрасли и ориентирован на моделирование технологических процессов, а также выполнения химико-технологических расчетов. Программный комплекс представляет собой мощное и удобное программное средство, применение которого существенно повышает рентабельность, производительность и безопасность производства.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6872"/>
            <a:ext cx="5116405" cy="303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952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45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8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8</a:t>
            </a:r>
            <a:r>
              <a:rPr lang="ru-RU" dirty="0" smtClean="0"/>
              <a:t>. Облачные вычисления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17032"/>
            <a:ext cx="8573745" cy="258174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Облачные вычисления (англ. </a:t>
            </a:r>
            <a:r>
              <a:rPr lang="ru-RU" dirty="0" err="1"/>
              <a:t>cloud</a:t>
            </a:r>
            <a:r>
              <a:rPr lang="ru-RU" dirty="0"/>
              <a:t> </a:t>
            </a:r>
            <a:r>
              <a:rPr lang="ru-RU" dirty="0" err="1"/>
              <a:t>computing</a:t>
            </a:r>
            <a:r>
              <a:rPr lang="ru-RU" dirty="0"/>
              <a:t>) — информационно-технологическая концепция, подразумевающая обеспечение повсеместного </a:t>
            </a:r>
            <a:r>
              <a:rPr lang="ru-RU" dirty="0" smtClean="0"/>
              <a:t>сетевого </a:t>
            </a:r>
            <a:r>
              <a:rPr lang="ru-RU" dirty="0"/>
              <a:t>доступа по требованию к общему пулу (англ. </a:t>
            </a:r>
            <a:r>
              <a:rPr lang="ru-RU" dirty="0" err="1"/>
              <a:t>pool</a:t>
            </a:r>
            <a:r>
              <a:rPr lang="ru-RU" dirty="0"/>
              <a:t>) конфигурируемых вычислительных ресурсов (например, сетям передачи данных, серверам, устройствам хранения данных, приложениям и сервисам — как вместе, так и по отдельности), которые могут быть оперативно предоставлены </a:t>
            </a:r>
            <a:r>
              <a:rPr lang="ru-RU" dirty="0" smtClean="0"/>
              <a:t>при обращении к провайдеру.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9218" name="Picture 2" descr="https://www.yoursupport.ru/images/Cloud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1268"/>
            <a:ext cx="2362670" cy="15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97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История и ключевые факторы развития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6000792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sz="1300" dirty="0" smtClean="0"/>
              <a:t>В первые идея того, что мы сегодня называем облачными вычислениями была озвучена J.C.R. </a:t>
            </a:r>
            <a:r>
              <a:rPr lang="ru-RU" sz="1300" dirty="0" err="1" smtClean="0"/>
              <a:t>Licklider</a:t>
            </a:r>
            <a:r>
              <a:rPr lang="ru-RU" sz="1300" dirty="0" smtClean="0"/>
              <a:t>, </a:t>
            </a:r>
            <a:r>
              <a:rPr lang="ru-RU" sz="1300" b="1" dirty="0" smtClean="0"/>
              <a:t>в 1970 </a:t>
            </a:r>
            <a:r>
              <a:rPr lang="ru-RU" sz="1300" dirty="0" smtClean="0"/>
              <a:t>году. В эти годы он был ответственным за создание ARPANET (</a:t>
            </a:r>
            <a:r>
              <a:rPr lang="ru-RU" sz="1300" dirty="0" err="1" smtClean="0"/>
              <a:t>Advanced</a:t>
            </a:r>
            <a:r>
              <a:rPr lang="ru-RU" sz="1300" dirty="0" smtClean="0"/>
              <a:t> </a:t>
            </a:r>
            <a:r>
              <a:rPr lang="ru-RU" sz="1300" dirty="0" err="1" smtClean="0"/>
              <a:t>Research</a:t>
            </a:r>
            <a:r>
              <a:rPr lang="ru-RU" sz="1300" dirty="0" smtClean="0"/>
              <a:t> </a:t>
            </a:r>
            <a:r>
              <a:rPr lang="ru-RU" sz="1300" dirty="0" err="1" smtClean="0"/>
              <a:t>Projects</a:t>
            </a:r>
            <a:r>
              <a:rPr lang="ru-RU" sz="1300" dirty="0" smtClean="0"/>
              <a:t> </a:t>
            </a:r>
            <a:r>
              <a:rPr lang="ru-RU" sz="1300" dirty="0" err="1" smtClean="0"/>
              <a:t>Agency</a:t>
            </a:r>
            <a:r>
              <a:rPr lang="ru-RU" sz="1300" dirty="0" smtClean="0"/>
              <a:t> </a:t>
            </a:r>
            <a:r>
              <a:rPr lang="ru-RU" sz="1300" dirty="0" err="1" smtClean="0"/>
              <a:t>Network</a:t>
            </a:r>
            <a:r>
              <a:rPr lang="ru-RU" sz="1300" dirty="0" smtClean="0"/>
              <a:t>). Его идея заключалась в том, что </a:t>
            </a:r>
            <a:r>
              <a:rPr lang="ru-RU" sz="1300" b="1" dirty="0" smtClean="0"/>
              <a:t>каждый человек на земле будет подключен к сети, из которой он будет получать не только данные на и программы. </a:t>
            </a:r>
            <a:r>
              <a:rPr lang="ru-RU" sz="1300" dirty="0" smtClean="0"/>
              <a:t>Другой ученый </a:t>
            </a:r>
            <a:r>
              <a:rPr lang="ru-RU" sz="1300" dirty="0" err="1" smtClean="0"/>
              <a:t>John</a:t>
            </a:r>
            <a:r>
              <a:rPr lang="ru-RU" sz="1300" dirty="0" smtClean="0"/>
              <a:t> </a:t>
            </a:r>
            <a:r>
              <a:rPr lang="ru-RU" sz="1300" dirty="0" err="1" smtClean="0"/>
              <a:t>McCarthy</a:t>
            </a:r>
            <a:r>
              <a:rPr lang="ru-RU" sz="1300" dirty="0" smtClean="0"/>
              <a:t> высказал идею о том, что </a:t>
            </a:r>
            <a:r>
              <a:rPr lang="ru-RU" sz="1300" b="1" dirty="0" smtClean="0"/>
              <a:t>вычислительные мощности будут предоставляться пользователям как услуга (сервис</a:t>
            </a:r>
            <a:r>
              <a:rPr lang="ru-RU" sz="1300" dirty="0" smtClean="0"/>
              <a:t>). На этом развитие облачных технологий было приостановлено до 90-х годов, после чего ее развитию поспособствовал ряд факторов.</a:t>
            </a:r>
            <a:br>
              <a:rPr lang="ru-RU" sz="1300" dirty="0" smtClean="0"/>
            </a:br>
            <a:endParaRPr lang="ru-RU" sz="1300" dirty="0" smtClean="0"/>
          </a:p>
          <a:p>
            <a:pPr marL="0" indent="357188" algn="just">
              <a:buAutoNum type="arabicPeriod"/>
            </a:pPr>
            <a:r>
              <a:rPr lang="ru-RU" sz="1300" b="1" dirty="0" smtClean="0"/>
              <a:t>Расширение пропускной способности Интернета</a:t>
            </a:r>
            <a:r>
              <a:rPr lang="ru-RU" sz="1300" dirty="0" smtClean="0"/>
              <a:t>, в 90-е годы не позволило получить значительного скачка в развитии в облачной технологии, так как практически ни одна компания не технологии того времени не были готовы к этому. Однако сам факт ускорения Интернета дал толчок скорейшему развитию облачных вычислений.</a:t>
            </a:r>
          </a:p>
          <a:p>
            <a:pPr marL="0" indent="357188" algn="just">
              <a:buAutoNum type="arabicPeriod"/>
            </a:pPr>
            <a:r>
              <a:rPr lang="ru-RU" sz="1300" dirty="0" smtClean="0"/>
              <a:t> Одним из наиболее значимых событий в данной области было появление </a:t>
            </a:r>
            <a:r>
              <a:rPr lang="ru-RU" sz="1300" b="1" dirty="0" err="1" smtClean="0"/>
              <a:t>Salesforce.com</a:t>
            </a:r>
            <a:r>
              <a:rPr lang="ru-RU" sz="1300" b="1" dirty="0" smtClean="0"/>
              <a:t> в 1999 </a:t>
            </a:r>
            <a:r>
              <a:rPr lang="ru-RU" sz="1300" dirty="0" smtClean="0"/>
              <a:t>году. Данная компания стала первой компанией предоставившей доступ к своему приложению через сайт, по сути данная компания стала первой компанией предоставившей свое программное обеспечение по принципу – </a:t>
            </a:r>
            <a:r>
              <a:rPr lang="ru-RU" sz="1300" b="1" dirty="0" smtClean="0"/>
              <a:t>программное обеспечение как сервис (</a:t>
            </a:r>
            <a:r>
              <a:rPr lang="ru-RU" sz="1300" b="1" dirty="0" err="1" smtClean="0"/>
              <a:t>SaaS</a:t>
            </a:r>
            <a:r>
              <a:rPr lang="ru-RU" sz="1300" b="1" dirty="0" smtClean="0"/>
              <a:t>)</a:t>
            </a:r>
            <a:r>
              <a:rPr lang="ru-RU" sz="1300" dirty="0" smtClean="0"/>
              <a:t>.</a:t>
            </a:r>
          </a:p>
          <a:p>
            <a:pPr marL="0" indent="357188" algn="just">
              <a:buAutoNum type="arabicPeriod"/>
            </a:pPr>
            <a:r>
              <a:rPr lang="ru-RU" sz="1300" dirty="0" smtClean="0"/>
              <a:t>Следующим шагом стала разработка </a:t>
            </a:r>
            <a:r>
              <a:rPr lang="ru-RU" sz="1300" b="1" dirty="0" smtClean="0"/>
              <a:t>облачного </a:t>
            </a:r>
            <a:r>
              <a:rPr lang="ru-RU" sz="1300" b="1" dirty="0" err="1" smtClean="0"/>
              <a:t>веб-сервиса</a:t>
            </a:r>
            <a:r>
              <a:rPr lang="ru-RU" sz="1300" b="1" dirty="0" smtClean="0"/>
              <a:t> компанией </a:t>
            </a:r>
            <a:r>
              <a:rPr lang="ru-RU" sz="1300" b="1" dirty="0" err="1" smtClean="0"/>
              <a:t>Amazon</a:t>
            </a:r>
            <a:r>
              <a:rPr lang="ru-RU" sz="1300" b="1" dirty="0" smtClean="0"/>
              <a:t> в 2002 </a:t>
            </a:r>
            <a:r>
              <a:rPr lang="ru-RU" sz="1300" dirty="0" smtClean="0"/>
              <a:t>году. Данный сервис позволял хранить, информацию и производить вычисления.</a:t>
            </a:r>
          </a:p>
          <a:p>
            <a:pPr marL="0" indent="357188" algn="just">
              <a:buAutoNum type="arabicPeriod"/>
            </a:pPr>
            <a:r>
              <a:rPr lang="ru-RU" sz="1300" dirty="0" smtClean="0"/>
              <a:t>В 2006, </a:t>
            </a:r>
            <a:r>
              <a:rPr lang="ru-RU" sz="1300" dirty="0" err="1" smtClean="0"/>
              <a:t>Amazon</a:t>
            </a:r>
            <a:r>
              <a:rPr lang="ru-RU" sz="1300" dirty="0" smtClean="0"/>
              <a:t> запустила сервис под названием </a:t>
            </a:r>
            <a:r>
              <a:rPr lang="ru-RU" sz="1300" b="1" dirty="0" err="1" smtClean="0"/>
              <a:t>Elastic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Compute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cloud</a:t>
            </a:r>
            <a:r>
              <a:rPr lang="ru-RU" sz="1300" b="1" dirty="0" smtClean="0"/>
              <a:t> (EC2), как </a:t>
            </a:r>
            <a:r>
              <a:rPr lang="ru-RU" sz="1300" b="1" dirty="0" err="1" smtClean="0"/>
              <a:t>веб-сервис</a:t>
            </a:r>
            <a:r>
              <a:rPr lang="ru-RU" sz="1300" b="1" dirty="0" smtClean="0"/>
              <a:t> который позволял его пользователям запускать свои собственные приложения. </a:t>
            </a:r>
            <a:r>
              <a:rPr lang="ru-RU" sz="1300" dirty="0" smtClean="0"/>
              <a:t>Сервисы </a:t>
            </a:r>
            <a:r>
              <a:rPr lang="ru-RU" sz="1300" dirty="0" err="1" smtClean="0"/>
              <a:t>Amazon</a:t>
            </a:r>
            <a:r>
              <a:rPr lang="ru-RU" sz="1300" dirty="0" smtClean="0"/>
              <a:t> EC2 и </a:t>
            </a:r>
            <a:r>
              <a:rPr lang="ru-RU" sz="1300" dirty="0" err="1" smtClean="0"/>
              <a:t>Amazon</a:t>
            </a:r>
            <a:r>
              <a:rPr lang="ru-RU" sz="1300" dirty="0" smtClean="0"/>
              <a:t> S3 стали первыми доступными сервисами облачных вычислений.</a:t>
            </a:r>
          </a:p>
          <a:p>
            <a:pPr marL="0" indent="357188" algn="just">
              <a:buAutoNum type="arabicPeriod"/>
            </a:pPr>
            <a:r>
              <a:rPr lang="ru-RU" sz="1300" dirty="0" smtClean="0"/>
              <a:t>Другая веха в развитие облачных вычислений произошла после создания компанией </a:t>
            </a:r>
            <a:r>
              <a:rPr lang="ru-RU" sz="1300" b="1" dirty="0" err="1" smtClean="0"/>
              <a:t>Google</a:t>
            </a:r>
            <a:r>
              <a:rPr lang="ru-RU" sz="1300" b="1" dirty="0" smtClean="0"/>
              <a:t>, платформы </a:t>
            </a:r>
            <a:r>
              <a:rPr lang="ru-RU" sz="1300" b="1" dirty="0" err="1" smtClean="0"/>
              <a:t>Google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Apps</a:t>
            </a:r>
            <a:r>
              <a:rPr lang="ru-RU" sz="1300" b="1" dirty="0" smtClean="0"/>
              <a:t> для </a:t>
            </a:r>
            <a:r>
              <a:rPr lang="ru-RU" sz="1300" b="1" dirty="0" err="1" smtClean="0"/>
              <a:t>веб-приложений</a:t>
            </a:r>
            <a:r>
              <a:rPr lang="ru-RU" sz="1300" b="1" dirty="0" smtClean="0"/>
              <a:t> в бизнес секторе</a:t>
            </a:r>
            <a:r>
              <a:rPr lang="ru-RU" sz="1300" dirty="0" smtClean="0"/>
              <a:t>.</a:t>
            </a:r>
          </a:p>
          <a:p>
            <a:pPr marL="0" indent="357188" algn="just">
              <a:buAutoNum type="arabicPeriod"/>
            </a:pPr>
            <a:r>
              <a:rPr lang="ru-RU" sz="1300" dirty="0" smtClean="0"/>
              <a:t>Значительную роль в развитии облачных технологий сыграли технологии </a:t>
            </a:r>
            <a:r>
              <a:rPr lang="ru-RU" sz="1300" b="1" dirty="0" smtClean="0"/>
              <a:t>виртуализации</a:t>
            </a:r>
            <a:r>
              <a:rPr lang="ru-RU" sz="1300" dirty="0" smtClean="0"/>
              <a:t>, в частности программное обеспечение позволяющее создавать виртуальную инфраструктуру. </a:t>
            </a:r>
          </a:p>
          <a:p>
            <a:pPr marL="0" indent="357188" algn="just">
              <a:buAutoNum type="arabicPeriod"/>
            </a:pPr>
            <a:r>
              <a:rPr lang="ru-RU" sz="1300" dirty="0" smtClean="0"/>
              <a:t>Развитие аппаратного обеспечения способствовало не столько быстрому росту облачных технологий, сколько доступности данной технологии для малого бизнеса и индивидуальных лиц. Что касается технического прогресса, то значительную роль в этом сыграло создание многоядерных процессоров и увеличения емкости накопителей информации.</a:t>
            </a:r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Технические предпосылки развития облачных вычислений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32500" lnSpcReduction="20000"/>
          </a:bodyPr>
          <a:lstStyle/>
          <a:p>
            <a:pPr marL="0" indent="357188">
              <a:buAutoNum type="arabicPeriod"/>
            </a:pPr>
            <a:r>
              <a:rPr lang="ru-RU" sz="4300" b="1" dirty="0" smtClean="0"/>
              <a:t>Развитие многоядерных процессоров </a:t>
            </a:r>
            <a:r>
              <a:rPr lang="ru-RU" sz="4300" dirty="0" smtClean="0"/>
              <a:t>привело к:</a:t>
            </a:r>
            <a:br>
              <a:rPr lang="ru-RU" sz="4300" dirty="0" smtClean="0"/>
            </a:br>
            <a:r>
              <a:rPr lang="ru-RU" sz="4300" dirty="0" smtClean="0"/>
              <a:t>— увеличению производительности, при тех же размерах оборудования;</a:t>
            </a:r>
            <a:br>
              <a:rPr lang="ru-RU" sz="4300" dirty="0" smtClean="0"/>
            </a:br>
            <a:r>
              <a:rPr lang="ru-RU" sz="4300" dirty="0" smtClean="0"/>
              <a:t>— снижение стоимости оборудования, как следствие эксплуатационных расходов;</a:t>
            </a:r>
            <a:br>
              <a:rPr lang="ru-RU" sz="4300" dirty="0" smtClean="0"/>
            </a:br>
            <a:r>
              <a:rPr lang="ru-RU" sz="4300" dirty="0" smtClean="0"/>
              <a:t>— снижение энергопотребления облачной системы, для большинства ЦОД это действительно проблема при наращивании мощностей ЦОД.</a:t>
            </a:r>
          </a:p>
          <a:p>
            <a:pPr marL="0" indent="357188">
              <a:buAutoNum type="arabicPeriod"/>
            </a:pPr>
            <a:r>
              <a:rPr lang="ru-RU" sz="4300" b="1" dirty="0" smtClean="0"/>
              <a:t>Увеличение емкостей носителей информации</a:t>
            </a:r>
            <a:r>
              <a:rPr lang="ru-RU" sz="4300" dirty="0" smtClean="0"/>
              <a:t>, снижение стоимости хранения 1 Мб информации позволило:</a:t>
            </a:r>
            <a:br>
              <a:rPr lang="ru-RU" sz="4300" dirty="0" smtClean="0"/>
            </a:br>
            <a:r>
              <a:rPr lang="ru-RU" sz="4300" dirty="0" smtClean="0"/>
              <a:t>— безгранично (по крайней мере так позиционируют себя большинство «облаков») увеличить объемы хранимой информации;</a:t>
            </a:r>
            <a:br>
              <a:rPr lang="ru-RU" sz="4300" dirty="0" smtClean="0"/>
            </a:br>
            <a:r>
              <a:rPr lang="ru-RU" sz="4300" dirty="0" smtClean="0"/>
              <a:t>— снизить стоимость обслуживания хранилищ информации, значительно увеличив объемы хранимых данных.</a:t>
            </a:r>
          </a:p>
          <a:p>
            <a:pPr marL="0" indent="357188">
              <a:buAutoNum type="arabicPeriod"/>
            </a:pPr>
            <a:r>
              <a:rPr lang="ru-RU" sz="4300" b="1" dirty="0" smtClean="0"/>
              <a:t>Развитие технологии многопоточного программирования </a:t>
            </a:r>
            <a:r>
              <a:rPr lang="ru-RU" sz="4300" dirty="0" smtClean="0"/>
              <a:t>привело к:</a:t>
            </a:r>
            <a:br>
              <a:rPr lang="ru-RU" sz="4300" dirty="0" smtClean="0"/>
            </a:br>
            <a:r>
              <a:rPr lang="ru-RU" sz="4300" dirty="0" smtClean="0"/>
              <a:t>— эффективному использованию вычислительных ресурсов многопроцессорных систем;</a:t>
            </a:r>
            <a:br>
              <a:rPr lang="ru-RU" sz="4300" dirty="0" smtClean="0"/>
            </a:br>
            <a:r>
              <a:rPr lang="ru-RU" sz="4300" dirty="0" smtClean="0"/>
              <a:t>— гибкое распределение вычислительных мощностей облаков.</a:t>
            </a:r>
          </a:p>
          <a:p>
            <a:pPr marL="0" indent="357188">
              <a:buAutoNum type="arabicPeriod"/>
            </a:pPr>
            <a:r>
              <a:rPr lang="ru-RU" sz="4300" b="1" dirty="0" smtClean="0"/>
              <a:t>Развитие технологий виртуализации </a:t>
            </a:r>
            <a:r>
              <a:rPr lang="ru-RU" sz="4300" dirty="0" smtClean="0"/>
              <a:t>привело к:</a:t>
            </a:r>
            <a:br>
              <a:rPr lang="ru-RU" sz="4300" dirty="0" smtClean="0"/>
            </a:br>
            <a:r>
              <a:rPr lang="ru-RU" sz="4300" dirty="0" smtClean="0"/>
              <a:t>— созданию программного обеспечения позволяющего создавать виртуальную инфраструктуру не зависимо от количества предоставленных аппаратных ресурсов;</a:t>
            </a:r>
            <a:br>
              <a:rPr lang="ru-RU" sz="4300" dirty="0" smtClean="0"/>
            </a:br>
            <a:r>
              <a:rPr lang="ru-RU" sz="4300" dirty="0" smtClean="0"/>
              <a:t>— легкость масштабирования, наращивания систем;</a:t>
            </a:r>
            <a:br>
              <a:rPr lang="ru-RU" sz="4300" dirty="0" smtClean="0"/>
            </a:br>
            <a:r>
              <a:rPr lang="ru-RU" sz="4300" dirty="0" smtClean="0"/>
              <a:t>— уменьшение расходов на администрирование облачных систем;</a:t>
            </a:r>
            <a:br>
              <a:rPr lang="ru-RU" sz="4300" dirty="0" smtClean="0"/>
            </a:br>
            <a:r>
              <a:rPr lang="ru-RU" sz="4300" dirty="0" smtClean="0"/>
              <a:t>— доступность виртуальной инфраструктуры через сеть Интернет.</a:t>
            </a:r>
          </a:p>
          <a:p>
            <a:pPr marL="0" indent="357188">
              <a:buAutoNum type="arabicPeriod"/>
            </a:pPr>
            <a:r>
              <a:rPr lang="ru-RU" sz="4300" b="1" dirty="0" smtClean="0"/>
              <a:t>Увеличении пропускной способности </a:t>
            </a:r>
            <a:r>
              <a:rPr lang="ru-RU" sz="4300" dirty="0" smtClean="0"/>
              <a:t>привело к:</a:t>
            </a:r>
            <a:br>
              <a:rPr lang="ru-RU" sz="4300" dirty="0" smtClean="0"/>
            </a:br>
            <a:r>
              <a:rPr lang="ru-RU" sz="4300" dirty="0" smtClean="0"/>
              <a:t>— увеличению скорости работы с облачными системами, в частности, виртуальный графический интерфейс и работа с виртуальными носителями информации;</a:t>
            </a:r>
            <a:br>
              <a:rPr lang="ru-RU" sz="4300" dirty="0" smtClean="0"/>
            </a:br>
            <a:r>
              <a:rPr lang="ru-RU" sz="4300" dirty="0" smtClean="0"/>
              <a:t>— снижение стоимости </a:t>
            </a:r>
            <a:r>
              <a:rPr lang="ru-RU" sz="4300" dirty="0" err="1" smtClean="0"/>
              <a:t>интернет-трафика</a:t>
            </a:r>
            <a:r>
              <a:rPr lang="ru-RU" sz="4300" dirty="0" smtClean="0"/>
              <a:t> для работы с большими объемами информации;</a:t>
            </a:r>
            <a:br>
              <a:rPr lang="ru-RU" sz="4300" dirty="0" smtClean="0"/>
            </a:br>
            <a:r>
              <a:rPr lang="ru-RU" sz="4300" dirty="0" smtClean="0"/>
              <a:t>— проникновению облачных вычислений в массы.</a:t>
            </a:r>
            <a:br>
              <a:rPr lang="ru-RU" sz="4300" dirty="0" smtClean="0"/>
            </a:br>
            <a:r>
              <a:rPr lang="ru-RU" sz="4300" dirty="0" smtClean="0"/>
              <a:t>Все вышеперечисленные факторы привели к повышению конкурентоспособности облачных вычислений в </a:t>
            </a:r>
            <a:r>
              <a:rPr lang="ru-RU" sz="4300" dirty="0" err="1" smtClean="0"/>
              <a:t>ИТ-сфере</a:t>
            </a:r>
            <a:r>
              <a:rPr lang="ru-RU" sz="430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Достоинства облачных вычислений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072230"/>
          </a:xfrm>
        </p:spPr>
        <p:txBody>
          <a:bodyPr>
            <a:noAutofit/>
          </a:bodyPr>
          <a:lstStyle/>
          <a:p>
            <a:pPr marL="0" indent="357188"/>
            <a:r>
              <a:rPr lang="ru-RU" sz="1350" b="1" dirty="0" smtClean="0"/>
              <a:t>доступность</a:t>
            </a:r>
            <a:r>
              <a:rPr lang="ru-RU" sz="1350" dirty="0" smtClean="0"/>
              <a:t> – облака доступны всем, из любой точки, где есть Интернет, с любого компьютера, где есть браузер. Это позволяет пользователям (предприятиям) экономить на закупке высокопроизводительных, дорогостоящих компьютеров. Также сотрудники компаний становятся более мобильными так, как могут получить доступ к своему рабочему месту из любой точки земного шара, используя ноутбук, </a:t>
            </a:r>
            <a:r>
              <a:rPr lang="ru-RU" sz="1350" dirty="0" err="1" smtClean="0"/>
              <a:t>нетбук</a:t>
            </a:r>
            <a:r>
              <a:rPr lang="ru-RU" sz="1350" dirty="0" smtClean="0"/>
              <a:t>, планшет или смартфон. Нет необходимости в покупки лицензионного ПО, его настройки и обновлении, вы просто заходите на сервис и пользуетесь его услугами, заплатив за фактическое использование.</a:t>
            </a:r>
          </a:p>
          <a:p>
            <a:pPr marL="0" indent="357188"/>
            <a:r>
              <a:rPr lang="ru-RU" sz="1350" b="1" dirty="0" smtClean="0"/>
              <a:t>низкая стоимость</a:t>
            </a:r>
            <a:r>
              <a:rPr lang="ru-RU" sz="1350" dirty="0" smtClean="0"/>
              <a:t> – основные факторы, снизившие стоимость использования облаков следующие:</a:t>
            </a:r>
            <a:br>
              <a:rPr lang="ru-RU" sz="1350" dirty="0" smtClean="0"/>
            </a:br>
            <a:r>
              <a:rPr lang="ru-RU" sz="1350" dirty="0" smtClean="0"/>
              <a:t>— снижение расходов на обслуживания виртуальной инфраструктуры, вызванное развитием технологий виртуализации, за счет чего требуется меньший штат для обслуживания всей ИТ инфраструктуры предприятия;</a:t>
            </a:r>
            <a:br>
              <a:rPr lang="ru-RU" sz="1350" dirty="0" smtClean="0"/>
            </a:br>
            <a:r>
              <a:rPr lang="ru-RU" sz="1350" dirty="0" smtClean="0"/>
              <a:t>— оплата фактического использования ресурсов, пользователь облака платит за фактическое использование вычислительных мощностей облака, что позволяет ему эффективно распределять свои денежные средства. Это позволяет пользователям (предприятиям) экономить на покупке лицензий к ПО;</a:t>
            </a:r>
            <a:br>
              <a:rPr lang="ru-RU" sz="1350" dirty="0" smtClean="0"/>
            </a:br>
            <a:r>
              <a:rPr lang="ru-RU" sz="1350" dirty="0" smtClean="0"/>
              <a:t>— использование облака на правах аренды позволяет пользователям снизить расходы на закупку дорогостоящего оборудования, и сделать акцент на вложение денежных средств на наладку бизнес-процессов предприятия, что в свою очередь позволяет легко начать бизнес; </a:t>
            </a:r>
            <a:br>
              <a:rPr lang="ru-RU" sz="1350" dirty="0" smtClean="0"/>
            </a:br>
            <a:r>
              <a:rPr lang="ru-RU" sz="1350" dirty="0" smtClean="0"/>
              <a:t>— развитие аппаратной части вычислительных систем, в связи с чем снижение стоимости оборудования.</a:t>
            </a:r>
          </a:p>
          <a:p>
            <a:pPr marL="0" indent="357188"/>
            <a:r>
              <a:rPr lang="ru-RU" sz="1350" b="1" dirty="0" smtClean="0"/>
              <a:t>гибкость</a:t>
            </a:r>
            <a:r>
              <a:rPr lang="ru-RU" sz="1350" dirty="0" smtClean="0"/>
              <a:t> — неограниченность вычислительных ресурсов (память, процессор, диски), за счет использования систем виртуализации, процесс масштабирования и администрирования «облаков» становиться достаточно легкой задачей, так как «облако» самостоятельно может предоставить вам ресурсы, которые вам необходимы, а вы платите только за фактическое их использование.</a:t>
            </a:r>
          </a:p>
          <a:p>
            <a:pPr marL="0" indent="357188"/>
            <a:r>
              <a:rPr lang="ru-RU" sz="1350" b="1" dirty="0" smtClean="0"/>
              <a:t>надежность</a:t>
            </a:r>
            <a:r>
              <a:rPr lang="ru-RU" sz="1350" dirty="0" smtClean="0"/>
              <a:t> – надежность «облаков», особенно находящихся в специально оборудованных ЦОД, очень высокая так, как такие ЦОД имеют резервные источники питания, охрану, профессиональных работников, регулярное резервирование данных, высокую пропускную способность Интернет канала, высокая устойчивость к DDOS атакам.</a:t>
            </a:r>
          </a:p>
          <a:p>
            <a:pPr marL="0" indent="357188"/>
            <a:r>
              <a:rPr lang="ru-RU" sz="1350" b="1" dirty="0" smtClean="0"/>
              <a:t>безопасность</a:t>
            </a:r>
            <a:r>
              <a:rPr lang="ru-RU" sz="1350" dirty="0" smtClean="0"/>
              <a:t> – «облачные» сервисы имеют достаточно высокую безопасность при должном ее обеспечении, однако при халатном отношении эффект может быть полностью противоположным.</a:t>
            </a:r>
            <a:endParaRPr lang="ru-RU" sz="1350" smtClean="0"/>
          </a:p>
          <a:p>
            <a:pPr marL="0" indent="357188"/>
            <a:r>
              <a:rPr lang="ru-RU" sz="1350" b="1" smtClean="0"/>
              <a:t>большие </a:t>
            </a:r>
            <a:r>
              <a:rPr lang="ru-RU" sz="1350" b="1" dirty="0" smtClean="0"/>
              <a:t>вычислительные мощности </a:t>
            </a:r>
            <a:r>
              <a:rPr lang="ru-RU" sz="1350" dirty="0" smtClean="0"/>
              <a:t>– вы как пользователь «облачной» системы можете использовать все ее вычислительные способности, заплатив только за фактическое время использования. Предприятия могут использовать данную возможность для анализа больших объемов данных.</a:t>
            </a:r>
            <a:endParaRPr lang="ru-RU" sz="13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Недостатки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72518" cy="5857916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600" b="1" dirty="0" smtClean="0"/>
              <a:t>постоянное соединение с сетью</a:t>
            </a:r>
            <a:r>
              <a:rPr lang="ru-RU" sz="1600" dirty="0" smtClean="0"/>
              <a:t> – для получения доступа к услугам «облака» необходимо постоянное соединение с сетью Интернет. Однако в наше время это не такой и большой недостаток особенно с приходом технологий сотовой связи 3G и 4G.</a:t>
            </a:r>
          </a:p>
          <a:p>
            <a:pPr marL="0" indent="357188">
              <a:buNone/>
            </a:pPr>
            <a:r>
              <a:rPr lang="ru-RU" sz="1600" b="1" dirty="0" smtClean="0"/>
              <a:t>программное обеспечение и его </a:t>
            </a:r>
            <a:r>
              <a:rPr lang="ru-RU" sz="1600" b="1" dirty="0" err="1" smtClean="0"/>
              <a:t>кастомизация</a:t>
            </a:r>
            <a:r>
              <a:rPr lang="ru-RU" sz="1600" dirty="0" smtClean="0"/>
              <a:t> – есть ограничения по ПО которое можно разворачивать на «облаках» и предоставлять его пользователю. Пользователь ПО имеет ограничения в используемом ПО и иногда не имеет возможности настроить его под свои собственные цели.</a:t>
            </a:r>
          </a:p>
          <a:p>
            <a:pPr marL="0" indent="357188">
              <a:buNone/>
            </a:pPr>
            <a:r>
              <a:rPr lang="ru-RU" sz="1600" b="1" dirty="0" smtClean="0"/>
              <a:t>конфиденциальность</a:t>
            </a:r>
            <a:r>
              <a:rPr lang="ru-RU" sz="1600" dirty="0" smtClean="0"/>
              <a:t> – конфиденциальность данных хранимых на публичных «облаках» в настоящее вызывает много споров, но в большинстве случаев эксперты сходятся в том, что не рекомендуется хранить наиболее ценные для компании документы на публичном “облаке”, так как в настоящее время нет технологии которая бы гарантировала 100% конфиденциальность хранимых данных.</a:t>
            </a:r>
          </a:p>
          <a:p>
            <a:pPr marL="0" indent="357188">
              <a:buNone/>
            </a:pPr>
            <a:r>
              <a:rPr lang="ru-RU" sz="1600" b="1" dirty="0" smtClean="0"/>
              <a:t>надежность</a:t>
            </a:r>
            <a:r>
              <a:rPr lang="ru-RU" sz="1600" dirty="0" smtClean="0"/>
              <a:t> – что касается надежности хранимой информации, то с уверенностью можно сказать что если вы потеряли информацию хранимую в “облаке”, то вы ее потеряли навсегда.</a:t>
            </a:r>
            <a:br>
              <a:rPr lang="ru-RU" sz="1600" dirty="0" smtClean="0"/>
            </a:br>
            <a:r>
              <a:rPr lang="ru-RU" sz="1600" dirty="0" smtClean="0"/>
              <a:t>безопасность – “облако” само по себе является достаточно надежной системой, однако при проникновении на него злоумышленник получает доступ к огромному хранилищу данных. Еще один минус это использование систем виртуализации, в которых в качестве гипервизора используются ядра стандартные ОС такие, как </a:t>
            </a:r>
            <a:r>
              <a:rPr lang="ru-RU" sz="1600" dirty="0" err="1" smtClean="0"/>
              <a:t>Linux</a:t>
            </a:r>
            <a:r>
              <a:rPr lang="ru-RU" sz="1600" dirty="0" smtClean="0"/>
              <a:t>,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 и др., что позволяет использовать вирусы.</a:t>
            </a:r>
          </a:p>
          <a:p>
            <a:pPr marL="0" indent="357188">
              <a:buNone/>
            </a:pPr>
            <a:r>
              <a:rPr lang="ru-RU" sz="1600" b="1" dirty="0" smtClean="0"/>
              <a:t>дороговизна оборудования</a:t>
            </a:r>
            <a:r>
              <a:rPr lang="ru-RU" sz="1600" dirty="0" smtClean="0"/>
              <a:t> – для построения собственного облака компании необходимо выделить значительные материальные ресурсы, что не выгодно только что созданным и малым компаниям.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lifewatch.ru/wp-content/uploads/2010/03/scheme_distribut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08" y="728941"/>
            <a:ext cx="2262784" cy="178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69" y="-263713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9. Распределённые вычисления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829" y="2224920"/>
            <a:ext cx="8429729" cy="1368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Последовательные </a:t>
            </a:r>
            <a:r>
              <a:rPr lang="ru-RU" sz="1800" dirty="0"/>
              <a:t>вычисления в распределённых системах выполняются с учётом одновременного решения многих задач. Особенностью распределенных многопроцессорных вычислительных систем, в отличие от локальных суперкомпьютеров, является возможность неограниченного наращивания производительности за счет масштабирования.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4055" y="728941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Распределённые вычисления — способ решения трудоёмких вычислительных задач с использованием нескольких компьютеров, чаще всего объединённых в параллельную вычислительную систему.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9284" y="3645024"/>
            <a:ext cx="578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Инструменты </a:t>
            </a:r>
            <a:r>
              <a:rPr lang="ru-RU" b="1" dirty="0"/>
              <a:t>для </a:t>
            </a:r>
            <a:r>
              <a:rPr lang="ru-RU" b="1" dirty="0" smtClean="0"/>
              <a:t>высокопроизводительных вычислений </a:t>
            </a:r>
            <a:r>
              <a:rPr lang="ru-RU" b="1" dirty="0"/>
              <a:t>и </a:t>
            </a:r>
            <a:r>
              <a:rPr lang="ru-RU" b="1" dirty="0" smtClean="0"/>
              <a:t>построения кластерных систем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202" y="4291355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Globus</a:t>
            </a:r>
            <a:r>
              <a:rPr lang="ru-RU" sz="2000" b="1" dirty="0"/>
              <a:t> </a:t>
            </a:r>
            <a:r>
              <a:rPr lang="ru-RU" sz="2000" b="1" dirty="0" err="1"/>
              <a:t>Toolkit</a:t>
            </a:r>
            <a:r>
              <a:rPr lang="ru-RU" sz="2000" b="1" dirty="0"/>
              <a:t> </a:t>
            </a:r>
            <a:r>
              <a:rPr lang="ru-RU" sz="2000" dirty="0"/>
              <a:t>представляет собой набор модулей для построения виртуальной организации распределенных вычислений. Каждый модуль определяет интерфейс, используемый высокоуровневыми компонентами, и имеет реализацию для различных сред выполнения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202" y="561479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UNICORE</a:t>
            </a:r>
            <a:r>
              <a:rPr lang="ru-RU" dirty="0"/>
              <a:t> (</a:t>
            </a:r>
            <a:r>
              <a:rPr lang="ru-RU" dirty="0" err="1"/>
              <a:t>UNiform</a:t>
            </a:r>
            <a:r>
              <a:rPr lang="ru-RU" dirty="0"/>
              <a:t> </a:t>
            </a:r>
            <a:r>
              <a:rPr lang="ru-RU" dirty="0" err="1"/>
              <a:t>Interface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COmputing</a:t>
            </a:r>
            <a:r>
              <a:rPr lang="ru-RU" dirty="0"/>
              <a:t> </a:t>
            </a:r>
            <a:r>
              <a:rPr lang="ru-RU" dirty="0" err="1"/>
              <a:t>REsources</a:t>
            </a:r>
            <a:r>
              <a:rPr lang="ru-RU" dirty="0"/>
              <a:t>) – однородный интерфейс для распределенных вычислений. UNICORE предоставляет интернет-доступ к узлам системы, где различие в аппаратных платформах, механизмы безопасности и обмен информацией скрыты от конечных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42229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24" y="12675"/>
            <a:ext cx="8229600" cy="1143000"/>
          </a:xfrm>
        </p:spPr>
        <p:txBody>
          <a:bodyPr/>
          <a:lstStyle/>
          <a:p>
            <a:r>
              <a:rPr lang="ru-RU" dirty="0"/>
              <a:t>Добровольные вычисления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1124744"/>
            <a:ext cx="8229600" cy="17567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Добровольные вычисления (англ. </a:t>
            </a:r>
            <a:r>
              <a:rPr lang="ru-RU" dirty="0" err="1"/>
              <a:t>Volunteer</a:t>
            </a:r>
            <a:r>
              <a:rPr lang="ru-RU" dirty="0"/>
              <a:t> </a:t>
            </a:r>
            <a:r>
              <a:rPr lang="ru-RU" dirty="0" err="1"/>
              <a:t>computing</a:t>
            </a:r>
            <a:r>
              <a:rPr lang="ru-RU" dirty="0"/>
              <a:t>) — распределённые вычисления с использованием предоставленных добровольно вычислительных ресурсов. Современные вычислительные системы для добровольных вычислений строятся на базе GRID-систем.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24" y="489936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BOINC (англ. </a:t>
            </a:r>
            <a:r>
              <a:rPr lang="ru-RU" dirty="0" err="1"/>
              <a:t>Berkeley</a:t>
            </a:r>
            <a:r>
              <a:rPr lang="ru-RU" dirty="0"/>
              <a:t> </a:t>
            </a:r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Infrastructure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 </a:t>
            </a:r>
            <a:r>
              <a:rPr lang="ru-RU" dirty="0" err="1"/>
              <a:t>Computing</a:t>
            </a:r>
            <a:r>
              <a:rPr lang="ru-RU" dirty="0"/>
              <a:t>) — открытая программная платформа (университета) Беркли для GRID вычислений) — некоммерческое межплатформенное ПО для организации распределённых вычислений.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451" y="3181617"/>
            <a:ext cx="1838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3592263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Российские распределенные вычисления на платформе BOINC</a:t>
            </a:r>
          </a:p>
        </p:txBody>
      </p:sp>
    </p:spTree>
    <p:extLst>
      <p:ext uri="{BB962C8B-B14F-4D97-AF65-F5344CB8AC3E}">
        <p14:creationId xmlns:p14="http://schemas.microsoft.com/office/powerpoint/2010/main" xmlns="" val="16302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ru-RU" dirty="0" smtClean="0"/>
              <a:t>Рекомендуемые ссылки: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61662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www.openoffice.org/ru/</a:t>
            </a:r>
            <a:r>
              <a:rPr lang="en-US" dirty="0" smtClean="0"/>
              <a:t> - </a:t>
            </a:r>
            <a:r>
              <a:rPr lang="ru-RU" dirty="0" smtClean="0"/>
              <a:t>пакет офисных программ </a:t>
            </a:r>
            <a:r>
              <a:rPr lang="en-US" dirty="0" err="1" smtClean="0"/>
              <a:t>OpenOffice</a:t>
            </a:r>
            <a:endParaRPr lang="ru-RU" dirty="0"/>
          </a:p>
          <a:p>
            <a:r>
              <a:rPr lang="en-US" dirty="0">
                <a:hlinkClick r:id="rId3"/>
              </a:rPr>
              <a:t>http://djvu-solo.ru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программа </a:t>
            </a:r>
            <a:r>
              <a:rPr lang="en-US" dirty="0" err="1" smtClean="0"/>
              <a:t>DjVu</a:t>
            </a:r>
            <a:r>
              <a:rPr lang="en-US" dirty="0" smtClean="0"/>
              <a:t> Solo </a:t>
            </a:r>
            <a:r>
              <a:rPr lang="ru-RU" dirty="0" smtClean="0"/>
              <a:t>для создания и редактирования</a:t>
            </a:r>
          </a:p>
          <a:p>
            <a:r>
              <a:rPr lang="en-US" dirty="0">
                <a:hlinkClick r:id="rId4"/>
              </a:rPr>
              <a:t>http://www.stduviewer.ru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- программа </a:t>
            </a:r>
            <a:r>
              <a:rPr lang="en-US" dirty="0" err="1" smtClean="0"/>
              <a:t>STDUviewer</a:t>
            </a:r>
            <a:r>
              <a:rPr lang="en-US" dirty="0" smtClean="0"/>
              <a:t>, </a:t>
            </a:r>
            <a:r>
              <a:rPr lang="ru-RU" dirty="0" smtClean="0"/>
              <a:t>для просмотра </a:t>
            </a:r>
            <a:r>
              <a:rPr lang="en-US" dirty="0" smtClean="0"/>
              <a:t>PDF, </a:t>
            </a:r>
            <a:r>
              <a:rPr lang="en-US" dirty="0" err="1" smtClean="0"/>
              <a:t>DjVu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https://inkscape.org/ru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бесплатный векторный редактор </a:t>
            </a:r>
            <a:r>
              <a:rPr lang="en-US" dirty="0" err="1" smtClean="0"/>
              <a:t>Inkscape</a:t>
            </a:r>
            <a:endParaRPr lang="ru-RU" dirty="0" smtClean="0"/>
          </a:p>
          <a:p>
            <a:r>
              <a:rPr lang="en-US" dirty="0">
                <a:hlinkClick r:id="rId6"/>
              </a:rPr>
              <a:t>http://dia-installer.de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программа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r>
              <a:rPr lang="ru-RU" dirty="0" smtClean="0"/>
              <a:t>альтернатива </a:t>
            </a:r>
            <a:r>
              <a:rPr lang="en-US" dirty="0" smtClean="0"/>
              <a:t>AutoCAD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freemind.sourceforge.net/wiki/index.php/Main_Page</a:t>
            </a:r>
            <a:r>
              <a:rPr lang="en-US" dirty="0" smtClean="0"/>
              <a:t> - </a:t>
            </a:r>
            <a:r>
              <a:rPr lang="ru-RU" dirty="0" smtClean="0"/>
              <a:t>программа </a:t>
            </a:r>
            <a:r>
              <a:rPr lang="en-US" dirty="0" err="1" smtClean="0"/>
              <a:t>Freemind</a:t>
            </a:r>
            <a:endParaRPr lang="ru-RU" dirty="0" smtClean="0"/>
          </a:p>
          <a:p>
            <a:r>
              <a:rPr lang="en-US" dirty="0">
                <a:hlinkClick r:id="rId8"/>
              </a:rPr>
              <a:t>http://www.xmind.net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программа </a:t>
            </a:r>
            <a:r>
              <a:rPr lang="en-US" dirty="0" err="1" smtClean="0"/>
              <a:t>Xmind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https://www.scribus.net</a:t>
            </a:r>
            <a:r>
              <a:rPr lang="en-US" dirty="0" smtClean="0">
                <a:hlinkClick r:id="rId9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программный комплекс </a:t>
            </a:r>
            <a:r>
              <a:rPr lang="en-US" dirty="0" err="1" smtClean="0"/>
              <a:t>Scribus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freemat.sourceforge.net/index.html</a:t>
            </a:r>
            <a:r>
              <a:rPr lang="en-US" dirty="0" smtClean="0"/>
              <a:t> - </a:t>
            </a:r>
            <a:r>
              <a:rPr lang="ru-RU" dirty="0" smtClean="0"/>
              <a:t>программа </a:t>
            </a:r>
            <a:r>
              <a:rPr lang="en-US" dirty="0" err="1" smtClean="0"/>
              <a:t>Freemat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http://www.gnu.org/software/octave</a:t>
            </a:r>
            <a:r>
              <a:rPr lang="en-US" dirty="0" smtClean="0">
                <a:hlinkClick r:id="rId11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пакет программ </a:t>
            </a:r>
            <a:r>
              <a:rPr lang="en-US" dirty="0" smtClean="0"/>
              <a:t>GNU Octave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http://www.scilab.org</a:t>
            </a:r>
            <a:r>
              <a:rPr lang="en-US" dirty="0" smtClean="0">
                <a:hlinkClick r:id="rId12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пакет программ </a:t>
            </a:r>
            <a:r>
              <a:rPr lang="en-US" dirty="0" err="1" smtClean="0"/>
              <a:t>Scilab</a:t>
            </a:r>
            <a:endParaRPr lang="ru-RU" dirty="0"/>
          </a:p>
          <a:p>
            <a:r>
              <a:rPr lang="en-US" dirty="0">
                <a:hlinkClick r:id="rId13"/>
              </a:rPr>
              <a:t>http://www.gnu.org/software/gsl</a:t>
            </a:r>
            <a:r>
              <a:rPr lang="en-US" dirty="0" smtClean="0">
                <a:hlinkClick r:id="rId13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бесплатная библиотека алгоритмов </a:t>
            </a:r>
            <a:r>
              <a:rPr lang="en-US" dirty="0" smtClean="0"/>
              <a:t>GSL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http://freecadweb.org/</a:t>
            </a:r>
            <a:r>
              <a:rPr lang="en-US" dirty="0" smtClean="0"/>
              <a:t> - </a:t>
            </a:r>
            <a:r>
              <a:rPr lang="ru-RU" dirty="0" smtClean="0"/>
              <a:t>программа </a:t>
            </a:r>
            <a:r>
              <a:rPr lang="en-US" dirty="0" err="1" smtClean="0"/>
              <a:t>FreeCAD</a:t>
            </a:r>
            <a:r>
              <a:rPr lang="ru-RU" dirty="0" smtClean="0"/>
              <a:t>, альтернатива </a:t>
            </a:r>
            <a:r>
              <a:rPr lang="en-US" dirty="0" smtClean="0"/>
              <a:t>AutoCAD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</a:t>
            </a:r>
            <a:r>
              <a:rPr lang="en-US" dirty="0">
                <a:hlinkClick r:id="rId15"/>
              </a:rPr>
              <a:t>://</a:t>
            </a:r>
            <a:r>
              <a:rPr lang="en-US" dirty="0" smtClean="0">
                <a:hlinkClick r:id="rId15"/>
              </a:rPr>
              <a:t>librecad.org/cms/home.html</a:t>
            </a:r>
            <a:r>
              <a:rPr lang="en-US" dirty="0" smtClean="0"/>
              <a:t> - </a:t>
            </a:r>
            <a:r>
              <a:rPr lang="ru-RU" dirty="0"/>
              <a:t>пакет офисных программ </a:t>
            </a:r>
            <a:r>
              <a:rPr lang="ru-RU" dirty="0" smtClean="0"/>
              <a:t> </a:t>
            </a:r>
            <a:r>
              <a:rPr lang="en-US" dirty="0" err="1" smtClean="0"/>
              <a:t>LibreCAD</a:t>
            </a:r>
            <a:endParaRPr lang="ru-RU" dirty="0" smtClean="0"/>
          </a:p>
          <a:p>
            <a:r>
              <a:rPr lang="en-US" dirty="0">
                <a:hlinkClick r:id="rId16"/>
              </a:rPr>
              <a:t>http://www.chemstations.com</a:t>
            </a:r>
            <a:r>
              <a:rPr lang="en-US" dirty="0" smtClean="0">
                <a:hlinkClick r:id="rId16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программный комплекс </a:t>
            </a:r>
            <a:r>
              <a:rPr lang="en-US" dirty="0" err="1" smtClean="0"/>
              <a:t>ChemCAD</a:t>
            </a:r>
            <a:endParaRPr lang="ru-RU" dirty="0" smtClean="0"/>
          </a:p>
          <a:p>
            <a:r>
              <a:rPr lang="en-US" dirty="0">
                <a:hlinkClick r:id="rId17"/>
              </a:rPr>
              <a:t>https://habrahabr.ru/post/111274</a:t>
            </a:r>
            <a:r>
              <a:rPr lang="en-US" dirty="0" smtClean="0">
                <a:hlinkClick r:id="rId17"/>
              </a:rPr>
              <a:t>/</a:t>
            </a:r>
            <a:r>
              <a:rPr lang="ru-RU" dirty="0"/>
              <a:t> - Облачные вычисления, краткий обзор</a:t>
            </a:r>
            <a:endParaRPr lang="ru-RU" dirty="0" smtClean="0"/>
          </a:p>
          <a:p>
            <a:r>
              <a:rPr lang="en-US" dirty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matlab.ru/solutions/itc/parallel-computing/matlab-ec2</a:t>
            </a:r>
            <a:r>
              <a:rPr lang="en-US" dirty="0" smtClean="0"/>
              <a:t> - </a:t>
            </a:r>
            <a:r>
              <a:rPr lang="ru-RU" dirty="0" smtClean="0"/>
              <a:t>модуль для </a:t>
            </a:r>
            <a:r>
              <a:rPr lang="en-US" dirty="0" smtClean="0"/>
              <a:t>MatLab </a:t>
            </a:r>
            <a:r>
              <a:rPr lang="ru-RU" dirty="0" smtClean="0"/>
              <a:t>для организации параллельных вычислений.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/>
          <a:lstStyle/>
          <a:p>
            <a:fld id="{B035ACE1-A819-47B9-93D6-BF0EC2C0A1BA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14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Работа </a:t>
            </a:r>
            <a:r>
              <a:rPr lang="ru-RU" dirty="0"/>
              <a:t>с электронными документами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873"/>
            <a:ext cx="9144000" cy="4581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Свободно распространяемые программы для просмотра и редактирования:</a:t>
            </a:r>
          </a:p>
          <a:p>
            <a:pPr marL="0" indent="0" algn="ctr">
              <a:buNone/>
            </a:pPr>
            <a:endParaRPr lang="ru-RU" sz="2400" dirty="0" smtClean="0"/>
          </a:p>
          <a:p>
            <a:r>
              <a:rPr lang="en-US" sz="2400" b="1" dirty="0"/>
              <a:t>PDF</a:t>
            </a:r>
            <a:r>
              <a:rPr lang="en-US" sz="2400" b="1" dirty="0" smtClean="0"/>
              <a:t>:</a:t>
            </a:r>
            <a:r>
              <a:rPr lang="ru-RU" sz="2400" b="1" dirty="0" smtClean="0"/>
              <a:t> </a:t>
            </a:r>
            <a:r>
              <a:rPr lang="en-US" sz="2400" dirty="0"/>
              <a:t>PDF-</a:t>
            </a:r>
            <a:r>
              <a:rPr lang="en-US" sz="2400" dirty="0" err="1"/>
              <a:t>XChange</a:t>
            </a:r>
            <a:r>
              <a:rPr lang="en-US" sz="2400" dirty="0"/>
              <a:t> </a:t>
            </a:r>
            <a:r>
              <a:rPr lang="en-US" sz="2400" dirty="0" smtClean="0"/>
              <a:t>Viewer</a:t>
            </a:r>
            <a:r>
              <a:rPr lang="ru-RU" sz="2400" dirty="0" smtClean="0"/>
              <a:t>, </a:t>
            </a:r>
            <a:r>
              <a:rPr lang="en-US" sz="2400" dirty="0" err="1"/>
              <a:t>OpenOffice</a:t>
            </a:r>
            <a:r>
              <a:rPr lang="en-US" sz="2400" dirty="0"/>
              <a:t> </a:t>
            </a:r>
            <a:r>
              <a:rPr lang="en-US" sz="2400" dirty="0" smtClean="0"/>
              <a:t>Writer</a:t>
            </a:r>
            <a:r>
              <a:rPr lang="ru-RU" sz="2400" dirty="0" smtClean="0"/>
              <a:t>, </a:t>
            </a:r>
            <a:r>
              <a:rPr lang="en-US" sz="2400" dirty="0" err="1" smtClean="0"/>
              <a:t>LibreOffice</a:t>
            </a:r>
            <a:r>
              <a:rPr lang="en-US" sz="2400" dirty="0" smtClean="0"/>
              <a:t> Writer</a:t>
            </a:r>
            <a:r>
              <a:rPr lang="ru-RU" sz="2400" dirty="0" smtClean="0"/>
              <a:t>, </a:t>
            </a:r>
            <a:r>
              <a:rPr lang="ru-RU" sz="2400" dirty="0"/>
              <a:t>STDU </a:t>
            </a:r>
            <a:r>
              <a:rPr lang="ru-RU" sz="2400" dirty="0" err="1" smtClean="0"/>
              <a:t>Viewer</a:t>
            </a:r>
            <a:r>
              <a:rPr lang="ru-RU" sz="2400" dirty="0" smtClean="0"/>
              <a:t>(только просмотр), </a:t>
            </a:r>
            <a:r>
              <a:rPr lang="ru-RU" sz="2400" dirty="0" err="1" smtClean="0"/>
              <a:t>Evince</a:t>
            </a:r>
            <a:r>
              <a:rPr lang="ru-RU" sz="2400" dirty="0"/>
              <a:t> </a:t>
            </a:r>
            <a:r>
              <a:rPr lang="ru-RU" sz="2400" dirty="0" smtClean="0"/>
              <a:t>(только просмотр), </a:t>
            </a:r>
            <a:r>
              <a:rPr lang="ru-RU" sz="2400" dirty="0" err="1"/>
              <a:t>Inkscape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en-US" sz="2400" b="1" dirty="0" smtClean="0"/>
              <a:t>DOC/DOCX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b="1" dirty="0" smtClean="0"/>
              <a:t>XLS/XLSX/CSV</a:t>
            </a:r>
            <a:r>
              <a:rPr lang="ru-RU" sz="2400" dirty="0" smtClean="0"/>
              <a:t> и </a:t>
            </a:r>
            <a:r>
              <a:rPr lang="en-US" sz="2400" b="1" dirty="0" smtClean="0"/>
              <a:t>PPT/PPTX: </a:t>
            </a:r>
            <a:r>
              <a:rPr lang="en-US" sz="2400" dirty="0"/>
              <a:t>Apache </a:t>
            </a:r>
            <a:r>
              <a:rPr lang="en-US" sz="2400" dirty="0" err="1" smtClean="0"/>
              <a:t>OpenOffice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err="1" smtClean="0"/>
              <a:t>LibreOffice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err="1" smtClean="0"/>
              <a:t>DjVu</a:t>
            </a:r>
            <a:r>
              <a:rPr lang="en-US" sz="2400" b="1" dirty="0" smtClean="0"/>
              <a:t>:</a:t>
            </a:r>
            <a:r>
              <a:rPr lang="ru-RU" sz="2400" b="1" dirty="0" smtClean="0"/>
              <a:t> </a:t>
            </a:r>
            <a:r>
              <a:rPr lang="en-US" sz="2400" dirty="0" err="1"/>
              <a:t>Djvu</a:t>
            </a:r>
            <a:r>
              <a:rPr lang="en-US" sz="2400" dirty="0"/>
              <a:t> </a:t>
            </a:r>
            <a:r>
              <a:rPr lang="en-US" sz="2400" dirty="0" smtClean="0"/>
              <a:t>Solo</a:t>
            </a:r>
            <a:r>
              <a:rPr lang="ru-RU" sz="2400" b="1" dirty="0" smtClean="0"/>
              <a:t>, </a:t>
            </a:r>
            <a:r>
              <a:rPr lang="ru-RU" sz="2400" dirty="0" err="1" smtClean="0"/>
              <a:t>DjVuLibre</a:t>
            </a:r>
            <a:r>
              <a:rPr lang="ru-RU" sz="2400" dirty="0" smtClean="0"/>
              <a:t>, </a:t>
            </a:r>
            <a:r>
              <a:rPr lang="ru-RU" sz="2400" dirty="0" err="1" smtClean="0"/>
              <a:t>WinDjView</a:t>
            </a:r>
            <a:r>
              <a:rPr lang="ru-RU" sz="2400" dirty="0" smtClean="0"/>
              <a:t>, </a:t>
            </a:r>
            <a:r>
              <a:rPr lang="en-US" sz="2400" dirty="0" smtClean="0"/>
              <a:t>STDU Viewer</a:t>
            </a:r>
            <a:r>
              <a:rPr lang="ru-RU" sz="2400" dirty="0" smtClean="0"/>
              <a:t> (просмотр)</a:t>
            </a:r>
            <a:endParaRPr lang="en-US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6" name="Picture 2" descr="Adobe PDF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56" y="1162797"/>
            <a:ext cx="989856" cy="9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jVu-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46873"/>
            <a:ext cx="883895" cy="5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03500"/>
            <a:ext cx="1038225" cy="4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86255"/>
            <a:ext cx="1038225" cy="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werPo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868" y="1718194"/>
            <a:ext cx="1466200" cy="4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DU Viewer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8375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ibreOffice Logo Flat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18194"/>
            <a:ext cx="20955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pache OpenOffice logo and wordmark (2014)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99217"/>
            <a:ext cx="2095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52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Portable</a:t>
            </a:r>
            <a:r>
              <a:rPr lang="ru-RU" b="1" dirty="0"/>
              <a:t> </a:t>
            </a:r>
            <a:r>
              <a:rPr lang="ru-RU" b="1" dirty="0" err="1"/>
              <a:t>Document</a:t>
            </a:r>
            <a:r>
              <a:rPr lang="ru-RU" b="1" dirty="0"/>
              <a:t> </a:t>
            </a:r>
            <a:r>
              <a:rPr lang="ru-RU" b="1" dirty="0" err="1"/>
              <a:t>Format</a:t>
            </a:r>
            <a:r>
              <a:rPr lang="ru-RU" b="1" dirty="0"/>
              <a:t> (PDF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Systems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2000" b="1" dirty="0" err="1"/>
              <a:t>Portable</a:t>
            </a:r>
            <a:r>
              <a:rPr lang="ru-RU" sz="2000" b="1" dirty="0"/>
              <a:t> </a:t>
            </a:r>
            <a:r>
              <a:rPr lang="ru-RU" sz="2000" b="1" dirty="0" err="1"/>
              <a:t>Document</a:t>
            </a:r>
            <a:r>
              <a:rPr lang="ru-RU" sz="2000" b="1" dirty="0"/>
              <a:t> </a:t>
            </a:r>
            <a:r>
              <a:rPr lang="ru-RU" sz="2000" b="1" dirty="0" err="1"/>
              <a:t>Format</a:t>
            </a:r>
            <a:r>
              <a:rPr lang="ru-RU" sz="2000" b="1" dirty="0"/>
              <a:t> (PDF)</a:t>
            </a:r>
            <a:r>
              <a:rPr lang="ru-RU" sz="2000" dirty="0"/>
              <a:t> — межплатформенный формат электронных документов, разработанный фирмой </a:t>
            </a:r>
            <a:r>
              <a:rPr lang="ru-RU" sz="2000" dirty="0" err="1"/>
              <a:t>Adobe</a:t>
            </a:r>
            <a:r>
              <a:rPr lang="ru-RU" sz="2000" dirty="0"/>
              <a:t> </a:t>
            </a:r>
            <a:r>
              <a:rPr lang="ru-RU" sz="2000" dirty="0" err="1"/>
              <a:t>Systems</a:t>
            </a:r>
            <a:r>
              <a:rPr lang="ru-RU" sz="2000" dirty="0"/>
              <a:t> с использованием ряда возможностей языка </a:t>
            </a:r>
            <a:r>
              <a:rPr lang="ru-RU" sz="2000" dirty="0" err="1"/>
              <a:t>PostScript</a:t>
            </a:r>
            <a:r>
              <a:rPr lang="ru-RU" sz="2000" dirty="0" smtClean="0"/>
              <a:t>.</a:t>
            </a:r>
          </a:p>
          <a:p>
            <a:pPr marL="0" indent="360363" algn="just">
              <a:buNone/>
            </a:pPr>
            <a:r>
              <a:rPr lang="ru-RU" sz="2000" dirty="0"/>
              <a:t>Формат PDF позволяет внедрять необходимые шрифты (построчный текст), векторные и растровые изображения, формы и мультимедиа-вставки. Поддерживает цветовые схемы RGB, CMYK, </a:t>
            </a:r>
            <a:r>
              <a:rPr lang="ru-RU" sz="2000" dirty="0" err="1"/>
              <a:t>Grayscale</a:t>
            </a:r>
            <a:r>
              <a:rPr lang="ru-RU" sz="2000" dirty="0"/>
              <a:t>, </a:t>
            </a:r>
            <a:r>
              <a:rPr lang="ru-RU" sz="2000" dirty="0" err="1"/>
              <a:t>Lab</a:t>
            </a:r>
            <a:r>
              <a:rPr lang="ru-RU" sz="2000" dirty="0"/>
              <a:t>, </a:t>
            </a:r>
            <a:r>
              <a:rPr lang="ru-RU" sz="2000" dirty="0" err="1"/>
              <a:t>Duotone</a:t>
            </a:r>
            <a:r>
              <a:rPr lang="ru-RU" sz="2000" dirty="0"/>
              <a:t>, </a:t>
            </a:r>
            <a:r>
              <a:rPr lang="ru-RU" sz="2000" dirty="0" err="1"/>
              <a:t>Bitmap</a:t>
            </a:r>
            <a:r>
              <a:rPr lang="ru-RU" sz="2000" dirty="0"/>
              <a:t>, несколько типов сжатия растровой информации</a:t>
            </a:r>
            <a:r>
              <a:rPr lang="ru-RU" sz="2000" dirty="0" smtClean="0"/>
              <a:t>.</a:t>
            </a:r>
          </a:p>
          <a:p>
            <a:pPr marL="0" indent="360363" algn="just">
              <a:buNone/>
            </a:pPr>
            <a:r>
              <a:rPr lang="ru-RU" sz="2000" b="1" dirty="0" smtClean="0"/>
              <a:t>ПРОГРАММЫ: </a:t>
            </a:r>
            <a:r>
              <a:rPr lang="ru-RU" sz="2000" dirty="0" err="1"/>
              <a:t>Adobe</a:t>
            </a:r>
            <a:r>
              <a:rPr lang="ru-RU" sz="2000" dirty="0"/>
              <a:t> </a:t>
            </a:r>
            <a:r>
              <a:rPr lang="ru-RU" sz="2000" dirty="0" err="1" smtClean="0"/>
              <a:t>Reader</a:t>
            </a:r>
            <a:r>
              <a:rPr lang="ru-RU" sz="2000" dirty="0" smtClean="0"/>
              <a:t>, </a:t>
            </a:r>
            <a:r>
              <a:rPr lang="en-US" sz="2000" dirty="0" smtClean="0"/>
              <a:t>PDF-</a:t>
            </a:r>
            <a:r>
              <a:rPr lang="en-US" sz="2000" dirty="0" err="1" smtClean="0"/>
              <a:t>XChange</a:t>
            </a:r>
            <a:r>
              <a:rPr lang="en-US" sz="2000" dirty="0" smtClean="0"/>
              <a:t> </a:t>
            </a:r>
            <a:r>
              <a:rPr lang="en-US" sz="2000" dirty="0"/>
              <a:t>Viewer</a:t>
            </a:r>
            <a:r>
              <a:rPr lang="ru-RU" sz="2000" dirty="0"/>
              <a:t>, </a:t>
            </a:r>
            <a:r>
              <a:rPr lang="en-US" sz="2000" dirty="0" err="1"/>
              <a:t>OpenOffice</a:t>
            </a:r>
            <a:r>
              <a:rPr lang="en-US" sz="2000" dirty="0"/>
              <a:t> Writer</a:t>
            </a:r>
            <a:r>
              <a:rPr lang="ru-RU" sz="2000" dirty="0"/>
              <a:t>, </a:t>
            </a:r>
            <a:r>
              <a:rPr lang="en-US" sz="2000" dirty="0" err="1"/>
              <a:t>LibreOffice</a:t>
            </a:r>
            <a:r>
              <a:rPr lang="en-US" sz="2000" dirty="0"/>
              <a:t> Writer</a:t>
            </a:r>
            <a:r>
              <a:rPr lang="ru-RU" sz="2000" dirty="0"/>
              <a:t>, STDU </a:t>
            </a:r>
            <a:r>
              <a:rPr lang="ru-RU" sz="2000" dirty="0" err="1" smtClean="0"/>
              <a:t>Viewer</a:t>
            </a:r>
            <a:r>
              <a:rPr lang="ru-RU" sz="2000" dirty="0" smtClean="0"/>
              <a:t> (</a:t>
            </a:r>
            <a:r>
              <a:rPr lang="ru-RU" sz="2000" dirty="0"/>
              <a:t>только просмотр), </a:t>
            </a:r>
            <a:r>
              <a:rPr lang="ru-RU" sz="2000" dirty="0" err="1"/>
              <a:t>Evince</a:t>
            </a:r>
            <a:r>
              <a:rPr lang="ru-RU" sz="2000" dirty="0"/>
              <a:t> (только просмотр), </a:t>
            </a:r>
            <a:r>
              <a:rPr lang="ru-RU" sz="2000" dirty="0" err="1"/>
              <a:t>Inkscape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5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DjVu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AT&amp;T </a:t>
            </a:r>
            <a:r>
              <a:rPr lang="ru-RU" dirty="0" err="1"/>
              <a:t>Labs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</a:t>
            </a:r>
            <a:r>
              <a:rPr lang="ru-RU" dirty="0"/>
              <a:t>(от фр. </a:t>
            </a:r>
            <a:r>
              <a:rPr lang="ru-RU" dirty="0" err="1"/>
              <a:t>déjà</a:t>
            </a:r>
            <a:r>
              <a:rPr lang="ru-RU" dirty="0"/>
              <a:t> </a:t>
            </a:r>
            <a:r>
              <a:rPr lang="ru-RU" dirty="0" err="1"/>
              <a:t>vu</a:t>
            </a:r>
            <a:r>
              <a:rPr lang="ru-RU" dirty="0"/>
              <a:t> — «уже виденное») — технология сжатия изображений с потерями, разработанная специально для хранения сканированных документов — книг, журналов, рукописей и прочее, где обилие формул, схем, рисунков и рукописных символов делает чрезвычайно трудоёмким их полноценное распознавание.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Также </a:t>
            </a:r>
            <a:r>
              <a:rPr lang="ru-RU" dirty="0"/>
              <a:t>является эффективным решением, если необходимо передать все нюансы оформления, например, исторических документов, где важное значение имеет не только содержание, но и цвет и фактура бумаги; дефекты пергамента: трещинки, следы от складывания; исправления, кляксы, отпечатки пальцев; следы, оставленные другими предметами и т. д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ПРОГРАММЫ: </a:t>
            </a:r>
            <a:r>
              <a:rPr lang="en-US" dirty="0" err="1"/>
              <a:t>Djvu</a:t>
            </a:r>
            <a:r>
              <a:rPr lang="en-US" dirty="0"/>
              <a:t> Solo</a:t>
            </a:r>
            <a:r>
              <a:rPr lang="ru-RU" b="1" dirty="0"/>
              <a:t>, </a:t>
            </a:r>
            <a:r>
              <a:rPr lang="ru-RU" dirty="0" err="1"/>
              <a:t>DjVuLibre</a:t>
            </a:r>
            <a:r>
              <a:rPr lang="ru-RU" dirty="0"/>
              <a:t>, </a:t>
            </a:r>
            <a:r>
              <a:rPr lang="ru-RU" dirty="0" err="1"/>
              <a:t>WinDjView</a:t>
            </a:r>
            <a:r>
              <a:rPr lang="ru-RU" dirty="0"/>
              <a:t>, </a:t>
            </a:r>
            <a:r>
              <a:rPr lang="en-US" dirty="0"/>
              <a:t>STDU Viewer</a:t>
            </a:r>
            <a:r>
              <a:rPr lang="ru-RU" dirty="0"/>
              <a:t> (просмотр</a:t>
            </a:r>
            <a:r>
              <a:rPr lang="ru-RU" dirty="0" smtClean="0"/>
              <a:t>)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1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2800" b="1" dirty="0"/>
              <a:t>2</a:t>
            </a:r>
            <a:r>
              <a:rPr lang="ru-RU" sz="2800" b="1" dirty="0" smtClean="0"/>
              <a:t>. </a:t>
            </a:r>
            <a:r>
              <a:rPr lang="ru-RU" sz="2800" b="1" dirty="0"/>
              <a:t>Система автоматизации документооборота, система электронного документооборота (СЭДО)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На российском рынке представлено несколько групп продуктов для организации электронного документооборота на предприятиях химической промышленности: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Монофункциональные СЭД</a:t>
            </a:r>
            <a:r>
              <a:rPr lang="ru-RU" dirty="0"/>
              <a:t>, предназначенные исключительно для работы с входящей, исходящей и внутренней </a:t>
            </a:r>
            <a:r>
              <a:rPr lang="ru-RU" dirty="0" smtClean="0"/>
              <a:t>документацией </a:t>
            </a:r>
            <a:r>
              <a:rPr lang="ru-RU" b="1" i="1" dirty="0" smtClean="0"/>
              <a:t>(</a:t>
            </a:r>
            <a:r>
              <a:rPr lang="ru-RU" b="1" i="1" dirty="0"/>
              <a:t>«Логика СЭД</a:t>
            </a:r>
            <a:r>
              <a:rPr lang="ru-RU" b="1" i="1" dirty="0" smtClean="0"/>
              <a:t>», </a:t>
            </a:r>
            <a:r>
              <a:rPr lang="ru-RU" b="1" i="1" dirty="0"/>
              <a:t>СЭД «Дело</a:t>
            </a:r>
            <a:r>
              <a:rPr lang="ru-RU" b="1" i="1" dirty="0" smtClean="0"/>
              <a:t>», </a:t>
            </a:r>
            <a:r>
              <a:rPr lang="ru-RU" b="1" i="1" dirty="0"/>
              <a:t>«Е1 Евфрат</a:t>
            </a:r>
            <a:r>
              <a:rPr lang="ru-RU" b="1" i="1" dirty="0" smtClean="0"/>
              <a:t>»</a:t>
            </a:r>
            <a:r>
              <a:rPr lang="ru-RU" i="1" dirty="0" smtClean="0"/>
              <a:t> </a:t>
            </a:r>
            <a:r>
              <a:rPr lang="ru-RU" dirty="0" smtClean="0"/>
              <a:t>и др.);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Универсальные </a:t>
            </a:r>
            <a:r>
              <a:rPr lang="ru-RU" b="1" dirty="0" smtClean="0"/>
              <a:t>ECM-системы </a:t>
            </a:r>
            <a:r>
              <a:rPr lang="ru-RU" dirty="0" smtClean="0"/>
              <a:t>(</a:t>
            </a:r>
            <a:r>
              <a:rPr lang="ru-RU" i="1" dirty="0" err="1"/>
              <a:t>Enterprise</a:t>
            </a:r>
            <a:r>
              <a:rPr lang="ru-RU" i="1" dirty="0"/>
              <a:t> </a:t>
            </a:r>
            <a:r>
              <a:rPr lang="ru-RU" i="1" dirty="0" err="1"/>
              <a:t>Content</a:t>
            </a:r>
            <a:r>
              <a:rPr lang="ru-RU" i="1" dirty="0"/>
              <a:t> </a:t>
            </a:r>
            <a:r>
              <a:rPr lang="ru-RU" i="1" dirty="0" err="1"/>
              <a:t>Management</a:t>
            </a:r>
            <a:r>
              <a:rPr lang="ru-RU" dirty="0"/>
              <a:t>) - это комплекс приложений для управления корпоративным контентом</a:t>
            </a:r>
            <a:r>
              <a:rPr lang="ru-RU" dirty="0" smtClean="0"/>
              <a:t>), </a:t>
            </a:r>
            <a:r>
              <a:rPr lang="ru-RU" dirty="0"/>
              <a:t>которые, кроме автоматизации документооборота, имеют функционал для решения других управленческих задач (бюджетирования, взаимодействия с контрагентами, управления персоналом и т.п</a:t>
            </a:r>
            <a:r>
              <a:rPr lang="ru-RU" dirty="0" smtClean="0"/>
              <a:t>.) (</a:t>
            </a:r>
            <a:r>
              <a:rPr lang="en-US" dirty="0">
                <a:hlinkClick r:id="rId2"/>
              </a:rPr>
              <a:t>Microsoft </a:t>
            </a:r>
            <a:r>
              <a:rPr lang="en-US" dirty="0" smtClean="0">
                <a:hlinkClick r:id="rId2"/>
              </a:rPr>
              <a:t>SharePoint</a:t>
            </a:r>
            <a:r>
              <a:rPr lang="ru-RU" dirty="0" smtClean="0"/>
              <a:t>, </a:t>
            </a:r>
            <a:r>
              <a:rPr lang="en-US" dirty="0" err="1" smtClean="0">
                <a:hlinkClick r:id="rId3"/>
              </a:rPr>
              <a:t>Directum</a:t>
            </a:r>
            <a:r>
              <a:rPr lang="ru-RU" dirty="0" smtClean="0"/>
              <a:t>, </a:t>
            </a:r>
            <a:r>
              <a:rPr lang="en-US" dirty="0">
                <a:hlinkClick r:id="rId4"/>
              </a:rPr>
              <a:t>ELMA ECM</a:t>
            </a:r>
            <a:r>
              <a:rPr lang="ru-RU" dirty="0" smtClean="0"/>
              <a:t>);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Специальные отраслевые решения</a:t>
            </a:r>
            <a:r>
              <a:rPr lang="ru-RU" dirty="0"/>
              <a:t>, максимально адаптированные к специфике деловых процессов в химической индустрии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Представителем последней категории системных решений является отраслевое издание </a:t>
            </a:r>
            <a:r>
              <a:rPr lang="ru-RU" dirty="0" err="1">
                <a:hlinkClick r:id="rId5"/>
              </a:rPr>
              <a:t>bb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workspace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Chemical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Industry</a:t>
            </a:r>
            <a:r>
              <a:rPr lang="ru-RU" dirty="0"/>
              <a:t>, разработанное специалистами отечественной компании «</a:t>
            </a:r>
            <a:r>
              <a:rPr lang="ru-RU" dirty="0" err="1"/>
              <a:t>Дабл</a:t>
            </a:r>
            <a:r>
              <a:rPr lang="ru-RU" dirty="0"/>
              <a:t> Би» (Москва).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01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dirty="0"/>
              <a:t>3. </a:t>
            </a:r>
            <a:r>
              <a:rPr lang="ru-RU" dirty="0" smtClean="0"/>
              <a:t>Работа </a:t>
            </a:r>
            <a:r>
              <a:rPr lang="ru-RU" dirty="0"/>
              <a:t>с графикой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 descr="Inkscape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712" y="14286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dobe Illustrator Icon CS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796" y="131349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59" y="1071028"/>
            <a:ext cx="2204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Adobe</a:t>
            </a:r>
            <a:r>
              <a:rPr lang="ru-RU" b="1" dirty="0"/>
              <a:t> </a:t>
            </a:r>
            <a:r>
              <a:rPr lang="ru-RU" b="1" dirty="0" err="1" smtClean="0"/>
              <a:t>Illustrator</a:t>
            </a:r>
            <a:endParaRPr lang="ru-RU" b="1" dirty="0" smtClean="0"/>
          </a:p>
          <a:p>
            <a:r>
              <a:rPr lang="ru-RU" dirty="0" smtClean="0"/>
              <a:t>Есть пробная версия</a:t>
            </a:r>
          </a:p>
          <a:p>
            <a:r>
              <a:rPr lang="ru-RU" dirty="0" smtClean="0"/>
              <a:t> на 7 дней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9463" y="965690"/>
            <a:ext cx="2845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3.1. Векторная графика </a:t>
            </a:r>
            <a:endParaRPr lang="ru-RU" sz="2000" b="1" dirty="0"/>
          </a:p>
        </p:txBody>
      </p:sp>
      <p:pic>
        <p:nvPicPr>
          <p:cNvPr id="2074" name="Picture 26" descr="http://kamchatkairo.ru/images/1324492436_976c3d63bc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13" y="4644460"/>
            <a:ext cx="904179" cy="9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88224" y="1625026"/>
            <a:ext cx="101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Inkscape</a:t>
            </a:r>
            <a:endParaRPr lang="ru-RU" b="1" dirty="0"/>
          </a:p>
        </p:txBody>
      </p:sp>
      <p:pic>
        <p:nvPicPr>
          <p:cNvPr id="2076" name="Picture 28" descr="Скриншот основного окна программы CorelDraw X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541999"/>
            <a:ext cx="2304256" cy="21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www.hit2k.com/wp-content/uploads/2015/04/Adobe-Illustrator-CC-2014-patch_Hit2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5494"/>
            <a:ext cx="4104456" cy="23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shadycrew.org/uploads/posts/2014-02/1393077217_inksca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8991" y="2190692"/>
            <a:ext cx="3542784" cy="25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89714" y="5440420"/>
            <a:ext cx="339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.</a:t>
            </a:r>
            <a:r>
              <a:rPr lang="en-US" b="1" dirty="0" smtClean="0"/>
              <a:t>SVG</a:t>
            </a:r>
            <a:r>
              <a:rPr lang="en-US" dirty="0"/>
              <a:t>  </a:t>
            </a:r>
            <a:r>
              <a:rPr lang="en-US" dirty="0" smtClean="0"/>
              <a:t>.PNG .TIFF .JPEG .PDF .</a:t>
            </a:r>
            <a:r>
              <a:rPr lang="en-US" dirty="0" err="1" smtClean="0"/>
              <a:t>LaTeX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48740" y="5787822"/>
            <a:ext cx="5161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Также поддерживают различные цветовые схемы:</a:t>
            </a:r>
          </a:p>
          <a:p>
            <a:pPr algn="ctr"/>
            <a:r>
              <a:rPr lang="en-US" dirty="0" smtClean="0"/>
              <a:t>RGB, CMYK </a:t>
            </a:r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386" y="5677630"/>
            <a:ext cx="1303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Есть пробная версия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905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86" y="0"/>
            <a:ext cx="9144000" cy="980728"/>
          </a:xfrm>
        </p:spPr>
        <p:txBody>
          <a:bodyPr>
            <a:normAutofit/>
          </a:bodyPr>
          <a:lstStyle/>
          <a:p>
            <a:r>
              <a:rPr lang="ru-RU" dirty="0"/>
              <a:t>3. </a:t>
            </a:r>
            <a:r>
              <a:rPr lang="ru-RU" dirty="0" smtClean="0"/>
              <a:t>Работа </a:t>
            </a:r>
            <a:r>
              <a:rPr lang="ru-RU" dirty="0"/>
              <a:t>с графикой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054" name="Picture 6" descr="Microsoft Visio 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145" y="121320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997" y="1124782"/>
            <a:ext cx="459438" cy="4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-gt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8003"/>
            <a:ext cx="25431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sio-2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95" y="1822803"/>
            <a:ext cx="25431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4986" y="845556"/>
            <a:ext cx="5267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3.2. Редакторы диаграмм (тоже векторная графика)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395" y="1214888"/>
            <a:ext cx="1591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Visio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497" y="3852567"/>
            <a:ext cx="175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.</a:t>
            </a:r>
            <a:r>
              <a:rPr lang="en-US" dirty="0" smtClean="0"/>
              <a:t>VSD</a:t>
            </a:r>
            <a:r>
              <a:rPr lang="en-US" dirty="0"/>
              <a:t> </a:t>
            </a:r>
            <a:r>
              <a:rPr lang="ru-RU" dirty="0" smtClean="0"/>
              <a:t> .</a:t>
            </a:r>
            <a:r>
              <a:rPr lang="en-US" dirty="0" smtClean="0"/>
              <a:t>VSS</a:t>
            </a:r>
            <a:r>
              <a:rPr lang="ru-RU" dirty="0" smtClean="0"/>
              <a:t> .</a:t>
            </a:r>
            <a:r>
              <a:rPr lang="en-US" dirty="0"/>
              <a:t> VDX 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21488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Dia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3275" y="1169835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Xmind</a:t>
            </a:r>
            <a:endParaRPr lang="ru-RU" dirty="0"/>
          </a:p>
        </p:txBody>
      </p:sp>
      <p:pic>
        <p:nvPicPr>
          <p:cNvPr id="4098" name="Picture 2" descr="Screenshot of xmind 6 january 2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3275" y="1598601"/>
            <a:ext cx="25431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Min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4435" y="41042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66570" y="4393540"/>
            <a:ext cx="109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FreeMind</a:t>
            </a:r>
            <a:endParaRPr lang="ru-RU" dirty="0"/>
          </a:p>
        </p:txBody>
      </p:sp>
      <p:pic>
        <p:nvPicPr>
          <p:cNvPr id="4102" name="Picture 6" descr="http://www.ucancode.net/download/freemind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923" y="4793704"/>
            <a:ext cx="2319610" cy="19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indmanag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50" y="4826470"/>
            <a:ext cx="2510295" cy="196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2041" y="4393540"/>
            <a:ext cx="152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MindManager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5282" y="3514562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Scribus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106" name="Picture 10" descr="Scribus logo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903" y="327523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cribus-1.3-Linu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239" y="4073087"/>
            <a:ext cx="3643327" cy="22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02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79296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4</a:t>
            </a:r>
            <a:r>
              <a:rPr lang="ru-RU" sz="3000" dirty="0" smtClean="0"/>
              <a:t>. </a:t>
            </a:r>
            <a:r>
              <a:rPr lang="ru-RU" sz="3000" b="1" dirty="0" smtClean="0"/>
              <a:t>Программы для математических вычислений, преобразований и разработки алгоритмов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648" y="1268760"/>
            <a:ext cx="8208912" cy="47525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FreeMat</a:t>
            </a:r>
            <a:r>
              <a:rPr lang="ru-RU" dirty="0"/>
              <a:t> - среда для инженерного и научного моделирования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ACE1-A819-47B9-93D6-BF0EC2C0A1BA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517369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Работа с матрицами</a:t>
            </a:r>
            <a:r>
              <a:rPr lang="ru-RU" dirty="0"/>
              <a:t>, полиномами, имеет базовые средства для обработки сигналов, изображений, визуализации данных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21897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2042</Words>
  <Application>Microsoft Office PowerPoint</Application>
  <PresentationFormat>Экран (4:3)</PresentationFormat>
  <Paragraphs>218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Обзор общеинженерных прикладных программных средств</vt:lpstr>
      <vt:lpstr>1. Работа с электронными документами</vt:lpstr>
      <vt:lpstr>Portable Document Format (PDF) Adobe Systems</vt:lpstr>
      <vt:lpstr>DjVu AT&amp;T Labs</vt:lpstr>
      <vt:lpstr>2. Система автоматизации документооборота, система электронного документооборота (СЭДО)</vt:lpstr>
      <vt:lpstr>3. Работа с графикой </vt:lpstr>
      <vt:lpstr>3. Работа с графикой </vt:lpstr>
      <vt:lpstr>4. Программы для математических вычислений, преобразований и разработки алгоритмов</vt:lpstr>
      <vt:lpstr>4. Программы для математических вычислений, преобразований и разработки алгоритмов</vt:lpstr>
      <vt:lpstr>4. Программы для математических вычислений, преобразований и разработки алгоритмов</vt:lpstr>
      <vt:lpstr>4. Программы для математических вычислений, преобразований и разработки алгоритмов</vt:lpstr>
      <vt:lpstr>4. Программы для математических вычислений, преобразований и разработки алгоритмов</vt:lpstr>
      <vt:lpstr>5. GNU Scientific Library</vt:lpstr>
      <vt:lpstr>6. Системы Автоматизированного Проектирования (САПР)</vt:lpstr>
      <vt:lpstr>Классификация САПР по  ГОСТ 23501.108-85. Системы автоматизированного проектирования. Классификация и обозначение</vt:lpstr>
      <vt:lpstr>Подходы к проектированию на основе компьютерных технологий</vt:lpstr>
      <vt:lpstr>Слайд 18</vt:lpstr>
      <vt:lpstr>Слайд 19</vt:lpstr>
      <vt:lpstr>Обзор систем моделирования и инженерных расчетов, применяемых в нефтегазовой отрасли</vt:lpstr>
      <vt:lpstr>7. Системы Автоматизированного Проектирования (САПР) ХТ</vt:lpstr>
      <vt:lpstr>8. Облачные вычисления</vt:lpstr>
      <vt:lpstr>История и ключевые факторы развития</vt:lpstr>
      <vt:lpstr>Технические предпосылки развития облачных вычислений</vt:lpstr>
      <vt:lpstr>Достоинства облачных вычислений</vt:lpstr>
      <vt:lpstr>Недостатки</vt:lpstr>
      <vt:lpstr>9. Распределённые вычисления</vt:lpstr>
      <vt:lpstr>Добровольные вычисления</vt:lpstr>
      <vt:lpstr>Рекомендуемые ссылки: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работы с Wolfram Mathematica</dc:title>
  <dc:creator>Никитин С.А.</dc:creator>
  <cp:lastModifiedBy>Павла</cp:lastModifiedBy>
  <cp:revision>87</cp:revision>
  <dcterms:created xsi:type="dcterms:W3CDTF">2016-04-17T22:24:53Z</dcterms:created>
  <dcterms:modified xsi:type="dcterms:W3CDTF">2020-02-06T20:04:09Z</dcterms:modified>
</cp:coreProperties>
</file>