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7E61F-7FCA-452B-AF08-2588E371A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41BDAF-F6F1-4174-872E-45E8BEE23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831B2C-781C-4605-9C6B-6403EE2E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EE568C-9C64-4EFE-B64B-61A0F0AE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624D21-D1B8-4B94-86FE-7A275658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11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A3B65-055E-4C9E-8CBC-F5B9655A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41B458-7109-4A09-856B-E4788CF2B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41AE1-E2F9-456A-8611-428602F9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F2515-18E7-4530-91F5-F66588EB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1EB4A6-701A-4E27-95EF-B4230049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6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9E5A17-4451-447A-8191-958D35247A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139460-E281-4940-9DE6-01D8B8F3D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8CAB8A-C43F-4FBC-A2CC-4DF654B0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815F2D-0F63-4BC1-99C6-6D4F34F78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60E9DA-977C-472A-AB98-D4FE4707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1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9A2C4-4479-41D4-9004-60A1169E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79E187-430E-4CEA-B270-BAB3CCDED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C97C6D-9DA5-49C0-B805-6920504C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E52EA-5C10-4689-9520-1CACD6D8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5AA5D7-DFD4-4716-B5F2-B6F47851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6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DFCAF-3B41-4182-8217-E512D415C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C036F7-5321-43E1-BD08-7D9B21E45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65CDBC-8A53-4352-B6D3-B75D2421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645E4F-4430-44A6-B89E-71B7B16D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277A5-E315-4812-B7FE-2AF4EBB4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F2F2F-88E5-4BB3-9D9E-6A933A989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919485-EF38-4370-8781-135BA7C12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535CB0-EAE2-46C6-BFE1-6A32F20D7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C5F93C-7F8C-4A0C-BC29-3404C1A6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A23657-BB73-49F8-A740-23DE2085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1417F0-8116-46FB-A217-58D9B65B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8116F-C279-4259-80F1-57E4AAD69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555F1F-F4BB-4A8B-8E9C-61429B272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15E65A-188B-44BC-8E4E-EDD5A99A8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5F05DC-43C1-437C-855E-1A056DA89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838EBC-952B-42B6-BE19-2E07C3C74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4B2780-A4B2-420D-AFAE-5EA19294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D1F8E1-E59B-4752-AA23-5AAA3EE2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522E62-B10E-488C-9B63-8B60D05C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9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D3AC1-1E10-4E5A-B1B6-B71640D5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6572B6-9209-4944-B27D-D1C1848A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241609-63A5-400B-8635-530E55E2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97F11C-806E-4EEC-A9FE-8E846010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4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76EE37-021B-4729-B272-1B97ACD1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A98D28-7C4A-44BD-8C92-66A8061A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1A3077-5702-457B-BBF9-8BC93F38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5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629A9-5014-4DA0-8DAD-0BEE2AD0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AD5E3-1FD6-4EAA-A80E-D2EA4957D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F28FFA-0B37-4E09-9BBF-BC782BE35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A6CC16-273E-42A0-A13B-9ACE4EB6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BDEB1C-445F-491D-96FB-1290B572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A11FDC-D4D6-468A-8375-48217D3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57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BD521-6F83-4F67-8509-1EFBC235E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564C3B-9A9C-4E2F-845C-0BA44860C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936582-0854-42B5-98E2-1E9998579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9550FE-36CF-4B28-9B47-F97720873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6A1007-377B-4B66-A44E-74715AFA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7910B9-4B04-4749-BE4E-C571516A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7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C63F8-1373-455E-B115-61CB1475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F36120-610C-427E-B672-05BCCF3D2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75085-81C7-4ACC-B842-8AD0ECB16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8E78F-B769-4B2B-94B4-4C9C9D5909E1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A65C9B-48ED-45B4-B250-B7A0757DE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36960-14AC-4D65-ABD7-20C0147CA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56A3-10D3-45DE-A56D-3BA23B499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8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80644-C44E-4CFB-B81A-7E4BEFF72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4000" b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ейронные</a:t>
            </a:r>
            <a:r>
              <a:rPr lang="en-US" sz="4000" b="1" spc="-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4000" b="1" spc="-2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4000" b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4000" b="1" spc="-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ада</a:t>
            </a:r>
            <a:r>
              <a:rPr lang="en-US" sz="4000" b="1" spc="1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4000" b="1" spc="-2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4000" b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ивного</a:t>
            </a:r>
            <a:r>
              <a:rPr lang="en-US" sz="4000" b="1" spc="-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en-US" sz="4000" b="1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4000" b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онанса</a:t>
            </a:r>
            <a:br>
              <a:rPr lang="en-US" sz="4000" b="1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spc="-1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4000" b="1" dirty="0">
                <a:effectLst/>
                <a:ea typeface="Times New Roman" panose="02020603050405020304" pitchFamily="18" charset="0"/>
              </a:rPr>
              <a:t>RT</a:t>
            </a:r>
            <a:r>
              <a:rPr lang="en-US" sz="4000" b="1" spc="5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4000" b="1" spc="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spc="-10" dirty="0" err="1">
                <a:effectLst/>
                <a:ea typeface="Times New Roman" panose="02020603050405020304" pitchFamily="18" charset="0"/>
              </a:rPr>
              <a:t>A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d</a:t>
            </a:r>
            <a:r>
              <a:rPr lang="en-US" sz="4000" b="1" spc="-15" dirty="0" err="1">
                <a:effectLst/>
                <a:ea typeface="Times New Roman" panose="02020603050405020304" pitchFamily="18" charset="0"/>
              </a:rPr>
              <a:t>a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p</a:t>
            </a:r>
            <a:r>
              <a:rPr lang="en-US" sz="4000" b="1" spc="-10" dirty="0" err="1">
                <a:effectLst/>
                <a:ea typeface="Times New Roman" panose="02020603050405020304" pitchFamily="18" charset="0"/>
              </a:rPr>
              <a:t>ti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veR</a:t>
            </a:r>
            <a:r>
              <a:rPr lang="en-US" sz="4000" b="1" spc="-15" dirty="0" err="1">
                <a:effectLst/>
                <a:ea typeface="Times New Roman" panose="02020603050405020304" pitchFamily="18" charset="0"/>
              </a:rPr>
              <a:t>e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s</a:t>
            </a:r>
            <a:r>
              <a:rPr lang="en-US" sz="4000" b="1" spc="-10" dirty="0" err="1">
                <a:effectLst/>
                <a:ea typeface="Times New Roman" panose="02020603050405020304" pitchFamily="18" charset="0"/>
              </a:rPr>
              <a:t>on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a</a:t>
            </a:r>
            <a:r>
              <a:rPr lang="en-US" sz="4000" b="1" spc="5" dirty="0" err="1">
                <a:effectLst/>
                <a:ea typeface="Times New Roman" panose="02020603050405020304" pitchFamily="18" charset="0"/>
              </a:rPr>
              <a:t>n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ce</a:t>
            </a:r>
            <a:r>
              <a:rPr lang="en-US" sz="4000" b="1" spc="-20" dirty="0" err="1">
                <a:effectLst/>
                <a:ea typeface="Times New Roman" panose="02020603050405020304" pitchFamily="18" charset="0"/>
              </a:rPr>
              <a:t>T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h</a:t>
            </a:r>
            <a:r>
              <a:rPr lang="en-US" sz="4000" b="1" spc="-15" dirty="0" err="1">
                <a:effectLst/>
                <a:ea typeface="Times New Roman" panose="02020603050405020304" pitchFamily="18" charset="0"/>
              </a:rPr>
              <a:t>e</a:t>
            </a:r>
            <a:r>
              <a:rPr lang="en-US" sz="4000" b="1" dirty="0" err="1">
                <a:effectLst/>
                <a:ea typeface="Times New Roman" panose="02020603050405020304" pitchFamily="18" charset="0"/>
              </a:rPr>
              <a:t>or</a:t>
            </a:r>
            <a:r>
              <a:rPr lang="en-US" sz="4000" b="1" spc="-10" dirty="0" err="1">
                <a:effectLst/>
                <a:ea typeface="Times New Roman" panose="02020603050405020304" pitchFamily="18" charset="0"/>
              </a:rPr>
              <a:t>y</a:t>
            </a:r>
            <a:endParaRPr lang="ru-RU" sz="4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95816F-D928-4B95-9C5C-113AC11E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3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C50F7-018C-4A10-824D-52B2E9B6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62" y="171356"/>
            <a:ext cx="10515600" cy="1325563"/>
          </a:xfrm>
        </p:spPr>
        <p:txBody>
          <a:bodyPr/>
          <a:lstStyle/>
          <a:p>
            <a:r>
              <a:rPr lang="ru-RU" b="1" dirty="0"/>
              <a:t>Характеристика сети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61FB8AC-AB7F-4BCD-90AB-4CCD4436B0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776682" y="3816628"/>
            <a:ext cx="638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369119-4908-4B34-84E8-CCA789D2159F}"/>
              </a:ext>
            </a:extLst>
          </p:cNvPr>
          <p:cNvSpPr txBox="1"/>
          <p:nvPr/>
        </p:nvSpPr>
        <p:spPr>
          <a:xfrm>
            <a:off x="417662" y="1315943"/>
            <a:ext cx="10936138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Сети адаптивного резонанса были предложены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Гроссбергом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 1976 г. Они основываются на теории адаптивного резонанса (</a:t>
            </a:r>
            <a:r>
              <a:rPr kumimoji="0" lang="en-US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Adaptive Resonance Theory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  В соответствии с ней такие нейронные сети называют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Т(</a:t>
            </a:r>
            <a:r>
              <a:rPr lang="en-US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-сетями. Резонанс  в них происходит при идентификации какого-либо события или образа. Существуют различные модели нейронных сетей, основанных на теории адаптивного резонанса. Мы будем рассматривать две архитектуры: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и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pPr marL="342900" marR="71755" lvl="0" indent="-342900" algn="just">
              <a:lnSpc>
                <a:spcPct val="125000"/>
              </a:lnSpc>
              <a:spcBef>
                <a:spcPts val="2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59130" algn="l"/>
              </a:tabLst>
            </a:pP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-1 –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асте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изац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и,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нт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 д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сиг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алов;</a:t>
            </a:r>
          </a:p>
          <a:p>
            <a:pPr marL="342900" marR="69850" lvl="0" indent="-342900" algn="just">
              <a:lnSpc>
                <a:spcPct val="125000"/>
              </a:lnSpc>
              <a:spcBef>
                <a:spcPts val="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59130" algn="l"/>
              </a:tabLst>
            </a:pP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1800" spc="2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2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" spc="2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тери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ии,</a:t>
            </a:r>
            <a:r>
              <a:rPr lang="ru-RU" sz="1800" spc="2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" spc="2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2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27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бра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ов, пр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18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рме</a:t>
            </a:r>
            <a:r>
              <a:rPr lang="ru-RU" sz="1800" spc="1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spc="19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ов,</a:t>
            </a:r>
            <a:r>
              <a:rPr lang="ru-RU" sz="1800" spc="1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18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1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ru-RU" sz="1800" spc="1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алог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вых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налов,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сле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зов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игна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8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 стр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ре.</a:t>
            </a:r>
          </a:p>
          <a:p>
            <a:pPr marR="69850" algn="just">
              <a:lnSpc>
                <a:spcPct val="125000"/>
              </a:lnSpc>
              <a:spcBef>
                <a:spcPts val="15"/>
              </a:spcBef>
              <a:buSzPts val="1400"/>
              <a:tabLst>
                <a:tab pos="659130" algn="l"/>
              </a:tabLst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18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бой</a:t>
            </a:r>
            <a:r>
              <a:rPr lang="ru-RU" sz="18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-сети</a:t>
            </a:r>
            <a:r>
              <a:rPr lang="ru-RU" sz="18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spc="1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нств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18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800" spc="1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Ко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ест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рем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18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ству</a:t>
            </a:r>
            <a:r>
              <a:rPr lang="ru-RU" sz="18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дво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веще</a:t>
            </a:r>
            <a:r>
              <a:rPr lang="ru-RU" sz="18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вен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2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ов,</a:t>
            </a:r>
            <a:r>
              <a:rPr lang="ru-RU" sz="1800" spc="2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ракт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1800" spc="-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щих</a:t>
            </a:r>
            <a:r>
              <a:rPr lang="ru-RU" sz="1800" spc="2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ект.</a:t>
            </a:r>
            <a:r>
              <a:rPr lang="ru-RU" sz="1800" spc="2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sz="1800" spc="2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выхо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800" spc="2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18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о.</a:t>
            </a:r>
            <a:r>
              <a:rPr lang="ru-RU" sz="18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ент</a:t>
            </a:r>
            <a:r>
              <a:rPr lang="ru-RU" sz="18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начала</a:t>
            </a:r>
            <a:r>
              <a:rPr lang="ru-RU" sz="18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18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spc="7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sz="18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вовсе.</a:t>
            </a:r>
            <a:r>
              <a:rPr lang="ru-RU" sz="1800" spc="6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степ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800" spc="6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ич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растает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овым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езн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вхо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 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ом,</a:t>
            </a:r>
            <a:r>
              <a:rPr lang="ru-RU" sz="1800" spc="1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браз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щим,</a:t>
            </a:r>
            <a:r>
              <a:rPr lang="ru-RU" sz="18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800" spc="1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ти,</a:t>
            </a:r>
            <a:r>
              <a:rPr lang="ru-RU" sz="18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18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кластер.</a:t>
            </a:r>
            <a:r>
              <a:rPr lang="ru-RU" sz="18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ru-RU" sz="18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азом,</a:t>
            </a:r>
            <a:r>
              <a:rPr lang="ru-RU" sz="18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ев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о, что</a:t>
            </a:r>
            <a:r>
              <a:rPr lang="ru-RU" sz="18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-се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– са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рг</a:t>
            </a:r>
            <a:r>
              <a:rPr lang="ru-RU" sz="18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низ</a:t>
            </a:r>
            <a:r>
              <a:rPr lang="ru-RU" sz="1800" spc="-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щиеся.</a:t>
            </a:r>
          </a:p>
          <a:p>
            <a:pPr marL="342900" marR="69850" lvl="0" indent="-342900" algn="just">
              <a:lnSpc>
                <a:spcPct val="125000"/>
              </a:lnSpc>
              <a:spcBef>
                <a:spcPts val="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59130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9EABA-6E1F-49EC-91CA-F042ABF4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93" y="106332"/>
            <a:ext cx="10515600" cy="1325563"/>
          </a:xfrm>
        </p:spPr>
        <p:txBody>
          <a:bodyPr/>
          <a:lstStyle/>
          <a:p>
            <a:r>
              <a:rPr lang="ru-RU" b="1" dirty="0"/>
              <a:t>Структура сети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DA4D8-49B4-4EDA-9E38-B6F0CE616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75" y="1316665"/>
            <a:ext cx="5668094" cy="4816715"/>
          </a:xfrm>
        </p:spPr>
        <p:txBody>
          <a:bodyPr>
            <a:normAutofit fontScale="92500" lnSpcReduction="10000"/>
          </a:bodyPr>
          <a:lstStyle/>
          <a:p>
            <a:pPr marL="74930" marR="70485" indent="0" algn="just">
              <a:lnSpc>
                <a:spcPct val="122000"/>
              </a:lnSpc>
              <a:buNone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1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ши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гих</a:t>
            </a:r>
            <a:r>
              <a:rPr lang="ru-RU" sz="20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2000" spc="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0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связа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им,</a:t>
            </a:r>
            <a:r>
              <a:rPr lang="ru-RU" sz="2000" spc="3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3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ов: </a:t>
            </a:r>
          </a:p>
          <a:p>
            <a:pPr marL="74930" marR="70485" indent="0" algn="just">
              <a:lnSpc>
                <a:spcPct val="122000"/>
              </a:lnSpc>
              <a:buNone/>
            </a:pPr>
            <a:r>
              <a:rPr lang="en-US" sz="2000" i="1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i="1" spc="2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3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 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рем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мят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930" marR="70485" indent="0" algn="just">
              <a:lnSpc>
                <a:spcPct val="122000"/>
              </a:lnSpc>
              <a:buNone/>
            </a:pPr>
            <a:r>
              <a:rPr lang="en-US" sz="2000" i="1" spc="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i="1" spc="13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сы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рем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яти.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930" marR="70485" indent="0" algn="just">
              <a:lnSpc>
                <a:spcPct val="122000"/>
              </a:lnSpc>
              <a:buNone/>
            </a:pP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азнач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 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рем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мяти</a:t>
            </a:r>
            <a:r>
              <a:rPr lang="ru-RU" sz="2000" spc="4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класте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ов,</a:t>
            </a:r>
            <a:r>
              <a:rPr lang="ru-RU" sz="20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20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жет</a:t>
            </a:r>
            <a:r>
              <a:rPr lang="ru-RU" sz="2000" spc="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ыть отн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сен</a:t>
            </a:r>
            <a:r>
              <a:rPr lang="ru-RU" sz="20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2000" spc="18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раз.</a:t>
            </a:r>
            <a:r>
              <a:rPr lang="ru-RU" sz="20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930" marR="70485" indent="0" algn="just">
              <a:lnSpc>
                <a:spcPct val="122000"/>
              </a:lnSpc>
              <a:buNone/>
            </a:pP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аз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ач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18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2000" spc="19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000" spc="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20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станов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ение</a:t>
            </a:r>
            <a:r>
              <a:rPr lang="ru-RU" sz="20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тст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2000" spc="1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1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раза</a:t>
            </a:r>
            <a:r>
              <a:rPr lang="ru-RU" sz="2000" spc="12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рам,</a:t>
            </a:r>
            <a:r>
              <a:rPr lang="ru-RU" sz="2000" spc="1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едел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sz="2000" spc="1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на-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дите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 или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ятие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ия о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соз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2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асте</a:t>
            </a:r>
            <a:r>
              <a:rPr lang="ru-RU" sz="2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392D428-27B7-4AF5-9C32-34AECC996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700" y="1203654"/>
            <a:ext cx="503872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06C884-AA27-4BEC-84C4-2FEE246420B6}"/>
              </a:ext>
            </a:extLst>
          </p:cNvPr>
          <p:cNvSpPr txBox="1"/>
          <p:nvPr/>
        </p:nvSpPr>
        <p:spPr>
          <a:xfrm>
            <a:off x="8096608" y="6055199"/>
            <a:ext cx="36468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ea typeface="Times New Roman" panose="02020603050405020304" pitchFamily="18" charset="0"/>
              </a:rPr>
              <a:t>Ст</a:t>
            </a:r>
            <a:r>
              <a:rPr lang="ru-RU" sz="1800" spc="15" dirty="0">
                <a:effectLst/>
                <a:ea typeface="Times New Roman" panose="02020603050405020304" pitchFamily="18" charset="0"/>
              </a:rPr>
              <a:t>р</a:t>
            </a:r>
            <a:r>
              <a:rPr lang="ru-RU" sz="1800" spc="-30" dirty="0">
                <a:effectLst/>
                <a:ea typeface="Times New Roman" panose="02020603050405020304" pitchFamily="18" charset="0"/>
              </a:rPr>
              <a:t>у</a:t>
            </a:r>
            <a:r>
              <a:rPr lang="ru-RU" sz="1800" spc="5" dirty="0">
                <a:effectLst/>
                <a:ea typeface="Times New Roman" panose="02020603050405020304" pitchFamily="18" charset="0"/>
              </a:rPr>
              <a:t>к</a:t>
            </a:r>
            <a:r>
              <a:rPr lang="ru-RU" sz="1800" spc="20" dirty="0">
                <a:effectLst/>
                <a:ea typeface="Times New Roman" panose="02020603050405020304" pitchFamily="18" charset="0"/>
              </a:rPr>
              <a:t>т</a:t>
            </a:r>
            <a:r>
              <a:rPr lang="ru-RU" sz="1800" spc="-30" dirty="0">
                <a:effectLst/>
                <a:ea typeface="Times New Roman" panose="02020603050405020304" pitchFamily="18" charset="0"/>
              </a:rPr>
              <a:t>у</a:t>
            </a:r>
            <a:r>
              <a:rPr lang="ru-RU" sz="1800" spc="10" dirty="0">
                <a:effectLst/>
                <a:ea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а</a:t>
            </a:r>
            <a:r>
              <a:rPr lang="ru-RU" sz="1800" spc="-3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не</a:t>
            </a:r>
            <a:r>
              <a:rPr lang="ru-RU" sz="1800" spc="5" dirty="0">
                <a:effectLst/>
                <a:ea typeface="Times New Roman" panose="02020603050405020304" pitchFamily="18" charset="0"/>
              </a:rPr>
              <a:t>й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ронной</a:t>
            </a:r>
            <a:r>
              <a:rPr lang="ru-RU" sz="1800" spc="-4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сети</a:t>
            </a:r>
            <a:r>
              <a:rPr lang="ru-RU" sz="1800" spc="-45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spc="10" dirty="0">
                <a:effectLst/>
                <a:ea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Р</a:t>
            </a:r>
            <a:r>
              <a:rPr lang="ru-RU" sz="1800" spc="10" dirty="0">
                <a:effectLst/>
                <a:ea typeface="Times New Roman" panose="02020603050405020304" pitchFamily="18" charset="0"/>
              </a:rPr>
              <a:t>Т</a:t>
            </a:r>
            <a:r>
              <a:rPr lang="ru-RU" sz="1800" spc="15" dirty="0">
                <a:effectLst/>
                <a:ea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505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265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Нейронные сети адаптивного резонанса ART – AdaptiveResonanceTheory</vt:lpstr>
      <vt:lpstr>Характеристика сети</vt:lpstr>
      <vt:lpstr>Структура сети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Нейронные сети адаптивного резонанса ART – AdaptiveResonanceTheory</dc:title>
  <dc:creator>Pavla Mikhaylova</dc:creator>
  <cp:lastModifiedBy>Pavla Mikhaylova</cp:lastModifiedBy>
  <cp:revision>3</cp:revision>
  <dcterms:created xsi:type="dcterms:W3CDTF">2020-11-24T18:20:45Z</dcterms:created>
  <dcterms:modified xsi:type="dcterms:W3CDTF">2020-11-24T18:39:24Z</dcterms:modified>
</cp:coreProperties>
</file>