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14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95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5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54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97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3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4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63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4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7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632B-98FE-4772-97E4-6956088DDDC1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F7615-8014-4B7F-A3EA-8DCCB6D72A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96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887" y="1061049"/>
            <a:ext cx="9115245" cy="2966499"/>
          </a:xfrm>
        </p:spPr>
        <p:txBody>
          <a:bodyPr>
            <a:noAutofit/>
          </a:bodyPr>
          <a:lstStyle/>
          <a:p>
            <a:br>
              <a:rPr lang="ru-RU" sz="3200" dirty="0">
                <a:solidFill>
                  <a:prstClr val="black"/>
                </a:solidFill>
                <a:latin typeface="+mn-lt"/>
              </a:rPr>
            </a:br>
            <a:br>
              <a:rPr lang="ru-RU" sz="3200">
                <a:solidFill>
                  <a:prstClr val="black"/>
                </a:solidFill>
                <a:latin typeface="+mn-lt"/>
              </a:rPr>
            </a:br>
            <a:r>
              <a:rPr lang="ru-RU" sz="3200">
                <a:solidFill>
                  <a:prstClr val="black"/>
                </a:solidFill>
                <a:latin typeface="+mn-lt"/>
              </a:rPr>
              <a:t>Лекция13 </a:t>
            </a:r>
            <a:r>
              <a:rPr lang="ru-RU" sz="3200" dirty="0">
                <a:solidFill>
                  <a:prstClr val="black"/>
                </a:solidFill>
                <a:latin typeface="+mn-lt"/>
              </a:rPr>
              <a:t>по дисциплине «безопасность жизнедеятельности»</a:t>
            </a:r>
            <a:br>
              <a:rPr lang="ru-RU" sz="3200">
                <a:solidFill>
                  <a:prstClr val="black"/>
                </a:solidFill>
                <a:latin typeface="+mn-lt"/>
              </a:rPr>
            </a:br>
            <a:r>
              <a:rPr lang="ru-RU" sz="3200">
                <a:solidFill>
                  <a:prstClr val="black"/>
                </a:solidFill>
                <a:latin typeface="+mn-lt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+mn-lt"/>
              </a:rPr>
              <a:t>И</a:t>
            </a:r>
            <a:r>
              <a:rPr lang="ru-RU" sz="3200">
                <a:solidFill>
                  <a:prstClr val="black"/>
                </a:solidFill>
                <a:latin typeface="+mn-lt"/>
              </a:rPr>
              <a:t>нженерные </a:t>
            </a:r>
            <a:r>
              <a:rPr lang="ru-RU" sz="3200" dirty="0">
                <a:solidFill>
                  <a:prstClr val="black"/>
                </a:solidFill>
                <a:latin typeface="+mn-lt"/>
              </a:rPr>
              <a:t>основы техники безопасности</a:t>
            </a:r>
            <a:br>
              <a:rPr lang="ru-RU" sz="3200" dirty="0">
                <a:solidFill>
                  <a:prstClr val="black"/>
                </a:solidFill>
                <a:latin typeface="+mn-lt"/>
              </a:rPr>
            </a:br>
            <a:r>
              <a:rPr lang="ru-RU" sz="3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3200" dirty="0">
                <a:latin typeface="+mn-lt"/>
              </a:rPr>
              <a:t>Трубопроводы в химической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промышленности</a:t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9494" y="4214513"/>
            <a:ext cx="9144000" cy="1655762"/>
          </a:xfrm>
        </p:spPr>
        <p:txBody>
          <a:bodyPr/>
          <a:lstStyle/>
          <a:p>
            <a:r>
              <a:rPr lang="ru-RU" dirty="0"/>
              <a:t>доцент, к.т.н., Трифонова Татьяна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283645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24" y="209849"/>
            <a:ext cx="10413521" cy="5406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Арматура трубопроводов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19" y="1319841"/>
            <a:ext cx="10550105" cy="485712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Арматура трубопроводов в зависимости от назначения подразделяется на: </a:t>
            </a:r>
          </a:p>
          <a:p>
            <a:r>
              <a:rPr lang="ru-RU" sz="2400" dirty="0"/>
              <a:t>запорную,</a:t>
            </a:r>
          </a:p>
          <a:p>
            <a:r>
              <a:rPr lang="ru-RU" sz="2400" dirty="0"/>
              <a:t>регулирующую, </a:t>
            </a:r>
          </a:p>
          <a:p>
            <a:r>
              <a:rPr lang="ru-RU" sz="2400" dirty="0"/>
              <a:t>предохранительную, </a:t>
            </a:r>
          </a:p>
          <a:p>
            <a:r>
              <a:rPr lang="ru-RU" sz="2400" dirty="0"/>
              <a:t>специальную.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18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932" y="189781"/>
            <a:ext cx="730369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i="1" dirty="0">
                <a:ea typeface="Times New Roman" panose="02020603050405020304" pitchFamily="18" charset="0"/>
              </a:rPr>
              <a:t>Запорная арматура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перекрывает трубопроводы в целях превращения движения среды и открывает их для пропуска продукта.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Подразделяется на: </a:t>
            </a:r>
            <a:r>
              <a:rPr lang="ru-RU" sz="2400" b="1" dirty="0">
                <a:ea typeface="Times New Roman" panose="02020603050405020304" pitchFamily="18" charset="0"/>
              </a:rPr>
              <a:t>приводную и автоматическую</a:t>
            </a:r>
            <a:r>
              <a:rPr lang="ru-RU" sz="2400" dirty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У </a:t>
            </a:r>
            <a:r>
              <a:rPr lang="ru-RU" sz="2400" b="1" dirty="0">
                <a:ea typeface="Times New Roman" panose="02020603050405020304" pitchFamily="18" charset="0"/>
              </a:rPr>
              <a:t>приводной арматуры</a:t>
            </a:r>
            <a:r>
              <a:rPr lang="ru-RU" sz="2400" dirty="0">
                <a:ea typeface="Times New Roman" panose="02020603050405020304" pitchFamily="18" charset="0"/>
              </a:rPr>
              <a:t> проход </a:t>
            </a:r>
            <a:r>
              <a:rPr lang="ru-RU" sz="2400" b="1" dirty="0">
                <a:ea typeface="Times New Roman" panose="02020603050405020304" pitchFamily="18" charset="0"/>
              </a:rPr>
              <a:t>открывается и закрывается</a:t>
            </a:r>
            <a:r>
              <a:rPr lang="ru-RU" sz="2400" dirty="0">
                <a:ea typeface="Times New Roman" panose="02020603050405020304" pitchFamily="18" charset="0"/>
              </a:rPr>
              <a:t> под действием внешней силы: </a:t>
            </a:r>
            <a:r>
              <a:rPr lang="ru-RU" sz="2400" b="1" dirty="0">
                <a:ea typeface="Times New Roman" panose="02020603050405020304" pitchFamily="18" charset="0"/>
              </a:rPr>
              <a:t>от руки, электродвигателем, гидро- или пневмоприводом.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По характеру работы затвора</a:t>
            </a:r>
            <a:r>
              <a:rPr lang="ru-RU" sz="2400" dirty="0">
                <a:ea typeface="Times New Roman" panose="02020603050405020304" pitchFamily="18" charset="0"/>
              </a:rPr>
              <a:t> приводная запорная арматура подразделяется </a:t>
            </a:r>
            <a:r>
              <a:rPr lang="ru-RU" sz="2400" b="1" dirty="0">
                <a:ea typeface="Times New Roman" panose="02020603050405020304" pitchFamily="18" charset="0"/>
              </a:rPr>
              <a:t>на три типа</a:t>
            </a:r>
            <a:r>
              <a:rPr lang="ru-RU" sz="2400" dirty="0">
                <a:ea typeface="Times New Roman" panose="02020603050405020304" pitchFamily="18" charset="0"/>
              </a:rPr>
              <a:t>: </a:t>
            </a:r>
            <a:r>
              <a:rPr lang="ru-RU" sz="2400" b="1" dirty="0">
                <a:ea typeface="Times New Roman" panose="02020603050405020304" pitchFamily="18" charset="0"/>
              </a:rPr>
              <a:t>кран, вентиль, задвижка</a:t>
            </a:r>
            <a:r>
              <a:rPr lang="ru-RU" sz="2400" dirty="0"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226695" algn="l"/>
              </a:tabLst>
            </a:pPr>
            <a:r>
              <a:rPr lang="ru-RU" sz="2400" b="1" dirty="0"/>
              <a:t>У автоматической арматуры </a:t>
            </a:r>
            <a:r>
              <a:rPr lang="ru-RU" sz="2400" dirty="0"/>
              <a:t>проход открывается и закрывается под действием транспортируемой среды.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21637" y="118610"/>
            <a:ext cx="1908000" cy="1728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97712" y="2229971"/>
            <a:ext cx="1908001" cy="195819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97712" y="1775586"/>
            <a:ext cx="190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1637" y="4188166"/>
            <a:ext cx="19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Вентиль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11432" y="4607095"/>
            <a:ext cx="1908001" cy="1595887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97712" y="6340415"/>
            <a:ext cx="190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Задвижка</a:t>
            </a:r>
          </a:p>
        </p:txBody>
      </p:sp>
    </p:spTree>
    <p:extLst>
      <p:ext uri="{BB962C8B-B14F-4D97-AF65-F5344CB8AC3E}">
        <p14:creationId xmlns:p14="http://schemas.microsoft.com/office/powerpoint/2010/main" val="16999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589" y="125429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Регулирующая арматура</a:t>
            </a:r>
            <a:r>
              <a:rPr lang="ru-RU" sz="2400" b="1" i="1" dirty="0">
                <a:ea typeface="Times New Roman" panose="02020603050405020304" pitchFamily="18" charset="0"/>
              </a:rPr>
              <a:t> - </a:t>
            </a:r>
            <a:r>
              <a:rPr lang="ru-RU" sz="2400" dirty="0">
                <a:ea typeface="Times New Roman" panose="02020603050405020304" pitchFamily="18" charset="0"/>
              </a:rPr>
              <a:t>это обратные и редукционные клапаны, автоматические регуляторы давления.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/>
              <a:t>Обратные клапаны</a:t>
            </a:r>
            <a:r>
              <a:rPr lang="ru-RU" sz="2400" i="1" dirty="0"/>
              <a:t> </a:t>
            </a:r>
            <a:r>
              <a:rPr lang="ru-RU" sz="2400" dirty="0"/>
              <a:t>(подъемные и поворотные) пропускают среду только в одном направлении.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/>
              <a:t>Редукционный клапан</a:t>
            </a:r>
            <a:r>
              <a:rPr lang="ru-RU" sz="2400" dirty="0"/>
              <a:t> служит для снижения давления среды в трубопроводе и поддержания его за клапаном независимо от давления перед ним.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00616" y="125429"/>
            <a:ext cx="3132000" cy="22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00616" y="2606040"/>
            <a:ext cx="3132000" cy="23957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00616" y="5202936"/>
            <a:ext cx="31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Обратные клапаны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4483367"/>
            <a:ext cx="6096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8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96" y="201168"/>
            <a:ext cx="1156716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Предохранительная арматура</a:t>
            </a:r>
            <a:r>
              <a:rPr lang="ru-RU" sz="2400" b="1" i="1" dirty="0"/>
              <a:t>.</a:t>
            </a:r>
          </a:p>
          <a:p>
            <a:r>
              <a:rPr lang="ru-RU" sz="2400" dirty="0"/>
              <a:t>К ней относятся предохранительные клапаны и мембраны. </a:t>
            </a:r>
          </a:p>
          <a:p>
            <a:r>
              <a:rPr lang="ru-RU" sz="2400" b="1" dirty="0"/>
              <a:t>Предохранительные клапаны</a:t>
            </a:r>
            <a:r>
              <a:rPr lang="ru-RU" sz="2400" b="1" i="1" dirty="0"/>
              <a:t> </a:t>
            </a:r>
            <a:r>
              <a:rPr lang="ru-RU" sz="2400" dirty="0"/>
              <a:t>служат для предупреждения возникновения в трубопроводе или в аппарате давления, превышающего допустимое значение. </a:t>
            </a:r>
          </a:p>
          <a:p>
            <a:r>
              <a:rPr lang="ru-RU" sz="2400" dirty="0"/>
              <a:t>При повышении давления клапаны </a:t>
            </a:r>
            <a:r>
              <a:rPr lang="ru-RU" sz="2400" b="1" dirty="0"/>
              <a:t>сбрасывают часть среды непосредственно в атмосферу</a:t>
            </a:r>
            <a:r>
              <a:rPr lang="ru-RU" sz="2400" dirty="0"/>
              <a:t> или через поглотительное устройство. </a:t>
            </a:r>
          </a:p>
          <a:p>
            <a:r>
              <a:rPr lang="ru-RU" sz="2400" dirty="0"/>
              <a:t>После снижения давления до нормы предохранительный клапан автоматически закрывается.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Предохранительные мембраны</a:t>
            </a:r>
            <a:r>
              <a:rPr lang="ru-RU" sz="2400" i="1" dirty="0"/>
              <a:t> </a:t>
            </a:r>
            <a:r>
              <a:rPr lang="ru-RU" sz="2400" dirty="0"/>
              <a:t>устанавливают иногда взамен предохранительных клапанов на сосудах или трубопроводах.</a:t>
            </a:r>
          </a:p>
          <a:p>
            <a:r>
              <a:rPr lang="ru-RU" sz="2400" dirty="0"/>
              <a:t> Мембраны обеспечивают безусловную герметичность и надежность срабатывания. Они просты в изготовлении и дешевы. Их недостатком является одноразовость действия.</a:t>
            </a:r>
          </a:p>
          <a:p>
            <a:endParaRPr lang="ru-RU" sz="2400" dirty="0"/>
          </a:p>
          <a:p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9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248" y="1353312"/>
            <a:ext cx="589483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Специальная арматура</a:t>
            </a:r>
            <a:r>
              <a:rPr lang="ru-RU" sz="2400" dirty="0">
                <a:ea typeface="Times New Roman" panose="02020603050405020304" pitchFamily="18" charset="0"/>
              </a:rPr>
              <a:t> - водоотделители, конденсатоотводчики, смотровые фонари, ловушки, дыхательные клапаны, огнепреградители.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53528" y="173736"/>
            <a:ext cx="2798064" cy="2088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44384" y="2261736"/>
            <a:ext cx="287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Конденсатоотводчик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53528" y="2788919"/>
            <a:ext cx="2798064" cy="215798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26680" y="5093208"/>
            <a:ext cx="27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Смотровой фонарь</a:t>
            </a:r>
          </a:p>
        </p:txBody>
      </p:sp>
    </p:spTree>
    <p:extLst>
      <p:ext uri="{BB962C8B-B14F-4D97-AF65-F5344CB8AC3E}">
        <p14:creationId xmlns:p14="http://schemas.microsoft.com/office/powerpoint/2010/main" val="318749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08" y="256032"/>
            <a:ext cx="118110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Тепловая изоляция применяется</a:t>
            </a:r>
            <a:r>
              <a:rPr lang="ru-RU" sz="2400" dirty="0"/>
              <a:t> в следующих случаях:</a:t>
            </a:r>
          </a:p>
          <a:p>
            <a:r>
              <a:rPr lang="ru-RU" sz="2400" b="1" dirty="0"/>
              <a:t>- для уменьшения теплопотерь, предотвращения конденсации</a:t>
            </a:r>
            <a:r>
              <a:rPr lang="ru-RU" sz="2400" dirty="0"/>
              <a:t>, застывания продукта при охлаждении (олеум, нитробензол, расплавленная сера) и образования ледяных или гидратных пробок;</a:t>
            </a:r>
          </a:p>
          <a:p>
            <a:pPr marL="342900" indent="-342900">
              <a:buFontTx/>
              <a:buChar char="-"/>
            </a:pPr>
            <a:r>
              <a:rPr lang="ru-RU" sz="2400" b="1" dirty="0"/>
              <a:t>при температуре стенки трубопровода выше 60</a:t>
            </a:r>
            <a:r>
              <a:rPr lang="ru-RU" sz="2400" b="1" dirty="0">
                <a:sym typeface="Symbol" panose="05050102010706020507" pitchFamily="18" charset="2"/>
              </a:rPr>
              <a:t></a:t>
            </a:r>
            <a:r>
              <a:rPr lang="ru-RU" sz="2400" b="1" dirty="0"/>
              <a:t>С.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Трубопроводы, транспортирующие продукты, застывающие или выпадающие из растворов в виде кристаллов </a:t>
            </a:r>
            <a:r>
              <a:rPr lang="ru-RU" sz="2400" dirty="0"/>
              <a:t>(например, расплавленная сера и нафталин), </a:t>
            </a:r>
            <a:r>
              <a:rPr lang="ru-RU" sz="2400" b="1" dirty="0"/>
              <a:t>выполняют с обогревом</a:t>
            </a:r>
            <a:r>
              <a:rPr lang="ru-RU" sz="2400" dirty="0"/>
              <a:t>. 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В некоторых случаях, когда требуется особенно интенсивный обогрев материального трубопровода, его </a:t>
            </a:r>
            <a:r>
              <a:rPr lang="ru-RU" sz="2400" b="1" dirty="0"/>
              <a:t>снабжают паровой рубашкой.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/>
              <a:t>При транспортировки </a:t>
            </a:r>
            <a:r>
              <a:rPr lang="ru-RU" sz="2400" b="1" dirty="0"/>
              <a:t>агрессивных веществ внутреннюю поверхность трубопроводов защищают</a:t>
            </a:r>
            <a:r>
              <a:rPr lang="ru-RU" sz="2400" dirty="0"/>
              <a:t> с учетом их химических и физических свойств.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56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17"/>
            <a:ext cx="12192000" cy="5669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</a:rPr>
              <a:t>Трубопроводы окрашивают в зависимости от групп, транспортируемых по ним веществ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58" y="838073"/>
            <a:ext cx="7336264" cy="5580000"/>
          </a:xfrm>
        </p:spPr>
      </p:pic>
    </p:spTree>
    <p:extLst>
      <p:ext uri="{BB962C8B-B14F-4D97-AF65-F5344CB8AC3E}">
        <p14:creationId xmlns:p14="http://schemas.microsoft.com/office/powerpoint/2010/main" val="393706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2" y="192024"/>
            <a:ext cx="11713464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  <a:tab pos="3999230" algn="l"/>
                <a:tab pos="4136390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Противопожарные трубопроводы</a:t>
            </a:r>
            <a:r>
              <a:rPr lang="ru-RU" sz="2400" dirty="0">
                <a:ea typeface="Times New Roman" panose="02020603050405020304" pitchFamily="18" charset="0"/>
              </a:rPr>
              <a:t>, независимо от их содержимого (вода, пена, пар для тушения пожара, инертный газ и др.) </a:t>
            </a:r>
            <a:r>
              <a:rPr lang="ru-RU" sz="2400" b="1" dirty="0">
                <a:ea typeface="Times New Roman" panose="02020603050405020304" pitchFamily="18" charset="0"/>
              </a:rPr>
              <a:t>окрашиваются в красный (сигнальный) цвет.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26695" algn="l"/>
                <a:tab pos="3999230" algn="l"/>
                <a:tab pos="4136390" algn="l"/>
              </a:tabLst>
            </a:pPr>
            <a:r>
              <a:rPr lang="ru-RU" sz="2400" dirty="0"/>
              <a:t>Для обозначения наиболее опасных по свойствам транспортируемых веществ на трубопроводы наносятся</a:t>
            </a:r>
            <a:r>
              <a:rPr lang="ru-RU" sz="2400" b="1" dirty="0"/>
              <a:t> предупреждающие цветные кольца.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26695" algn="l"/>
                <a:tab pos="3999230" algn="l"/>
                <a:tab pos="4136390" algn="l"/>
              </a:tabLst>
            </a:pPr>
            <a:r>
              <a:rPr lang="ru-RU" sz="2400" dirty="0"/>
              <a:t>Когда вещество одновременно обладает несколькими опасными свойствами, обозначаемыми различными цветами, </a:t>
            </a:r>
            <a:r>
              <a:rPr lang="ru-RU" sz="2400" b="1" dirty="0"/>
              <a:t>на трубопроводы наносят кольца нескольких цветов.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  <a:tab pos="3999230" algn="l"/>
                <a:tab pos="4136390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84" y="3251454"/>
            <a:ext cx="6768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" y="109728"/>
            <a:ext cx="10796016" cy="265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+mn-lt"/>
              </a:rPr>
              <a:t>Техническое освидетельствование трубопроводов</a:t>
            </a:r>
            <a:r>
              <a:rPr lang="ru-RU" sz="2800" dirty="0"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44" y="630936"/>
            <a:ext cx="11713464" cy="478707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Наружный осмотр заключается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dirty="0"/>
              <a:t>в проверке качества сварных швов и фланцевых соединений, состояния сальников, соблюдения величины и направления уклонов, прогиба трубопровода, прочности несущих конструкций, правильности расположения подвижных опор, надежности закрепления труб в «мертвых точках», доступности арматуры при ее эксплуатации и ремонте. </a:t>
            </a:r>
          </a:p>
          <a:p>
            <a:pPr marL="0" indent="0">
              <a:buNone/>
            </a:pPr>
            <a:r>
              <a:rPr lang="ru-RU" sz="2400" b="1" dirty="0"/>
              <a:t>2. Гидравлическому испытанию трубопровод подвергают после наружного осмотра.</a:t>
            </a:r>
            <a:r>
              <a:rPr lang="ru-RU" sz="2400" dirty="0"/>
              <a:t> Трубопровод заполняют водой с температурой не ниже 5°С, затем к нему присоединяют насос, специально предназначенный для проведения гидравлических испытаний. </a:t>
            </a:r>
          </a:p>
          <a:p>
            <a:pPr marL="0" indent="0">
              <a:buNone/>
            </a:pPr>
            <a:r>
              <a:rPr lang="ru-RU" sz="2400" dirty="0"/>
              <a:t>Результаты гидравлического испытания считаются удовлетворительными, если не произошло падения давления по манометру, а в сварных швах, трубах и корпусах арматуры не обнаружено признаков разрыва, течи и запотевания.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b="1" dirty="0"/>
              <a:t>В отдельных случаях гидравлическое испытание заменяют пневматическим.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708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385" y="697906"/>
            <a:ext cx="6096000" cy="3465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Сеть трубопроводов является источником повышенной опасности: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 1. тяжелые условия эксплуатации</a:t>
            </a:r>
            <a:r>
              <a:rPr lang="ru-RU" sz="2400" dirty="0">
                <a:ea typeface="Times New Roman" panose="02020603050405020304" pitchFamily="18" charset="0"/>
              </a:rPr>
              <a:t> (происходит разрушение материала труб и разгерметизация фланцевых соединений),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2. большая протяженность и разветвленность сети,</a:t>
            </a:r>
            <a:r>
              <a:rPr lang="ru-RU" sz="2400" dirty="0">
                <a:ea typeface="Times New Roman" panose="02020603050405020304" pitchFamily="18" charset="0"/>
              </a:rPr>
              <a:t> вследствие этого, контроль ее состояния затруднен.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49706" y="1017917"/>
            <a:ext cx="3968151" cy="2613804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5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581" y="291836"/>
            <a:ext cx="6096000" cy="52660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Материалы для изготовления трубопроводов: </a:t>
            </a:r>
            <a:r>
              <a:rPr lang="ru-RU" sz="2400" dirty="0">
                <a:ea typeface="Times New Roman" panose="02020603050405020304" pitchFamily="18" charset="0"/>
              </a:rPr>
              <a:t>чугун, углеродистые и легированные стали, медь и ее сплавы, свинец, титан, алюминий, фосфор, стекло, резина, пластические массы, углеграфитовые и другие материалы.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26695" algn="l"/>
              </a:tabLst>
            </a:pPr>
            <a:r>
              <a:rPr lang="ru-RU" sz="2400" dirty="0"/>
              <a:t>Основные факторы, определяющие выбор материалов для труб и арматуры, - </a:t>
            </a:r>
            <a:r>
              <a:rPr lang="ru-RU" sz="2400" b="1" dirty="0"/>
              <a:t>механическая прочность, стойкость к воздействию высоких и низких температур, а также коррозионная стойкость.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32784" y="543463"/>
            <a:ext cx="3132000" cy="22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1176" t="-979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32783" y="3459192"/>
            <a:ext cx="3132001" cy="231188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64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580" y="874433"/>
            <a:ext cx="6096000" cy="38899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  <a:tab pos="388620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Трубопроводы в зависимости от их назначения и условий эксплуатации прокладывают </a:t>
            </a:r>
            <a:r>
              <a:rPr lang="ru-RU" sz="2400" b="1" dirty="0">
                <a:ea typeface="Times New Roman" panose="02020603050405020304" pitchFamily="18" charset="0"/>
              </a:rPr>
              <a:t>различными способами</a:t>
            </a:r>
            <a:r>
              <a:rPr lang="ru-RU" sz="2400" dirty="0">
                <a:ea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  <a:tab pos="388620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подземным - </a:t>
            </a:r>
            <a:r>
              <a:rPr lang="ru-RU" sz="2400" dirty="0">
                <a:ea typeface="Times New Roman" panose="02020603050405020304" pitchFamily="18" charset="0"/>
              </a:rPr>
              <a:t>в проходных каналах (тоннелях), в непроходных каналах и непосредственно в грунт;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  <a:tab pos="3886200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 наземным - </a:t>
            </a:r>
            <a:r>
              <a:rPr lang="ru-RU" sz="2400" dirty="0">
                <a:ea typeface="Times New Roman" panose="02020603050405020304" pitchFamily="18" charset="0"/>
              </a:rPr>
              <a:t>на опорах;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  <a:tab pos="3886200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 надземным - </a:t>
            </a:r>
            <a:r>
              <a:rPr lang="ru-RU" sz="2400" dirty="0">
                <a:ea typeface="Times New Roman" panose="02020603050405020304" pitchFamily="18" charset="0"/>
              </a:rPr>
              <a:t>на эстакадах, стойках, по колоннам и стенам зданий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23260" y="213011"/>
            <a:ext cx="3528000" cy="2016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23260" y="2415396"/>
            <a:ext cx="3528000" cy="1908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23259" y="4597879"/>
            <a:ext cx="3528001" cy="199949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78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970" y="1190445"/>
            <a:ext cx="112315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</a:rPr>
              <a:t>Наиболее часто используют наземную и надземную прокладку. </a:t>
            </a:r>
            <a:r>
              <a:rPr lang="ru-RU" sz="2400" dirty="0">
                <a:ea typeface="Times New Roman" panose="02020603050405020304" pitchFamily="18" charset="0"/>
              </a:rPr>
              <a:t>Так как срок службы трубопроводов при такой прокладке больше примерно в 2,5 раза, чем при подземной.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Прокладка в грунте трубопроводов,</a:t>
            </a:r>
            <a:r>
              <a:rPr lang="ru-RU" sz="2400" b="1" dirty="0"/>
              <a:t> предназначенных для транспортирования чрезвычайно- и высокоопасных вредных веществ и дымящих кислот, запрещена.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Трубопроводы с </a:t>
            </a:r>
            <a:r>
              <a:rPr lang="ru-RU" sz="2400" b="1" dirty="0"/>
              <a:t>горючими (в том числе сжиженными) газами, легковоспламеняющимися и горючими жидкостями </a:t>
            </a:r>
            <a:r>
              <a:rPr lang="ru-RU" sz="2400" dirty="0"/>
              <a:t>разрешается прокладывать </a:t>
            </a:r>
            <a:r>
              <a:rPr lang="ru-RU" sz="2400" b="1" dirty="0"/>
              <a:t>под землей только в проходных каналах, оборудованных надежной вентиляцией, люками.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52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706" y="724619"/>
            <a:ext cx="776377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Трубопроводы </a:t>
            </a:r>
            <a:r>
              <a:rPr lang="ru-RU" sz="2400" b="1" dirty="0">
                <a:ea typeface="Times New Roman" panose="02020603050405020304" pitchFamily="18" charset="0"/>
              </a:rPr>
              <a:t>укладываются на опоры, </a:t>
            </a:r>
            <a:r>
              <a:rPr lang="ru-RU" sz="2400" dirty="0">
                <a:ea typeface="Times New Roman" panose="02020603050405020304" pitchFamily="18" charset="0"/>
              </a:rPr>
              <a:t>расстояние между которыми определяется диаметром и материалом труб, а также массой трубопровода (вместе с транспортируемой средой и изоляцией). </a:t>
            </a:r>
          </a:p>
          <a:p>
            <a:pPr algn="just"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Для крепления трубопроводов, не требующих компенсирующих устройств, применяют простейшие подвески, хомуты и скобы.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ea typeface="Times New Roman" panose="02020603050405020304" pitchFamily="18" charset="0"/>
              </a:rPr>
              <a:t>Трубопроводы из хрупких и пластичных материалов укладывают в сплошных лотках </a:t>
            </a:r>
            <a:r>
              <a:rPr lang="ru-RU" sz="2400" dirty="0">
                <a:ea typeface="Times New Roman" panose="02020603050405020304" pitchFamily="18" charset="0"/>
              </a:rPr>
              <a:t>или на сплошных основаниях для предохранения от провисания и разрушения.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Трубопроводы следует прокладывать с некоторым уклоном.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35042" y="1199071"/>
            <a:ext cx="3243532" cy="244990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62513" y="3890513"/>
            <a:ext cx="35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Лотки для укладки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val="54572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Компенсация тепловых удлинений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913" y="1328468"/>
            <a:ext cx="11120887" cy="484849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Трубопроводы в процессе эксплуатации подвержены температурным колебаниям в </a:t>
            </a:r>
            <a:r>
              <a:rPr lang="ru-RU" sz="2400" dirty="0"/>
              <a:t>зависимости от времени года, температуры транспортируемой среды и состояния изоляции.</a:t>
            </a:r>
          </a:p>
          <a:p>
            <a:pPr marL="0" indent="0">
              <a:buNone/>
            </a:pPr>
            <a:r>
              <a:rPr lang="ru-RU" sz="2400" dirty="0"/>
              <a:t> Если трубопровод жестко закреплен в опорах, в нем в результате тепловых напряжений могут возникать разрывы при охлаждении или выпучивания при нагреве. </a:t>
            </a:r>
          </a:p>
          <a:p>
            <a:pPr marL="0" indent="0">
              <a:buNone/>
            </a:pPr>
            <a:r>
              <a:rPr lang="ru-RU" sz="2400" dirty="0"/>
              <a:t>Температурные деформации устраняются за счет </a:t>
            </a:r>
            <a:r>
              <a:rPr lang="ru-RU" sz="2400" b="1" dirty="0"/>
              <a:t>самокомпенсации </a:t>
            </a:r>
            <a:r>
              <a:rPr lang="ru-RU" sz="2400" dirty="0"/>
              <a:t>или предусматриваются </a:t>
            </a:r>
            <a:r>
              <a:rPr lang="ru-RU" sz="2400" b="1" dirty="0"/>
              <a:t>специальные компенсаторы П, Г, </a:t>
            </a:r>
            <a:r>
              <a:rPr lang="en-US" sz="2400" b="1" dirty="0"/>
              <a:t>Z</a:t>
            </a:r>
            <a:r>
              <a:rPr lang="ru-RU" sz="2400" b="1" dirty="0"/>
              <a:t> – образные </a:t>
            </a:r>
            <a:r>
              <a:rPr lang="ru-RU" sz="2400" dirty="0"/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287404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299" y="819509"/>
            <a:ext cx="658195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6695" algn="l"/>
              </a:tabLst>
            </a:pPr>
            <a:r>
              <a:rPr lang="ru-RU" sz="2400" b="1" i="1" dirty="0">
                <a:ea typeface="Times New Roman" panose="02020603050405020304" pitchFamily="18" charset="0"/>
              </a:rPr>
              <a:t>Компенсаторы.</a:t>
            </a:r>
          </a:p>
          <a:p>
            <a:pPr algn="just"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Наиболее распространены П-образные компенсаторы согнутые из цельных труб. 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ea typeface="Times New Roman" panose="02020603050405020304" pitchFamily="18" charset="0"/>
              </a:rPr>
              <a:t>Компенсатор устанавливают на горизонтальном участке трубопровода с учетом общего уклона.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ea typeface="Times New Roman" panose="02020603050405020304" pitchFamily="18" charset="0"/>
              </a:rPr>
              <a:t> Гнутые компенсаторы изготавливают только из упругих материалов (сталь, алюминий, медь, титан, винипласт). 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30860" y="992038"/>
            <a:ext cx="4356000" cy="334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35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581" y="1285336"/>
            <a:ext cx="6096000" cy="3040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Самокомпенсация.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Основана на том, что трубопровод прокладывают на неподвижные и подвижные (скользящие, катковые, подвесные) опоры, которые дают возможность трубопроводу перемещаться при температурных деформациях.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9540" y="1285336"/>
            <a:ext cx="4278702" cy="286397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430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1038</Words>
  <Application>Microsoft Office PowerPoint</Application>
  <PresentationFormat>Широкоэкранный</PresentationFormat>
  <Paragraphs>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  Лекция13 по дисциплине «безопасность жизнедеятельности»  Инженерные основы техники безопасности  Трубопроводы в химической  промышленности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Компенсация тепловых удлинений </vt:lpstr>
      <vt:lpstr>Презентация PowerPoint</vt:lpstr>
      <vt:lpstr>Презентация PowerPoint</vt:lpstr>
      <vt:lpstr>Арматура трубопроводов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Трубопроводы окрашивают в зависимости от групп, транспортируемых по ним веществ</vt:lpstr>
      <vt:lpstr>Презентация PowerPoint</vt:lpstr>
      <vt:lpstr>Техническое освидетельствование трубопроводов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Лекция12 по дисциплине «безопасность жизнедеятельности» тема 4 инженерные основы техники безопасности  Трубопроводы в химической  промышленности </dc:title>
  <dc:creator>Учетная запись Майкрософт</dc:creator>
  <cp:lastModifiedBy>Трифонова Татьяна Евгеньевна</cp:lastModifiedBy>
  <cp:revision>29</cp:revision>
  <dcterms:created xsi:type="dcterms:W3CDTF">2020-11-30T12:28:03Z</dcterms:created>
  <dcterms:modified xsi:type="dcterms:W3CDTF">2022-12-05T15:23:52Z</dcterms:modified>
</cp:coreProperties>
</file>