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68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5T17:44:54.4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FB8D-F2B1-4978-9E35-86B45F6580D1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90D27-6F0F-4AAD-B687-7181A55FD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5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3B5A-0F14-4B6A-8B08-C90A8341FC1A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7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2F18-56B2-4DCC-8775-90051323F645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0FF9-611B-42B0-B7FE-B96657DD40E1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1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544F-3618-4196-9A1E-0F40FD9FB7E3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4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F10D-BEEE-4D35-8664-D839867E3BAB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91B3-B519-48FA-AC59-AA4A4884EC5F}" type="datetime1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76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48C9-201B-4790-AF9B-4CB0D08688B1}" type="datetime1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5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8E86-55E3-4D97-A0A5-BA151CD76843}" type="datetime1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3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07C6-B423-4D8B-8F3F-29B02B97298A}" type="datetime1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7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81291-B2A5-46C0-8DFF-9BE1160B679B}" type="datetime1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1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3A901-ADE7-4972-82A9-22321AB57A19}" type="datetime1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4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F975-76D2-4A53-8E41-05263BD99891}" type="datetime1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3DAB-3EC7-46EA-9168-13FBEEE0F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7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Генетические алгоритмы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5EC9E-472C-418E-9342-A0A123C1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Autofit/>
          </a:bodyPr>
          <a:lstStyle/>
          <a:p>
            <a:r>
              <a:rPr lang="ru-RU" sz="3600" b="1" dirty="0"/>
              <a:t>Методы селекции. Метод колеса рулетки.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C3C028-7C56-47DF-ADF4-E023BCFE1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BF8D91-53FC-478C-866C-C79254EC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10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E6DEC3B-00BE-435F-93E8-BE167DCF3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7" t="77853" r="3010" b="4147"/>
          <a:stretch/>
        </p:blipFill>
        <p:spPr bwMode="auto">
          <a:xfrm>
            <a:off x="376612" y="1137602"/>
            <a:ext cx="8293536" cy="20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FD247B64-2593-47C7-8734-DD304ABC6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2" t="8427" r="3242" b="55574"/>
          <a:stretch/>
        </p:blipFill>
        <p:spPr bwMode="auto">
          <a:xfrm>
            <a:off x="454928" y="3332404"/>
            <a:ext cx="8136904" cy="279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8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495F9D-39B6-42A2-BBCA-0249646F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06090"/>
          </a:xfrm>
        </p:spPr>
        <p:txBody>
          <a:bodyPr>
            <a:noAutofit/>
          </a:bodyPr>
          <a:lstStyle/>
          <a:p>
            <a:r>
              <a:rPr lang="ru-RU" sz="3600" b="1" dirty="0"/>
              <a:t>Методы селекции. Метод колеса рулетки.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8AF47730-6B20-4468-8758-B82A5EE7E9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6416" y="1034795"/>
                <a:ext cx="3841528" cy="39063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3536</m:t>
                          </m:r>
                        </m:den>
                      </m:f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100%=20,44%</m:t>
                      </m:r>
                    </m:oMath>
                  </m:oMathPara>
                </a14:m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3536</m:t>
                          </m:r>
                        </m:den>
                      </m:f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100%=0,54%</m:t>
                      </m:r>
                    </m:oMath>
                  </m:oMathPara>
                </a14:m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3536</m:t>
                          </m:r>
                        </m:den>
                      </m:f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100%=2,8%</m:t>
                      </m:r>
                    </m:oMath>
                  </m:oMathPara>
                </a14:m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883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3536</m:t>
                          </m:r>
                        </m:den>
                      </m:f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100%=24,97%</m:t>
                      </m:r>
                    </m:oMath>
                  </m:oMathPara>
                </a14:m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3536</m:t>
                          </m:r>
                        </m:den>
                      </m:f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100%=3,65%</m:t>
                      </m:r>
                    </m:oMath>
                  </m:oMathPara>
                </a14:m>
                <a:endParaRPr lang="en-US" sz="2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1683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3536</m:t>
                          </m:r>
                        </m:den>
                      </m:f>
                      <m:r>
                        <a:rPr lang="ru-RU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100%=47,6%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AF47730-6B20-4468-8758-B82A5EE7E9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416" y="1034795"/>
                <a:ext cx="3841528" cy="39063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1BA733-D4A8-43D4-8D5C-6E5A2E70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11</a:t>
            </a:fld>
            <a:endParaRPr lang="ru-RU"/>
          </a:p>
        </p:txBody>
      </p:sp>
      <p:pic>
        <p:nvPicPr>
          <p:cNvPr id="3074" name="Рисунок 4">
            <a:extLst>
              <a:ext uri="{FF2B5EF4-FFF2-40B4-BE49-F238E27FC236}">
                <a16:creationId xmlns:a16="http://schemas.microsoft.com/office/drawing/2014/main" xmlns="" id="{3EAE87B9-0208-4FD1-AC7D-F05E21704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1" t="8592" r="2600" b="75953"/>
          <a:stretch/>
        </p:blipFill>
        <p:spPr bwMode="auto">
          <a:xfrm>
            <a:off x="4008366" y="1063421"/>
            <a:ext cx="4909218" cy="15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">
            <a:extLst>
              <a:ext uri="{FF2B5EF4-FFF2-40B4-BE49-F238E27FC236}">
                <a16:creationId xmlns:a16="http://schemas.microsoft.com/office/drawing/2014/main" xmlns="" id="{9701EF74-19D0-4731-BADD-85C0E5D1A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7" t="30336" r="10222" b="34891"/>
          <a:stretch/>
        </p:blipFill>
        <p:spPr bwMode="auto">
          <a:xfrm>
            <a:off x="4572000" y="2780928"/>
            <a:ext cx="4248472" cy="326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47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26D9FE-3FD2-4DA4-8744-FE271670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770" y="1600200"/>
            <a:ext cx="323803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3667131-2F28-4516-9B0C-8C26C6FA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E91120B-7106-4FE3-872B-BB51A006F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706090"/>
          </a:xfrm>
        </p:spPr>
        <p:txBody>
          <a:bodyPr>
            <a:noAutofit/>
          </a:bodyPr>
          <a:lstStyle/>
          <a:p>
            <a:r>
              <a:rPr lang="ru-RU" sz="3600" b="1" dirty="0"/>
              <a:t>Методы селекции. Метод колеса рулетки.</a:t>
            </a:r>
            <a:endParaRPr lang="ru-RU" sz="3600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xmlns="" id="{37D92029-EA05-4F2A-AADA-AD7B632CA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7" t="70259" r="9700" b="7847"/>
          <a:stretch/>
        </p:blipFill>
        <p:spPr bwMode="auto">
          <a:xfrm>
            <a:off x="683568" y="1746978"/>
            <a:ext cx="3744416" cy="174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>
            <a:extLst>
              <a:ext uri="{FF2B5EF4-FFF2-40B4-BE49-F238E27FC236}">
                <a16:creationId xmlns:a16="http://schemas.microsoft.com/office/drawing/2014/main" xmlns="" id="{A91FCB06-63A4-40AC-A584-73B99E5C5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1" t="17486" r="2600" b="75953"/>
          <a:stretch/>
        </p:blipFill>
        <p:spPr bwMode="auto">
          <a:xfrm>
            <a:off x="261816" y="1122159"/>
            <a:ext cx="4909218" cy="63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xmlns="" id="{F07891F3-E905-456A-BA12-32615F52E6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9985215"/>
                  </p:ext>
                </p:extLst>
              </p:nvPr>
            </p:nvGraphicFramePr>
            <p:xfrm>
              <a:off x="539552" y="3490894"/>
              <a:ext cx="8363271" cy="33039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7757">
                      <a:extLst>
                        <a:ext uri="{9D8B030D-6E8A-4147-A177-3AD203B41FA5}">
                          <a16:colId xmlns:a16="http://schemas.microsoft.com/office/drawing/2014/main" xmlns="" val="2381501296"/>
                        </a:ext>
                      </a:extLst>
                    </a:gridCol>
                    <a:gridCol w="1759091">
                      <a:extLst>
                        <a:ext uri="{9D8B030D-6E8A-4147-A177-3AD203B41FA5}">
                          <a16:colId xmlns:a16="http://schemas.microsoft.com/office/drawing/2014/main" xmlns="" val="592116674"/>
                        </a:ext>
                      </a:extLst>
                    </a:gridCol>
                    <a:gridCol w="3816423">
                      <a:extLst>
                        <a:ext uri="{9D8B030D-6E8A-4147-A177-3AD203B41FA5}">
                          <a16:colId xmlns:a16="http://schemas.microsoft.com/office/drawing/2014/main" xmlns="" val="4079383362"/>
                        </a:ext>
                      </a:extLst>
                    </a:gridCol>
                  </a:tblGrid>
                  <a:tr h="425173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Новая популяция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Фенотип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Функция приспособленности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52518117"/>
                      </a:ext>
                    </a:extLst>
                  </a:tr>
                  <a:tr h="35114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=[1 0 0 </a:t>
                          </a:r>
                          <a:r>
                            <a:rPr lang="ru-RU" dirty="0"/>
                            <a:t>0</a:t>
                          </a:r>
                          <a:r>
                            <a:rPr lang="en-US" dirty="0"/>
                            <a:t>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579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98174848"/>
                      </a:ext>
                    </a:extLst>
                  </a:tr>
                  <a:tr h="3511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=[</a:t>
                          </a:r>
                          <a:r>
                            <a:rPr lang="ru-RU" dirty="0"/>
                            <a:t>1</a:t>
                          </a:r>
                          <a:r>
                            <a:rPr lang="en-US" dirty="0"/>
                            <a:t> 0 </a:t>
                          </a:r>
                          <a:r>
                            <a:rPr lang="ru-RU" dirty="0"/>
                            <a:t>1</a:t>
                          </a:r>
                          <a:r>
                            <a:rPr lang="en-US" dirty="0"/>
                            <a:t>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)=1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059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47588859"/>
                      </a:ext>
                    </a:extLst>
                  </a:tr>
                  <a:tr h="3511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1683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13735641"/>
                      </a:ext>
                    </a:extLst>
                  </a:tr>
                  <a:tr h="3511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4</a:t>
                          </a:r>
                          <a:r>
                            <a:rPr lang="en-US" dirty="0"/>
                            <a:t>=[1 0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)=883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4595292"/>
                      </a:ext>
                    </a:extLst>
                  </a:tr>
                  <a:tr h="3511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5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1683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86460827"/>
                      </a:ext>
                    </a:extLst>
                  </a:tr>
                  <a:tr h="35114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6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)=1683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45621943"/>
                      </a:ext>
                    </a:extLst>
                  </a:tr>
                  <a:tr h="684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7570</m:t>
                                  </m:r>
                                </m:e>
                              </m:nary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</m:oMath>
                          </a14:m>
                          <a:r>
                            <a:rPr lang="en-US" dirty="0"/>
                            <a:t>F</a:t>
                          </a:r>
                          <a:r>
                            <a:rPr lang="ru-RU" dirty="0"/>
                            <a:t>ср=1262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23820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5">
                <a:extLst>
                  <a:ext uri="{FF2B5EF4-FFF2-40B4-BE49-F238E27FC236}">
                    <a16:creationId xmlns:a16="http://schemas.microsoft.com/office/drawing/2014/main" id="{F07891F3-E905-456A-BA12-32615F52E6F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09985215"/>
                  </p:ext>
                </p:extLst>
              </p:nvPr>
            </p:nvGraphicFramePr>
            <p:xfrm>
              <a:off x="539552" y="3490894"/>
              <a:ext cx="8363271" cy="330393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87757">
                      <a:extLst>
                        <a:ext uri="{9D8B030D-6E8A-4147-A177-3AD203B41FA5}">
                          <a16:colId xmlns:a16="http://schemas.microsoft.com/office/drawing/2014/main" val="2381501296"/>
                        </a:ext>
                      </a:extLst>
                    </a:gridCol>
                    <a:gridCol w="1759091">
                      <a:extLst>
                        <a:ext uri="{9D8B030D-6E8A-4147-A177-3AD203B41FA5}">
                          <a16:colId xmlns:a16="http://schemas.microsoft.com/office/drawing/2014/main" val="592116674"/>
                        </a:ext>
                      </a:extLst>
                    </a:gridCol>
                    <a:gridCol w="3816423">
                      <a:extLst>
                        <a:ext uri="{9D8B030D-6E8A-4147-A177-3AD203B41FA5}">
                          <a16:colId xmlns:a16="http://schemas.microsoft.com/office/drawing/2014/main" val="4079383362"/>
                        </a:ext>
                      </a:extLst>
                    </a:gridCol>
                  </a:tblGrid>
                  <a:tr h="425173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Новая популяция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Фенотип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Функция приспособленности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25181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=[1 0 0 </a:t>
                          </a:r>
                          <a:r>
                            <a:rPr lang="ru-RU" dirty="0"/>
                            <a:t>0</a:t>
                          </a:r>
                          <a:r>
                            <a:rPr lang="en-US" dirty="0"/>
                            <a:t>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375" t="-125000" r="-219097" b="-7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125000" r="-638" b="-7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17484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=[</a:t>
                          </a:r>
                          <a:r>
                            <a:rPr lang="ru-RU" dirty="0"/>
                            <a:t>1</a:t>
                          </a:r>
                          <a:r>
                            <a:rPr lang="en-US" dirty="0"/>
                            <a:t> 0 </a:t>
                          </a:r>
                          <a:r>
                            <a:rPr lang="ru-RU" dirty="0"/>
                            <a:t>1</a:t>
                          </a:r>
                          <a:r>
                            <a:rPr lang="en-US" dirty="0"/>
                            <a:t>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375" t="-225000" r="-219097" b="-6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225000" r="-638" b="-6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58885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375" t="-325000" r="-219097" b="-5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325000" r="-638" b="-5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373564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4</a:t>
                          </a:r>
                          <a:r>
                            <a:rPr lang="en-US" dirty="0"/>
                            <a:t>=[1 0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375" t="-425000" r="-219097" b="-4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425000" r="-638" b="-4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59529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5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375" t="-525000" r="-219097" b="-38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525000" r="-638" b="-38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4608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6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59375" t="-614754" r="-219097" b="-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614754" r="-638" b="-2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621943"/>
                      </a:ext>
                    </a:extLst>
                  </a:tr>
                  <a:tr h="684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119139" t="-389286" r="-638" b="-5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8209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9513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58990-0150-494B-ADCA-84F21A89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62074"/>
          </a:xfrm>
        </p:spPr>
        <p:txBody>
          <a:bodyPr>
            <a:noAutofit/>
          </a:bodyPr>
          <a:lstStyle/>
          <a:p>
            <a:r>
              <a:rPr lang="ru-RU" sz="3600" b="1" dirty="0"/>
              <a:t>Модификации генетических алгоритмов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8044D0-0388-46FF-8312-A58CCCD4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Могут быть использованы другие методы селекции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Использованы модифицированные генетические операторы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Использованы другие способы кодирования параметров задачи в форме хромосом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Функция приспособленности может быть преобразована путем ее </a:t>
            </a:r>
            <a:r>
              <a:rPr lang="ru-RU" dirty="0" err="1"/>
              <a:t>масшатабирования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86F88BE-3543-46EC-8AB3-2CDF1DF4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4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D95372-A966-44F9-99C5-C50C7D58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23" y="123595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200" b="1" dirty="0"/>
              <a:t>Метод колеса рулетки</a:t>
            </a:r>
          </a:p>
          <a:p>
            <a:pPr marL="0" indent="0">
              <a:buNone/>
            </a:pPr>
            <a:r>
              <a:rPr lang="ru-RU" sz="2200" dirty="0"/>
              <a:t>Недостатки данного метода:</a:t>
            </a:r>
          </a:p>
          <a:p>
            <a:pPr marL="0" indent="0">
              <a:buNone/>
            </a:pPr>
            <a:r>
              <a:rPr lang="ru-RU" sz="2200" dirty="0"/>
              <a:t>Преждевременная сходимость алгоритма (найдено лучшее, но не оптимальное решение)</a:t>
            </a:r>
          </a:p>
          <a:p>
            <a:pPr marL="0" indent="0">
              <a:buNone/>
            </a:pPr>
            <a:r>
              <a:rPr lang="ru-RU" sz="2200" b="1" dirty="0"/>
              <a:t>2. Турнирный метод</a:t>
            </a:r>
          </a:p>
          <a:p>
            <a:pPr marL="0" indent="0">
              <a:buNone/>
            </a:pPr>
            <a:r>
              <a:rPr lang="ru-RU" sz="2200" dirty="0"/>
              <a:t>Все особи популяции разбиваются на подгруппы с последующим выбором из них особей с наилучшей приспособленностью. Детерминированный выбор (вероятность=1) или случайный (вероятность</a:t>
            </a:r>
            <a:r>
              <a:rPr lang="en-US" sz="2200" dirty="0"/>
              <a:t>&lt;</a:t>
            </a:r>
            <a:r>
              <a:rPr lang="ru-RU" sz="2200" dirty="0"/>
              <a:t>1)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0227E1-216A-4915-9780-E17C5D26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63351FB-C420-4442-AEBA-DDA9F868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1981"/>
            <a:ext cx="8568952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Модификации генетических алгоритмов. Методы селекции</a:t>
            </a:r>
          </a:p>
        </p:txBody>
      </p:sp>
      <p:pic>
        <p:nvPicPr>
          <p:cNvPr id="4098" name="Рисунок 31">
            <a:extLst>
              <a:ext uri="{FF2B5EF4-FFF2-40B4-BE49-F238E27FC236}">
                <a16:creationId xmlns:a16="http://schemas.microsoft.com/office/drawing/2014/main" xmlns="" id="{25FD78AC-31A3-4D82-838F-E3BFBCD27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59462" r="61199" b="9255"/>
          <a:stretch/>
        </p:blipFill>
        <p:spPr bwMode="auto">
          <a:xfrm>
            <a:off x="3351002" y="4389349"/>
            <a:ext cx="2855641" cy="22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2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D95372-A966-44F9-99C5-C50C7D58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23" y="12359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/>
              <a:t>3. Метод ранговой селекции.</a:t>
            </a:r>
          </a:p>
          <a:p>
            <a:pPr marL="0" indent="0">
              <a:buNone/>
            </a:pPr>
            <a:r>
              <a:rPr lang="ru-RU" sz="2200" dirty="0"/>
              <a:t>Для каждой особи в популяции рассчитывается значение функции приспособленности. Особи в популяции ранжируются либо в порядке убывания, либо возрастания функции приспособленности. В данной последовательности каждой особи соответствует число, определяющее ее положение, т.е. номер в последовательности. Это число называется рангом. Затем по априорно заданной функции определяется количество копий каждой особи, отбираемых при селекции, в зависимости от ранга особей.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0227E1-216A-4915-9780-E17C5D26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63351FB-C420-4442-AEBA-DDA9F868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1981"/>
            <a:ext cx="8568952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Модификации генетических алгоритмов. Методы селекции</a:t>
            </a:r>
          </a:p>
        </p:txBody>
      </p:sp>
      <p:pic>
        <p:nvPicPr>
          <p:cNvPr id="4099" name="Рисунок 31">
            <a:extLst>
              <a:ext uri="{FF2B5EF4-FFF2-40B4-BE49-F238E27FC236}">
                <a16:creationId xmlns:a16="http://schemas.microsoft.com/office/drawing/2014/main" xmlns="" id="{18C8A459-F9C9-4B48-B177-45B2806E5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3" t="71107" r="12610" b="9342"/>
          <a:stretch/>
        </p:blipFill>
        <p:spPr bwMode="auto">
          <a:xfrm>
            <a:off x="3347863" y="4509121"/>
            <a:ext cx="3571307" cy="184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8BD80D3-6453-4298-B76E-5C572D3660D8}"/>
              </a:ext>
            </a:extLst>
          </p:cNvPr>
          <p:cNvCxnSpPr>
            <a:cxnSpLocks/>
          </p:cNvCxnSpPr>
          <p:nvPr/>
        </p:nvCxnSpPr>
        <p:spPr>
          <a:xfrm flipV="1">
            <a:off x="4932040" y="5373216"/>
            <a:ext cx="0" cy="64807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37359EE-8A4A-495B-9AA3-70B7F83225AF}"/>
              </a:ext>
            </a:extLst>
          </p:cNvPr>
          <p:cNvCxnSpPr>
            <a:cxnSpLocks/>
          </p:cNvCxnSpPr>
          <p:nvPr/>
        </p:nvCxnSpPr>
        <p:spPr>
          <a:xfrm flipH="1">
            <a:off x="4572000" y="5373216"/>
            <a:ext cx="36004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62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085"/>
            <a:ext cx="8229600" cy="818627"/>
          </a:xfrm>
        </p:spPr>
        <p:txBody>
          <a:bodyPr/>
          <a:lstStyle/>
          <a:p>
            <a:r>
              <a:rPr lang="ru-RU" dirty="0"/>
              <a:t>Особые процедуры репродукции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9046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Репродукция</a:t>
            </a:r>
            <a:r>
              <a:rPr lang="ru-RU" dirty="0"/>
              <a:t> – формирование новой популяции.</a:t>
            </a:r>
          </a:p>
          <a:p>
            <a:pPr marL="0" indent="0" algn="just">
              <a:buNone/>
            </a:pPr>
            <a:r>
              <a:rPr lang="ru-RU" dirty="0"/>
              <a:t>1. Наиболее распространённая и часто применяемая – </a:t>
            </a:r>
            <a:r>
              <a:rPr lang="ru-RU" b="1" dirty="0"/>
              <a:t>стратегия </a:t>
            </a:r>
            <a:r>
              <a:rPr lang="ru-RU" b="1" dirty="0" err="1"/>
              <a:t>элитизма</a:t>
            </a:r>
            <a:r>
              <a:rPr lang="ru-RU" b="1" dirty="0"/>
              <a:t> (элитарная)</a:t>
            </a:r>
            <a:r>
              <a:rPr lang="ru-RU" dirty="0"/>
              <a:t>. Её суть сводится к сохранению на всех этапах эволюционного процесса постоянной по объёму прослойки лучших особей популяции. Считается, чем лучше особь, тем больше вероятность того, что она несёт в себе полезный генетический материал, который может быть использован для нахождения оптимума. Таким образом, использование стратегии </a:t>
            </a:r>
            <a:r>
              <a:rPr lang="ru-RU" dirty="0" err="1"/>
              <a:t>элитизма</a:t>
            </a:r>
            <a:r>
              <a:rPr lang="ru-RU" dirty="0"/>
              <a:t> позволяет исключить возможность удаления из популяции лучших особей при формировании нового поколения.</a:t>
            </a:r>
          </a:p>
          <a:p>
            <a:pPr marL="0" indent="0" algn="just">
              <a:buNone/>
            </a:pPr>
            <a:r>
              <a:rPr lang="ru-RU" dirty="0"/>
              <a:t>Размер элитной группы определяется настройками алгоритма и зависит, как правило, от общей численности популяции. В процессе работы алгоритма необходимо отслеживать, чтобы особи элитной группы не вырождались в одинаковые или похожие генотипы.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2. </a:t>
            </a:r>
            <a:r>
              <a:rPr lang="ru-RU" b="1" dirty="0"/>
              <a:t>Генетический алгоритм с частичной заменой популяции или с зафиксированным состоянием</a:t>
            </a:r>
            <a:r>
              <a:rPr lang="ru-RU" dirty="0"/>
              <a:t>. Часть популяции переходит в новую популяцию баз каких либо изменений, т.е.  к этой части не применяются генетические операторы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1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Autofit/>
          </a:bodyPr>
          <a:lstStyle/>
          <a:p>
            <a:r>
              <a:rPr lang="ru-RU" sz="3600" b="1" dirty="0"/>
              <a:t>Классификация генетических операторов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17</a:t>
            </a:fld>
            <a:endParaRPr lang="ru-RU"/>
          </a:p>
        </p:txBody>
      </p:sp>
      <p:pic>
        <p:nvPicPr>
          <p:cNvPr id="3074" name="Picture 2" descr="Генетические операто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64937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64704"/>
          </a:xfrm>
        </p:spPr>
        <p:txBody>
          <a:bodyPr>
            <a:noAutofit/>
          </a:bodyPr>
          <a:lstStyle/>
          <a:p>
            <a:r>
              <a:rPr lang="ru-RU" sz="3200" b="1" dirty="0"/>
              <a:t>Модифицированные генетические операторы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/>
              <a:t>Многоточечное скрещивание. Многопозиционный </a:t>
            </a:r>
            <a:r>
              <a:rPr lang="ru-RU" sz="2400" b="1" dirty="0" err="1"/>
              <a:t>кроссовер</a:t>
            </a:r>
            <a:r>
              <a:rPr lang="ru-RU" sz="2400" dirty="0"/>
              <a:t> – это скрещивание двух родительских хромосом в нескольких (более одной) случайных позициях с получением двух возможных потомков и выбором из них одного для нового поколения популяции.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9" y="3326610"/>
            <a:ext cx="68675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764704"/>
          </a:xfrm>
        </p:spPr>
        <p:txBody>
          <a:bodyPr>
            <a:noAutofit/>
          </a:bodyPr>
          <a:lstStyle/>
          <a:p>
            <a:r>
              <a:rPr lang="ru-RU" sz="3200" b="1" dirty="0"/>
              <a:t>Модифицированные генетические операторы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7"/>
            <a:ext cx="8712968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2. </a:t>
            </a:r>
            <a:r>
              <a:rPr lang="ru-RU" sz="2000" b="1" dirty="0"/>
              <a:t>Равномерное скрещивание (монолитное, одностадийное). Шаблонный </a:t>
            </a:r>
            <a:r>
              <a:rPr lang="ru-RU" sz="2000" b="1" dirty="0" err="1"/>
              <a:t>кроссовер</a:t>
            </a:r>
            <a:r>
              <a:rPr lang="ru-RU" sz="2000" dirty="0"/>
              <a:t> может использоваться в бинарных генетических алгоритмах. Для этого помимо двух родительских хромосом необходим шаблон (эталон), в качестве которого может быть использован генетический материал любой третьей хромосомы особи популяции.  Этот шаблон указывает, какие гены должны наследоваться от первого родителя, а какие – от второго. Из двух потомков в новое поколение популяции входит, как правило, один.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81" y="5085184"/>
            <a:ext cx="5438775" cy="1152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9" y="3329709"/>
            <a:ext cx="2295525" cy="676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3241026"/>
            <a:ext cx="291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ПЕРВЫЙ ПОТОМОК:</a:t>
            </a:r>
          </a:p>
          <a:p>
            <a:r>
              <a:rPr lang="ru-RU" sz="1600" dirty="0"/>
              <a:t>1 – принятие гена в соответствующей позиции от родителя 1</a:t>
            </a:r>
          </a:p>
          <a:p>
            <a:r>
              <a:rPr lang="ru-RU" sz="1600" dirty="0"/>
              <a:t>2 -  от родителя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0152" y="3241026"/>
            <a:ext cx="2919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ВТОРОЙ ПОТОМОК:</a:t>
            </a:r>
          </a:p>
          <a:p>
            <a:r>
              <a:rPr lang="ru-RU" sz="1600" dirty="0"/>
              <a:t>1 – принятие гена в соответствующей позиции от родителя 2</a:t>
            </a:r>
          </a:p>
          <a:p>
            <a:r>
              <a:rPr lang="ru-RU" sz="1600" dirty="0"/>
              <a:t>2 -  от родителя 1</a:t>
            </a:r>
          </a:p>
        </p:txBody>
      </p:sp>
    </p:spTree>
    <p:extLst>
      <p:ext uri="{BB962C8B-B14F-4D97-AF65-F5344CB8AC3E}">
        <p14:creationId xmlns:p14="http://schemas.microsoft.com/office/powerpoint/2010/main" val="2006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1" t="67479" r="2999" b="17290"/>
          <a:stretch/>
        </p:blipFill>
        <p:spPr bwMode="auto">
          <a:xfrm>
            <a:off x="228400" y="3814756"/>
            <a:ext cx="845839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371" y="3429000"/>
            <a:ext cx="8616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Отличия генетических алгоритмов от традиционных методов оптимизации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414" y="33265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Генетические алгоритмы </a:t>
            </a:r>
            <a:r>
              <a:rPr lang="ru-RU" sz="2000" dirty="0"/>
              <a:t>– адаптивные поисковые методы, основанные на механизмах естественного отбора и наследования. В них используется эволюционный признак выживания наиболее приспособленных особей.</a:t>
            </a:r>
          </a:p>
          <a:p>
            <a:endParaRPr lang="ru-RU" sz="2000" dirty="0"/>
          </a:p>
          <a:p>
            <a:pPr algn="ctr"/>
            <a:r>
              <a:rPr lang="ru-RU" sz="2000" b="1" dirty="0"/>
              <a:t>Области применения: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Решение задач оптимизации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Обучение нейронных сетей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/>
              <a:t>Распознавание образов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Код Грея. Правила преобразования двоичного кода в код Грея.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 двоичному числу слева приписывается ноль.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Тогда соответствующей формой кода Грея будет последовательность значений функции «Исключающее ИЛИ» от всех возможных 2 соседних знаков расширенного двоичного числа</a:t>
            </a:r>
          </a:p>
          <a:p>
            <a:pPr marL="0" indent="0">
              <a:buNone/>
            </a:pPr>
            <a:r>
              <a:rPr lang="ru-RU" dirty="0"/>
              <a:t>(0011)</a:t>
            </a:r>
            <a:r>
              <a:rPr lang="ru-RU" baseline="-25000" dirty="0"/>
              <a:t>2 </a:t>
            </a:r>
            <a:r>
              <a:rPr lang="ru-RU" dirty="0"/>
              <a:t>→00011→….</a:t>
            </a:r>
            <a:endParaRPr lang="ru-RU" baseline="-25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6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850106"/>
          </a:xfrm>
        </p:spPr>
        <p:txBody>
          <a:bodyPr>
            <a:noAutofit/>
          </a:bodyPr>
          <a:lstStyle/>
          <a:p>
            <a:r>
              <a:rPr lang="ru-RU" sz="4000" b="1" dirty="0"/>
              <a:t>Правила преобразования кода Грея в двоичное число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Для преобразования из кода Грея в двоичную форму к исходному числу в коде Грея слева приписывается ноль.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Тогда результирующей двоичной формой будет последовательность значений функции «Исключающее ИЛИ» для первых двух знаков расширенной последовательности, первых трёх, четырёх и т. д. </a:t>
            </a:r>
          </a:p>
          <a:p>
            <a:pPr marL="0" indent="0">
              <a:buNone/>
            </a:pPr>
            <a:r>
              <a:rPr lang="ru-RU" dirty="0"/>
              <a:t>      (0011)</a:t>
            </a:r>
            <a:r>
              <a:rPr lang="ru-RU" baseline="-25000" dirty="0"/>
              <a:t>Г </a:t>
            </a:r>
            <a:r>
              <a:rPr lang="ru-RU" dirty="0"/>
              <a:t>→00011→…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1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92088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/>
              <a:t>Популяция, генофонд</a:t>
            </a:r>
            <a:r>
              <a:rPr lang="ru-RU" sz="3800" dirty="0"/>
              <a:t> — совокупность </a:t>
            </a:r>
            <a:r>
              <a:rPr lang="ru-RU" sz="3800" i="1" dirty="0"/>
              <a:t>особей</a:t>
            </a:r>
            <a:r>
              <a:rPr lang="ru-RU" sz="3800" dirty="0"/>
              <a:t>, которые могут принимать участие в формировании </a:t>
            </a:r>
            <a:r>
              <a:rPr lang="ru-RU" sz="3800" i="1" dirty="0"/>
              <a:t>потомков</a:t>
            </a:r>
            <a:r>
              <a:rPr lang="ru-RU" sz="3800" dirty="0"/>
              <a:t> в ходе </a:t>
            </a:r>
            <a:r>
              <a:rPr lang="ru-RU" sz="3800" i="1" dirty="0"/>
              <a:t>эволюции</a:t>
            </a:r>
            <a:r>
              <a:rPr lang="ru-RU" sz="3800" dirty="0"/>
              <a:t> по выбранному </a:t>
            </a:r>
            <a:r>
              <a:rPr lang="ru-RU" sz="3800" i="1" dirty="0"/>
              <a:t>репродуктивному плану</a:t>
            </a:r>
            <a:r>
              <a:rPr lang="ru-RU" sz="3800" dirty="0"/>
              <a:t>.</a:t>
            </a:r>
          </a:p>
          <a:p>
            <a:r>
              <a:rPr lang="ru-RU" sz="3800" b="1" dirty="0"/>
              <a:t>Особь, хромосома</a:t>
            </a:r>
            <a:r>
              <a:rPr lang="ru-RU" sz="3800" dirty="0"/>
              <a:t> — самостоятельная структурная единица </a:t>
            </a:r>
            <a:r>
              <a:rPr lang="ru-RU" sz="3800" i="1" dirty="0"/>
              <a:t>популяции</a:t>
            </a:r>
            <a:r>
              <a:rPr lang="ru-RU" sz="3800" dirty="0"/>
              <a:t>, представляющая собой одно из возможных </a:t>
            </a:r>
            <a:r>
              <a:rPr lang="ru-RU" sz="3800" i="1" dirty="0"/>
              <a:t>решений</a:t>
            </a:r>
            <a:r>
              <a:rPr lang="ru-RU" sz="3800" dirty="0"/>
              <a:t> задачи, закодированных специально выбранным способом.</a:t>
            </a:r>
          </a:p>
          <a:p>
            <a:r>
              <a:rPr lang="ru-RU" sz="3800" b="1" dirty="0"/>
              <a:t>Хромосома – </a:t>
            </a:r>
            <a:r>
              <a:rPr lang="ru-RU" sz="3800" dirty="0"/>
              <a:t>упорядоченная последовательность генов</a:t>
            </a:r>
          </a:p>
          <a:p>
            <a:r>
              <a:rPr lang="ru-RU" sz="3800" b="1" dirty="0"/>
              <a:t>Ген</a:t>
            </a:r>
            <a:r>
              <a:rPr lang="ru-RU" sz="3800" dirty="0"/>
              <a:t> — элементарная структурная единица, использующаяся для кодирования </a:t>
            </a:r>
            <a:r>
              <a:rPr lang="ru-RU" sz="3800" i="1" dirty="0"/>
              <a:t>особи</a:t>
            </a:r>
            <a:r>
              <a:rPr lang="ru-RU" sz="3800" dirty="0"/>
              <a:t> </a:t>
            </a:r>
            <a:r>
              <a:rPr lang="ru-RU" sz="3800" i="1" dirty="0"/>
              <a:t>популяции</a:t>
            </a:r>
            <a:r>
              <a:rPr lang="ru-RU" sz="3800" dirty="0"/>
              <a:t>. Атомарный элемент хромосомы.</a:t>
            </a:r>
          </a:p>
          <a:p>
            <a:r>
              <a:rPr lang="ru-RU" sz="3800" b="1" dirty="0"/>
              <a:t>Локус</a:t>
            </a:r>
            <a:r>
              <a:rPr lang="ru-RU" sz="3800" dirty="0"/>
              <a:t> – место размещения гена в хромосоме</a:t>
            </a:r>
          </a:p>
          <a:p>
            <a:r>
              <a:rPr lang="ru-RU" sz="3800" b="1" dirty="0"/>
              <a:t>Аллель</a:t>
            </a:r>
            <a:r>
              <a:rPr lang="ru-RU" sz="3800" dirty="0"/>
              <a:t>  - значение конкретного гена (0 или 1)</a:t>
            </a:r>
          </a:p>
          <a:p>
            <a:r>
              <a:rPr lang="ru-RU" sz="3800" b="1" dirty="0"/>
              <a:t>Генотип</a:t>
            </a:r>
            <a:r>
              <a:rPr lang="ru-RU" sz="3800" dirty="0"/>
              <a:t> — представление </a:t>
            </a:r>
            <a:r>
              <a:rPr lang="ru-RU" sz="3800" i="1" dirty="0"/>
              <a:t>особи</a:t>
            </a:r>
            <a:r>
              <a:rPr lang="ru-RU" sz="3800" dirty="0"/>
              <a:t> в виде набора значений </a:t>
            </a:r>
            <a:r>
              <a:rPr lang="ru-RU" sz="3800" i="1" dirty="0"/>
              <a:t>генов</a:t>
            </a:r>
            <a:r>
              <a:rPr lang="ru-RU" sz="3800" dirty="0"/>
              <a:t>, с которыми оперирует генетический алгоритм. </a:t>
            </a:r>
            <a:r>
              <a:rPr lang="ru-RU" sz="3800" dirty="0">
                <a:solidFill>
                  <a:srgbClr val="FF0000"/>
                </a:solidFill>
              </a:rPr>
              <a:t>Набор хромосом данной особи. Особями популяции могут быть отдельные хромосомы или генотипы.</a:t>
            </a:r>
          </a:p>
          <a:p>
            <a:r>
              <a:rPr lang="ru-RU" sz="3800" b="1" dirty="0"/>
              <a:t>Фенотип</a:t>
            </a:r>
            <a:r>
              <a:rPr lang="ru-RU" sz="3800" dirty="0"/>
              <a:t> — представление </a:t>
            </a:r>
            <a:r>
              <a:rPr lang="ru-RU" sz="3800" i="1" dirty="0"/>
              <a:t>особи</a:t>
            </a:r>
            <a:r>
              <a:rPr lang="ru-RU" sz="3800" dirty="0"/>
              <a:t> в виде набора значений переменных, требуемых конечному пользователю, и соответствующее этому набору значение </a:t>
            </a:r>
            <a:r>
              <a:rPr lang="ru-RU" sz="3800" i="1" dirty="0"/>
              <a:t>приспособленности</a:t>
            </a:r>
            <a:r>
              <a:rPr lang="ru-RU" sz="3800" dirty="0"/>
              <a:t>. </a:t>
            </a:r>
            <a:r>
              <a:rPr lang="ru-RU" sz="3800" dirty="0">
                <a:solidFill>
                  <a:srgbClr val="FF0000"/>
                </a:solidFill>
              </a:rPr>
              <a:t>Набор значений, соответствующий данному генотипу, т.е. представляет собой декодированную структуру или множество параметров задачи.</a:t>
            </a:r>
          </a:p>
          <a:p>
            <a:r>
              <a:rPr lang="ru-RU" sz="3800" b="1" dirty="0"/>
              <a:t>Функция приспособленности</a:t>
            </a:r>
            <a:r>
              <a:rPr lang="ru-RU" sz="3800" dirty="0"/>
              <a:t> — функциональная зависимость, позволяющая численно оценить качественные характеристики любой </a:t>
            </a:r>
            <a:r>
              <a:rPr lang="ru-RU" sz="3800" i="1" dirty="0"/>
              <a:t>особи (приспособленность особи в популяции)</a:t>
            </a:r>
            <a:r>
              <a:rPr lang="ru-RU" sz="3800" dirty="0"/>
              <a:t>; эквивалент понятий «функция цели» и «критерий оптимальности», используемых при решении задач оптимизации.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5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771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Пример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2376" y="2348880"/>
                <a:ext cx="8499248" cy="400747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– </a:t>
                </a:r>
                <a:r>
                  <a:rPr lang="ru-RU" b="1" dirty="0"/>
                  <a:t>функция приспособленности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∈[0…15]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Представим числа из интервала от 0 до 15 в кодированном виде, например, в виде двоичного кода.</a:t>
                </a:r>
              </a:p>
              <a:p>
                <a:pPr marL="0" indent="0">
                  <a:buNone/>
                </a:pPr>
                <a:r>
                  <a:rPr lang="ru-RU" dirty="0"/>
                  <a:t>Число битов для кодирования 1 переменной: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/>
                  <a:t>, при </a:t>
                </a:r>
                <a:r>
                  <a:rPr lang="el-GR" dirty="0"/>
                  <a:t>ε</a:t>
                </a:r>
                <a:r>
                  <a:rPr lang="ru-RU" dirty="0"/>
                  <a:t>=1 </a:t>
                </a:r>
                <a:r>
                  <a:rPr lang="en-US" dirty="0"/>
                  <a:t>n=(15-0)/1+1=16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ru-RU" dirty="0"/>
                  <a:t>Число в двоичном коде: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latin typeface="Cambria Math"/>
                            </a:rPr>
                          </m:ctrlPr>
                        </m:barPr>
                        <m:e/>
                      </m:ba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en-US" i="1">
                              <a:latin typeface="Cambria Math"/>
                            </a:rPr>
                          </m:ctrlPr>
                        </m:barPr>
                        <m:e/>
                      </m:ba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en-US" i="1">
                              <a:latin typeface="Cambria Math"/>
                            </a:rPr>
                          </m:ctrlPr>
                        </m:barPr>
                        <m:e/>
                      </m:ba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en-US" i="1">
                              <a:latin typeface="Cambria Math"/>
                            </a:rPr>
                          </m:ctrlPr>
                        </m:barPr>
                        <m:e/>
                      </m:ba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0</a:t>
                </a:r>
                <a:r>
                  <a:rPr lang="ru-RU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/>
                  <a:t>= </a:t>
                </a:r>
                <a:r>
                  <a:rPr lang="en-US" dirty="0"/>
                  <a:t>[0 0 0 0 ]</a:t>
                </a:r>
                <a:r>
                  <a:rPr lang="ru-RU" dirty="0"/>
                  <a:t> </a:t>
                </a:r>
                <a:r>
                  <a:rPr lang="ru-RU" b="1" dirty="0"/>
                  <a:t>– особь (хромосома)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1: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dirty="0"/>
                  <a:t>= </a:t>
                </a:r>
                <a:r>
                  <a:rPr lang="en-US" dirty="0"/>
                  <a:t>[0 0 0 1 ]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baseline="30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376" y="2348880"/>
                <a:ext cx="8499248" cy="4007470"/>
              </a:xfrm>
              <a:blipFill>
                <a:blip r:embed="rId2"/>
                <a:stretch>
                  <a:fillRect l="-789" t="-1976" r="-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4E158E9-52E4-4E7D-9809-301F6692A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7" t="23017" r="3836" b="61677"/>
          <a:stretch/>
        </p:blipFill>
        <p:spPr bwMode="auto">
          <a:xfrm>
            <a:off x="457200" y="840695"/>
            <a:ext cx="83644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7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E741B6-51D3-404A-906D-80470BF2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8342"/>
            <a:ext cx="8229600" cy="778098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A90FE657-7DB3-49E4-9BD5-0542F985A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160" y="945311"/>
                <a:ext cx="8291264" cy="577616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2200" dirty="0"/>
                  <a:t>2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[0 0 </a:t>
                </a:r>
                <a:r>
                  <a:rPr lang="ru-RU" sz="2200" dirty="0"/>
                  <a:t>1 0</a:t>
                </a:r>
                <a:r>
                  <a:rPr lang="en-US" sz="2200" dirty="0"/>
                  <a:t>]</a:t>
                </a:r>
                <a:r>
                  <a:rPr lang="ru-RU" sz="2200" dirty="0"/>
                  <a:t>	</a:t>
                </a:r>
              </a:p>
              <a:p>
                <a:pPr marL="0" indent="0">
                  <a:buNone/>
                </a:pPr>
                <a:r>
                  <a:rPr lang="ru-RU" sz="2200" dirty="0"/>
                  <a:t>3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[0 0 </a:t>
                </a:r>
                <a:r>
                  <a:rPr lang="ru-RU" sz="2200" dirty="0"/>
                  <a:t>1 1</a:t>
                </a:r>
                <a:r>
                  <a:rPr lang="en-US" sz="2200" dirty="0"/>
                  <a:t>]</a:t>
                </a:r>
                <a:r>
                  <a:rPr lang="ru-RU" sz="2200" dirty="0"/>
                  <a:t>		</a:t>
                </a:r>
              </a:p>
              <a:p>
                <a:pPr marL="0" indent="0">
                  <a:buNone/>
                </a:pPr>
                <a:r>
                  <a:rPr lang="ru-RU" sz="2200" dirty="0"/>
                  <a:t>4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[0 0 </a:t>
                </a:r>
                <a:r>
                  <a:rPr lang="ru-RU" sz="2200" dirty="0"/>
                  <a:t>1 0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5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[0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0 1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6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[0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7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[0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1 1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8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0 </a:t>
                </a:r>
                <a:r>
                  <a:rPr lang="ru-RU" sz="2200" dirty="0"/>
                  <a:t>0 0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9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0 </a:t>
                </a:r>
                <a:r>
                  <a:rPr lang="ru-RU" sz="2200" dirty="0"/>
                  <a:t>0 1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10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0 </a:t>
                </a:r>
                <a:r>
                  <a:rPr lang="ru-RU" sz="2200" dirty="0"/>
                  <a:t>1 0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11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0 </a:t>
                </a:r>
                <a:r>
                  <a:rPr lang="ru-RU" sz="2200" dirty="0"/>
                  <a:t>1 1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12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0 0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13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0 0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14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0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1 0</a:t>
                </a:r>
                <a:r>
                  <a:rPr lang="en-US" sz="2200" dirty="0"/>
                  <a:t>]</a:t>
                </a:r>
                <a:endParaRPr lang="ru-RU" sz="2200" dirty="0"/>
              </a:p>
              <a:p>
                <a:pPr marL="0" indent="0">
                  <a:buNone/>
                </a:pPr>
                <a:r>
                  <a:rPr lang="ru-RU" sz="2200" dirty="0"/>
                  <a:t>15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20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 smtClea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ctrlPr>
                          <a:rPr lang="en-US" sz="2200" i="1">
                            <a:latin typeface="Cambria Math"/>
                          </a:rPr>
                        </m:ctrlPr>
                      </m:barPr>
                      <m:e>
                        <m:r>
                          <a:rPr lang="ru-RU" sz="2200" b="0" i="1" smtClean="0">
                            <a:latin typeface="Cambria Math"/>
                          </a:rPr>
                          <m:t>1</m:t>
                        </m:r>
                      </m:e>
                    </m:bar>
                    <m:r>
                      <a:rPr lang="en-US" sz="2200" i="1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ru-RU" sz="2200" dirty="0"/>
                  <a:t>= </a:t>
                </a:r>
                <a:r>
                  <a:rPr lang="en-US" sz="2200" dirty="0"/>
                  <a:t>[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</a:t>
                </a:r>
                <a:r>
                  <a:rPr lang="en-US" sz="2200" dirty="0"/>
                  <a:t> </a:t>
                </a:r>
                <a:r>
                  <a:rPr lang="ru-RU" sz="2200" dirty="0"/>
                  <a:t>1 1</a:t>
                </a:r>
                <a:r>
                  <a:rPr lang="en-US" sz="2200" dirty="0"/>
                  <a:t>]</a:t>
                </a:r>
                <a:r>
                  <a:rPr lang="ru-RU" sz="2200" dirty="0"/>
                  <a:t> </a:t>
                </a:r>
              </a:p>
              <a:p>
                <a:pPr marL="0" indent="0">
                  <a:buNone/>
                </a:pPr>
                <a:r>
                  <a:rPr lang="ru-RU" sz="2200" b="1" dirty="0"/>
                  <a:t>Аллель: 0 и 1</a:t>
                </a:r>
              </a:p>
              <a:p>
                <a:pPr marL="0" indent="0">
                  <a:buNone/>
                </a:pPr>
                <a:r>
                  <a:rPr lang="ru-RU" sz="2200" b="1" dirty="0"/>
                  <a:t>16 хромосом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P={0010, 0101, 0111, 1001, 1100, 1110} – </a:t>
                </a:r>
                <a:r>
                  <a:rPr lang="ru-RU" sz="2200" b="1" dirty="0"/>
                  <a:t>популяция</a:t>
                </a:r>
              </a:p>
              <a:p>
                <a:pPr marL="0" indent="0">
                  <a:buNone/>
                </a:pPr>
                <a:r>
                  <a:rPr lang="ru-RU" sz="2200" b="1" dirty="0"/>
                  <a:t>=</a:t>
                </a:r>
                <a:r>
                  <a:rPr lang="en-US" sz="2200" b="1" dirty="0"/>
                  <a:t>{2</a:t>
                </a:r>
                <a:r>
                  <a:rPr lang="ru-RU" sz="2200" b="1" dirty="0"/>
                  <a:t>, 5, 7, 9, 12, 14</a:t>
                </a:r>
                <a:r>
                  <a:rPr lang="en-US" sz="2200" b="1" dirty="0"/>
                  <a:t>}</a:t>
                </a:r>
                <a:r>
                  <a:rPr lang="ru-RU" sz="2200" b="1" dirty="0"/>
                  <a:t> - фенотип</a:t>
                </a:r>
              </a:p>
              <a:p>
                <a:pPr marL="0" indent="0">
                  <a:buNone/>
                </a:pPr>
                <a:endParaRPr lang="ru-RU" sz="2200" b="1" dirty="0"/>
              </a:p>
              <a:p>
                <a:pPr marL="0" indent="0">
                  <a:buNone/>
                </a:pPr>
                <a:endParaRPr lang="ru-RU" sz="22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endParaRPr lang="ru-RU" sz="2200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90FE657-7DB3-49E4-9BD5-0542F985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160" y="945311"/>
                <a:ext cx="8291264" cy="5776163"/>
              </a:xfrm>
              <a:blipFill>
                <a:blip r:embed="rId2"/>
                <a:stretch>
                  <a:fillRect l="-735" t="-1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0F22FA-57BF-4368-AD32-C4E6098A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xmlns="" id="{55208E70-E62B-42DF-B803-26900C77E3CB}"/>
                  </a:ext>
                </a:extLst>
              </p14:cNvPr>
              <p14:cNvContentPartPr/>
              <p14:nvPr/>
            </p14:nvContentPartPr>
            <p14:xfrm>
              <a:off x="-603864" y="438336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55208E70-E62B-42DF-B803-26900C77E3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608184" y="434016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20EB8078-C364-4D58-AC1C-BA6A36E675B6}"/>
              </a:ext>
            </a:extLst>
          </p:cNvPr>
          <p:cNvGrpSpPr/>
          <p:nvPr/>
        </p:nvGrpSpPr>
        <p:grpSpPr>
          <a:xfrm>
            <a:off x="4860032" y="439735"/>
            <a:ext cx="1569392" cy="544274"/>
            <a:chOff x="5148064" y="508462"/>
            <a:chExt cx="1569392" cy="544274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6102353D-E514-424D-845B-A7EF00C20BDA}"/>
                </a:ext>
              </a:extLst>
            </p:cNvPr>
            <p:cNvCxnSpPr/>
            <p:nvPr/>
          </p:nvCxnSpPr>
          <p:spPr>
            <a:xfrm flipV="1">
              <a:off x="5148064" y="692696"/>
              <a:ext cx="576064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FA4F1DF4-A197-4DF1-AA66-B28C7FF744DE}"/>
                </a:ext>
              </a:extLst>
            </p:cNvPr>
            <p:cNvCxnSpPr/>
            <p:nvPr/>
          </p:nvCxnSpPr>
          <p:spPr>
            <a:xfrm flipV="1">
              <a:off x="5364088" y="692696"/>
              <a:ext cx="36004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25C17575-DC6B-4162-98C9-C1D0F652D308}"/>
                </a:ext>
              </a:extLst>
            </p:cNvPr>
            <p:cNvCxnSpPr/>
            <p:nvPr/>
          </p:nvCxnSpPr>
          <p:spPr>
            <a:xfrm flipV="1">
              <a:off x="5544108" y="692696"/>
              <a:ext cx="18002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F3FA7202-229D-498F-97A0-279423B343B3}"/>
                </a:ext>
              </a:extLst>
            </p:cNvPr>
            <p:cNvCxnSpPr/>
            <p:nvPr/>
          </p:nvCxnSpPr>
          <p:spPr>
            <a:xfrm flipV="1">
              <a:off x="5724128" y="692696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9B76E524-0B9B-4545-96DA-3EF2BB53928E}"/>
                </a:ext>
              </a:extLst>
            </p:cNvPr>
            <p:cNvSpPr txBox="1"/>
            <p:nvPr/>
          </p:nvSpPr>
          <p:spPr>
            <a:xfrm>
              <a:off x="5868144" y="508462"/>
              <a:ext cx="849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/>
                <a:t>гены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14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/>
              <a:t>Классический генетический 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980728"/>
            <a:ext cx="3888432" cy="54006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3"/>
            </a:pPr>
            <a:r>
              <a:rPr lang="ru-RU" sz="1400" b="1" dirty="0"/>
              <a:t>Условия завершения алгоритма: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/>
              <a:t>Достижение оптимального значения с заданной точностью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/>
              <a:t>Если выполнение алгоритма не приводит к улучшению уже достигнутого значения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ru-RU" sz="1400" dirty="0"/>
              <a:t>Истечение заданного времени или количества итераций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4. Наилучшая особь </a:t>
            </a:r>
            <a:r>
              <a:rPr lang="ru-RU" sz="1400" dirty="0"/>
              <a:t>должна иметь максимальное значение функции приспособленности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5. Селекция хромосом  </a:t>
            </a:r>
            <a:r>
              <a:rPr lang="ru-RU" sz="1400" dirty="0"/>
              <a:t>заключается в выборе по рассчитанным на 2 этапе значениям функции приспособленности тех особей, которые будут участвовать  в создании потомков для следующего поколения (популяции)</a:t>
            </a:r>
          </a:p>
          <a:p>
            <a:pPr marL="514350" indent="-514350">
              <a:spcBef>
                <a:spcPts val="0"/>
              </a:spcBef>
              <a:buAutoNum type="arabicPeriod" startAt="6"/>
            </a:pPr>
            <a:r>
              <a:rPr lang="ru-RU" sz="1400" b="1" dirty="0"/>
              <a:t>Основные генетические операторы: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6.1. Скрещивания (</a:t>
            </a:r>
            <a:r>
              <a:rPr lang="ru-RU" sz="1400" dirty="0" err="1"/>
              <a:t>кроссовер</a:t>
            </a:r>
            <a:r>
              <a:rPr lang="ru-RU" sz="1400" dirty="0"/>
              <a:t>, кроссинговер)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6.2. Мутации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/>
              <a:t>6.3. Инверсии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/>
              <a:t>7. Формирование новой популяции </a:t>
            </a:r>
            <a:r>
              <a:rPr lang="ru-RU" sz="1400" dirty="0"/>
              <a:t>осуществляется включением хромосом, которые были получены в результате выполнения генетических операторов в так называемую временную родительскую популяцию.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7" t="8129" r="3512" b="36769"/>
          <a:stretch/>
        </p:blipFill>
        <p:spPr bwMode="auto">
          <a:xfrm>
            <a:off x="179512" y="1196752"/>
            <a:ext cx="46085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0074" y="18761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0074" y="26369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181" y="42210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41397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5696" y="4869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5696" y="5661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9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генетические операторы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/>
              <a:t>Кроссовер</a:t>
            </a:r>
            <a:r>
              <a:rPr lang="ru-RU" b="1" dirty="0"/>
              <a:t> (скрещивание)</a:t>
            </a:r>
            <a:r>
              <a:rPr lang="ru-RU" dirty="0"/>
              <a:t> – это генетический оператор, применяемый к двум родительским особям: каждая из них делится на два фрагмента в одной и той же случайной позиции гена. Дочерние особи представляют собой комбинации первого и второго фрагментов хромосом разных родителей.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Мутация</a:t>
            </a:r>
            <a:r>
              <a:rPr lang="ru-RU" dirty="0"/>
              <a:t> заключается в замене гена в случайной позиции родительской хромосомы на другое значение.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Инверсия</a:t>
            </a:r>
            <a:r>
              <a:rPr lang="ru-RU" dirty="0"/>
              <a:t> представляет собой разрыв родительской хромосомы в случайной позиции гена и изменение очерёдности двух полученных фрагментов в дочерней особи.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5343525" cy="1514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877272"/>
            <a:ext cx="5438775" cy="704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1088"/>
            <a:ext cx="56292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Пример работы генетического алгоритма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– </a:t>
                </a:r>
                <a:r>
                  <a:rPr lang="ru-RU" b="1" dirty="0"/>
                  <a:t>функция приспособленности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∈[0…</m:t>
                            </m:r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ru-RU" dirty="0"/>
                  <a:t>Число битов для кодирования 1 переменной: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ru-RU" dirty="0"/>
                  <a:t>, при </a:t>
                </a:r>
                <a:r>
                  <a:rPr lang="el-GR" dirty="0"/>
                  <a:t>ε</a:t>
                </a:r>
                <a:r>
                  <a:rPr lang="ru-RU" dirty="0"/>
                  <a:t>=1 </a:t>
                </a:r>
                <a:r>
                  <a:rPr lang="en-US" dirty="0"/>
                  <a:t>n=(</a:t>
                </a:r>
                <a:r>
                  <a:rPr lang="ru-RU" dirty="0"/>
                  <a:t>31</a:t>
                </a:r>
                <a:r>
                  <a:rPr lang="en-US" dirty="0"/>
                  <a:t>-0)/1+1=</a:t>
                </a:r>
                <a:r>
                  <a:rPr lang="ru-RU" dirty="0"/>
                  <a:t>32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𝐼𝑛𝑡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4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0B8C90-A769-45B3-8704-B9FFC338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Пример работы генетического алгоритма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xmlns="" id="{495390F0-80C3-4CFD-8E3F-2B5F214770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167413"/>
                  </p:ext>
                </p:extLst>
              </p:nvPr>
            </p:nvGraphicFramePr>
            <p:xfrm>
              <a:off x="457200" y="1600200"/>
              <a:ext cx="8229600" cy="38951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xmlns="" val="238150129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xmlns="" val="59211667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xmlns="" val="40793833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Исходная популяция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Фенотип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Функция приспособленности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5251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=[1 0 0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)=723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49817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=[0 0 0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)=19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847588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dirty="0"/>
                            <a:t>=[0 0 1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)=99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13735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4</a:t>
                          </a:r>
                          <a:r>
                            <a:rPr lang="en-US" dirty="0"/>
                            <a:t>=[1 0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)=883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34595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5</a:t>
                          </a:r>
                          <a:r>
                            <a:rPr lang="en-US" dirty="0"/>
                            <a:t>=[0 1 0 0 0]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=8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)=129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586460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6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=29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)=1683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45621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=3536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F</a:t>
                          </a:r>
                          <a:r>
                            <a:rPr lang="ru-RU" dirty="0"/>
                            <a:t>ср=589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238209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495390F0-80C3-4CFD-8E3F-2B5F2147707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167413"/>
                  </p:ext>
                </p:extLst>
              </p:nvPr>
            </p:nvGraphicFramePr>
            <p:xfrm>
              <a:off x="457200" y="1600200"/>
              <a:ext cx="8229600" cy="38951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38150129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592116674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07938336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Исходная популяция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Фенотип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Функция приспособленности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525181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1</a:t>
                          </a:r>
                          <a:r>
                            <a:rPr lang="en-US" dirty="0"/>
                            <a:t>=[1 0 0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180328" r="-101111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180328" r="-1111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81748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dirty="0"/>
                            <a:t>=[0 0 0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280328" r="-101111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280328" r="-1111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5888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3</a:t>
                          </a:r>
                          <a:r>
                            <a:rPr lang="en-US" dirty="0"/>
                            <a:t>=[0 0 1 1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380328" r="-101111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380328" r="-1111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37356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4</a:t>
                          </a:r>
                          <a:r>
                            <a:rPr lang="en-US" dirty="0"/>
                            <a:t>=[1 0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480328" r="-101111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480328" r="-1111" b="-5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595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5</a:t>
                          </a:r>
                          <a:r>
                            <a:rPr lang="en-US" dirty="0"/>
                            <a:t>=[0 1 0 0 0]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580328" r="-101111" b="-4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580328" r="-1111" b="-4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6460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ch</a:t>
                          </a:r>
                          <a:r>
                            <a:rPr lang="en-US" baseline="-25000" dirty="0"/>
                            <a:t>6</a:t>
                          </a:r>
                          <a:r>
                            <a:rPr lang="en-US" dirty="0"/>
                            <a:t>=[1 1 1 0 1]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0444" t="-680328" r="-101111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680328" r="-1111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621943"/>
                      </a:ext>
                    </a:extLst>
                  </a:tr>
                  <a:tr h="10300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0444" t="-281657" r="-1111" b="-8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38209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4917272-1F1B-48F3-90A1-A1C91D00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DAB-3EC7-46EA-9168-13FBEEE0F0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24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1430</Words>
  <Application>Microsoft Office PowerPoint</Application>
  <PresentationFormat>Экран (4:3)</PresentationFormat>
  <Paragraphs>220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Генетические алгоритмы</vt:lpstr>
      <vt:lpstr>Презентация PowerPoint</vt:lpstr>
      <vt:lpstr>Основные понятия</vt:lpstr>
      <vt:lpstr>Пример</vt:lpstr>
      <vt:lpstr>Пример</vt:lpstr>
      <vt:lpstr>Классический генетический алгоритм</vt:lpstr>
      <vt:lpstr>Основные генетические операторы</vt:lpstr>
      <vt:lpstr>Пример работы генетического алгоритма</vt:lpstr>
      <vt:lpstr>Пример работы генетического алгоритма</vt:lpstr>
      <vt:lpstr>Методы селекции. Метод колеса рулетки.</vt:lpstr>
      <vt:lpstr>Методы селекции. Метод колеса рулетки.</vt:lpstr>
      <vt:lpstr>Методы селекции. Метод колеса рулетки.</vt:lpstr>
      <vt:lpstr>Модификации генетических алгоритмов</vt:lpstr>
      <vt:lpstr>Модификации генетических алгоритмов. Методы селекции</vt:lpstr>
      <vt:lpstr>Модификации генетических алгоритмов. Методы селекции</vt:lpstr>
      <vt:lpstr>Особые процедуры репродукции </vt:lpstr>
      <vt:lpstr>Классификация генетических операторов</vt:lpstr>
      <vt:lpstr>Модифицированные генетические операторы</vt:lpstr>
      <vt:lpstr>Модифицированные генетические операторы</vt:lpstr>
      <vt:lpstr>Код Грея. Правила преобразования двоичного кода в код Грея.</vt:lpstr>
      <vt:lpstr>Правила преобразования кода Грея в двоичное число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Генетические алгоритмы</dc:title>
  <dc:creator>Деканат ЦиТХИн</dc:creator>
  <cp:lastModifiedBy>GAPS</cp:lastModifiedBy>
  <cp:revision>36</cp:revision>
  <dcterms:created xsi:type="dcterms:W3CDTF">2020-12-15T09:58:44Z</dcterms:created>
  <dcterms:modified xsi:type="dcterms:W3CDTF">2020-12-23T11:06:08Z</dcterms:modified>
</cp:coreProperties>
</file>