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  <p:sldMasterId id="2147483747" r:id="rId2"/>
  </p:sldMasterIdLst>
  <p:notesMasterIdLst>
    <p:notesMasterId r:id="rId44"/>
  </p:notesMasterIdLst>
  <p:sldIdLst>
    <p:sldId id="316" r:id="rId3"/>
    <p:sldId id="395" r:id="rId4"/>
    <p:sldId id="396" r:id="rId5"/>
    <p:sldId id="397" r:id="rId6"/>
    <p:sldId id="398" r:id="rId7"/>
    <p:sldId id="399" r:id="rId8"/>
    <p:sldId id="400" r:id="rId9"/>
    <p:sldId id="401" r:id="rId10"/>
    <p:sldId id="402" r:id="rId11"/>
    <p:sldId id="403" r:id="rId12"/>
    <p:sldId id="404" r:id="rId13"/>
    <p:sldId id="405" r:id="rId14"/>
    <p:sldId id="406" r:id="rId15"/>
    <p:sldId id="407" r:id="rId16"/>
    <p:sldId id="408" r:id="rId17"/>
    <p:sldId id="409" r:id="rId18"/>
    <p:sldId id="415" r:id="rId19"/>
    <p:sldId id="416" r:id="rId20"/>
    <p:sldId id="417" r:id="rId21"/>
    <p:sldId id="414" r:id="rId22"/>
    <p:sldId id="410" r:id="rId23"/>
    <p:sldId id="411" r:id="rId24"/>
    <p:sldId id="412" r:id="rId25"/>
    <p:sldId id="418" r:id="rId26"/>
    <p:sldId id="420" r:id="rId27"/>
    <p:sldId id="421" r:id="rId28"/>
    <p:sldId id="422" r:id="rId29"/>
    <p:sldId id="419" r:id="rId30"/>
    <p:sldId id="423" r:id="rId31"/>
    <p:sldId id="424" r:id="rId32"/>
    <p:sldId id="425" r:id="rId33"/>
    <p:sldId id="426" r:id="rId34"/>
    <p:sldId id="430" r:id="rId35"/>
    <p:sldId id="427" r:id="rId36"/>
    <p:sldId id="428" r:id="rId37"/>
    <p:sldId id="429" r:id="rId38"/>
    <p:sldId id="431" r:id="rId39"/>
    <p:sldId id="432" r:id="rId40"/>
    <p:sldId id="434" r:id="rId41"/>
    <p:sldId id="433" r:id="rId42"/>
    <p:sldId id="360" r:id="rId43"/>
  </p:sldIdLst>
  <p:sldSz cx="9144000" cy="5143500" type="screen16x9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0917"/>
    <a:srgbClr val="000000"/>
    <a:srgbClr val="0000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68" autoAdjust="0"/>
    <p:restoredTop sz="82316" autoAdjust="0"/>
  </p:normalViewPr>
  <p:slideViewPr>
    <p:cSldViewPr>
      <p:cViewPr varScale="1">
        <p:scale>
          <a:sx n="124" d="100"/>
          <a:sy n="124" d="100"/>
        </p:scale>
        <p:origin x="1650" y="108"/>
      </p:cViewPr>
      <p:guideLst>
        <p:guide orient="horz" pos="1620"/>
        <p:guide pos="2880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361DA1F6-5CF6-4AD9-A4D7-BCC2FB0559B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8D93E554-4301-4C78-A2E5-E526288E44F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21654303-001A-4916-8136-16E112823B8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9" name="Rectangle 5">
            <a:extLst>
              <a:ext uri="{FF2B5EF4-FFF2-40B4-BE49-F238E27FC236}">
                <a16:creationId xmlns:a16="http://schemas.microsoft.com/office/drawing/2014/main" id="{C2FF3839-B3CE-47A1-B111-83C89C054D9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41990" name="Rectangle 6">
            <a:extLst>
              <a:ext uri="{FF2B5EF4-FFF2-40B4-BE49-F238E27FC236}">
                <a16:creationId xmlns:a16="http://schemas.microsoft.com/office/drawing/2014/main" id="{1A9EE301-8F3C-478B-BE78-CA5D3F78312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991" name="Rectangle 7">
            <a:extLst>
              <a:ext uri="{FF2B5EF4-FFF2-40B4-BE49-F238E27FC236}">
                <a16:creationId xmlns:a16="http://schemas.microsoft.com/office/drawing/2014/main" id="{9476BDF8-A753-45E8-BEC9-F257380CC9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8D806D0-C902-4C10-9530-F3C6342135D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>
            <a:extLst>
              <a:ext uri="{FF2B5EF4-FFF2-40B4-BE49-F238E27FC236}">
                <a16:creationId xmlns:a16="http://schemas.microsoft.com/office/drawing/2014/main" id="{0673ED6B-C470-4E58-88F4-B85FA66DD65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Заметки 2">
            <a:extLst>
              <a:ext uri="{FF2B5EF4-FFF2-40B4-BE49-F238E27FC236}">
                <a16:creationId xmlns:a16="http://schemas.microsoft.com/office/drawing/2014/main" id="{88B8C7F5-4321-44DB-BE05-E6868930BB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8" name="Номер слайда 3">
            <a:extLst>
              <a:ext uri="{FF2B5EF4-FFF2-40B4-BE49-F238E27FC236}">
                <a16:creationId xmlns:a16="http://schemas.microsoft.com/office/drawing/2014/main" id="{B568A22F-33C2-4036-9023-1AEBDACA88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654047F-D521-493F-BCAA-44241BD0263E}" type="slidenum">
              <a:rPr lang="ru-RU" altLang="ru-RU"/>
              <a:pPr>
                <a:spcBef>
                  <a:spcPct val="0"/>
                </a:spcBef>
              </a:pPr>
              <a:t>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D806D0-C902-4C10-9530-F3C6342135D4}" type="slidenum">
              <a:rPr lang="ru-RU" altLang="ru-RU" smtClean="0"/>
              <a:pPr/>
              <a:t>38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12429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D806D0-C902-4C10-9530-F3C6342135D4}" type="slidenum">
              <a:rPr lang="ru-RU" altLang="ru-RU" smtClean="0"/>
              <a:pPr/>
              <a:t>39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36649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D806D0-C902-4C10-9530-F3C6342135D4}" type="slidenum">
              <a:rPr lang="ru-RU" altLang="ru-RU" smtClean="0"/>
              <a:pPr/>
              <a:t>40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84761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52">
            <a:extLst>
              <a:ext uri="{FF2B5EF4-FFF2-40B4-BE49-F238E27FC236}">
                <a16:creationId xmlns:a16="http://schemas.microsoft.com/office/drawing/2014/main" id="{A75B1520-FD49-4B08-AFE8-54F8DABE358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5">
            <a:extLst>
              <a:ext uri="{FF2B5EF4-FFF2-40B4-BE49-F238E27FC236}">
                <a16:creationId xmlns:a16="http://schemas.microsoft.com/office/drawing/2014/main" id="{2D621636-40BC-4E56-8A60-BD11A639F50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B097BD-4F57-4BA0-A61D-3E94D6552E6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15164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2">
            <a:extLst>
              <a:ext uri="{FF2B5EF4-FFF2-40B4-BE49-F238E27FC236}">
                <a16:creationId xmlns:a16="http://schemas.microsoft.com/office/drawing/2014/main" id="{F29F2852-BDED-46D6-AF02-9DCDBB2BA26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5">
            <a:extLst>
              <a:ext uri="{FF2B5EF4-FFF2-40B4-BE49-F238E27FC236}">
                <a16:creationId xmlns:a16="http://schemas.microsoft.com/office/drawing/2014/main" id="{90B9D429-AAF6-46A7-B33E-670D5041043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0221CC-629A-4AFD-9FBB-657B73E6BED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80388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04028" y="33340"/>
            <a:ext cx="2232025" cy="486013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7955" y="33340"/>
            <a:ext cx="6543675" cy="486013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2">
            <a:extLst>
              <a:ext uri="{FF2B5EF4-FFF2-40B4-BE49-F238E27FC236}">
                <a16:creationId xmlns:a16="http://schemas.microsoft.com/office/drawing/2014/main" id="{E9ACE68F-BF0A-4069-8665-777E77E043B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5">
            <a:extLst>
              <a:ext uri="{FF2B5EF4-FFF2-40B4-BE49-F238E27FC236}">
                <a16:creationId xmlns:a16="http://schemas.microsoft.com/office/drawing/2014/main" id="{D91CF127-9F7E-43A5-A9A2-A37CB53343D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605A80-0883-4DEF-942A-907E2D76472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43623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4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7CE0EC-27F2-46C3-94A2-126F72C20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B86D98-A232-4EC2-8FEC-32DF69499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73C8FA-D3BE-4E64-B0F4-EB6331E98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070918-632A-46A0-8C75-A34C096AF4F7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9974604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2B8A50-16DC-4E82-A3A6-45DF89197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5C99F8-874B-44C2-8A3C-F8D922CA9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BCBEB5-0C36-4D1B-921F-119BB1F51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198DFA-19E2-4EB9-A438-C1FEF91A2706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3682812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950B99-9CD7-4CB9-AD58-9DDBD2F38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22FDB7-5716-4312-9D29-897E8C49B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C964A4-1B3A-4FD7-B9A7-66C4D9DE9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3FEAD2-90FD-4BC1-A3BA-1B1139401B1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8734828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87B76F-A039-405D-9FD1-9535A26E8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37936F3-CA0C-4073-85A6-D4806DA70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ACC10E6-16A8-4CA0-8832-B6BADF435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F58EDC-3813-4E7F-9CFC-0B32CBC37F7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8478528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0AD43D5-3F7D-468B-94D3-9932F5BB9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8C7F4CE-E676-4887-9410-2B9464E07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F3A1C98-2B70-462D-BC6A-ACA5BB9CC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289BF6-9C96-437A-8426-A219A675B75B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2223529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77C94F7-ECCA-4810-A87F-A16E03214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3760219-6A3B-415B-A64E-8F700940D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B9CD1EF-E160-459C-A691-B4B1ABD42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5BCDF2-B93D-4542-B02A-DF84E6ED987B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5303478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7F13FCE-DCD7-4F32-8C31-17B2CCBF1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5B65FF2-B201-4188-9D0C-A419E90D3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3D2A04B-2C9D-4F87-AC88-A977A2D4C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9BE680-034C-4AF3-9AE2-5A9E1E740FB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1338672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1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6606DBA-98BD-475E-87D2-F9C78A172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69031F-3B83-46E2-A410-F017075AA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9A3E3B-2DE2-493E-99C5-FC2699570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4CC64D-6C3D-4666-8A31-7E86BA14EE82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092193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2">
            <a:extLst>
              <a:ext uri="{FF2B5EF4-FFF2-40B4-BE49-F238E27FC236}">
                <a16:creationId xmlns:a16="http://schemas.microsoft.com/office/drawing/2014/main" id="{3E5A6A96-5F58-441C-B086-540EFB733FD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5">
            <a:extLst>
              <a:ext uri="{FF2B5EF4-FFF2-40B4-BE49-F238E27FC236}">
                <a16:creationId xmlns:a16="http://schemas.microsoft.com/office/drawing/2014/main" id="{56FEB363-66A3-44FD-B69A-89FF5916A67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7B7584-6639-4F1F-9F22-E2607C5A1B2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754447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E93217A-B73C-42BD-B9AD-04D8DF943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FADFA06-8948-4B4E-8436-11E1C34D1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1AF8A01-77A8-49D4-B1B3-71E3B1638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2B9B78-CAFA-4F60-9DB3-B3BF84E3F20D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8704268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38585D-E34E-4569-ADA6-F82938A3C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FB8762-3FE7-4091-8B83-120BD0AA9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2C138A-E69B-46DC-8244-680E374A4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0C8587-7698-4D44-96D3-F0A15697A4CE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5158189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ECD26A-826D-49CC-A9D1-D80E6E913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6D45C2-0E4A-43B5-87F6-47841C0A8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9B17D0-44C5-49AB-BAE8-1C00405F9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8D23EC-D3D3-478C-BC63-16DDB924C9DE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584014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52">
            <a:extLst>
              <a:ext uri="{FF2B5EF4-FFF2-40B4-BE49-F238E27FC236}">
                <a16:creationId xmlns:a16="http://schemas.microsoft.com/office/drawing/2014/main" id="{98FCC830-787B-4744-9B38-F6824A0BFF4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5">
            <a:extLst>
              <a:ext uri="{FF2B5EF4-FFF2-40B4-BE49-F238E27FC236}">
                <a16:creationId xmlns:a16="http://schemas.microsoft.com/office/drawing/2014/main" id="{F93FDBD8-1D36-47D1-9646-D349D1ACCF9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27BC42-7054-47CD-B669-0AC1CE6DDDF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141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7950" y="951311"/>
            <a:ext cx="4387850" cy="394215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51311"/>
            <a:ext cx="4387850" cy="394215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52">
            <a:extLst>
              <a:ext uri="{FF2B5EF4-FFF2-40B4-BE49-F238E27FC236}">
                <a16:creationId xmlns:a16="http://schemas.microsoft.com/office/drawing/2014/main" id="{EA682462-3B2C-43B3-B3B5-7FF470BEF91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5">
            <a:extLst>
              <a:ext uri="{FF2B5EF4-FFF2-40B4-BE49-F238E27FC236}">
                <a16:creationId xmlns:a16="http://schemas.microsoft.com/office/drawing/2014/main" id="{5EAFA04E-E20D-48A0-89FF-F8714546198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255E65-E09D-4E4F-905C-D5E8068B05D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36215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52">
            <a:extLst>
              <a:ext uri="{FF2B5EF4-FFF2-40B4-BE49-F238E27FC236}">
                <a16:creationId xmlns:a16="http://schemas.microsoft.com/office/drawing/2014/main" id="{FFD55299-9594-4668-A6AD-8F6FF966841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5">
            <a:extLst>
              <a:ext uri="{FF2B5EF4-FFF2-40B4-BE49-F238E27FC236}">
                <a16:creationId xmlns:a16="http://schemas.microsoft.com/office/drawing/2014/main" id="{81C33778-89D3-42D7-95D7-532FC1866C3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EC5447-B0EB-4C61-BBAD-0F1EB811A18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47572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52">
            <a:extLst>
              <a:ext uri="{FF2B5EF4-FFF2-40B4-BE49-F238E27FC236}">
                <a16:creationId xmlns:a16="http://schemas.microsoft.com/office/drawing/2014/main" id="{18486819-EF5A-4A88-BAF2-EBB23E078ED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5">
            <a:extLst>
              <a:ext uri="{FF2B5EF4-FFF2-40B4-BE49-F238E27FC236}">
                <a16:creationId xmlns:a16="http://schemas.microsoft.com/office/drawing/2014/main" id="{D00E5B2E-9EB0-4ECE-946D-2C30F3DC851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4A00AA-B560-4245-A5A3-6D36647C5DD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75259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2">
            <a:extLst>
              <a:ext uri="{FF2B5EF4-FFF2-40B4-BE49-F238E27FC236}">
                <a16:creationId xmlns:a16="http://schemas.microsoft.com/office/drawing/2014/main" id="{A54AB585-6FCF-4B43-AC0E-BE044E9BB15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5">
            <a:extLst>
              <a:ext uri="{FF2B5EF4-FFF2-40B4-BE49-F238E27FC236}">
                <a16:creationId xmlns:a16="http://schemas.microsoft.com/office/drawing/2014/main" id="{217C409C-1B49-4747-BB2B-D7D09E9C229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86C4D9-1EA0-4E7B-82F6-1E22B4889C9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6503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2">
            <a:extLst>
              <a:ext uri="{FF2B5EF4-FFF2-40B4-BE49-F238E27FC236}">
                <a16:creationId xmlns:a16="http://schemas.microsoft.com/office/drawing/2014/main" id="{52B8684E-AFD5-45D7-AF92-E2964DD2CCA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5">
            <a:extLst>
              <a:ext uri="{FF2B5EF4-FFF2-40B4-BE49-F238E27FC236}">
                <a16:creationId xmlns:a16="http://schemas.microsoft.com/office/drawing/2014/main" id="{23188B73-41A6-4581-8727-48A92F67676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91B409-410F-4CD8-B530-55313038B33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56386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2">
            <a:extLst>
              <a:ext uri="{FF2B5EF4-FFF2-40B4-BE49-F238E27FC236}">
                <a16:creationId xmlns:a16="http://schemas.microsoft.com/office/drawing/2014/main" id="{099CBD17-0AAE-416F-BD7E-B188BCD0ED9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5">
            <a:extLst>
              <a:ext uri="{FF2B5EF4-FFF2-40B4-BE49-F238E27FC236}">
                <a16:creationId xmlns:a16="http://schemas.microsoft.com/office/drawing/2014/main" id="{28789471-9FA8-4A2C-BA83-D85C73B92AB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331E32-4FF2-4519-9658-5CEF066F2D3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71296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1C_06">
            <a:extLst>
              <a:ext uri="{FF2B5EF4-FFF2-40B4-BE49-F238E27FC236}">
                <a16:creationId xmlns:a16="http://schemas.microsoft.com/office/drawing/2014/main" id="{88AC3F2A-B9EB-4D23-BBB4-2D6374694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638"/>
            <a:ext cx="9144000" cy="88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2" descr="1C_06_n">
            <a:extLst>
              <a:ext uri="{FF2B5EF4-FFF2-40B4-BE49-F238E27FC236}">
                <a16:creationId xmlns:a16="http://schemas.microsoft.com/office/drawing/2014/main" id="{B1F3C20A-F765-42AC-97B1-042890604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64113"/>
            <a:ext cx="9144000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Line 7">
            <a:extLst>
              <a:ext uri="{FF2B5EF4-FFF2-40B4-BE49-F238E27FC236}">
                <a16:creationId xmlns:a16="http://schemas.microsoft.com/office/drawing/2014/main" id="{06F84E52-9E88-4E92-B412-0B7A7FE46BB6}"/>
              </a:ext>
            </a:extLst>
          </p:cNvPr>
          <p:cNvSpPr>
            <a:spLocks noChangeShapeType="1"/>
          </p:cNvSpPr>
          <p:nvPr/>
        </p:nvSpPr>
        <p:spPr bwMode="auto">
          <a:xfrm>
            <a:off x="1258888" y="87313"/>
            <a:ext cx="0" cy="647700"/>
          </a:xfrm>
          <a:prstGeom prst="line">
            <a:avLst/>
          </a:prstGeom>
          <a:noFill/>
          <a:ln w="12699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029" name="Line 8">
            <a:extLst>
              <a:ext uri="{FF2B5EF4-FFF2-40B4-BE49-F238E27FC236}">
                <a16:creationId xmlns:a16="http://schemas.microsoft.com/office/drawing/2014/main" id="{43C3D87B-B4AB-4FA1-A350-5CB633B89E9A}"/>
              </a:ext>
            </a:extLst>
          </p:cNvPr>
          <p:cNvSpPr>
            <a:spLocks noChangeShapeType="1"/>
          </p:cNvSpPr>
          <p:nvPr/>
        </p:nvSpPr>
        <p:spPr bwMode="auto">
          <a:xfrm>
            <a:off x="1258888" y="87313"/>
            <a:ext cx="0" cy="649287"/>
          </a:xfrm>
          <a:prstGeom prst="line">
            <a:avLst/>
          </a:prstGeom>
          <a:noFill/>
          <a:ln w="12699">
            <a:solidFill>
              <a:srgbClr val="FFCC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1030" name="Picture 44" descr="лого2">
            <a:extLst>
              <a:ext uri="{FF2B5EF4-FFF2-40B4-BE49-F238E27FC236}">
                <a16:creationId xmlns:a16="http://schemas.microsoft.com/office/drawing/2014/main" id="{93959862-66E2-4467-BF45-CE0EF4E7C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5263"/>
            <a:ext cx="8096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46">
            <a:extLst>
              <a:ext uri="{FF2B5EF4-FFF2-40B4-BE49-F238E27FC236}">
                <a16:creationId xmlns:a16="http://schemas.microsoft.com/office/drawing/2014/main" id="{E721FB71-2009-47DA-A28A-C434A38373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58888" y="33338"/>
            <a:ext cx="5618162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32" name="Rectangle 48">
            <a:extLst>
              <a:ext uri="{FF2B5EF4-FFF2-40B4-BE49-F238E27FC236}">
                <a16:creationId xmlns:a16="http://schemas.microsoft.com/office/drawing/2014/main" id="{11698541-905C-4643-A112-6DAE61D500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" y="950913"/>
            <a:ext cx="8928100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53652" name="Rectangle 52">
            <a:extLst>
              <a:ext uri="{FF2B5EF4-FFF2-40B4-BE49-F238E27FC236}">
                <a16:creationId xmlns:a16="http://schemas.microsoft.com/office/drawing/2014/main" id="{3EF321DC-B7B9-4EDF-9F81-76C014F945A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4975225"/>
            <a:ext cx="8172450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5B0917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55" name="Rectangle 55">
            <a:extLst>
              <a:ext uri="{FF2B5EF4-FFF2-40B4-BE49-F238E27FC236}">
                <a16:creationId xmlns:a16="http://schemas.microsoft.com/office/drawing/2014/main" id="{807297C5-2771-448B-A408-4E5A59581E4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4948238"/>
            <a:ext cx="766762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1">
                <a:solidFill>
                  <a:srgbClr val="5B0917"/>
                </a:solidFill>
              </a:defRPr>
            </a:lvl1pPr>
          </a:lstStyle>
          <a:p>
            <a:fld id="{036390EE-81D7-494C-A2D2-2EA9D7C1536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3" r:id="rId1"/>
    <p:sldLayoutId id="2147484214" r:id="rId2"/>
    <p:sldLayoutId id="2147484215" r:id="rId3"/>
    <p:sldLayoutId id="2147484216" r:id="rId4"/>
    <p:sldLayoutId id="2147484217" r:id="rId5"/>
    <p:sldLayoutId id="2147484218" r:id="rId6"/>
    <p:sldLayoutId id="2147484219" r:id="rId7"/>
    <p:sldLayoutId id="2147484220" r:id="rId8"/>
    <p:sldLayoutId id="2147484221" r:id="rId9"/>
    <p:sldLayoutId id="2147484222" r:id="rId10"/>
    <p:sldLayoutId id="2147484223" r:id="rId11"/>
  </p:sldLayoutIdLst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5pPr>
      <a:lvl6pPr marL="4572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6pPr>
      <a:lvl7pPr marL="9144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7pPr>
      <a:lvl8pPr marL="13716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8pPr>
      <a:lvl9pPr marL="18288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50000"/>
        </a:spcAft>
        <a:buClr>
          <a:srgbClr val="CC0000"/>
        </a:buClr>
        <a:buSzPct val="60000"/>
        <a:buFont typeface="Wingdings" panose="05000000000000000000" pitchFamily="2" charset="2"/>
        <a:buChar char="n"/>
        <a:defRPr sz="2200">
          <a:solidFill>
            <a:srgbClr val="5B091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30000"/>
        </a:spcAft>
        <a:buClr>
          <a:srgbClr val="CC0000"/>
        </a:buClr>
        <a:buFont typeface="Wingdings" panose="05000000000000000000" pitchFamily="2" charset="2"/>
        <a:buChar char="§"/>
        <a:defRPr sz="2000">
          <a:solidFill>
            <a:srgbClr val="5B0917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20000"/>
        </a:spcAft>
        <a:buClr>
          <a:srgbClr val="CC0000"/>
        </a:buClr>
        <a:buSzPct val="80000"/>
        <a:buFont typeface="Wingdings" panose="05000000000000000000" pitchFamily="2" charset="2"/>
        <a:buChar char="§"/>
        <a:defRPr>
          <a:solidFill>
            <a:srgbClr val="5B0917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20000"/>
        </a:spcAft>
        <a:buClr>
          <a:srgbClr val="CC0000"/>
        </a:buClr>
        <a:buFont typeface="Times New Roman" panose="02020603050405020304" pitchFamily="18" charset="0"/>
        <a:buChar char="▪"/>
        <a:defRPr sz="1600">
          <a:solidFill>
            <a:srgbClr val="5B0917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Arial" panose="020B0604020202020204" pitchFamily="34" charset="0"/>
        <a:buChar char="∙"/>
        <a:defRPr sz="1400">
          <a:solidFill>
            <a:srgbClr val="5B0917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>
            <a:extLst>
              <a:ext uri="{FF2B5EF4-FFF2-40B4-BE49-F238E27FC236}">
                <a16:creationId xmlns:a16="http://schemas.microsoft.com/office/drawing/2014/main" id="{8B07458C-ECC4-450E-A2A9-24FE80AA315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051" name="Текст 2">
            <a:extLst>
              <a:ext uri="{FF2B5EF4-FFF2-40B4-BE49-F238E27FC236}">
                <a16:creationId xmlns:a16="http://schemas.microsoft.com/office/drawing/2014/main" id="{731A7FDB-16F1-4BC6-95D3-FEC7B8C9A43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5BC0BB-8317-4C78-9DC5-C6D920878B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6A4C65D-E861-4EF9-9344-006F25036F9F}" type="datetimeFigureOut">
              <a:rPr lang="ru-RU"/>
              <a:pPr>
                <a:defRPr/>
              </a:pPr>
              <a:t>10.03.2023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DD77BE-4195-43C2-8E1D-408040C27A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E1970A-D026-4B62-8754-CCBE7518CC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A5036A64-7570-476F-BE77-E98B90D588E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4" r:id="rId1"/>
    <p:sldLayoutId id="2147484225" r:id="rId2"/>
    <p:sldLayoutId id="2147484226" r:id="rId3"/>
    <p:sldLayoutId id="2147484227" r:id="rId4"/>
    <p:sldLayoutId id="2147484228" r:id="rId5"/>
    <p:sldLayoutId id="2147484229" r:id="rId6"/>
    <p:sldLayoutId id="2147484230" r:id="rId7"/>
    <p:sldLayoutId id="2147484231" r:id="rId8"/>
    <p:sldLayoutId id="2147484232" r:id="rId9"/>
    <p:sldLayoutId id="2147484233" r:id="rId10"/>
    <p:sldLayoutId id="214748423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gi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332D5C-804C-4CAC-AB24-521D974387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0825" y="352276"/>
            <a:ext cx="8642350" cy="1726952"/>
          </a:xfrm>
        </p:spPr>
        <p:txBody>
          <a:bodyPr/>
          <a:lstStyle/>
          <a:p>
            <a:r>
              <a:rPr lang="ru-RU" b="1" dirty="0"/>
              <a:t>Правила и приемы доработки типовых конфигураций 1С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7C4C80-C658-4FAA-9A5D-B35C3E98711B}"/>
              </a:ext>
            </a:extLst>
          </p:cNvPr>
          <p:cNvSpPr txBox="1"/>
          <p:nvPr/>
        </p:nvSpPr>
        <p:spPr>
          <a:xfrm>
            <a:off x="3779912" y="3579862"/>
            <a:ext cx="5270016" cy="12113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Маркин Иван Сергеевич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Начальник Отдела веб-разработки и внедрения портальных решений, Департамент информационных технологий</a:t>
            </a:r>
          </a:p>
        </p:txBody>
      </p:sp>
      <p:pic>
        <p:nvPicPr>
          <p:cNvPr id="6" name="Google Shape;98;p15">
            <a:extLst>
              <a:ext uri="{FF2B5EF4-FFF2-40B4-BE49-F238E27FC236}">
                <a16:creationId xmlns:a16="http://schemas.microsoft.com/office/drawing/2014/main" id="{CEE840D1-624B-4400-B139-61A875BA7D0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1560" y="2139702"/>
            <a:ext cx="3101787" cy="25538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>
            <a:extLst>
              <a:ext uri="{FF2B5EF4-FFF2-40B4-BE49-F238E27FC236}">
                <a16:creationId xmlns:a16="http://schemas.microsoft.com/office/drawing/2014/main" id="{0A7E4B96-2D54-40A0-8F68-354493F998B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31640" y="9525"/>
            <a:ext cx="7812360" cy="844550"/>
          </a:xfrm>
        </p:spPr>
        <p:txBody>
          <a:bodyPr/>
          <a:lstStyle/>
          <a:p>
            <a:pPr algn="ctr"/>
            <a:r>
              <a:rPr lang="ru-RU" sz="2800" b="1" i="0" dirty="0">
                <a:solidFill>
                  <a:srgbClr val="333333"/>
                </a:solidFill>
                <a:effectLst/>
                <a:latin typeface="Inter"/>
              </a:rPr>
              <a:t>Добавление подчиненных объектов в объекты, добавленные в рамках проекта</a:t>
            </a:r>
            <a:endParaRPr lang="ru-RU" altLang="ru-RU" sz="3600" dirty="0"/>
          </a:p>
        </p:txBody>
      </p:sp>
      <p:sp>
        <p:nvSpPr>
          <p:cNvPr id="60419" name="Номер слайда 5">
            <a:extLst>
              <a:ext uri="{FF2B5EF4-FFF2-40B4-BE49-F238E27FC236}">
                <a16:creationId xmlns:a16="http://schemas.microsoft.com/office/drawing/2014/main" id="{57CE9448-03B4-4CFE-AA75-87BA905D9529}"/>
              </a:ext>
            </a:extLst>
          </p:cNvPr>
          <p:cNvSpPr txBox="1">
            <a:spLocks/>
          </p:cNvSpPr>
          <p:nvPr/>
        </p:nvSpPr>
        <p:spPr bwMode="auto">
          <a:xfrm>
            <a:off x="8459788" y="4806950"/>
            <a:ext cx="550862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23B2920-12D1-4AE4-8879-46927FF0E769}" type="slidenum">
              <a:rPr lang="ru-RU" altLang="ru-RU" sz="1400" b="1">
                <a:solidFill>
                  <a:srgbClr val="C00000"/>
                </a:solidFill>
                <a:latin typeface="Calibri" panose="020F0502020204030204" pitchFamily="34" charset="0"/>
              </a:rPr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10</a:t>
            </a:fld>
            <a:endParaRPr lang="ru-RU" altLang="ru-RU" sz="1400" b="1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1EBF36A-2653-4BDC-A519-7B3CF305B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4090608"/>
            <a:ext cx="685859" cy="71634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D0D9780-318C-43B6-A717-41E05BB465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987574"/>
            <a:ext cx="4557155" cy="252243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C8D1697-862C-4785-86E5-80A03C86D6BC}"/>
              </a:ext>
            </a:extLst>
          </p:cNvPr>
          <p:cNvSpPr txBox="1"/>
          <p:nvPr/>
        </p:nvSpPr>
        <p:spPr>
          <a:xfrm>
            <a:off x="5137669" y="1707654"/>
            <a:ext cx="400633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333333"/>
                </a:solidFill>
                <a:effectLst/>
                <a:latin typeface="Inter"/>
              </a:rPr>
              <a:t>Синонимы таких подчиненных объектов также задаются без префикса</a:t>
            </a:r>
            <a:r>
              <a:rPr lang="ru-RU" b="0" i="0" dirty="0">
                <a:solidFill>
                  <a:srgbClr val="333333"/>
                </a:solidFill>
                <a:effectLst/>
                <a:latin typeface="Inter"/>
              </a:rPr>
              <a:t>, потому что никакого специального выделения не надо.</a:t>
            </a:r>
          </a:p>
        </p:txBody>
      </p:sp>
    </p:spTree>
    <p:extLst>
      <p:ext uri="{BB962C8B-B14F-4D97-AF65-F5344CB8AC3E}">
        <p14:creationId xmlns:p14="http://schemas.microsoft.com/office/powerpoint/2010/main" val="412501623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>
            <a:extLst>
              <a:ext uri="{FF2B5EF4-FFF2-40B4-BE49-F238E27FC236}">
                <a16:creationId xmlns:a16="http://schemas.microsoft.com/office/drawing/2014/main" id="{0A7E4B96-2D54-40A0-8F68-354493F998B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31640" y="9525"/>
            <a:ext cx="7812360" cy="844550"/>
          </a:xfrm>
        </p:spPr>
        <p:txBody>
          <a:bodyPr/>
          <a:lstStyle/>
          <a:p>
            <a:pPr algn="ctr"/>
            <a:r>
              <a:rPr lang="ru-RU" sz="2800" b="1" i="0" dirty="0">
                <a:solidFill>
                  <a:srgbClr val="333333"/>
                </a:solidFill>
                <a:effectLst/>
                <a:latin typeface="Inter"/>
              </a:rPr>
              <a:t>Добавление подчиненных объектов в объекты, добавленные в рамках проекта</a:t>
            </a:r>
            <a:endParaRPr lang="ru-RU" altLang="ru-RU" sz="3600" dirty="0"/>
          </a:p>
        </p:txBody>
      </p:sp>
      <p:sp>
        <p:nvSpPr>
          <p:cNvPr id="60419" name="Номер слайда 5">
            <a:extLst>
              <a:ext uri="{FF2B5EF4-FFF2-40B4-BE49-F238E27FC236}">
                <a16:creationId xmlns:a16="http://schemas.microsoft.com/office/drawing/2014/main" id="{57CE9448-03B4-4CFE-AA75-87BA905D9529}"/>
              </a:ext>
            </a:extLst>
          </p:cNvPr>
          <p:cNvSpPr txBox="1">
            <a:spLocks/>
          </p:cNvSpPr>
          <p:nvPr/>
        </p:nvSpPr>
        <p:spPr bwMode="auto">
          <a:xfrm>
            <a:off x="8459788" y="4806950"/>
            <a:ext cx="550862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23B2920-12D1-4AE4-8879-46927FF0E769}" type="slidenum">
              <a:rPr lang="ru-RU" altLang="ru-RU" sz="1400" b="1">
                <a:solidFill>
                  <a:srgbClr val="C00000"/>
                </a:solidFill>
                <a:latin typeface="Calibri" panose="020F0502020204030204" pitchFamily="34" charset="0"/>
              </a:rPr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11</a:t>
            </a:fld>
            <a:endParaRPr lang="ru-RU" altLang="ru-RU" sz="1400" b="1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1EBF36A-2653-4BDC-A519-7B3CF305B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4090608"/>
            <a:ext cx="685859" cy="71634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23BDF81-4C7F-4008-885F-88A51F67FF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059582"/>
            <a:ext cx="6525964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99593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>
            <a:extLst>
              <a:ext uri="{FF2B5EF4-FFF2-40B4-BE49-F238E27FC236}">
                <a16:creationId xmlns:a16="http://schemas.microsoft.com/office/drawing/2014/main" id="{0A7E4B96-2D54-40A0-8F68-354493F998B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31640" y="9525"/>
            <a:ext cx="7812360" cy="844550"/>
          </a:xfrm>
        </p:spPr>
        <p:txBody>
          <a:bodyPr/>
          <a:lstStyle/>
          <a:p>
            <a:pPr algn="ctr"/>
            <a:r>
              <a:rPr lang="ru-RU" sz="2800" b="1" i="0" dirty="0">
                <a:solidFill>
                  <a:srgbClr val="333333"/>
                </a:solidFill>
                <a:effectLst/>
                <a:latin typeface="Inter"/>
              </a:rPr>
              <a:t>Добавление  предопределенных элементов в типовой объект конфигурации</a:t>
            </a:r>
            <a:endParaRPr lang="ru-RU" altLang="ru-RU" sz="3600" dirty="0"/>
          </a:p>
        </p:txBody>
      </p:sp>
      <p:sp>
        <p:nvSpPr>
          <p:cNvPr id="60419" name="Номер слайда 5">
            <a:extLst>
              <a:ext uri="{FF2B5EF4-FFF2-40B4-BE49-F238E27FC236}">
                <a16:creationId xmlns:a16="http://schemas.microsoft.com/office/drawing/2014/main" id="{57CE9448-03B4-4CFE-AA75-87BA905D9529}"/>
              </a:ext>
            </a:extLst>
          </p:cNvPr>
          <p:cNvSpPr txBox="1">
            <a:spLocks/>
          </p:cNvSpPr>
          <p:nvPr/>
        </p:nvSpPr>
        <p:spPr bwMode="auto">
          <a:xfrm>
            <a:off x="8459788" y="4806950"/>
            <a:ext cx="550862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23B2920-12D1-4AE4-8879-46927FF0E769}" type="slidenum">
              <a:rPr lang="ru-RU" altLang="ru-RU" sz="1400" b="1">
                <a:solidFill>
                  <a:srgbClr val="C00000"/>
                </a:solidFill>
                <a:latin typeface="Calibri" panose="020F0502020204030204" pitchFamily="34" charset="0"/>
              </a:rPr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12</a:t>
            </a:fld>
            <a:endParaRPr lang="ru-RU" altLang="ru-RU" sz="1400" b="1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1EBF36A-2653-4BDC-A519-7B3CF305B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4090608"/>
            <a:ext cx="685859" cy="71634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ED2A74E-065F-45AB-9810-FB545064F208}"/>
              </a:ext>
            </a:extLst>
          </p:cNvPr>
          <p:cNvSpPr txBox="1"/>
          <p:nvPr/>
        </p:nvSpPr>
        <p:spPr>
          <a:xfrm>
            <a:off x="166267" y="3704252"/>
            <a:ext cx="85689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0" i="0" dirty="0">
                <a:solidFill>
                  <a:srgbClr val="333333"/>
                </a:solidFill>
                <a:effectLst/>
                <a:latin typeface="Inter"/>
              </a:rPr>
              <a:t>А </a:t>
            </a:r>
            <a:r>
              <a:rPr lang="ru-RU" b="1" i="0" dirty="0">
                <a:solidFill>
                  <a:srgbClr val="333333"/>
                </a:solidFill>
                <a:effectLst/>
                <a:latin typeface="Inter"/>
              </a:rPr>
              <a:t>если мы добавляем предопределенные элементы в объекты, добавленные в рамках проекта</a:t>
            </a:r>
            <a:r>
              <a:rPr lang="ru-RU" b="0" i="0" dirty="0">
                <a:solidFill>
                  <a:srgbClr val="333333"/>
                </a:solidFill>
                <a:effectLst/>
                <a:latin typeface="Inter"/>
              </a:rPr>
              <a:t>, то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3333"/>
                </a:solidFill>
                <a:effectLst/>
                <a:latin typeface="Inter"/>
              </a:rPr>
              <a:t>Его </a:t>
            </a:r>
            <a:r>
              <a:rPr lang="ru-RU" b="1" i="0" dirty="0">
                <a:solidFill>
                  <a:srgbClr val="333333"/>
                </a:solidFill>
                <a:effectLst/>
                <a:latin typeface="Inter"/>
              </a:rPr>
              <a:t>имя не будет содержать префикса</a:t>
            </a:r>
            <a:r>
              <a:rPr lang="ru-RU" b="0" i="0" dirty="0">
                <a:solidFill>
                  <a:srgbClr val="333333"/>
                </a:solidFill>
                <a:effectLst/>
                <a:latin typeface="Inter"/>
              </a:rPr>
              <a:t>, так как нет необходимости его как-то выделят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8C68EF4-484E-442E-95A1-A1BC332A3D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357" y="915566"/>
            <a:ext cx="6075851" cy="275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64000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>
            <a:extLst>
              <a:ext uri="{FF2B5EF4-FFF2-40B4-BE49-F238E27FC236}">
                <a16:creationId xmlns:a16="http://schemas.microsoft.com/office/drawing/2014/main" id="{0A7E4B96-2D54-40A0-8F68-354493F998B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31640" y="9525"/>
            <a:ext cx="7812360" cy="844550"/>
          </a:xfrm>
        </p:spPr>
        <p:txBody>
          <a:bodyPr/>
          <a:lstStyle/>
          <a:p>
            <a:pPr algn="ctr"/>
            <a:r>
              <a:rPr lang="ru-RU" sz="2800" b="1" i="0" dirty="0">
                <a:solidFill>
                  <a:srgbClr val="333333"/>
                </a:solidFill>
                <a:effectLst/>
                <a:latin typeface="Inter"/>
              </a:rPr>
              <a:t>Использование общих модулей и их строгая структура</a:t>
            </a:r>
            <a:endParaRPr lang="ru-RU" altLang="ru-RU" sz="3600" dirty="0"/>
          </a:p>
        </p:txBody>
      </p:sp>
      <p:sp>
        <p:nvSpPr>
          <p:cNvPr id="60419" name="Номер слайда 5">
            <a:extLst>
              <a:ext uri="{FF2B5EF4-FFF2-40B4-BE49-F238E27FC236}">
                <a16:creationId xmlns:a16="http://schemas.microsoft.com/office/drawing/2014/main" id="{57CE9448-03B4-4CFE-AA75-87BA905D9529}"/>
              </a:ext>
            </a:extLst>
          </p:cNvPr>
          <p:cNvSpPr txBox="1">
            <a:spLocks/>
          </p:cNvSpPr>
          <p:nvPr/>
        </p:nvSpPr>
        <p:spPr bwMode="auto">
          <a:xfrm>
            <a:off x="8459788" y="4806950"/>
            <a:ext cx="550862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23B2920-12D1-4AE4-8879-46927FF0E769}" type="slidenum">
              <a:rPr lang="ru-RU" altLang="ru-RU" sz="1400" b="1">
                <a:solidFill>
                  <a:srgbClr val="C00000"/>
                </a:solidFill>
                <a:latin typeface="Calibri" panose="020F0502020204030204" pitchFamily="34" charset="0"/>
              </a:rPr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13</a:t>
            </a:fld>
            <a:endParaRPr lang="ru-RU" altLang="ru-RU" sz="1400" b="1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1EBF36A-2653-4BDC-A519-7B3CF305B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4090608"/>
            <a:ext cx="685859" cy="7163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5A77E20-D6CD-4798-B100-B13DF8BA4B6E}"/>
              </a:ext>
            </a:extLst>
          </p:cNvPr>
          <p:cNvSpPr txBox="1"/>
          <p:nvPr/>
        </p:nvSpPr>
        <p:spPr>
          <a:xfrm>
            <a:off x="179512" y="854075"/>
            <a:ext cx="883113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333333"/>
                </a:solidFill>
                <a:latin typeface="Inter"/>
              </a:rPr>
              <a:t>Д</a:t>
            </a:r>
            <a:r>
              <a:rPr lang="ru-RU" b="1" i="0" dirty="0">
                <a:solidFill>
                  <a:srgbClr val="333333"/>
                </a:solidFill>
                <a:effectLst/>
                <a:latin typeface="Inter"/>
              </a:rPr>
              <a:t>ля различных неоднократно используемых процедур, функций, обработчиков подписок и регламентных заданий следует добавлять собственные модули, оставляя типовые модули неизменными</a:t>
            </a:r>
            <a:r>
              <a:rPr lang="ru-RU" b="0" i="0" dirty="0">
                <a:solidFill>
                  <a:srgbClr val="333333"/>
                </a:solidFill>
                <a:effectLst/>
                <a:latin typeface="Inter"/>
              </a:rPr>
              <a:t>. И если разработчик захочет разместить какую-то экспортную процедуру в типовом модуле, то так делать не надо, надо создать свой модуль.</a:t>
            </a: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ADEE9B-19C8-4EC7-938E-664DDE27C534}"/>
              </a:ext>
            </a:extLst>
          </p:cNvPr>
          <p:cNvSpPr txBox="1"/>
          <p:nvPr/>
        </p:nvSpPr>
        <p:spPr>
          <a:xfrm>
            <a:off x="179512" y="2373313"/>
            <a:ext cx="86409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rgbClr val="333333"/>
                </a:solidFill>
                <a:effectLst/>
                <a:latin typeface="Inter"/>
              </a:rPr>
              <a:t>общие модули добавляются по правилам добавления объектов верхнего уровня</a:t>
            </a:r>
            <a:r>
              <a:rPr lang="ru-RU" b="0" i="0" dirty="0">
                <a:solidFill>
                  <a:srgbClr val="333333"/>
                </a:solidFill>
                <a:effectLst/>
                <a:latin typeface="Inter"/>
              </a:rPr>
              <a:t> (имя и метка в комментарии и т.д.)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945166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>
            <a:extLst>
              <a:ext uri="{FF2B5EF4-FFF2-40B4-BE49-F238E27FC236}">
                <a16:creationId xmlns:a16="http://schemas.microsoft.com/office/drawing/2014/main" id="{0A7E4B96-2D54-40A0-8F68-354493F998B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31640" y="9525"/>
            <a:ext cx="7812360" cy="844550"/>
          </a:xfrm>
        </p:spPr>
        <p:txBody>
          <a:bodyPr/>
          <a:lstStyle/>
          <a:p>
            <a:pPr algn="ctr"/>
            <a:r>
              <a:rPr lang="ru-RU" sz="2800" b="1" i="0" dirty="0">
                <a:solidFill>
                  <a:srgbClr val="333333"/>
                </a:solidFill>
                <a:effectLst/>
                <a:latin typeface="Inter"/>
              </a:rPr>
              <a:t>Использование общих модулей и их строгая структура</a:t>
            </a:r>
            <a:endParaRPr lang="ru-RU" altLang="ru-RU" sz="3600" dirty="0"/>
          </a:p>
        </p:txBody>
      </p:sp>
      <p:sp>
        <p:nvSpPr>
          <p:cNvPr id="60419" name="Номер слайда 5">
            <a:extLst>
              <a:ext uri="{FF2B5EF4-FFF2-40B4-BE49-F238E27FC236}">
                <a16:creationId xmlns:a16="http://schemas.microsoft.com/office/drawing/2014/main" id="{57CE9448-03B4-4CFE-AA75-87BA905D9529}"/>
              </a:ext>
            </a:extLst>
          </p:cNvPr>
          <p:cNvSpPr txBox="1">
            <a:spLocks/>
          </p:cNvSpPr>
          <p:nvPr/>
        </p:nvSpPr>
        <p:spPr bwMode="auto">
          <a:xfrm>
            <a:off x="8459788" y="4806950"/>
            <a:ext cx="550862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23B2920-12D1-4AE4-8879-46927FF0E769}" type="slidenum">
              <a:rPr lang="ru-RU" altLang="ru-RU" sz="1400" b="1">
                <a:solidFill>
                  <a:srgbClr val="C00000"/>
                </a:solidFill>
                <a:latin typeface="Calibri" panose="020F0502020204030204" pitchFamily="34" charset="0"/>
              </a:rPr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14</a:t>
            </a:fld>
            <a:endParaRPr lang="ru-RU" altLang="ru-RU" sz="1400" b="1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1EBF36A-2653-4BDC-A519-7B3CF305B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4090608"/>
            <a:ext cx="685859" cy="71634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26FC132-1049-427B-860C-DF8CAEB18C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943268"/>
            <a:ext cx="6349129" cy="305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059970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>
            <a:extLst>
              <a:ext uri="{FF2B5EF4-FFF2-40B4-BE49-F238E27FC236}">
                <a16:creationId xmlns:a16="http://schemas.microsoft.com/office/drawing/2014/main" id="{0A7E4B96-2D54-40A0-8F68-354493F998B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98290" y="-24334"/>
            <a:ext cx="7812360" cy="844550"/>
          </a:xfrm>
        </p:spPr>
        <p:txBody>
          <a:bodyPr/>
          <a:lstStyle/>
          <a:p>
            <a:pPr algn="ctr"/>
            <a:r>
              <a:rPr lang="ru-RU" sz="2800" b="1" i="0" dirty="0">
                <a:solidFill>
                  <a:srgbClr val="333333"/>
                </a:solidFill>
                <a:effectLst/>
                <a:latin typeface="Inter"/>
              </a:rPr>
              <a:t>Использование подписок и их строгая структура</a:t>
            </a:r>
            <a:endParaRPr lang="ru-RU" altLang="ru-RU" sz="3600" dirty="0"/>
          </a:p>
        </p:txBody>
      </p:sp>
      <p:sp>
        <p:nvSpPr>
          <p:cNvPr id="60419" name="Номер слайда 5">
            <a:extLst>
              <a:ext uri="{FF2B5EF4-FFF2-40B4-BE49-F238E27FC236}">
                <a16:creationId xmlns:a16="http://schemas.microsoft.com/office/drawing/2014/main" id="{57CE9448-03B4-4CFE-AA75-87BA905D9529}"/>
              </a:ext>
            </a:extLst>
          </p:cNvPr>
          <p:cNvSpPr txBox="1">
            <a:spLocks/>
          </p:cNvSpPr>
          <p:nvPr/>
        </p:nvSpPr>
        <p:spPr bwMode="auto">
          <a:xfrm>
            <a:off x="8459788" y="4806950"/>
            <a:ext cx="550862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23B2920-12D1-4AE4-8879-46927FF0E769}" type="slidenum">
              <a:rPr lang="ru-RU" altLang="ru-RU" sz="1400" b="1">
                <a:solidFill>
                  <a:srgbClr val="C00000"/>
                </a:solidFill>
                <a:latin typeface="Calibri" panose="020F0502020204030204" pitchFamily="34" charset="0"/>
              </a:rPr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15</a:t>
            </a:fld>
            <a:endParaRPr lang="ru-RU" altLang="ru-RU" sz="1400" b="1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1EBF36A-2653-4BDC-A519-7B3CF305B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4090608"/>
            <a:ext cx="685859" cy="7163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9F49E15-D99F-4B2D-BBAB-DE162A20BD5C}"/>
              </a:ext>
            </a:extLst>
          </p:cNvPr>
          <p:cNvSpPr txBox="1"/>
          <p:nvPr/>
        </p:nvSpPr>
        <p:spPr>
          <a:xfrm>
            <a:off x="323528" y="978084"/>
            <a:ext cx="396044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1" i="0" dirty="0">
                <a:solidFill>
                  <a:srgbClr val="333333"/>
                </a:solidFill>
                <a:effectLst/>
                <a:latin typeface="Inter"/>
              </a:rPr>
              <a:t>Подписки следует использовать для обработки различных событий, связанных с типовыми объектами</a:t>
            </a:r>
            <a:r>
              <a:rPr lang="ru-RU" b="0" i="0" dirty="0">
                <a:solidFill>
                  <a:srgbClr val="333333"/>
                </a:solidFill>
                <a:effectLst/>
                <a:latin typeface="Inter"/>
              </a:rPr>
              <a:t>, таких как: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3333"/>
                </a:solidFill>
                <a:effectLst/>
                <a:latin typeface="Inter"/>
              </a:rPr>
              <a:t>Перед записью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3333"/>
                </a:solidFill>
                <a:effectLst/>
                <a:latin typeface="Inter"/>
              </a:rPr>
              <a:t>При записи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37FEA9-1661-417D-B356-7A4EB65B6ADC}"/>
              </a:ext>
            </a:extLst>
          </p:cNvPr>
          <p:cNvSpPr txBox="1"/>
          <p:nvPr/>
        </p:nvSpPr>
        <p:spPr>
          <a:xfrm>
            <a:off x="4644008" y="928391"/>
            <a:ext cx="4572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3333"/>
                </a:solidFill>
                <a:effectLst/>
                <a:latin typeface="Inter"/>
              </a:rPr>
              <a:t>Можно конечно взять и </a:t>
            </a:r>
            <a:r>
              <a:rPr lang="ru-RU" b="1" i="0" dirty="0">
                <a:solidFill>
                  <a:srgbClr val="333333"/>
                </a:solidFill>
                <a:effectLst/>
                <a:latin typeface="Inter"/>
              </a:rPr>
              <a:t>отредактировать модуль типового объекта,</a:t>
            </a:r>
            <a:r>
              <a:rPr lang="ru-RU" b="0" i="0" dirty="0">
                <a:solidFill>
                  <a:srgbClr val="333333"/>
                </a:solidFill>
                <a:effectLst/>
                <a:latin typeface="Inter"/>
              </a:rPr>
              <a:t> вставив свой код в соответствующую процедуру. Но это – </a:t>
            </a:r>
            <a:r>
              <a:rPr lang="ru-RU" b="1" i="0" dirty="0">
                <a:solidFill>
                  <a:srgbClr val="333333"/>
                </a:solidFill>
                <a:effectLst/>
                <a:latin typeface="Inter"/>
              </a:rPr>
              <a:t>плохой способ</a:t>
            </a:r>
            <a:r>
              <a:rPr lang="ru-RU" b="0" i="0" dirty="0">
                <a:solidFill>
                  <a:srgbClr val="333333"/>
                </a:solidFill>
                <a:effectLst/>
                <a:latin typeface="Inter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333333"/>
                </a:solidFill>
                <a:effectLst/>
                <a:latin typeface="Inter"/>
              </a:rPr>
              <a:t>Лучше</a:t>
            </a:r>
            <a:r>
              <a:rPr lang="ru-RU" b="0" i="0" dirty="0">
                <a:solidFill>
                  <a:srgbClr val="333333"/>
                </a:solidFill>
                <a:effectLst/>
                <a:latin typeface="Inter"/>
              </a:rPr>
              <a:t> вместо этого </a:t>
            </a:r>
            <a:r>
              <a:rPr lang="ru-RU" b="1" i="0" dirty="0">
                <a:solidFill>
                  <a:srgbClr val="333333"/>
                </a:solidFill>
                <a:effectLst/>
                <a:latin typeface="Inter"/>
              </a:rPr>
              <a:t>добавить подписку на обработку этого события</a:t>
            </a:r>
            <a:r>
              <a:rPr lang="ru-RU" b="0" i="0" dirty="0">
                <a:solidFill>
                  <a:srgbClr val="333333"/>
                </a:solidFill>
                <a:effectLst/>
                <a:latin typeface="Inter"/>
              </a:rPr>
              <a:t>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9AD7B5B-D541-47F9-BCB9-A53DD21B4D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88" y="2781933"/>
            <a:ext cx="5131608" cy="1787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307461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>
            <a:extLst>
              <a:ext uri="{FF2B5EF4-FFF2-40B4-BE49-F238E27FC236}">
                <a16:creationId xmlns:a16="http://schemas.microsoft.com/office/drawing/2014/main" id="{0A7E4B96-2D54-40A0-8F68-354493F998B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98290" y="-24334"/>
            <a:ext cx="7812360" cy="844550"/>
          </a:xfrm>
        </p:spPr>
        <p:txBody>
          <a:bodyPr/>
          <a:lstStyle/>
          <a:p>
            <a:pPr algn="ctr"/>
            <a:r>
              <a:rPr lang="ru-RU" sz="2800" b="1" i="0" dirty="0">
                <a:solidFill>
                  <a:srgbClr val="333333"/>
                </a:solidFill>
                <a:effectLst/>
                <a:latin typeface="Inter"/>
              </a:rPr>
              <a:t>Использование подписок и их строгая структура</a:t>
            </a:r>
            <a:endParaRPr lang="ru-RU" altLang="ru-RU" sz="3600" dirty="0"/>
          </a:p>
        </p:txBody>
      </p:sp>
      <p:sp>
        <p:nvSpPr>
          <p:cNvPr id="60419" name="Номер слайда 5">
            <a:extLst>
              <a:ext uri="{FF2B5EF4-FFF2-40B4-BE49-F238E27FC236}">
                <a16:creationId xmlns:a16="http://schemas.microsoft.com/office/drawing/2014/main" id="{57CE9448-03B4-4CFE-AA75-87BA905D9529}"/>
              </a:ext>
            </a:extLst>
          </p:cNvPr>
          <p:cNvSpPr txBox="1">
            <a:spLocks/>
          </p:cNvSpPr>
          <p:nvPr/>
        </p:nvSpPr>
        <p:spPr bwMode="auto">
          <a:xfrm>
            <a:off x="8459788" y="4806950"/>
            <a:ext cx="550862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23B2920-12D1-4AE4-8879-46927FF0E769}" type="slidenum">
              <a:rPr lang="ru-RU" altLang="ru-RU" sz="1400" b="1">
                <a:solidFill>
                  <a:srgbClr val="C00000"/>
                </a:solidFill>
                <a:latin typeface="Calibri" panose="020F0502020204030204" pitchFamily="34" charset="0"/>
              </a:rPr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16</a:t>
            </a:fld>
            <a:endParaRPr lang="ru-RU" altLang="ru-RU" sz="1400" b="1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1EBF36A-2653-4BDC-A519-7B3CF305B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4090608"/>
            <a:ext cx="685859" cy="716342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DD3EB44-A7D9-44EA-94BB-5C61947068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" t="13594" r="1767" b="9063"/>
          <a:stretch/>
        </p:blipFill>
        <p:spPr bwMode="auto">
          <a:xfrm>
            <a:off x="107504" y="987574"/>
            <a:ext cx="4963054" cy="3103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5BFF3D0-6432-4D8F-A64E-D48A64B57433}"/>
              </a:ext>
            </a:extLst>
          </p:cNvPr>
          <p:cNvSpPr txBox="1"/>
          <p:nvPr/>
        </p:nvSpPr>
        <p:spPr>
          <a:xfrm>
            <a:off x="5136082" y="1072726"/>
            <a:ext cx="404905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0" i="0" dirty="0">
                <a:solidFill>
                  <a:srgbClr val="333333"/>
                </a:solidFill>
                <a:effectLst/>
                <a:latin typeface="Inter"/>
              </a:rPr>
              <a:t>В результате, порядок действий для создания подписки такой: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3333"/>
                </a:solidFill>
                <a:effectLst/>
                <a:latin typeface="Inter"/>
              </a:rPr>
              <a:t>Одна подписка,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3333"/>
                </a:solidFill>
                <a:effectLst/>
                <a:latin typeface="Inter"/>
              </a:rPr>
              <a:t>Один общий модуль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3333"/>
                </a:solidFill>
                <a:effectLst/>
                <a:latin typeface="Inter"/>
              </a:rPr>
              <a:t>И ничего другого уже не надо: модуль документа остается неизменным – в «дважды измененных» он уже не покажется.</a:t>
            </a:r>
          </a:p>
        </p:txBody>
      </p:sp>
    </p:spTree>
    <p:extLst>
      <p:ext uri="{BB962C8B-B14F-4D97-AF65-F5344CB8AC3E}">
        <p14:creationId xmlns:p14="http://schemas.microsoft.com/office/powerpoint/2010/main" val="3455494697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>
            <a:extLst>
              <a:ext uri="{FF2B5EF4-FFF2-40B4-BE49-F238E27FC236}">
                <a16:creationId xmlns:a16="http://schemas.microsoft.com/office/drawing/2014/main" id="{0A7E4B96-2D54-40A0-8F68-354493F998B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98290" y="-24334"/>
            <a:ext cx="7812360" cy="844550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rgbClr val="333333"/>
                </a:solidFill>
                <a:latin typeface="Inter"/>
              </a:rPr>
              <a:t>Р</a:t>
            </a:r>
            <a:r>
              <a:rPr lang="ru-RU" sz="2800" b="1" i="0" dirty="0">
                <a:solidFill>
                  <a:srgbClr val="333333"/>
                </a:solidFill>
                <a:effectLst/>
                <a:latin typeface="Inter"/>
              </a:rPr>
              <a:t>едактирование форм</a:t>
            </a:r>
            <a:endParaRPr lang="ru-RU" altLang="ru-RU" sz="3600" dirty="0"/>
          </a:p>
        </p:txBody>
      </p:sp>
      <p:sp>
        <p:nvSpPr>
          <p:cNvPr id="60419" name="Номер слайда 5">
            <a:extLst>
              <a:ext uri="{FF2B5EF4-FFF2-40B4-BE49-F238E27FC236}">
                <a16:creationId xmlns:a16="http://schemas.microsoft.com/office/drawing/2014/main" id="{57CE9448-03B4-4CFE-AA75-87BA905D9529}"/>
              </a:ext>
            </a:extLst>
          </p:cNvPr>
          <p:cNvSpPr txBox="1">
            <a:spLocks/>
          </p:cNvSpPr>
          <p:nvPr/>
        </p:nvSpPr>
        <p:spPr bwMode="auto">
          <a:xfrm>
            <a:off x="8459788" y="4806950"/>
            <a:ext cx="550862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23B2920-12D1-4AE4-8879-46927FF0E769}" type="slidenum">
              <a:rPr lang="ru-RU" altLang="ru-RU" sz="1400" b="1">
                <a:solidFill>
                  <a:srgbClr val="C00000"/>
                </a:solidFill>
                <a:latin typeface="Calibri" panose="020F0502020204030204" pitchFamily="34" charset="0"/>
              </a:rPr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17</a:t>
            </a:fld>
            <a:endParaRPr lang="ru-RU" altLang="ru-RU" sz="1400" b="1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1EBF36A-2653-4BDC-A519-7B3CF305B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4090608"/>
            <a:ext cx="685859" cy="71634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2DB4337-E970-46CA-A97D-6AED1D5B60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367160"/>
            <a:ext cx="7181190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570296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>
            <a:extLst>
              <a:ext uri="{FF2B5EF4-FFF2-40B4-BE49-F238E27FC236}">
                <a16:creationId xmlns:a16="http://schemas.microsoft.com/office/drawing/2014/main" id="{0A7E4B96-2D54-40A0-8F68-354493F998B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98290" y="-24334"/>
            <a:ext cx="7812360" cy="844550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rgbClr val="333333"/>
                </a:solidFill>
                <a:latin typeface="Inter"/>
              </a:rPr>
              <a:t>Р</a:t>
            </a:r>
            <a:r>
              <a:rPr lang="ru-RU" sz="2800" b="1" i="0" dirty="0">
                <a:solidFill>
                  <a:srgbClr val="333333"/>
                </a:solidFill>
                <a:effectLst/>
                <a:latin typeface="Inter"/>
              </a:rPr>
              <a:t>едактирование форм</a:t>
            </a:r>
            <a:endParaRPr lang="ru-RU" altLang="ru-RU" sz="3600" dirty="0"/>
          </a:p>
        </p:txBody>
      </p:sp>
      <p:sp>
        <p:nvSpPr>
          <p:cNvPr id="60419" name="Номер слайда 5">
            <a:extLst>
              <a:ext uri="{FF2B5EF4-FFF2-40B4-BE49-F238E27FC236}">
                <a16:creationId xmlns:a16="http://schemas.microsoft.com/office/drawing/2014/main" id="{57CE9448-03B4-4CFE-AA75-87BA905D9529}"/>
              </a:ext>
            </a:extLst>
          </p:cNvPr>
          <p:cNvSpPr txBox="1">
            <a:spLocks/>
          </p:cNvSpPr>
          <p:nvPr/>
        </p:nvSpPr>
        <p:spPr bwMode="auto">
          <a:xfrm>
            <a:off x="8459788" y="4806950"/>
            <a:ext cx="550862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23B2920-12D1-4AE4-8879-46927FF0E769}" type="slidenum">
              <a:rPr lang="ru-RU" altLang="ru-RU" sz="1400" b="1">
                <a:solidFill>
                  <a:srgbClr val="C00000"/>
                </a:solidFill>
                <a:latin typeface="Calibri" panose="020F0502020204030204" pitchFamily="34" charset="0"/>
              </a:rPr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18</a:t>
            </a:fld>
            <a:endParaRPr lang="ru-RU" altLang="ru-RU" sz="1400" b="1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1EBF36A-2653-4BDC-A519-7B3CF305B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4090608"/>
            <a:ext cx="685859" cy="71634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DA8187-7190-419B-9839-712D2FEF92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51" y="1070480"/>
            <a:ext cx="4214225" cy="300254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BA58831-49E0-4414-8A86-694315F44F31}"/>
              </a:ext>
            </a:extLst>
          </p:cNvPr>
          <p:cNvSpPr txBox="1"/>
          <p:nvPr/>
        </p:nvSpPr>
        <p:spPr>
          <a:xfrm>
            <a:off x="4544576" y="987574"/>
            <a:ext cx="4572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rgbClr val="333333"/>
                </a:solidFill>
                <a:effectLst/>
                <a:latin typeface="Inter"/>
              </a:rPr>
              <a:t>В конфигурациях на базе БСП 2</a:t>
            </a:r>
            <a:r>
              <a:rPr lang="ru-RU" b="0" i="0" dirty="0">
                <a:solidFill>
                  <a:srgbClr val="333333"/>
                </a:solidFill>
                <a:effectLst/>
                <a:latin typeface="Inter"/>
              </a:rPr>
              <a:t> (таких, как ERP, Бухгалтерия и т.д.) добавился </a:t>
            </a:r>
            <a:r>
              <a:rPr lang="ru-RU" b="1" i="0" dirty="0">
                <a:solidFill>
                  <a:srgbClr val="333333"/>
                </a:solidFill>
                <a:effectLst/>
                <a:latin typeface="Inter"/>
              </a:rPr>
              <a:t>обработчик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Inter"/>
              </a:rPr>
              <a:t>СобытияФорм.ПриСозданииНаСервере</a:t>
            </a:r>
            <a:r>
              <a:rPr lang="ru-RU" b="1" i="0" dirty="0">
                <a:solidFill>
                  <a:srgbClr val="333333"/>
                </a:solidFill>
                <a:effectLst/>
                <a:latin typeface="Inter"/>
              </a:rPr>
              <a:t>()</a:t>
            </a:r>
            <a:r>
              <a:rPr lang="ru-RU" b="0" i="0" dirty="0">
                <a:solidFill>
                  <a:srgbClr val="333333"/>
                </a:solidFill>
                <a:effectLst/>
                <a:latin typeface="Inter"/>
              </a:rPr>
              <a:t>, который среди прочего, </a:t>
            </a:r>
            <a:r>
              <a:rPr lang="ru-RU" b="1" i="0" dirty="0">
                <a:solidFill>
                  <a:srgbClr val="333333"/>
                </a:solidFill>
                <a:effectLst/>
                <a:latin typeface="Inter"/>
              </a:rPr>
              <a:t>заходит</a:t>
            </a:r>
            <a:r>
              <a:rPr lang="ru-RU" b="0" i="0" dirty="0">
                <a:solidFill>
                  <a:srgbClr val="333333"/>
                </a:solidFill>
                <a:effectLst/>
                <a:latin typeface="Inter"/>
              </a:rPr>
              <a:t> еще и </a:t>
            </a:r>
            <a:r>
              <a:rPr lang="ru-RU" b="1" i="0" dirty="0">
                <a:solidFill>
                  <a:srgbClr val="333333"/>
                </a:solidFill>
                <a:effectLst/>
                <a:latin typeface="Inter"/>
              </a:rPr>
              <a:t>в переопределяемый модуль</a:t>
            </a:r>
            <a:r>
              <a:rPr lang="ru-RU" b="0" i="0" dirty="0">
                <a:solidFill>
                  <a:srgbClr val="333333"/>
                </a:solidFill>
                <a:effectLst/>
                <a:latin typeface="Inter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4985017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>
            <a:extLst>
              <a:ext uri="{FF2B5EF4-FFF2-40B4-BE49-F238E27FC236}">
                <a16:creationId xmlns:a16="http://schemas.microsoft.com/office/drawing/2014/main" id="{0A7E4B96-2D54-40A0-8F68-354493F998B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98290" y="-24334"/>
            <a:ext cx="7812360" cy="844550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rgbClr val="333333"/>
                </a:solidFill>
                <a:latin typeface="Inter"/>
              </a:rPr>
              <a:t>Принципы работы с ролями</a:t>
            </a:r>
            <a:endParaRPr lang="ru-RU" altLang="ru-RU" sz="3600" dirty="0"/>
          </a:p>
        </p:txBody>
      </p:sp>
      <p:sp>
        <p:nvSpPr>
          <p:cNvPr id="60419" name="Номер слайда 5">
            <a:extLst>
              <a:ext uri="{FF2B5EF4-FFF2-40B4-BE49-F238E27FC236}">
                <a16:creationId xmlns:a16="http://schemas.microsoft.com/office/drawing/2014/main" id="{57CE9448-03B4-4CFE-AA75-87BA905D9529}"/>
              </a:ext>
            </a:extLst>
          </p:cNvPr>
          <p:cNvSpPr txBox="1">
            <a:spLocks/>
          </p:cNvSpPr>
          <p:nvPr/>
        </p:nvSpPr>
        <p:spPr bwMode="auto">
          <a:xfrm>
            <a:off x="8459788" y="4806950"/>
            <a:ext cx="550862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23B2920-12D1-4AE4-8879-46927FF0E769}" type="slidenum">
              <a:rPr lang="ru-RU" altLang="ru-RU" sz="1400" b="1">
                <a:solidFill>
                  <a:srgbClr val="C00000"/>
                </a:solidFill>
                <a:latin typeface="Calibri" panose="020F0502020204030204" pitchFamily="34" charset="0"/>
              </a:rPr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19</a:t>
            </a:fld>
            <a:endParaRPr lang="ru-RU" altLang="ru-RU" sz="1400" b="1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1EBF36A-2653-4BDC-A519-7B3CF305B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4090608"/>
            <a:ext cx="685859" cy="7163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A04F7A7-9BE5-4EF5-8D5F-917A34DD9BF7}"/>
              </a:ext>
            </a:extLst>
          </p:cNvPr>
          <p:cNvSpPr txBox="1"/>
          <p:nvPr/>
        </p:nvSpPr>
        <p:spPr>
          <a:xfrm>
            <a:off x="251520" y="987573"/>
            <a:ext cx="871296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1" i="0" dirty="0">
                <a:solidFill>
                  <a:srgbClr val="333333"/>
                </a:solidFill>
                <a:effectLst/>
                <a:latin typeface="Inter"/>
              </a:rPr>
              <a:t>Принципы работы с ролями заключаются в следующем:</a:t>
            </a:r>
            <a:endParaRPr lang="ru-RU" b="0" i="0" dirty="0">
              <a:solidFill>
                <a:srgbClr val="333333"/>
              </a:solidFill>
              <a:effectLst/>
              <a:latin typeface="Inter"/>
            </a:endParaRPr>
          </a:p>
          <a:p>
            <a:pPr algn="l">
              <a:buFont typeface="+mj-lt"/>
              <a:buAutoNum type="arabicPeriod"/>
            </a:pPr>
            <a:r>
              <a:rPr lang="ru-RU" b="0" i="0" dirty="0">
                <a:solidFill>
                  <a:srgbClr val="333333"/>
                </a:solidFill>
                <a:effectLst/>
                <a:latin typeface="Inter"/>
              </a:rPr>
              <a:t>Если возможно, то </a:t>
            </a:r>
            <a:r>
              <a:rPr lang="ru-RU" b="1" i="0" dirty="0">
                <a:solidFill>
                  <a:srgbClr val="333333"/>
                </a:solidFill>
                <a:effectLst/>
                <a:latin typeface="Inter"/>
              </a:rPr>
              <a:t>типовые роли следует всегда оставлять неименными</a:t>
            </a:r>
            <a:r>
              <a:rPr lang="ru-RU" b="0" i="0" dirty="0">
                <a:solidFill>
                  <a:srgbClr val="333333"/>
                </a:solidFill>
                <a:effectLst/>
                <a:latin typeface="Inter"/>
              </a:rPr>
              <a:t>. Нужно хорошо подумать, действительно ли необходимо изменить именно типовую роль или можно поступить как-то по-другому.</a:t>
            </a:r>
          </a:p>
          <a:p>
            <a:pPr algn="l">
              <a:buFont typeface="+mj-lt"/>
              <a:buAutoNum type="arabicPeriod"/>
            </a:pPr>
            <a:r>
              <a:rPr lang="ru-RU" b="1" i="0" dirty="0">
                <a:solidFill>
                  <a:srgbClr val="333333"/>
                </a:solidFill>
                <a:effectLst/>
                <a:latin typeface="Inter"/>
              </a:rPr>
              <a:t>Права на добавленные объекты конфигурации мы назначаем в новых, специально созданных ролях.</a:t>
            </a:r>
            <a:r>
              <a:rPr lang="ru-RU" b="0" i="0" dirty="0">
                <a:solidFill>
                  <a:srgbClr val="333333"/>
                </a:solidFill>
                <a:effectLst/>
                <a:latin typeface="Inter"/>
              </a:rPr>
              <a:t> Поэтому когда я добавляю в конфигурацию отчет, и для него нет подходящей заранее добавленной нами роли, я создаю отдельную роль. И потом уже эта роль добавляется в нужные профили. А типовые роли не меняются.</a:t>
            </a:r>
          </a:p>
        </p:txBody>
      </p:sp>
    </p:spTree>
    <p:extLst>
      <p:ext uri="{BB962C8B-B14F-4D97-AF65-F5344CB8AC3E}">
        <p14:creationId xmlns:p14="http://schemas.microsoft.com/office/powerpoint/2010/main" val="282118667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>
            <a:extLst>
              <a:ext uri="{FF2B5EF4-FFF2-40B4-BE49-F238E27FC236}">
                <a16:creationId xmlns:a16="http://schemas.microsoft.com/office/drawing/2014/main" id="{0A7E4B96-2D54-40A0-8F68-354493F998B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9525"/>
            <a:ext cx="9144000" cy="844550"/>
          </a:xfrm>
        </p:spPr>
        <p:txBody>
          <a:bodyPr/>
          <a:lstStyle/>
          <a:p>
            <a:pPr algn="ctr"/>
            <a:r>
              <a:rPr lang="ru-RU" sz="2800" b="1" i="0" dirty="0">
                <a:solidFill>
                  <a:srgbClr val="333333"/>
                </a:solidFill>
                <a:effectLst/>
                <a:latin typeface="Inter"/>
              </a:rPr>
              <a:t>Концепция минимизации «разрушений»</a:t>
            </a:r>
            <a:endParaRPr lang="ru-RU" altLang="ru-RU" sz="3600" dirty="0"/>
          </a:p>
        </p:txBody>
      </p:sp>
      <p:sp>
        <p:nvSpPr>
          <p:cNvPr id="60419" name="Номер слайда 5">
            <a:extLst>
              <a:ext uri="{FF2B5EF4-FFF2-40B4-BE49-F238E27FC236}">
                <a16:creationId xmlns:a16="http://schemas.microsoft.com/office/drawing/2014/main" id="{57CE9448-03B4-4CFE-AA75-87BA905D9529}"/>
              </a:ext>
            </a:extLst>
          </p:cNvPr>
          <p:cNvSpPr txBox="1">
            <a:spLocks/>
          </p:cNvSpPr>
          <p:nvPr/>
        </p:nvSpPr>
        <p:spPr bwMode="auto">
          <a:xfrm>
            <a:off x="8459788" y="4806950"/>
            <a:ext cx="550862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23B2920-12D1-4AE4-8879-46927FF0E769}" type="slidenum">
              <a:rPr lang="ru-RU" altLang="ru-RU" sz="1400" b="1">
                <a:solidFill>
                  <a:srgbClr val="C00000"/>
                </a:solidFill>
                <a:latin typeface="Calibri" panose="020F0502020204030204" pitchFamily="34" charset="0"/>
              </a:rPr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</a:t>
            </a:fld>
            <a:endParaRPr lang="ru-RU" altLang="ru-RU" sz="1400" b="1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1EBF36A-2653-4BDC-A519-7B3CF305B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4090608"/>
            <a:ext cx="685859" cy="71634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2B3B469-25FC-42B6-B235-077BF2E6BD84}"/>
              </a:ext>
            </a:extLst>
          </p:cNvPr>
          <p:cNvSpPr txBox="1"/>
          <p:nvPr/>
        </p:nvSpPr>
        <p:spPr>
          <a:xfrm>
            <a:off x="395536" y="1059582"/>
            <a:ext cx="842493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333333"/>
                </a:solidFill>
                <a:effectLst/>
                <a:latin typeface="Inter"/>
              </a:rPr>
              <a:t>Ее суть в том, что </a:t>
            </a:r>
            <a:r>
              <a:rPr lang="ru-RU" b="1" i="0" dirty="0">
                <a:solidFill>
                  <a:srgbClr val="333333"/>
                </a:solidFill>
                <a:effectLst/>
                <a:latin typeface="Inter"/>
              </a:rPr>
              <a:t>всегда следует выбирать те способы решения задач, которые обеспечат более простое обновление конфигурации в будущем, даже если такое решение несколько сложнее в реализации.</a:t>
            </a:r>
            <a:r>
              <a:rPr lang="ru-RU" b="0" i="0" dirty="0">
                <a:solidFill>
                  <a:srgbClr val="333333"/>
                </a:solidFill>
                <a:effectLst/>
                <a:latin typeface="Inter"/>
              </a:rPr>
              <a:t> Понятно, что это должно делаться без фанатизма, в разумных рамках, но разработчик всегда должен помнить о том, что конфигурация остается на поддержке, и анализировать, насколько его код усложнит обновление конфигурации в будущем, выбирая наиболее подходящее решение.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1258669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>
            <a:extLst>
              <a:ext uri="{FF2B5EF4-FFF2-40B4-BE49-F238E27FC236}">
                <a16:creationId xmlns:a16="http://schemas.microsoft.com/office/drawing/2014/main" id="{0A7E4B96-2D54-40A0-8F68-354493F998B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98290" y="-24334"/>
            <a:ext cx="6614070" cy="844550"/>
          </a:xfrm>
        </p:spPr>
        <p:txBody>
          <a:bodyPr/>
          <a:lstStyle/>
          <a:p>
            <a:pPr algn="ctr"/>
            <a:r>
              <a:rPr lang="ru-RU" sz="2800" b="1" i="0" dirty="0">
                <a:solidFill>
                  <a:srgbClr val="333333"/>
                </a:solidFill>
                <a:effectLst/>
                <a:latin typeface="Inter"/>
              </a:rPr>
              <a:t>9 правил модификаций</a:t>
            </a:r>
            <a:endParaRPr lang="ru-RU" altLang="ru-RU" sz="3600" dirty="0"/>
          </a:p>
        </p:txBody>
      </p:sp>
      <p:sp>
        <p:nvSpPr>
          <p:cNvPr id="60419" name="Номер слайда 5">
            <a:extLst>
              <a:ext uri="{FF2B5EF4-FFF2-40B4-BE49-F238E27FC236}">
                <a16:creationId xmlns:a16="http://schemas.microsoft.com/office/drawing/2014/main" id="{57CE9448-03B4-4CFE-AA75-87BA905D9529}"/>
              </a:ext>
            </a:extLst>
          </p:cNvPr>
          <p:cNvSpPr txBox="1">
            <a:spLocks/>
          </p:cNvSpPr>
          <p:nvPr/>
        </p:nvSpPr>
        <p:spPr bwMode="auto">
          <a:xfrm>
            <a:off x="8459788" y="4806950"/>
            <a:ext cx="550862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23B2920-12D1-4AE4-8879-46927FF0E769}" type="slidenum">
              <a:rPr lang="ru-RU" altLang="ru-RU" sz="1400" b="1">
                <a:solidFill>
                  <a:srgbClr val="C00000"/>
                </a:solidFill>
                <a:latin typeface="Calibri" panose="020F0502020204030204" pitchFamily="34" charset="0"/>
              </a:rPr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20</a:t>
            </a:fld>
            <a:endParaRPr lang="ru-RU" altLang="ru-RU" sz="1400" b="1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1EBF36A-2653-4BDC-A519-7B3CF305B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4090608"/>
            <a:ext cx="685859" cy="71634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7DEE238-33DB-4478-936C-C8FF38B428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001114"/>
            <a:ext cx="7216444" cy="3554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938086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>
            <a:extLst>
              <a:ext uri="{FF2B5EF4-FFF2-40B4-BE49-F238E27FC236}">
                <a16:creationId xmlns:a16="http://schemas.microsoft.com/office/drawing/2014/main" id="{0A7E4B96-2D54-40A0-8F68-354493F998B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98290" y="-24334"/>
            <a:ext cx="7812360" cy="844550"/>
          </a:xfrm>
        </p:spPr>
        <p:txBody>
          <a:bodyPr/>
          <a:lstStyle/>
          <a:p>
            <a:pPr algn="ctr"/>
            <a:r>
              <a:rPr lang="ru-RU" sz="2800" b="1" i="0" dirty="0">
                <a:solidFill>
                  <a:srgbClr val="333333"/>
                </a:solidFill>
                <a:effectLst/>
                <a:latin typeface="Inter"/>
              </a:rPr>
              <a:t>Самоидентификация тестовых баз</a:t>
            </a:r>
            <a:endParaRPr lang="ru-RU" altLang="ru-RU" sz="3600" dirty="0"/>
          </a:p>
        </p:txBody>
      </p:sp>
      <p:sp>
        <p:nvSpPr>
          <p:cNvPr id="60419" name="Номер слайда 5">
            <a:extLst>
              <a:ext uri="{FF2B5EF4-FFF2-40B4-BE49-F238E27FC236}">
                <a16:creationId xmlns:a16="http://schemas.microsoft.com/office/drawing/2014/main" id="{57CE9448-03B4-4CFE-AA75-87BA905D9529}"/>
              </a:ext>
            </a:extLst>
          </p:cNvPr>
          <p:cNvSpPr txBox="1">
            <a:spLocks/>
          </p:cNvSpPr>
          <p:nvPr/>
        </p:nvSpPr>
        <p:spPr bwMode="auto">
          <a:xfrm>
            <a:off x="8459788" y="4806950"/>
            <a:ext cx="550862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23B2920-12D1-4AE4-8879-46927FF0E769}" type="slidenum">
              <a:rPr lang="ru-RU" altLang="ru-RU" sz="1400" b="1">
                <a:solidFill>
                  <a:srgbClr val="C00000"/>
                </a:solidFill>
                <a:latin typeface="Calibri" panose="020F0502020204030204" pitchFamily="34" charset="0"/>
              </a:rPr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21</a:t>
            </a:fld>
            <a:endParaRPr lang="ru-RU" altLang="ru-RU" sz="1400" b="1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1EBF36A-2653-4BDC-A519-7B3CF305B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4090608"/>
            <a:ext cx="685859" cy="71634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C5F53C0-5117-4C90-BB71-4779D80581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672" y="1049399"/>
            <a:ext cx="4290432" cy="281202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F4201D6-F60E-4D00-A188-F968AD15E09A}"/>
              </a:ext>
            </a:extLst>
          </p:cNvPr>
          <p:cNvSpPr txBox="1"/>
          <p:nvPr/>
        </p:nvSpPr>
        <p:spPr>
          <a:xfrm>
            <a:off x="241656" y="3447432"/>
            <a:ext cx="4572000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100" b="0" i="0" dirty="0">
                <a:solidFill>
                  <a:srgbClr val="333333"/>
                </a:solidFill>
                <a:effectLst/>
                <a:latin typeface="Inter"/>
              </a:rPr>
              <a:t>Это особенно полезно тогда, когда у разработчиков (или у консультантов) открыто много баз (рабочая, тестовая, </a:t>
            </a:r>
            <a:r>
              <a:rPr lang="ru-RU" sz="1100" b="0" i="0" dirty="0" err="1">
                <a:solidFill>
                  <a:srgbClr val="333333"/>
                </a:solidFill>
                <a:effectLst/>
                <a:latin typeface="Inter"/>
              </a:rPr>
              <a:t>разработческая</a:t>
            </a:r>
            <a:r>
              <a:rPr lang="ru-RU" sz="1100" b="0" i="0" dirty="0">
                <a:solidFill>
                  <a:srgbClr val="333333"/>
                </a:solidFill>
                <a:effectLst/>
                <a:latin typeface="Inter"/>
              </a:rPr>
              <a:t> и т. д.) и они могут нечаянно ошибиться и поменять данные в рабочей базе. А если заголовок изменен, то уже «на автомате» – глаза в левый верхний угол, смотришь, что это за база – ага, тестовая, можно менять.</a:t>
            </a:r>
          </a:p>
          <a:p>
            <a:pPr algn="l"/>
            <a:r>
              <a:rPr lang="ru-RU" sz="1100" b="0" i="0" dirty="0">
                <a:solidFill>
                  <a:srgbClr val="333333"/>
                </a:solidFill>
                <a:effectLst/>
                <a:latin typeface="Inter"/>
              </a:rPr>
              <a:t>Таким образом, мы делаем изменение данных в информационных базах более безопасным.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13753C4-7E3E-4B0A-BE39-EAD4428BF1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656" y="893572"/>
            <a:ext cx="4298052" cy="246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299223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>
            <a:extLst>
              <a:ext uri="{FF2B5EF4-FFF2-40B4-BE49-F238E27FC236}">
                <a16:creationId xmlns:a16="http://schemas.microsoft.com/office/drawing/2014/main" id="{0A7E4B96-2D54-40A0-8F68-354493F998B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98290" y="-24334"/>
            <a:ext cx="7812360" cy="844550"/>
          </a:xfrm>
        </p:spPr>
        <p:txBody>
          <a:bodyPr/>
          <a:lstStyle/>
          <a:p>
            <a:pPr algn="ctr"/>
            <a:r>
              <a:rPr lang="ru-RU" sz="2800" b="1" i="0" dirty="0">
                <a:solidFill>
                  <a:srgbClr val="333333"/>
                </a:solidFill>
                <a:effectLst/>
                <a:latin typeface="Inter"/>
              </a:rPr>
              <a:t>Самоидентификация тестовых баз</a:t>
            </a:r>
            <a:endParaRPr lang="ru-RU" altLang="ru-RU" sz="3600" dirty="0"/>
          </a:p>
        </p:txBody>
      </p:sp>
      <p:sp>
        <p:nvSpPr>
          <p:cNvPr id="60419" name="Номер слайда 5">
            <a:extLst>
              <a:ext uri="{FF2B5EF4-FFF2-40B4-BE49-F238E27FC236}">
                <a16:creationId xmlns:a16="http://schemas.microsoft.com/office/drawing/2014/main" id="{57CE9448-03B4-4CFE-AA75-87BA905D9529}"/>
              </a:ext>
            </a:extLst>
          </p:cNvPr>
          <p:cNvSpPr txBox="1">
            <a:spLocks/>
          </p:cNvSpPr>
          <p:nvPr/>
        </p:nvSpPr>
        <p:spPr bwMode="auto">
          <a:xfrm>
            <a:off x="8459788" y="4806950"/>
            <a:ext cx="550862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23B2920-12D1-4AE4-8879-46927FF0E769}" type="slidenum">
              <a:rPr lang="ru-RU" altLang="ru-RU" sz="1400" b="1">
                <a:solidFill>
                  <a:srgbClr val="C00000"/>
                </a:solidFill>
                <a:latin typeface="Calibri" panose="020F0502020204030204" pitchFamily="34" charset="0"/>
              </a:rPr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22</a:t>
            </a:fld>
            <a:endParaRPr lang="ru-RU" altLang="ru-RU" sz="1400" b="1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1EBF36A-2653-4BDC-A519-7B3CF305B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4090608"/>
            <a:ext cx="685859" cy="71634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9E7F846-5752-4A18-A96C-3DC7D7234E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82" y="865759"/>
            <a:ext cx="6768752" cy="274260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0228FD1-C7E4-4F8B-B1F4-0A515745230C}"/>
              </a:ext>
            </a:extLst>
          </p:cNvPr>
          <p:cNvSpPr txBox="1"/>
          <p:nvPr/>
        </p:nvSpPr>
        <p:spPr>
          <a:xfrm>
            <a:off x="149826" y="3628943"/>
            <a:ext cx="88924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rgbClr val="333333"/>
                </a:solidFill>
                <a:effectLst/>
                <a:latin typeface="Inter"/>
              </a:rPr>
              <a:t>В конфигурациях на базе БСП 2 есть похожий механизм</a:t>
            </a:r>
            <a:r>
              <a:rPr lang="ru-RU" b="0" i="0" dirty="0">
                <a:solidFill>
                  <a:srgbClr val="333333"/>
                </a:solidFill>
                <a:effectLst/>
                <a:latin typeface="Inter"/>
              </a:rPr>
              <a:t>: если расположение информационной базы меняется, то задается вопрос – это копия базы или база была перемещена.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3220373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>
            <a:extLst>
              <a:ext uri="{FF2B5EF4-FFF2-40B4-BE49-F238E27FC236}">
                <a16:creationId xmlns:a16="http://schemas.microsoft.com/office/drawing/2014/main" id="{0A7E4B96-2D54-40A0-8F68-354493F998B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98290" y="-24334"/>
            <a:ext cx="7812360" cy="844550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rgbClr val="333333"/>
                </a:solidFill>
                <a:latin typeface="Inter"/>
              </a:rPr>
              <a:t>О</a:t>
            </a:r>
            <a:r>
              <a:rPr lang="ru-RU" sz="2800" b="1" i="0" dirty="0">
                <a:solidFill>
                  <a:srgbClr val="333333"/>
                </a:solidFill>
                <a:effectLst/>
                <a:latin typeface="Inter"/>
              </a:rPr>
              <a:t>бработка инициализации</a:t>
            </a:r>
            <a:endParaRPr lang="ru-RU" altLang="ru-RU" sz="3600" dirty="0"/>
          </a:p>
        </p:txBody>
      </p:sp>
      <p:sp>
        <p:nvSpPr>
          <p:cNvPr id="60419" name="Номер слайда 5">
            <a:extLst>
              <a:ext uri="{FF2B5EF4-FFF2-40B4-BE49-F238E27FC236}">
                <a16:creationId xmlns:a16="http://schemas.microsoft.com/office/drawing/2014/main" id="{57CE9448-03B4-4CFE-AA75-87BA905D9529}"/>
              </a:ext>
            </a:extLst>
          </p:cNvPr>
          <p:cNvSpPr txBox="1">
            <a:spLocks/>
          </p:cNvSpPr>
          <p:nvPr/>
        </p:nvSpPr>
        <p:spPr bwMode="auto">
          <a:xfrm>
            <a:off x="8459788" y="4806950"/>
            <a:ext cx="550862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23B2920-12D1-4AE4-8879-46927FF0E769}" type="slidenum">
              <a:rPr lang="ru-RU" altLang="ru-RU" sz="1400" b="1">
                <a:solidFill>
                  <a:srgbClr val="C00000"/>
                </a:solidFill>
                <a:latin typeface="Calibri" panose="020F0502020204030204" pitchFamily="34" charset="0"/>
              </a:rPr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23</a:t>
            </a:fld>
            <a:endParaRPr lang="ru-RU" altLang="ru-RU" sz="1400" b="1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1EBF36A-2653-4BDC-A519-7B3CF305B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4090608"/>
            <a:ext cx="685859" cy="71634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DAC46B5-F89E-4DB8-A2E7-2A132F9DCA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852606"/>
            <a:ext cx="4640982" cy="245385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82406E9-6256-4580-961F-F51B26C656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3245" y="2303634"/>
            <a:ext cx="4275190" cy="260626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56F8963-9C6C-4FB9-B23E-AB9860525D7C}"/>
              </a:ext>
            </a:extLst>
          </p:cNvPr>
          <p:cNvSpPr txBox="1"/>
          <p:nvPr/>
        </p:nvSpPr>
        <p:spPr>
          <a:xfrm>
            <a:off x="4592227" y="860886"/>
            <a:ext cx="4572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333333"/>
                </a:solidFill>
                <a:effectLst/>
                <a:latin typeface="Inter"/>
              </a:rPr>
              <a:t>Зачем это нужно? </a:t>
            </a:r>
            <a:r>
              <a:rPr lang="ru-RU" b="1" i="0" dirty="0">
                <a:solidFill>
                  <a:srgbClr val="333333"/>
                </a:solidFill>
                <a:effectLst/>
                <a:latin typeface="Inter"/>
              </a:rPr>
              <a:t>Часто при добавлении в конфигурацию новой функциональности необходимо произвести какие-то действия в самой базе данных</a:t>
            </a:r>
            <a:r>
              <a:rPr lang="ru-RU" b="0" i="0" dirty="0">
                <a:solidFill>
                  <a:srgbClr val="333333"/>
                </a:solidFill>
                <a:effectLst/>
                <a:latin typeface="Inter"/>
              </a:rPr>
              <a:t>: например, добавили предопределенный элемент справочника, и теперь нужно заполнить его реквизиты.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2677371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>
            <a:extLst>
              <a:ext uri="{FF2B5EF4-FFF2-40B4-BE49-F238E27FC236}">
                <a16:creationId xmlns:a16="http://schemas.microsoft.com/office/drawing/2014/main" id="{0A7E4B96-2D54-40A0-8F68-354493F998B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04950" y="0"/>
            <a:ext cx="8039050" cy="844550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rgbClr val="333333"/>
                </a:solidFill>
                <a:latin typeface="Inter"/>
              </a:rPr>
              <a:t>Введение в поставку и поддержку конфигураций</a:t>
            </a:r>
            <a:endParaRPr lang="ru-RU" altLang="ru-RU" sz="3600" dirty="0"/>
          </a:p>
        </p:txBody>
      </p:sp>
      <p:sp>
        <p:nvSpPr>
          <p:cNvPr id="60419" name="Номер слайда 5">
            <a:extLst>
              <a:ext uri="{FF2B5EF4-FFF2-40B4-BE49-F238E27FC236}">
                <a16:creationId xmlns:a16="http://schemas.microsoft.com/office/drawing/2014/main" id="{57CE9448-03B4-4CFE-AA75-87BA905D9529}"/>
              </a:ext>
            </a:extLst>
          </p:cNvPr>
          <p:cNvSpPr txBox="1">
            <a:spLocks/>
          </p:cNvSpPr>
          <p:nvPr/>
        </p:nvSpPr>
        <p:spPr bwMode="auto">
          <a:xfrm>
            <a:off x="8459788" y="4806950"/>
            <a:ext cx="550862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23B2920-12D1-4AE4-8879-46927FF0E769}" type="slidenum">
              <a:rPr lang="ru-RU" altLang="ru-RU" sz="1400" b="1">
                <a:solidFill>
                  <a:srgbClr val="C00000"/>
                </a:solidFill>
                <a:latin typeface="Calibri" panose="020F0502020204030204" pitchFamily="34" charset="0"/>
              </a:rPr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24</a:t>
            </a:fld>
            <a:endParaRPr lang="ru-RU" altLang="ru-RU" sz="1400" b="1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1EBF36A-2653-4BDC-A519-7B3CF305B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4090608"/>
            <a:ext cx="685859" cy="716342"/>
          </a:xfrm>
          <a:prstGeom prst="rect">
            <a:avLst/>
          </a:prstGeom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4E517E1A-C83E-405D-A5C3-7C34EA0082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3588951"/>
              </p:ext>
            </p:extLst>
          </p:nvPr>
        </p:nvGraphicFramePr>
        <p:xfrm>
          <a:off x="115890" y="1552739"/>
          <a:ext cx="8208269" cy="3230225"/>
        </p:xfrm>
        <a:graphic>
          <a:graphicData uri="http://schemas.openxmlformats.org/drawingml/2006/table">
            <a:tbl>
              <a:tblPr/>
              <a:tblGrid>
                <a:gridCol w="328331">
                  <a:extLst>
                    <a:ext uri="{9D8B030D-6E8A-4147-A177-3AD203B41FA5}">
                      <a16:colId xmlns:a16="http://schemas.microsoft.com/office/drawing/2014/main" val="850667330"/>
                    </a:ext>
                  </a:extLst>
                </a:gridCol>
                <a:gridCol w="1887901">
                  <a:extLst>
                    <a:ext uri="{9D8B030D-6E8A-4147-A177-3AD203B41FA5}">
                      <a16:colId xmlns:a16="http://schemas.microsoft.com/office/drawing/2014/main" val="3389878440"/>
                    </a:ext>
                  </a:extLst>
                </a:gridCol>
                <a:gridCol w="1559572">
                  <a:extLst>
                    <a:ext uri="{9D8B030D-6E8A-4147-A177-3AD203B41FA5}">
                      <a16:colId xmlns:a16="http://schemas.microsoft.com/office/drawing/2014/main" val="2872496572"/>
                    </a:ext>
                  </a:extLst>
                </a:gridCol>
                <a:gridCol w="4432465">
                  <a:extLst>
                    <a:ext uri="{9D8B030D-6E8A-4147-A177-3AD203B41FA5}">
                      <a16:colId xmlns:a16="http://schemas.microsoft.com/office/drawing/2014/main" val="3057237033"/>
                    </a:ext>
                  </a:extLst>
                </a:gridCol>
              </a:tblGrid>
              <a:tr h="568889"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 </a:t>
                      </a:r>
                    </a:p>
                  </a:txBody>
                  <a:tcPr marL="22860" marR="22860" marT="22860" marB="22860" anchor="ctr">
                    <a:lnL w="7620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>
                          <a:effectLst/>
                        </a:rPr>
                        <a:t>Пользователь</a:t>
                      </a:r>
                      <a:endParaRPr lang="ru-RU">
                        <a:effectLst/>
                      </a:endParaRPr>
                    </a:p>
                  </a:txBody>
                  <a:tcPr marL="22860" marR="22860" marT="22860" marB="22860" anchor="ctr">
                    <a:lnL w="7620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>
                          <a:effectLst/>
                        </a:rPr>
                        <a:t>Поставщик</a:t>
                      </a:r>
                      <a:endParaRPr lang="ru-RU">
                        <a:effectLst/>
                      </a:endParaRPr>
                    </a:p>
                  </a:txBody>
                  <a:tcPr marL="22860" marR="22860" marT="22860" marB="22860" anchor="ctr">
                    <a:lnL w="7620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>
                          <a:effectLst/>
                        </a:rPr>
                        <a:t>Правило обновления</a:t>
                      </a:r>
                      <a:endParaRPr lang="ru-RU">
                        <a:effectLst/>
                      </a:endParaRPr>
                    </a:p>
                  </a:txBody>
                  <a:tcPr marL="22860" marR="22860" marT="22860" marB="22860" anchor="ctr">
                    <a:lnL w="7620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0659179"/>
                  </a:ext>
                </a:extLst>
              </a:tr>
              <a:tr h="780432"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1</a:t>
                      </a:r>
                    </a:p>
                  </a:txBody>
                  <a:tcPr marL="22860" marR="22860" marT="22860" marB="22860" anchor="ctr">
                    <a:lnL w="7620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Менял</a:t>
                      </a:r>
                    </a:p>
                  </a:txBody>
                  <a:tcPr marL="22860" marR="22860" marT="22860" marB="22860" anchor="ctr">
                    <a:lnL w="7620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Не менял</a:t>
                      </a:r>
                    </a:p>
                  </a:txBody>
                  <a:tcPr marL="22860" marR="22860" marT="22860" marB="22860" anchor="ctr">
                    <a:lnL w="7620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Взять из конфигурации пользователя</a:t>
                      </a:r>
                    </a:p>
                  </a:txBody>
                  <a:tcPr marL="22860" marR="22860" marT="22860" marB="22860" anchor="ctr">
                    <a:lnL w="7620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5026501"/>
                  </a:ext>
                </a:extLst>
              </a:tr>
              <a:tr h="306325"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2</a:t>
                      </a:r>
                    </a:p>
                  </a:txBody>
                  <a:tcPr marL="22860" marR="22860" marT="22860" marB="22860" anchor="ctr">
                    <a:lnL w="7620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Менял</a:t>
                      </a:r>
                    </a:p>
                  </a:txBody>
                  <a:tcPr marL="22860" marR="22860" marT="22860" marB="22860" anchor="ctr">
                    <a:lnL w="7620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Менял</a:t>
                      </a:r>
                    </a:p>
                  </a:txBody>
                  <a:tcPr marL="22860" marR="22860" marT="22860" marB="22860" anchor="ctr">
                    <a:lnL w="7620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?</a:t>
                      </a:r>
                    </a:p>
                  </a:txBody>
                  <a:tcPr marL="22860" marR="22860" marT="22860" marB="22860" anchor="ctr">
                    <a:lnL w="7620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623165"/>
                  </a:ext>
                </a:extLst>
              </a:tr>
              <a:tr h="780432"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3</a:t>
                      </a:r>
                    </a:p>
                  </a:txBody>
                  <a:tcPr marL="22860" marR="22860" marT="22860" marB="22860" anchor="ctr">
                    <a:lnL w="7620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Не менял</a:t>
                      </a:r>
                    </a:p>
                  </a:txBody>
                  <a:tcPr marL="22860" marR="22860" marT="22860" marB="22860" anchor="ctr">
                    <a:lnL w="7620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Не менял</a:t>
                      </a:r>
                    </a:p>
                  </a:txBody>
                  <a:tcPr marL="22860" marR="22860" marT="22860" marB="22860" anchor="ctr">
                    <a:lnL w="7620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Взять из конфигурации пользователя</a:t>
                      </a:r>
                    </a:p>
                  </a:txBody>
                  <a:tcPr marL="22860" marR="22860" marT="22860" marB="22860" anchor="ctr">
                    <a:lnL w="7620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2776672"/>
                  </a:ext>
                </a:extLst>
              </a:tr>
              <a:tr h="780432"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4</a:t>
                      </a:r>
                    </a:p>
                  </a:txBody>
                  <a:tcPr marL="22860" marR="22860" marT="22860" marB="22860" anchor="ctr">
                    <a:lnL w="7620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Не менял</a:t>
                      </a:r>
                    </a:p>
                  </a:txBody>
                  <a:tcPr marL="22860" marR="22860" marT="22860" marB="22860" anchor="ctr">
                    <a:lnL w="7620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Менял</a:t>
                      </a:r>
                    </a:p>
                  </a:txBody>
                  <a:tcPr marL="22860" marR="22860" marT="22860" marB="22860" anchor="ctr">
                    <a:lnL w="7620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effectLst/>
                        </a:rPr>
                        <a:t>Взять из конфигурации поставщика</a:t>
                      </a:r>
                    </a:p>
                  </a:txBody>
                  <a:tcPr marL="22860" marR="22860" marT="22860" marB="22860" anchor="ctr">
                    <a:lnL w="7620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8807346"/>
                  </a:ext>
                </a:extLst>
              </a:tr>
            </a:tbl>
          </a:graphicData>
        </a:graphic>
      </p:graphicFrame>
      <p:sp>
        <p:nvSpPr>
          <p:cNvPr id="3" name="Rectangle 3">
            <a:extLst>
              <a:ext uri="{FF2B5EF4-FFF2-40B4-BE49-F238E27FC236}">
                <a16:creationId xmlns:a16="http://schemas.microsoft.com/office/drawing/2014/main" id="{E52F5F60-BC7B-4C12-B9CA-2AF4181621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759912"/>
            <a:ext cx="8208268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Общая схема обновления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Подробно рассмотрим ситуацию на примере любого свойства объекта метаданных. Возможны следующие варианты: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880771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>
            <a:extLst>
              <a:ext uri="{FF2B5EF4-FFF2-40B4-BE49-F238E27FC236}">
                <a16:creationId xmlns:a16="http://schemas.microsoft.com/office/drawing/2014/main" id="{0A7E4B96-2D54-40A0-8F68-354493F998B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98290" y="-24334"/>
            <a:ext cx="7812360" cy="844550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rgbClr val="333333"/>
                </a:solidFill>
                <a:latin typeface="Inter"/>
              </a:rPr>
              <a:t>Снимать конфигурацию с поддержки опасно!</a:t>
            </a:r>
            <a:endParaRPr lang="ru-RU" altLang="ru-RU" sz="3600" dirty="0"/>
          </a:p>
        </p:txBody>
      </p:sp>
      <p:sp>
        <p:nvSpPr>
          <p:cNvPr id="60419" name="Номер слайда 5">
            <a:extLst>
              <a:ext uri="{FF2B5EF4-FFF2-40B4-BE49-F238E27FC236}">
                <a16:creationId xmlns:a16="http://schemas.microsoft.com/office/drawing/2014/main" id="{57CE9448-03B4-4CFE-AA75-87BA905D9529}"/>
              </a:ext>
            </a:extLst>
          </p:cNvPr>
          <p:cNvSpPr txBox="1">
            <a:spLocks/>
          </p:cNvSpPr>
          <p:nvPr/>
        </p:nvSpPr>
        <p:spPr bwMode="auto">
          <a:xfrm>
            <a:off x="8459788" y="4806950"/>
            <a:ext cx="550862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23B2920-12D1-4AE4-8879-46927FF0E769}" type="slidenum">
              <a:rPr lang="ru-RU" altLang="ru-RU" sz="1400" b="1">
                <a:solidFill>
                  <a:srgbClr val="C00000"/>
                </a:solidFill>
                <a:latin typeface="Calibri" panose="020F0502020204030204" pitchFamily="34" charset="0"/>
              </a:rPr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25</a:t>
            </a:fld>
            <a:endParaRPr lang="ru-RU" altLang="ru-RU" sz="1400" b="1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1EBF36A-2653-4BDC-A519-7B3CF305B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4090608"/>
            <a:ext cx="685859" cy="716342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3B50C7B7-F597-496B-B831-B05ED92B2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47733"/>
            <a:ext cx="5035079" cy="373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FC6756-83EB-4313-B5D0-25B48D5CF834}"/>
              </a:ext>
            </a:extLst>
          </p:cNvPr>
          <p:cNvSpPr txBox="1"/>
          <p:nvPr/>
        </p:nvSpPr>
        <p:spPr>
          <a:xfrm>
            <a:off x="5247715" y="942994"/>
            <a:ext cx="406794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В "1С:Предприятии 8" любая конфигурация может стоять на поддержке одной или нескольких других конфигураций, называемых конфигурациями поставщика. В качестве конфигурации поставщика может выступать конфигурация, созданная командой 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Конфигурация - Поставка конфигурации - Создать файлы поставки и обновления конфигурации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. В результате выполнения этой команды создается файл конфигурации (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cf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).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000127902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>
            <a:extLst>
              <a:ext uri="{FF2B5EF4-FFF2-40B4-BE49-F238E27FC236}">
                <a16:creationId xmlns:a16="http://schemas.microsoft.com/office/drawing/2014/main" id="{0A7E4B96-2D54-40A0-8F68-354493F998B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5616" y="0"/>
            <a:ext cx="7812360" cy="844550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rgbClr val="333333"/>
                </a:solidFill>
                <a:latin typeface="Inter"/>
              </a:rPr>
              <a:t>Общая схема взаимодействия поставщика и пользователя</a:t>
            </a:r>
            <a:endParaRPr lang="ru-RU" altLang="ru-RU" sz="3600" dirty="0"/>
          </a:p>
        </p:txBody>
      </p:sp>
      <p:sp>
        <p:nvSpPr>
          <p:cNvPr id="60419" name="Номер слайда 5">
            <a:extLst>
              <a:ext uri="{FF2B5EF4-FFF2-40B4-BE49-F238E27FC236}">
                <a16:creationId xmlns:a16="http://schemas.microsoft.com/office/drawing/2014/main" id="{57CE9448-03B4-4CFE-AA75-87BA905D9529}"/>
              </a:ext>
            </a:extLst>
          </p:cNvPr>
          <p:cNvSpPr txBox="1">
            <a:spLocks/>
          </p:cNvSpPr>
          <p:nvPr/>
        </p:nvSpPr>
        <p:spPr bwMode="auto">
          <a:xfrm>
            <a:off x="8459788" y="4806950"/>
            <a:ext cx="550862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23B2920-12D1-4AE4-8879-46927FF0E769}" type="slidenum">
              <a:rPr lang="ru-RU" altLang="ru-RU" sz="1400" b="1">
                <a:solidFill>
                  <a:srgbClr val="C00000"/>
                </a:solidFill>
                <a:latin typeface="Calibri" panose="020F0502020204030204" pitchFamily="34" charset="0"/>
              </a:rPr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26</a:t>
            </a:fld>
            <a:endParaRPr lang="ru-RU" altLang="ru-RU" sz="1400" b="1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1EBF36A-2653-4BDC-A519-7B3CF305B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4090608"/>
            <a:ext cx="685859" cy="716342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8A82F851-C870-4DF7-BF1D-25E3F12D2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7574"/>
            <a:ext cx="70485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08652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>
            <a:extLst>
              <a:ext uri="{FF2B5EF4-FFF2-40B4-BE49-F238E27FC236}">
                <a16:creationId xmlns:a16="http://schemas.microsoft.com/office/drawing/2014/main" id="{0A7E4B96-2D54-40A0-8F68-354493F998B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5616" y="0"/>
            <a:ext cx="7812360" cy="844550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rgbClr val="333333"/>
                </a:solidFill>
                <a:latin typeface="Inter"/>
              </a:rPr>
              <a:t>Модификация алгоритма обновления с помощью правил поддержки</a:t>
            </a:r>
            <a:endParaRPr lang="ru-RU" altLang="ru-RU" sz="3600" dirty="0"/>
          </a:p>
        </p:txBody>
      </p:sp>
      <p:sp>
        <p:nvSpPr>
          <p:cNvPr id="60419" name="Номер слайда 5">
            <a:extLst>
              <a:ext uri="{FF2B5EF4-FFF2-40B4-BE49-F238E27FC236}">
                <a16:creationId xmlns:a16="http://schemas.microsoft.com/office/drawing/2014/main" id="{57CE9448-03B4-4CFE-AA75-87BA905D9529}"/>
              </a:ext>
            </a:extLst>
          </p:cNvPr>
          <p:cNvSpPr txBox="1">
            <a:spLocks/>
          </p:cNvSpPr>
          <p:nvPr/>
        </p:nvSpPr>
        <p:spPr bwMode="auto">
          <a:xfrm>
            <a:off x="8459788" y="4806950"/>
            <a:ext cx="550862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23B2920-12D1-4AE4-8879-46927FF0E769}" type="slidenum">
              <a:rPr lang="ru-RU" altLang="ru-RU" sz="1400" b="1">
                <a:solidFill>
                  <a:srgbClr val="C00000"/>
                </a:solidFill>
                <a:latin typeface="Calibri" panose="020F0502020204030204" pitchFamily="34" charset="0"/>
              </a:rPr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27</a:t>
            </a:fld>
            <a:endParaRPr lang="ru-RU" altLang="ru-RU" sz="1400" b="1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1EBF36A-2653-4BDC-A519-7B3CF305B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4090608"/>
            <a:ext cx="685859" cy="71634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2C555FF-488A-4A98-8D22-3814A82E65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8645"/>
          <a:stretch/>
        </p:blipFill>
        <p:spPr>
          <a:xfrm>
            <a:off x="-12928" y="2954374"/>
            <a:ext cx="9137868" cy="174272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8B9E67E-7DEC-463B-9CAF-3C27D764A102}"/>
              </a:ext>
            </a:extLst>
          </p:cNvPr>
          <p:cNvSpPr txBox="1"/>
          <p:nvPr/>
        </p:nvSpPr>
        <p:spPr>
          <a:xfrm>
            <a:off x="111766" y="929966"/>
            <a:ext cx="892899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2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Существуют три правила поддержки объекта метаданных: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2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"Объект поставщика не редактируется" - пользователь не может изменять объект поставщика. Основное предназначение этого правила будет описано ниже, но пользователь может установить его с целью страховки от случайных изменений. При обновлении такие объекты будут полностью заменяться на объекты поставщика новой версии.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2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"Объект поставщика редактируется с сохранением поддержки" - основное правило. В этом случае алгоритм объединения в точности совпадает с описанным.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2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"Объект поставщика снят с поддержки" - пользователь не хочет выполнять дальнейшие обновления данного объекта. Для того чтобы удалить объект поставщика, предварительно ему необходимо установить данное правило</a:t>
            </a:r>
          </a:p>
        </p:txBody>
      </p:sp>
    </p:spTree>
    <p:extLst>
      <p:ext uri="{BB962C8B-B14F-4D97-AF65-F5344CB8AC3E}">
        <p14:creationId xmlns:p14="http://schemas.microsoft.com/office/powerpoint/2010/main" val="3068181333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>
            <a:extLst>
              <a:ext uri="{FF2B5EF4-FFF2-40B4-BE49-F238E27FC236}">
                <a16:creationId xmlns:a16="http://schemas.microsoft.com/office/drawing/2014/main" id="{0A7E4B96-2D54-40A0-8F68-354493F998B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5616" y="0"/>
            <a:ext cx="7812360" cy="844550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rgbClr val="333333"/>
                </a:solidFill>
                <a:latin typeface="Inter"/>
              </a:rPr>
              <a:t>Ограничения действий пользователя со стороны поставщика с помощью правил поставки</a:t>
            </a:r>
            <a:endParaRPr lang="ru-RU" altLang="ru-RU" sz="3600" dirty="0"/>
          </a:p>
        </p:txBody>
      </p:sp>
      <p:sp>
        <p:nvSpPr>
          <p:cNvPr id="60419" name="Номер слайда 5">
            <a:extLst>
              <a:ext uri="{FF2B5EF4-FFF2-40B4-BE49-F238E27FC236}">
                <a16:creationId xmlns:a16="http://schemas.microsoft.com/office/drawing/2014/main" id="{57CE9448-03B4-4CFE-AA75-87BA905D9529}"/>
              </a:ext>
            </a:extLst>
          </p:cNvPr>
          <p:cNvSpPr txBox="1">
            <a:spLocks/>
          </p:cNvSpPr>
          <p:nvPr/>
        </p:nvSpPr>
        <p:spPr bwMode="auto">
          <a:xfrm>
            <a:off x="8459788" y="4806950"/>
            <a:ext cx="550862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23B2920-12D1-4AE4-8879-46927FF0E769}" type="slidenum">
              <a:rPr lang="ru-RU" altLang="ru-RU" sz="1400" b="1">
                <a:solidFill>
                  <a:srgbClr val="C00000"/>
                </a:solidFill>
                <a:latin typeface="Calibri" panose="020F0502020204030204" pitchFamily="34" charset="0"/>
              </a:rPr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28</a:t>
            </a:fld>
            <a:endParaRPr lang="ru-RU" altLang="ru-RU" sz="1400" b="1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1EBF36A-2653-4BDC-A519-7B3CF305B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4090608"/>
            <a:ext cx="685859" cy="716342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9321EC21-17AE-4C85-BFE4-3E55F6963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03598"/>
            <a:ext cx="6657975" cy="345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261004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>
            <a:extLst>
              <a:ext uri="{FF2B5EF4-FFF2-40B4-BE49-F238E27FC236}">
                <a16:creationId xmlns:a16="http://schemas.microsoft.com/office/drawing/2014/main" id="{0A7E4B96-2D54-40A0-8F68-354493F998B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5616" y="0"/>
            <a:ext cx="7812360" cy="844550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rgbClr val="333333"/>
                </a:solidFill>
                <a:latin typeface="Inter"/>
              </a:rPr>
              <a:t>Расширения конфигурации. </a:t>
            </a:r>
            <a:endParaRPr lang="ru-RU" altLang="ru-RU" sz="3600" dirty="0"/>
          </a:p>
        </p:txBody>
      </p:sp>
      <p:sp>
        <p:nvSpPr>
          <p:cNvPr id="60419" name="Номер слайда 5">
            <a:extLst>
              <a:ext uri="{FF2B5EF4-FFF2-40B4-BE49-F238E27FC236}">
                <a16:creationId xmlns:a16="http://schemas.microsoft.com/office/drawing/2014/main" id="{57CE9448-03B4-4CFE-AA75-87BA905D9529}"/>
              </a:ext>
            </a:extLst>
          </p:cNvPr>
          <p:cNvSpPr txBox="1">
            <a:spLocks/>
          </p:cNvSpPr>
          <p:nvPr/>
        </p:nvSpPr>
        <p:spPr bwMode="auto">
          <a:xfrm>
            <a:off x="8459788" y="4806950"/>
            <a:ext cx="550862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23B2920-12D1-4AE4-8879-46927FF0E769}" type="slidenum">
              <a:rPr lang="ru-RU" altLang="ru-RU" sz="1400" b="1">
                <a:solidFill>
                  <a:srgbClr val="C00000"/>
                </a:solidFill>
                <a:latin typeface="Calibri" panose="020F0502020204030204" pitchFamily="34" charset="0"/>
              </a:rPr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29</a:t>
            </a:fld>
            <a:endParaRPr lang="ru-RU" altLang="ru-RU" sz="1400" b="1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1EBF36A-2653-4BDC-A519-7B3CF305B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4090608"/>
            <a:ext cx="685859" cy="7163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B6A7A4D-430D-40BB-80B8-83B3E59D70A2}"/>
              </a:ext>
            </a:extLst>
          </p:cNvPr>
          <p:cNvSpPr txBox="1"/>
          <p:nvPr/>
        </p:nvSpPr>
        <p:spPr>
          <a:xfrm>
            <a:off x="144991" y="1047734"/>
            <a:ext cx="85689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Механизм расширения конфигурации ‑ это специальный механизм, предназначенный для доработки расширяемой конфигурации без изменения этой конфигурации (в том числе без снятия с поддержки).</a:t>
            </a:r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05B541-5FBB-4C90-BB23-CD7FA2E9B243}"/>
              </a:ext>
            </a:extLst>
          </p:cNvPr>
          <p:cNvSpPr txBox="1"/>
          <p:nvPr/>
        </p:nvSpPr>
        <p:spPr>
          <a:xfrm>
            <a:off x="133350" y="2483236"/>
            <a:ext cx="88773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Основное назначение расширения конфигурации ‑ это доработка прикладного решения при внедрении (или в «облаке») под нужды клиента. При этом дорабатываемую конфигурацию не надо снимать с поддержки. В результате сохраняется простота обновления типового прикладного решения, стоящего на поддержке, с необходимостью выполнять доработки. При разработке расширения следует понимать некоторые особенности функционирования расширения конфигурации. Так, расширяемая конфигурация в любой момент может быть изменена, например, в результате обновления. При этом разработчик расширения не может никак повлиять на возможность или невозможность обновления. Также следует учитывать тот факт, что в системе могут функционировать более одного расширения и автор каждого расширения (в общем случае) не знает, как функционирует другое расширение.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09063753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>
            <a:extLst>
              <a:ext uri="{FF2B5EF4-FFF2-40B4-BE49-F238E27FC236}">
                <a16:creationId xmlns:a16="http://schemas.microsoft.com/office/drawing/2014/main" id="{0A7E4B96-2D54-40A0-8F68-354493F998B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9525"/>
            <a:ext cx="9144000" cy="844550"/>
          </a:xfrm>
        </p:spPr>
        <p:txBody>
          <a:bodyPr/>
          <a:lstStyle/>
          <a:p>
            <a:pPr algn="ctr"/>
            <a:r>
              <a:rPr lang="ru-RU" sz="2800" b="1" i="0" dirty="0">
                <a:solidFill>
                  <a:srgbClr val="333333"/>
                </a:solidFill>
                <a:effectLst/>
                <a:latin typeface="Inter"/>
              </a:rPr>
              <a:t>Комментирование изменений кода</a:t>
            </a:r>
            <a:endParaRPr lang="ru-RU" altLang="ru-RU" sz="3600" dirty="0"/>
          </a:p>
        </p:txBody>
      </p:sp>
      <p:sp>
        <p:nvSpPr>
          <p:cNvPr id="60419" name="Номер слайда 5">
            <a:extLst>
              <a:ext uri="{FF2B5EF4-FFF2-40B4-BE49-F238E27FC236}">
                <a16:creationId xmlns:a16="http://schemas.microsoft.com/office/drawing/2014/main" id="{57CE9448-03B4-4CFE-AA75-87BA905D9529}"/>
              </a:ext>
            </a:extLst>
          </p:cNvPr>
          <p:cNvSpPr txBox="1">
            <a:spLocks/>
          </p:cNvSpPr>
          <p:nvPr/>
        </p:nvSpPr>
        <p:spPr bwMode="auto">
          <a:xfrm>
            <a:off x="8459788" y="4806950"/>
            <a:ext cx="550862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23B2920-12D1-4AE4-8879-46927FF0E769}" type="slidenum">
              <a:rPr lang="ru-RU" altLang="ru-RU" sz="1400" b="1">
                <a:solidFill>
                  <a:srgbClr val="C00000"/>
                </a:solidFill>
                <a:latin typeface="Calibri" panose="020F0502020204030204" pitchFamily="34" charset="0"/>
              </a:rPr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</a:t>
            </a:fld>
            <a:endParaRPr lang="ru-RU" altLang="ru-RU" sz="1400" b="1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1EBF36A-2653-4BDC-A519-7B3CF305B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4090608"/>
            <a:ext cx="685859" cy="71634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8771363-AF06-42FF-96C1-3637038614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818658"/>
            <a:ext cx="4726466" cy="26891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8E68E84-9874-4AC2-82B5-FEF86E5636B5}"/>
              </a:ext>
            </a:extLst>
          </p:cNvPr>
          <p:cNvSpPr txBox="1"/>
          <p:nvPr/>
        </p:nvSpPr>
        <p:spPr>
          <a:xfrm>
            <a:off x="4644008" y="1098508"/>
            <a:ext cx="45720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3333"/>
                </a:solidFill>
                <a:effectLst/>
                <a:latin typeface="Inter"/>
              </a:rPr>
              <a:t>В начале изменения находится </a:t>
            </a:r>
            <a:r>
              <a:rPr lang="ru-RU" b="1" i="0" dirty="0">
                <a:solidFill>
                  <a:srgbClr val="333333"/>
                </a:solidFill>
                <a:effectLst/>
                <a:latin typeface="Inter"/>
              </a:rPr>
              <a:t>открывающий комментарий</a:t>
            </a:r>
            <a:r>
              <a:rPr lang="ru-RU" b="0" i="0" dirty="0">
                <a:solidFill>
                  <a:srgbClr val="333333"/>
                </a:solidFill>
                <a:effectLst/>
                <a:latin typeface="Inter"/>
              </a:rPr>
              <a:t> (начинается со знаков </a:t>
            </a:r>
            <a:r>
              <a:rPr lang="ru-RU" b="1" i="0" dirty="0">
                <a:solidFill>
                  <a:srgbClr val="333333"/>
                </a:solidFill>
                <a:effectLst/>
                <a:latin typeface="Inter"/>
              </a:rPr>
              <a:t>//++</a:t>
            </a:r>
            <a:r>
              <a:rPr lang="ru-RU" b="0" i="0" dirty="0">
                <a:solidFill>
                  <a:srgbClr val="333333"/>
                </a:solidFill>
                <a:effectLst/>
                <a:latin typeface="Inter"/>
              </a:rPr>
              <a:t>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3333"/>
                </a:solidFill>
                <a:effectLst/>
                <a:latin typeface="Inter"/>
              </a:rPr>
              <a:t>В конце –</a:t>
            </a:r>
            <a:r>
              <a:rPr lang="ru-RU" b="1" i="0" dirty="0">
                <a:solidFill>
                  <a:srgbClr val="333333"/>
                </a:solidFill>
                <a:effectLst/>
                <a:latin typeface="Inter"/>
              </a:rPr>
              <a:t> закрывающий комментарий</a:t>
            </a:r>
            <a:r>
              <a:rPr lang="ru-RU" b="0" i="0" dirty="0">
                <a:solidFill>
                  <a:srgbClr val="333333"/>
                </a:solidFill>
                <a:effectLst/>
                <a:latin typeface="Inter"/>
              </a:rPr>
              <a:t> (начинается со знаков </a:t>
            </a:r>
            <a:r>
              <a:rPr lang="ru-RU" b="1" i="0" dirty="0">
                <a:solidFill>
                  <a:srgbClr val="333333"/>
                </a:solidFill>
                <a:effectLst/>
                <a:latin typeface="Inter"/>
              </a:rPr>
              <a:t>//--</a:t>
            </a:r>
            <a:r>
              <a:rPr lang="ru-RU" b="0" i="0" dirty="0">
                <a:solidFill>
                  <a:srgbClr val="333333"/>
                </a:solidFill>
                <a:effectLst/>
                <a:latin typeface="Inter"/>
              </a:rPr>
              <a:t>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3333"/>
                </a:solidFill>
                <a:effectLst/>
                <a:latin typeface="Inter"/>
              </a:rPr>
              <a:t>А </a:t>
            </a:r>
            <a:r>
              <a:rPr lang="ru-RU" b="1" i="0" dirty="0">
                <a:solidFill>
                  <a:srgbClr val="333333"/>
                </a:solidFill>
                <a:effectLst/>
                <a:latin typeface="Inter"/>
              </a:rPr>
              <a:t>те изменения, который выполнил разработчик, находятся в середине</a:t>
            </a:r>
            <a:r>
              <a:rPr lang="ru-RU" b="0" i="0" dirty="0">
                <a:solidFill>
                  <a:srgbClr val="333333"/>
                </a:solidFill>
                <a:effectLst/>
                <a:latin typeface="Inter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50249247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>
            <a:extLst>
              <a:ext uri="{FF2B5EF4-FFF2-40B4-BE49-F238E27FC236}">
                <a16:creationId xmlns:a16="http://schemas.microsoft.com/office/drawing/2014/main" id="{0A7E4B96-2D54-40A0-8F68-354493F998B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5616" y="0"/>
            <a:ext cx="7812360" cy="844550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rgbClr val="333333"/>
                </a:solidFill>
                <a:latin typeface="Inter"/>
              </a:rPr>
              <a:t>Расширения конфигурации. </a:t>
            </a:r>
            <a:endParaRPr lang="ru-RU" altLang="ru-RU" sz="3600" dirty="0"/>
          </a:p>
        </p:txBody>
      </p:sp>
      <p:sp>
        <p:nvSpPr>
          <p:cNvPr id="60419" name="Номер слайда 5">
            <a:extLst>
              <a:ext uri="{FF2B5EF4-FFF2-40B4-BE49-F238E27FC236}">
                <a16:creationId xmlns:a16="http://schemas.microsoft.com/office/drawing/2014/main" id="{57CE9448-03B4-4CFE-AA75-87BA905D9529}"/>
              </a:ext>
            </a:extLst>
          </p:cNvPr>
          <p:cNvSpPr txBox="1">
            <a:spLocks/>
          </p:cNvSpPr>
          <p:nvPr/>
        </p:nvSpPr>
        <p:spPr bwMode="auto">
          <a:xfrm>
            <a:off x="8459788" y="4806950"/>
            <a:ext cx="550862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23B2920-12D1-4AE4-8879-46927FF0E769}" type="slidenum">
              <a:rPr lang="ru-RU" altLang="ru-RU" sz="1400" b="1">
                <a:solidFill>
                  <a:srgbClr val="C00000"/>
                </a:solidFill>
                <a:latin typeface="Calibri" panose="020F0502020204030204" pitchFamily="34" charset="0"/>
              </a:rPr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30</a:t>
            </a:fld>
            <a:endParaRPr lang="ru-RU" altLang="ru-RU" sz="1400" b="1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1EBF36A-2653-4BDC-A519-7B3CF305B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4090608"/>
            <a:ext cx="685859" cy="71634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D5F6F40-6C82-4ECC-848D-29EAC451C6E5}"/>
              </a:ext>
            </a:extLst>
          </p:cNvPr>
          <p:cNvSpPr txBox="1"/>
          <p:nvPr/>
        </p:nvSpPr>
        <p:spPr>
          <a:xfrm>
            <a:off x="251520" y="855445"/>
            <a:ext cx="864096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Каждое расширение имеет свое назначение (свойство расширения </a:t>
            </a:r>
            <a:r>
              <a:rPr lang="ru-RU" sz="1800" b="0" i="0" u="none" strike="noStrike" dirty="0">
                <a:solidFill>
                  <a:srgbClr val="0070C0"/>
                </a:solidFill>
                <a:effectLst/>
                <a:latin typeface="Verdana" panose="020B0604030504040204" pitchFamily="34" charset="0"/>
              </a:rPr>
              <a:t>Назначение расширения конфигурации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). Назначение расширения конфигурации описывает, для какой цели создается это расширение. Расширение может иметь одно из следующих назначений:</a:t>
            </a:r>
          </a:p>
          <a:p>
            <a:pPr algn="l"/>
            <a:r>
              <a:rPr lang="ru-RU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● </a:t>
            </a:r>
            <a:r>
              <a:rPr lang="ru-RU" sz="1800" b="0" i="0" u="none" strike="noStrike" dirty="0">
                <a:solidFill>
                  <a:srgbClr val="0070C0"/>
                </a:solidFill>
                <a:effectLst/>
                <a:latin typeface="Verdana" panose="020B0604030504040204" pitchFamily="34" charset="0"/>
              </a:rPr>
              <a:t>Исправление</a:t>
            </a:r>
          </a:p>
          <a:p>
            <a:pPr algn="l"/>
            <a:r>
              <a:rPr lang="ru-RU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● </a:t>
            </a:r>
            <a:r>
              <a:rPr lang="ru-RU" sz="1800" b="0" i="0" u="none" strike="noStrike" dirty="0">
                <a:solidFill>
                  <a:srgbClr val="0070C0"/>
                </a:solidFill>
                <a:effectLst/>
                <a:latin typeface="Verdana" panose="020B0604030504040204" pitchFamily="34" charset="0"/>
              </a:rPr>
              <a:t>Адаптация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</a:p>
          <a:p>
            <a:pPr algn="l"/>
            <a:r>
              <a:rPr lang="ru-RU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● </a:t>
            </a:r>
            <a:r>
              <a:rPr lang="ru-RU" sz="1800" b="0" i="0" u="none" strike="noStrike" dirty="0">
                <a:solidFill>
                  <a:srgbClr val="0070C0"/>
                </a:solidFill>
                <a:effectLst/>
                <a:latin typeface="Verdana" panose="020B0604030504040204" pitchFamily="34" charset="0"/>
              </a:rPr>
              <a:t>Дополнение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35FB200-8F81-47ED-96E8-C355E53C2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161" y="2350088"/>
            <a:ext cx="6379727" cy="1627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301435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>
            <a:extLst>
              <a:ext uri="{FF2B5EF4-FFF2-40B4-BE49-F238E27FC236}">
                <a16:creationId xmlns:a16="http://schemas.microsoft.com/office/drawing/2014/main" id="{0A7E4B96-2D54-40A0-8F68-354493F998B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5616" y="0"/>
            <a:ext cx="7812360" cy="844550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rgbClr val="333333"/>
                </a:solidFill>
                <a:latin typeface="Inter"/>
              </a:rPr>
              <a:t>Расширения конфигурации. </a:t>
            </a:r>
            <a:endParaRPr lang="ru-RU" altLang="ru-RU" sz="3600" dirty="0"/>
          </a:p>
        </p:txBody>
      </p:sp>
      <p:sp>
        <p:nvSpPr>
          <p:cNvPr id="60419" name="Номер слайда 5">
            <a:extLst>
              <a:ext uri="{FF2B5EF4-FFF2-40B4-BE49-F238E27FC236}">
                <a16:creationId xmlns:a16="http://schemas.microsoft.com/office/drawing/2014/main" id="{57CE9448-03B4-4CFE-AA75-87BA905D9529}"/>
              </a:ext>
            </a:extLst>
          </p:cNvPr>
          <p:cNvSpPr txBox="1">
            <a:spLocks/>
          </p:cNvSpPr>
          <p:nvPr/>
        </p:nvSpPr>
        <p:spPr bwMode="auto">
          <a:xfrm>
            <a:off x="8459788" y="4806950"/>
            <a:ext cx="550862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23B2920-12D1-4AE4-8879-46927FF0E769}" type="slidenum">
              <a:rPr lang="ru-RU" altLang="ru-RU" sz="1400" b="1">
                <a:solidFill>
                  <a:srgbClr val="C00000"/>
                </a:solidFill>
                <a:latin typeface="Calibri" panose="020F0502020204030204" pitchFamily="34" charset="0"/>
              </a:rPr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31</a:t>
            </a:fld>
            <a:endParaRPr lang="ru-RU" altLang="ru-RU" sz="1400" b="1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1EBF36A-2653-4BDC-A519-7B3CF305B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4090608"/>
            <a:ext cx="685859" cy="716342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BE96A505-BA2A-4B9C-B1B5-76037E3DF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91552"/>
            <a:ext cx="5122526" cy="1715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258897A-47B3-44A0-9A01-B1E6D97FB809}"/>
              </a:ext>
            </a:extLst>
          </p:cNvPr>
          <p:cNvSpPr txBox="1"/>
          <p:nvPr/>
        </p:nvSpPr>
        <p:spPr>
          <a:xfrm>
            <a:off x="161764" y="845221"/>
            <a:ext cx="88204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333333"/>
                </a:solidFill>
                <a:effectLst/>
                <a:latin typeface="Helvetica Neue"/>
              </a:rPr>
              <a:t>Создаем новое расширение в конфигураторе в окне «Расширения конфигурации», меню Конфигурация -&gt; Расширения конфигурации. 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8E0DF0-F5EC-4DBE-9117-048AA2A72B44}"/>
              </a:ext>
            </a:extLst>
          </p:cNvPr>
          <p:cNvSpPr txBox="1"/>
          <p:nvPr/>
        </p:nvSpPr>
        <p:spPr>
          <a:xfrm>
            <a:off x="161764" y="3153265"/>
            <a:ext cx="882047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При создании расширения необходимо указать имя расширения, его синоним и префикс имен методов и объектов, создаваемых в расширении. Этот префикс будет автоматически добавляться к новым отчетам, обработкам и подсистемам, которые созданы в расширении, а также к обработчикам событий, которые создаются в расширяющих формах.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4480145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>
            <a:extLst>
              <a:ext uri="{FF2B5EF4-FFF2-40B4-BE49-F238E27FC236}">
                <a16:creationId xmlns:a16="http://schemas.microsoft.com/office/drawing/2014/main" id="{0A7E4B96-2D54-40A0-8F68-354493F998B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5616" y="0"/>
            <a:ext cx="7812360" cy="844550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rgbClr val="333333"/>
                </a:solidFill>
                <a:latin typeface="Inter"/>
              </a:rPr>
              <a:t>Расширения конфигурации. </a:t>
            </a:r>
            <a:endParaRPr lang="ru-RU" altLang="ru-RU" sz="3600" dirty="0"/>
          </a:p>
        </p:txBody>
      </p:sp>
      <p:sp>
        <p:nvSpPr>
          <p:cNvPr id="60419" name="Номер слайда 5">
            <a:extLst>
              <a:ext uri="{FF2B5EF4-FFF2-40B4-BE49-F238E27FC236}">
                <a16:creationId xmlns:a16="http://schemas.microsoft.com/office/drawing/2014/main" id="{57CE9448-03B4-4CFE-AA75-87BA905D9529}"/>
              </a:ext>
            </a:extLst>
          </p:cNvPr>
          <p:cNvSpPr txBox="1">
            <a:spLocks/>
          </p:cNvSpPr>
          <p:nvPr/>
        </p:nvSpPr>
        <p:spPr bwMode="auto">
          <a:xfrm>
            <a:off x="8459788" y="4806950"/>
            <a:ext cx="550862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23B2920-12D1-4AE4-8879-46927FF0E769}" type="slidenum">
              <a:rPr lang="ru-RU" altLang="ru-RU" sz="1400" b="1">
                <a:solidFill>
                  <a:srgbClr val="C00000"/>
                </a:solidFill>
                <a:latin typeface="Calibri" panose="020F0502020204030204" pitchFamily="34" charset="0"/>
              </a:rPr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32</a:t>
            </a:fld>
            <a:endParaRPr lang="ru-RU" altLang="ru-RU" sz="1400" b="1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1EBF36A-2653-4BDC-A519-7B3CF305B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4090608"/>
            <a:ext cx="685859" cy="716342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BE96A505-BA2A-4B9C-B1B5-76037E3DF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91552"/>
            <a:ext cx="5122526" cy="1715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258897A-47B3-44A0-9A01-B1E6D97FB809}"/>
              </a:ext>
            </a:extLst>
          </p:cNvPr>
          <p:cNvSpPr txBox="1"/>
          <p:nvPr/>
        </p:nvSpPr>
        <p:spPr>
          <a:xfrm>
            <a:off x="161764" y="845221"/>
            <a:ext cx="88204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333333"/>
                </a:solidFill>
                <a:effectLst/>
                <a:latin typeface="Helvetica Neue"/>
              </a:rPr>
              <a:t>Создаем новое расширение в конфигураторе в окне «Расширения конфигурации», меню Конфигурация -&gt; Расширения конфигурации. 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8E0DF0-F5EC-4DBE-9117-048AA2A72B44}"/>
              </a:ext>
            </a:extLst>
          </p:cNvPr>
          <p:cNvSpPr txBox="1"/>
          <p:nvPr/>
        </p:nvSpPr>
        <p:spPr>
          <a:xfrm>
            <a:off x="161764" y="3329622"/>
            <a:ext cx="882047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При создании нового расширения из расширяемой конфигурации автоматически копируются следующие свойства: </a:t>
            </a:r>
            <a:r>
              <a:rPr lang="ru-RU" b="0" i="0" u="none" strike="noStrike" dirty="0">
                <a:solidFill>
                  <a:srgbClr val="0070C0"/>
                </a:solidFill>
                <a:effectLst/>
                <a:latin typeface="Verdana" panose="020B0604030504040204" pitchFamily="34" charset="0"/>
              </a:rPr>
              <a:t>Основной режим запуска</a:t>
            </a:r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, </a:t>
            </a:r>
            <a:r>
              <a:rPr lang="ru-RU" b="0" i="0" u="none" strike="noStrike" dirty="0">
                <a:solidFill>
                  <a:srgbClr val="0070C0"/>
                </a:solidFill>
                <a:effectLst/>
                <a:latin typeface="Verdana" panose="020B0604030504040204" pitchFamily="34" charset="0"/>
              </a:rPr>
              <a:t>Назначение использования</a:t>
            </a:r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, </a:t>
            </a:r>
            <a:r>
              <a:rPr lang="ru-RU" b="0" i="0" u="none" strike="noStrike" dirty="0">
                <a:solidFill>
                  <a:srgbClr val="0070C0"/>
                </a:solidFill>
                <a:effectLst/>
                <a:latin typeface="Verdana" panose="020B0604030504040204" pitchFamily="34" charset="0"/>
              </a:rPr>
              <a:t>Основной язык</a:t>
            </a:r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, </a:t>
            </a:r>
            <a:r>
              <a:rPr lang="ru-RU" b="0" i="0" u="none" strike="noStrike" dirty="0">
                <a:solidFill>
                  <a:srgbClr val="0070C0"/>
                </a:solidFill>
                <a:effectLst/>
                <a:latin typeface="Verdana" panose="020B0604030504040204" pitchFamily="34" charset="0"/>
              </a:rPr>
              <a:t>Режим совместимости интерфейса</a:t>
            </a:r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и </a:t>
            </a:r>
            <a:r>
              <a:rPr lang="ru-RU" b="0" i="0" u="none" strike="noStrike" dirty="0">
                <a:solidFill>
                  <a:srgbClr val="0070C0"/>
                </a:solidFill>
                <a:effectLst/>
                <a:latin typeface="Verdana" panose="020B0604030504040204" pitchFamily="34" charset="0"/>
              </a:rPr>
              <a:t>Режим совместимости</a:t>
            </a:r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. Эти же свойства помечаются как контролируемые.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946694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>
            <a:extLst>
              <a:ext uri="{FF2B5EF4-FFF2-40B4-BE49-F238E27FC236}">
                <a16:creationId xmlns:a16="http://schemas.microsoft.com/office/drawing/2014/main" id="{0A7E4B96-2D54-40A0-8F68-354493F998B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5616" y="0"/>
            <a:ext cx="7812360" cy="844550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rgbClr val="333333"/>
                </a:solidFill>
                <a:latin typeface="Inter"/>
              </a:rPr>
              <a:t>Расширения конфигурации. </a:t>
            </a:r>
            <a:endParaRPr lang="ru-RU" altLang="ru-RU" sz="3600" dirty="0"/>
          </a:p>
        </p:txBody>
      </p:sp>
      <p:sp>
        <p:nvSpPr>
          <p:cNvPr id="60419" name="Номер слайда 5">
            <a:extLst>
              <a:ext uri="{FF2B5EF4-FFF2-40B4-BE49-F238E27FC236}">
                <a16:creationId xmlns:a16="http://schemas.microsoft.com/office/drawing/2014/main" id="{57CE9448-03B4-4CFE-AA75-87BA905D9529}"/>
              </a:ext>
            </a:extLst>
          </p:cNvPr>
          <p:cNvSpPr txBox="1">
            <a:spLocks/>
          </p:cNvSpPr>
          <p:nvPr/>
        </p:nvSpPr>
        <p:spPr bwMode="auto">
          <a:xfrm>
            <a:off x="8459788" y="4806950"/>
            <a:ext cx="550862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23B2920-12D1-4AE4-8879-46927FF0E769}" type="slidenum">
              <a:rPr lang="ru-RU" altLang="ru-RU" sz="1400" b="1">
                <a:solidFill>
                  <a:srgbClr val="C00000"/>
                </a:solidFill>
                <a:latin typeface="Calibri" panose="020F0502020204030204" pitchFamily="34" charset="0"/>
              </a:rPr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33</a:t>
            </a:fld>
            <a:endParaRPr lang="ru-RU" altLang="ru-RU" sz="1400" b="1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1EBF36A-2653-4BDC-A519-7B3CF305B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4090608"/>
            <a:ext cx="685859" cy="71634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58E0DF0-F5EC-4DBE-9117-048AA2A72B44}"/>
              </a:ext>
            </a:extLst>
          </p:cNvPr>
          <p:cNvSpPr txBox="1"/>
          <p:nvPr/>
        </p:nvSpPr>
        <p:spPr>
          <a:xfrm>
            <a:off x="161764" y="967168"/>
            <a:ext cx="8820472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1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В расширении конфигурации не поддерживается создание следующих собственных объектов:</a:t>
            </a:r>
          </a:p>
          <a:p>
            <a:pPr algn="l"/>
            <a:r>
              <a:rPr lang="ru-RU" sz="11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● Общие реквизиты.</a:t>
            </a:r>
          </a:p>
          <a:p>
            <a:pPr algn="l"/>
            <a:r>
              <a:rPr lang="ru-RU" sz="11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● Критерии отбора.</a:t>
            </a:r>
          </a:p>
          <a:p>
            <a:pPr algn="l"/>
            <a:r>
              <a:rPr lang="ru-RU" sz="11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● Подписки на события.</a:t>
            </a:r>
          </a:p>
          <a:p>
            <a:pPr algn="l"/>
            <a:r>
              <a:rPr lang="ru-RU" sz="11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● Регламентные задания.</a:t>
            </a:r>
          </a:p>
          <a:p>
            <a:pPr algn="l"/>
            <a:r>
              <a:rPr lang="ru-RU" sz="11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● Функциональные опции и параметры функциональных опций.</a:t>
            </a:r>
          </a:p>
          <a:p>
            <a:pPr algn="l"/>
            <a:r>
              <a:rPr lang="ru-RU" sz="11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● Определяемые типы.</a:t>
            </a:r>
          </a:p>
          <a:p>
            <a:pPr algn="l"/>
            <a:r>
              <a:rPr lang="ru-RU" sz="11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● Хранилища настроек.</a:t>
            </a:r>
          </a:p>
          <a:p>
            <a:pPr algn="l"/>
            <a:r>
              <a:rPr lang="ru-RU" sz="11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● Языки.</a:t>
            </a:r>
          </a:p>
          <a:p>
            <a:pPr algn="l"/>
            <a:r>
              <a:rPr lang="ru-RU" sz="11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● Константы.</a:t>
            </a:r>
          </a:p>
          <a:p>
            <a:pPr algn="l"/>
            <a:r>
              <a:rPr lang="ru-RU" sz="11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● Журналы документов.</a:t>
            </a:r>
          </a:p>
          <a:p>
            <a:pPr algn="l"/>
            <a:r>
              <a:rPr lang="ru-RU" sz="11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● Бизнес-процессы и задачи.</a:t>
            </a:r>
          </a:p>
          <a:p>
            <a:pPr algn="l"/>
            <a:r>
              <a:rPr lang="ru-RU" sz="11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● Внешние источники данных.</a:t>
            </a:r>
          </a:p>
          <a:p>
            <a:pPr algn="l"/>
            <a:r>
              <a:rPr lang="ru-RU" sz="11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Не поддерживается расширение следующих объектов:</a:t>
            </a:r>
          </a:p>
          <a:p>
            <a:pPr algn="l"/>
            <a:r>
              <a:rPr lang="ru-RU" sz="11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● Нельзя создавать подчиненные подсистемы.</a:t>
            </a:r>
          </a:p>
          <a:p>
            <a:pPr algn="l"/>
            <a:r>
              <a:rPr lang="ru-RU" sz="11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● Если объект не может быть собственным объектом расширения ‑ его расширение также не поддерживается.</a:t>
            </a:r>
          </a:p>
          <a:p>
            <a:pPr algn="l"/>
            <a:r>
              <a:rPr lang="ru-RU" sz="11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● Не поддерживается добавление реквизитов и табличных частей для:</a:t>
            </a:r>
          </a:p>
          <a:p>
            <a:pPr algn="l"/>
            <a:r>
              <a:rPr lang="ru-RU" sz="11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● План видов характеристик;</a:t>
            </a:r>
          </a:p>
          <a:p>
            <a:pPr algn="l"/>
            <a:r>
              <a:rPr lang="ru-RU" sz="11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● План счетов;</a:t>
            </a:r>
          </a:p>
          <a:p>
            <a:pPr algn="l"/>
            <a:r>
              <a:rPr lang="ru-RU" sz="11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● План видов расчетов.</a:t>
            </a:r>
          </a:p>
          <a:p>
            <a:pPr algn="l"/>
            <a:r>
              <a:rPr lang="ru-RU" sz="11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● Не поддерживается изменение структуры регистров всех видов. Поддерживается только расширение состава регистраторов.</a:t>
            </a:r>
          </a:p>
        </p:txBody>
      </p:sp>
    </p:spTree>
    <p:extLst>
      <p:ext uri="{BB962C8B-B14F-4D97-AF65-F5344CB8AC3E}">
        <p14:creationId xmlns:p14="http://schemas.microsoft.com/office/powerpoint/2010/main" val="2141744083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>
            <a:extLst>
              <a:ext uri="{FF2B5EF4-FFF2-40B4-BE49-F238E27FC236}">
                <a16:creationId xmlns:a16="http://schemas.microsoft.com/office/drawing/2014/main" id="{0A7E4B96-2D54-40A0-8F68-354493F998B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5616" y="0"/>
            <a:ext cx="7812360" cy="844550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rgbClr val="333333"/>
                </a:solidFill>
                <a:latin typeface="Inter"/>
              </a:rPr>
              <a:t>Расширения конфигурации. </a:t>
            </a:r>
            <a:endParaRPr lang="ru-RU" altLang="ru-RU" sz="3600" dirty="0"/>
          </a:p>
        </p:txBody>
      </p:sp>
      <p:sp>
        <p:nvSpPr>
          <p:cNvPr id="60419" name="Номер слайда 5">
            <a:extLst>
              <a:ext uri="{FF2B5EF4-FFF2-40B4-BE49-F238E27FC236}">
                <a16:creationId xmlns:a16="http://schemas.microsoft.com/office/drawing/2014/main" id="{57CE9448-03B4-4CFE-AA75-87BA905D9529}"/>
              </a:ext>
            </a:extLst>
          </p:cNvPr>
          <p:cNvSpPr txBox="1">
            <a:spLocks/>
          </p:cNvSpPr>
          <p:nvPr/>
        </p:nvSpPr>
        <p:spPr bwMode="auto">
          <a:xfrm>
            <a:off x="8459788" y="4806950"/>
            <a:ext cx="550862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23B2920-12D1-4AE4-8879-46927FF0E769}" type="slidenum">
              <a:rPr lang="ru-RU" altLang="ru-RU" sz="1400" b="1">
                <a:solidFill>
                  <a:srgbClr val="C00000"/>
                </a:solidFill>
                <a:latin typeface="Calibri" panose="020F0502020204030204" pitchFamily="34" charset="0"/>
              </a:rPr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34</a:t>
            </a:fld>
            <a:endParaRPr lang="ru-RU" altLang="ru-RU" sz="1400" b="1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1EBF36A-2653-4BDC-A519-7B3CF305B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4090608"/>
            <a:ext cx="685859" cy="716342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2A9B101-5DEA-4937-A14C-92CD9DCBE9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954410"/>
            <a:ext cx="6139978" cy="313619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A4803E4-CE08-445B-9BCF-756543103FB2}"/>
              </a:ext>
            </a:extLst>
          </p:cNvPr>
          <p:cNvSpPr txBox="1"/>
          <p:nvPr/>
        </p:nvSpPr>
        <p:spPr>
          <a:xfrm>
            <a:off x="233772" y="4252952"/>
            <a:ext cx="86764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На рисунке видно, что после добавления реквизита формы </a:t>
            </a:r>
            <a:r>
              <a:rPr lang="ru-RU" sz="1200" b="0" i="0" dirty="0">
                <a:solidFill>
                  <a:srgbClr val="AC3333"/>
                </a:solidFill>
                <a:effectLst/>
                <a:latin typeface="Courier New" panose="02070309020205020404" pitchFamily="49" charset="0"/>
              </a:rPr>
              <a:t>Объект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(можно считать, что это тип </a:t>
            </a:r>
            <a:r>
              <a:rPr lang="ru-RU" sz="1200" b="0" i="0" dirty="0" err="1">
                <a:solidFill>
                  <a:srgbClr val="AC3333"/>
                </a:solidFill>
                <a:effectLst/>
                <a:latin typeface="Courier New" panose="02070309020205020404" pitchFamily="49" charset="0"/>
              </a:rPr>
              <a:t>СправочникСсылка.Товары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), в расширение были добавлены все реквизиты справочника </a:t>
            </a:r>
            <a:r>
              <a:rPr lang="ru-RU" sz="1200" b="0" i="0" dirty="0">
                <a:solidFill>
                  <a:srgbClr val="AC3333"/>
                </a:solidFill>
                <a:effectLst/>
                <a:latin typeface="Courier New" panose="02070309020205020404" pitchFamily="49" charset="0"/>
              </a:rPr>
              <a:t>Товары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и все объекты конфигурации, которые указаны в качестве типов </a:t>
            </a:r>
            <a:r>
              <a:rPr lang="ru-RU" sz="1200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реквизщитов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этого справочника.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130260932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>
            <a:extLst>
              <a:ext uri="{FF2B5EF4-FFF2-40B4-BE49-F238E27FC236}">
                <a16:creationId xmlns:a16="http://schemas.microsoft.com/office/drawing/2014/main" id="{0A7E4B96-2D54-40A0-8F68-354493F998B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5616" y="0"/>
            <a:ext cx="7812360" cy="844550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rgbClr val="333333"/>
                </a:solidFill>
                <a:latin typeface="Inter"/>
              </a:rPr>
              <a:t>Расширения конфигурации. </a:t>
            </a:r>
            <a:endParaRPr lang="ru-RU" altLang="ru-RU" sz="3600" dirty="0"/>
          </a:p>
        </p:txBody>
      </p:sp>
      <p:sp>
        <p:nvSpPr>
          <p:cNvPr id="60419" name="Номер слайда 5">
            <a:extLst>
              <a:ext uri="{FF2B5EF4-FFF2-40B4-BE49-F238E27FC236}">
                <a16:creationId xmlns:a16="http://schemas.microsoft.com/office/drawing/2014/main" id="{57CE9448-03B4-4CFE-AA75-87BA905D9529}"/>
              </a:ext>
            </a:extLst>
          </p:cNvPr>
          <p:cNvSpPr txBox="1">
            <a:spLocks/>
          </p:cNvSpPr>
          <p:nvPr/>
        </p:nvSpPr>
        <p:spPr bwMode="auto">
          <a:xfrm>
            <a:off x="8459788" y="4806950"/>
            <a:ext cx="550862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23B2920-12D1-4AE4-8879-46927FF0E769}" type="slidenum">
              <a:rPr lang="ru-RU" altLang="ru-RU" sz="1400" b="1">
                <a:solidFill>
                  <a:srgbClr val="C00000"/>
                </a:solidFill>
                <a:latin typeface="Calibri" panose="020F0502020204030204" pitchFamily="34" charset="0"/>
              </a:rPr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35</a:t>
            </a:fld>
            <a:endParaRPr lang="ru-RU" altLang="ru-RU" sz="1400" b="1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1EBF36A-2653-4BDC-A519-7B3CF305B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4090608"/>
            <a:ext cx="685859" cy="716342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EE61C0E6-2AE9-4E54-85A8-F1628FFDD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37366"/>
            <a:ext cx="4153405" cy="3331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FA247EA-EDED-4A79-AFFA-0CAFA0B44609}"/>
              </a:ext>
            </a:extLst>
          </p:cNvPr>
          <p:cNvSpPr txBox="1"/>
          <p:nvPr/>
        </p:nvSpPr>
        <p:spPr>
          <a:xfrm>
            <a:off x="4644008" y="1106510"/>
            <a:ext cx="4572000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2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● Цифрой 1 обозначен признак контролируемого свойства. Несовпадение таких свойств между расширением и расширяемой конфигурации приведет к невозможности применения расширения. Видно, что для справочника </a:t>
            </a:r>
            <a:r>
              <a:rPr lang="ru-RU" sz="1200" b="0" i="0" dirty="0">
                <a:solidFill>
                  <a:srgbClr val="AC3333"/>
                </a:solidFill>
                <a:effectLst/>
                <a:latin typeface="Courier New" panose="02070309020205020404" pitchFamily="49" charset="0"/>
              </a:rPr>
              <a:t>Товары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указаны следующие контролируемые свойства: </a:t>
            </a:r>
            <a:r>
              <a:rPr lang="ru-RU" sz="1200" b="0" i="0" u="none" strike="noStrike" dirty="0">
                <a:solidFill>
                  <a:srgbClr val="0070C0"/>
                </a:solidFill>
                <a:effectLst/>
                <a:latin typeface="Verdana" panose="020B0604030504040204" pitchFamily="34" charset="0"/>
              </a:rPr>
              <a:t>Иерархический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и </a:t>
            </a:r>
            <a:r>
              <a:rPr lang="ru-RU" sz="1200" b="0" i="0" u="none" strike="noStrike" dirty="0">
                <a:solidFill>
                  <a:srgbClr val="0070C0"/>
                </a:solidFill>
                <a:effectLst/>
                <a:latin typeface="Verdana" panose="020B0604030504040204" pitchFamily="34" charset="0"/>
              </a:rPr>
              <a:t>Допустимая длина кода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.</a:t>
            </a:r>
          </a:p>
          <a:p>
            <a:pPr algn="l"/>
            <a:r>
              <a:rPr lang="ru-RU" sz="12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● Цифрой 2 на рисунке обозначено проверяемое свойство. Несовпадение таких свойств между расширением и расширяемой конфигурацией вызовет формирование предупреждений о несовпадении свойств, но не будет препятствовать применению </a:t>
            </a:r>
            <a:r>
              <a:rPr lang="ru-RU" sz="1200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расшиения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. На рисунке указаны следующие проверяемые свойства для справочника </a:t>
            </a:r>
            <a:r>
              <a:rPr lang="ru-RU" sz="1200" b="0" i="0" dirty="0">
                <a:solidFill>
                  <a:srgbClr val="AC3333"/>
                </a:solidFill>
                <a:effectLst/>
                <a:latin typeface="Courier New" panose="02070309020205020404" pitchFamily="49" charset="0"/>
              </a:rPr>
              <a:t>Товары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: </a:t>
            </a:r>
            <a:r>
              <a:rPr lang="ru-RU" sz="1200" b="0" i="0" u="none" strike="noStrike" dirty="0">
                <a:solidFill>
                  <a:srgbClr val="0070C0"/>
                </a:solidFill>
                <a:effectLst/>
                <a:latin typeface="Verdana" panose="020B0604030504040204" pitchFamily="34" charset="0"/>
              </a:rPr>
              <a:t>Длина кода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, </a:t>
            </a:r>
            <a:r>
              <a:rPr lang="ru-RU" sz="1200" b="0" i="0" u="none" strike="noStrike" dirty="0">
                <a:solidFill>
                  <a:srgbClr val="0070C0"/>
                </a:solidFill>
                <a:effectLst/>
                <a:latin typeface="Verdana" panose="020B0604030504040204" pitchFamily="34" charset="0"/>
              </a:rPr>
              <a:t>Длина наименования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, </a:t>
            </a:r>
            <a:r>
              <a:rPr lang="ru-RU" sz="1200" b="0" i="0" u="none" strike="noStrike" dirty="0">
                <a:solidFill>
                  <a:srgbClr val="0070C0"/>
                </a:solidFill>
                <a:effectLst/>
                <a:latin typeface="Verdana" panose="020B0604030504040204" pitchFamily="34" charset="0"/>
              </a:rPr>
              <a:t>Тип кода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.</a:t>
            </a:r>
          </a:p>
          <a:p>
            <a:pPr algn="l"/>
            <a:r>
              <a:rPr lang="ru-RU" sz="12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● Цифра 3 на рисунке обозначает модифицируемое свойство. На рисунке видно, что свойство </a:t>
            </a:r>
            <a:r>
              <a:rPr lang="ru-RU" sz="1200" b="0" i="0" u="none" strike="noStrike" dirty="0">
                <a:solidFill>
                  <a:srgbClr val="0070C0"/>
                </a:solidFill>
                <a:effectLst/>
                <a:latin typeface="Verdana" panose="020B0604030504040204" pitchFamily="34" charset="0"/>
              </a:rPr>
              <a:t>Основная форма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отмечено как модифицируемое.</a:t>
            </a:r>
          </a:p>
        </p:txBody>
      </p:sp>
    </p:spTree>
    <p:extLst>
      <p:ext uri="{BB962C8B-B14F-4D97-AF65-F5344CB8AC3E}">
        <p14:creationId xmlns:p14="http://schemas.microsoft.com/office/powerpoint/2010/main" val="2936461764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>
            <a:extLst>
              <a:ext uri="{FF2B5EF4-FFF2-40B4-BE49-F238E27FC236}">
                <a16:creationId xmlns:a16="http://schemas.microsoft.com/office/drawing/2014/main" id="{0A7E4B96-2D54-40A0-8F68-354493F998B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5616" y="0"/>
            <a:ext cx="7812360" cy="844550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rgbClr val="333333"/>
                </a:solidFill>
                <a:latin typeface="Inter"/>
              </a:rPr>
              <a:t>Расширения конфигурации. </a:t>
            </a:r>
            <a:endParaRPr lang="ru-RU" altLang="ru-RU" sz="3600" dirty="0"/>
          </a:p>
        </p:txBody>
      </p:sp>
      <p:sp>
        <p:nvSpPr>
          <p:cNvPr id="60419" name="Номер слайда 5">
            <a:extLst>
              <a:ext uri="{FF2B5EF4-FFF2-40B4-BE49-F238E27FC236}">
                <a16:creationId xmlns:a16="http://schemas.microsoft.com/office/drawing/2014/main" id="{57CE9448-03B4-4CFE-AA75-87BA905D9529}"/>
              </a:ext>
            </a:extLst>
          </p:cNvPr>
          <p:cNvSpPr txBox="1">
            <a:spLocks/>
          </p:cNvSpPr>
          <p:nvPr/>
        </p:nvSpPr>
        <p:spPr bwMode="auto">
          <a:xfrm>
            <a:off x="8459788" y="4806950"/>
            <a:ext cx="550862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23B2920-12D1-4AE4-8879-46927FF0E769}" type="slidenum">
              <a:rPr lang="ru-RU" altLang="ru-RU" sz="1400" b="1">
                <a:solidFill>
                  <a:srgbClr val="C00000"/>
                </a:solidFill>
                <a:latin typeface="Calibri" panose="020F0502020204030204" pitchFamily="34" charset="0"/>
              </a:rPr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36</a:t>
            </a:fld>
            <a:endParaRPr lang="ru-RU" altLang="ru-RU" sz="1400" b="1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1EBF36A-2653-4BDC-A519-7B3CF305B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4090608"/>
            <a:ext cx="685859" cy="7163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FA247EA-EDED-4A79-AFFA-0CAFA0B44609}"/>
              </a:ext>
            </a:extLst>
          </p:cNvPr>
          <p:cNvSpPr txBox="1"/>
          <p:nvPr/>
        </p:nvSpPr>
        <p:spPr>
          <a:xfrm>
            <a:off x="3995936" y="915566"/>
            <a:ext cx="489654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2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Первой особенностью является то, что создавать обработчики в расширяющей форме следует с помощью панели свойств соответствующего компонента формы (форма, элемент, команда). При попытке создать обработчик, конфигуратор уточнит, когда должен быть вызван создаваемый обработчик и как он (обработчик) будет создаваться.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527BBFCE-F386-410C-A83D-5087EFC67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69" y="915566"/>
            <a:ext cx="3505200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B4B350A8-A966-4AA3-BE4F-7CA4DFF9F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19" y="3291830"/>
            <a:ext cx="666750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976785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>
            <a:extLst>
              <a:ext uri="{FF2B5EF4-FFF2-40B4-BE49-F238E27FC236}">
                <a16:creationId xmlns:a16="http://schemas.microsoft.com/office/drawing/2014/main" id="{0A7E4B96-2D54-40A0-8F68-354493F998B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5616" y="0"/>
            <a:ext cx="7812360" cy="844550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rgbClr val="333333"/>
                </a:solidFill>
                <a:latin typeface="Inter"/>
              </a:rPr>
              <a:t>Расширения конфигурации. </a:t>
            </a:r>
            <a:endParaRPr lang="ru-RU" altLang="ru-RU" sz="3600" dirty="0"/>
          </a:p>
        </p:txBody>
      </p:sp>
      <p:sp>
        <p:nvSpPr>
          <p:cNvPr id="60419" name="Номер слайда 5">
            <a:extLst>
              <a:ext uri="{FF2B5EF4-FFF2-40B4-BE49-F238E27FC236}">
                <a16:creationId xmlns:a16="http://schemas.microsoft.com/office/drawing/2014/main" id="{57CE9448-03B4-4CFE-AA75-87BA905D9529}"/>
              </a:ext>
            </a:extLst>
          </p:cNvPr>
          <p:cNvSpPr txBox="1">
            <a:spLocks/>
          </p:cNvSpPr>
          <p:nvPr/>
        </p:nvSpPr>
        <p:spPr bwMode="auto">
          <a:xfrm>
            <a:off x="8459788" y="4806950"/>
            <a:ext cx="550862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23B2920-12D1-4AE4-8879-46927FF0E769}" type="slidenum">
              <a:rPr lang="ru-RU" altLang="ru-RU" sz="1400" b="1">
                <a:solidFill>
                  <a:srgbClr val="C00000"/>
                </a:solidFill>
                <a:latin typeface="Calibri" panose="020F0502020204030204" pitchFamily="34" charset="0"/>
              </a:rPr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37</a:t>
            </a:fld>
            <a:endParaRPr lang="ru-RU" altLang="ru-RU" sz="1400" b="1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1EBF36A-2653-4BDC-A519-7B3CF305B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4090608"/>
            <a:ext cx="685859" cy="71634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426532C-158C-44CA-A6C5-FF02E5BAE46B}"/>
              </a:ext>
            </a:extLst>
          </p:cNvPr>
          <p:cNvSpPr/>
          <p:nvPr/>
        </p:nvSpPr>
        <p:spPr>
          <a:xfrm>
            <a:off x="0" y="1131590"/>
            <a:ext cx="90106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Согласно рекомендациям фирмы 1С расширения нельзя использовать для создание отдельных модулей конфигурации, поэтому надо использовать оба подхода. Если не понятно, что лучше, создать расширение или сделать изменения в основной конфигурации, то начните с расширения. Если по окончанию разработки расширения становиться ясно, что часть расширения можно перенести в конфигурацию добавлением объектов и это не повлечет больших проблем с обновлением, то лучше сделать именно так, а функционал который меняет работу основной конфигурации оставить в расширении.</a:t>
            </a:r>
          </a:p>
        </p:txBody>
      </p:sp>
    </p:spTree>
    <p:extLst>
      <p:ext uri="{BB962C8B-B14F-4D97-AF65-F5344CB8AC3E}">
        <p14:creationId xmlns:p14="http://schemas.microsoft.com/office/powerpoint/2010/main" val="1223270615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>
            <a:extLst>
              <a:ext uri="{FF2B5EF4-FFF2-40B4-BE49-F238E27FC236}">
                <a16:creationId xmlns:a16="http://schemas.microsoft.com/office/drawing/2014/main" id="{0A7E4B96-2D54-40A0-8F68-354493F998B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5616" y="0"/>
            <a:ext cx="7812360" cy="844550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rgbClr val="333333"/>
                </a:solidFill>
                <a:latin typeface="Inter"/>
              </a:rPr>
              <a:t>Расширения конфигурации. </a:t>
            </a:r>
            <a:endParaRPr lang="ru-RU" altLang="ru-RU" sz="3600" dirty="0"/>
          </a:p>
        </p:txBody>
      </p:sp>
      <p:sp>
        <p:nvSpPr>
          <p:cNvPr id="60419" name="Номер слайда 5">
            <a:extLst>
              <a:ext uri="{FF2B5EF4-FFF2-40B4-BE49-F238E27FC236}">
                <a16:creationId xmlns:a16="http://schemas.microsoft.com/office/drawing/2014/main" id="{57CE9448-03B4-4CFE-AA75-87BA905D9529}"/>
              </a:ext>
            </a:extLst>
          </p:cNvPr>
          <p:cNvSpPr txBox="1">
            <a:spLocks/>
          </p:cNvSpPr>
          <p:nvPr/>
        </p:nvSpPr>
        <p:spPr bwMode="auto">
          <a:xfrm>
            <a:off x="8459788" y="4806950"/>
            <a:ext cx="550862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23B2920-12D1-4AE4-8879-46927FF0E769}" type="slidenum">
              <a:rPr lang="ru-RU" altLang="ru-RU" sz="1400" b="1">
                <a:solidFill>
                  <a:srgbClr val="C00000"/>
                </a:solidFill>
                <a:latin typeface="Calibri" panose="020F0502020204030204" pitchFamily="34" charset="0"/>
              </a:rPr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38</a:t>
            </a:fld>
            <a:endParaRPr lang="ru-RU" altLang="ru-RU" sz="1400" b="1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1EBF36A-2653-4BDC-A519-7B3CF305B8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4090608"/>
            <a:ext cx="685859" cy="71634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426532C-158C-44CA-A6C5-FF02E5BAE46B}"/>
              </a:ext>
            </a:extLst>
          </p:cNvPr>
          <p:cNvSpPr/>
          <p:nvPr/>
        </p:nvSpPr>
        <p:spPr>
          <a:xfrm>
            <a:off x="0" y="1131590"/>
            <a:ext cx="90106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7F58096-A712-4301-804B-18D37242DBC9}"/>
              </a:ext>
            </a:extLst>
          </p:cNvPr>
          <p:cNvSpPr/>
          <p:nvPr/>
        </p:nvSpPr>
        <p:spPr>
          <a:xfrm>
            <a:off x="14974" y="844550"/>
            <a:ext cx="919117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Могу назвать несколько причин, при которых не стоит использовать расширения: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Большое количество новых объектов в расширении. Это плохо влияет на производительность.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Невозможность использовать механизм расширений, например старая конфигурация.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Расширение не позволяет сделать необходимые действия с минимальными затратами, например, добавить к составному типу реквизита созданные вами типы, или изменить длину строки у типа, или другие задачи которые нельзя просто выполнить с использованием расширения.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При планировании доработки становиться понятно, что будет разработан отдельный модуль или подсистема которая мало связана с имеющейся функциональность. В этом случае все части новой подсистеме надо создавать в основной конфигурации, а связь новой подсистемы и типового функционала осуществлять через расширение, если это невозможно сделать другими способами, без изменении типовой конфигурации.</a:t>
            </a:r>
          </a:p>
        </p:txBody>
      </p:sp>
    </p:spTree>
    <p:extLst>
      <p:ext uri="{BB962C8B-B14F-4D97-AF65-F5344CB8AC3E}">
        <p14:creationId xmlns:p14="http://schemas.microsoft.com/office/powerpoint/2010/main" val="2056400155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>
            <a:extLst>
              <a:ext uri="{FF2B5EF4-FFF2-40B4-BE49-F238E27FC236}">
                <a16:creationId xmlns:a16="http://schemas.microsoft.com/office/drawing/2014/main" id="{0A7E4B96-2D54-40A0-8F68-354493F998B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5616" y="0"/>
            <a:ext cx="7812360" cy="844550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rgbClr val="333333"/>
                </a:solidFill>
                <a:latin typeface="Inter"/>
              </a:rPr>
              <a:t>Расширения конфигурации. </a:t>
            </a:r>
            <a:endParaRPr lang="ru-RU" altLang="ru-RU" sz="3600" dirty="0"/>
          </a:p>
        </p:txBody>
      </p:sp>
      <p:sp>
        <p:nvSpPr>
          <p:cNvPr id="60419" name="Номер слайда 5">
            <a:extLst>
              <a:ext uri="{FF2B5EF4-FFF2-40B4-BE49-F238E27FC236}">
                <a16:creationId xmlns:a16="http://schemas.microsoft.com/office/drawing/2014/main" id="{57CE9448-03B4-4CFE-AA75-87BA905D9529}"/>
              </a:ext>
            </a:extLst>
          </p:cNvPr>
          <p:cNvSpPr txBox="1">
            <a:spLocks/>
          </p:cNvSpPr>
          <p:nvPr/>
        </p:nvSpPr>
        <p:spPr bwMode="auto">
          <a:xfrm>
            <a:off x="8459788" y="4806950"/>
            <a:ext cx="550862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23B2920-12D1-4AE4-8879-46927FF0E769}" type="slidenum">
              <a:rPr lang="ru-RU" altLang="ru-RU" sz="1400" b="1">
                <a:solidFill>
                  <a:srgbClr val="C00000"/>
                </a:solidFill>
                <a:latin typeface="Calibri" panose="020F0502020204030204" pitchFamily="34" charset="0"/>
              </a:rPr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39</a:t>
            </a:fld>
            <a:endParaRPr lang="ru-RU" altLang="ru-RU" sz="1400" b="1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1EBF36A-2653-4BDC-A519-7B3CF305B8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4090608"/>
            <a:ext cx="685859" cy="71634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426532C-158C-44CA-A6C5-FF02E5BAE46B}"/>
              </a:ext>
            </a:extLst>
          </p:cNvPr>
          <p:cNvSpPr/>
          <p:nvPr/>
        </p:nvSpPr>
        <p:spPr>
          <a:xfrm>
            <a:off x="0" y="1131590"/>
            <a:ext cx="90106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CF5D5EA-7ACD-4703-9414-CA87358E0B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762" y="844550"/>
            <a:ext cx="8737798" cy="372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94016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4A09760-3CF5-49A5-9421-B1C707D52B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735008"/>
            <a:ext cx="4191363" cy="1806097"/>
          </a:xfrm>
          <a:prstGeom prst="rect">
            <a:avLst/>
          </a:prstGeom>
        </p:spPr>
      </p:pic>
      <p:sp>
        <p:nvSpPr>
          <p:cNvPr id="60418" name="Заголовок 1">
            <a:extLst>
              <a:ext uri="{FF2B5EF4-FFF2-40B4-BE49-F238E27FC236}">
                <a16:creationId xmlns:a16="http://schemas.microsoft.com/office/drawing/2014/main" id="{0A7E4B96-2D54-40A0-8F68-354493F998B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9525"/>
            <a:ext cx="9144000" cy="844550"/>
          </a:xfrm>
        </p:spPr>
        <p:txBody>
          <a:bodyPr/>
          <a:lstStyle/>
          <a:p>
            <a:pPr algn="ctr"/>
            <a:r>
              <a:rPr lang="ru-RU" sz="2800" b="1" i="0" dirty="0">
                <a:solidFill>
                  <a:srgbClr val="333333"/>
                </a:solidFill>
                <a:effectLst/>
                <a:latin typeface="Inter"/>
              </a:rPr>
              <a:t>Комментирование изменений кода</a:t>
            </a:r>
            <a:endParaRPr lang="ru-RU" altLang="ru-RU" sz="3600" dirty="0"/>
          </a:p>
        </p:txBody>
      </p:sp>
      <p:sp>
        <p:nvSpPr>
          <p:cNvPr id="60419" name="Номер слайда 5">
            <a:extLst>
              <a:ext uri="{FF2B5EF4-FFF2-40B4-BE49-F238E27FC236}">
                <a16:creationId xmlns:a16="http://schemas.microsoft.com/office/drawing/2014/main" id="{57CE9448-03B4-4CFE-AA75-87BA905D9529}"/>
              </a:ext>
            </a:extLst>
          </p:cNvPr>
          <p:cNvSpPr txBox="1">
            <a:spLocks/>
          </p:cNvSpPr>
          <p:nvPr/>
        </p:nvSpPr>
        <p:spPr bwMode="auto">
          <a:xfrm>
            <a:off x="8459788" y="4806950"/>
            <a:ext cx="550862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23B2920-12D1-4AE4-8879-46927FF0E769}" type="slidenum">
              <a:rPr lang="ru-RU" altLang="ru-RU" sz="1400" b="1">
                <a:solidFill>
                  <a:srgbClr val="C00000"/>
                </a:solidFill>
                <a:latin typeface="Calibri" panose="020F0502020204030204" pitchFamily="34" charset="0"/>
              </a:rPr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</a:t>
            </a:fld>
            <a:endParaRPr lang="ru-RU" altLang="ru-RU" sz="1400" b="1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1EBF36A-2653-4BDC-A519-7B3CF305B8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4090608"/>
            <a:ext cx="685859" cy="7163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8E68E84-9874-4AC2-82B5-FEF86E5636B5}"/>
              </a:ext>
            </a:extLst>
          </p:cNvPr>
          <p:cNvSpPr txBox="1"/>
          <p:nvPr/>
        </p:nvSpPr>
        <p:spPr>
          <a:xfrm>
            <a:off x="4180698" y="1707654"/>
            <a:ext cx="514806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333333"/>
                </a:solidFill>
                <a:effectLst/>
                <a:latin typeface="Inter"/>
              </a:rPr>
              <a:t>Префикс проекта</a:t>
            </a:r>
            <a:r>
              <a:rPr lang="ru-RU" b="0" i="0" dirty="0">
                <a:solidFill>
                  <a:srgbClr val="333333"/>
                </a:solidFill>
                <a:effectLst/>
                <a:latin typeface="Inter"/>
              </a:rPr>
              <a:t>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333333"/>
                </a:solidFill>
                <a:effectLst/>
                <a:latin typeface="Inter"/>
              </a:rPr>
              <a:t>Доменное имя разработчика</a:t>
            </a:r>
            <a:r>
              <a:rPr lang="ru-RU" b="0" i="0" dirty="0">
                <a:solidFill>
                  <a:srgbClr val="333333"/>
                </a:solidFill>
                <a:effectLst/>
                <a:latin typeface="Inter"/>
              </a:rPr>
              <a:t>.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3333"/>
                </a:solidFill>
                <a:effectLst/>
                <a:latin typeface="Inter"/>
              </a:rPr>
              <a:t>Дальше идет </a:t>
            </a:r>
            <a:r>
              <a:rPr lang="ru-RU" b="1" i="0" dirty="0">
                <a:solidFill>
                  <a:srgbClr val="333333"/>
                </a:solidFill>
                <a:effectLst/>
                <a:latin typeface="Inter"/>
              </a:rPr>
              <a:t>дата изменений</a:t>
            </a:r>
            <a:r>
              <a:rPr lang="ru-RU" b="0" i="0" dirty="0">
                <a:solidFill>
                  <a:srgbClr val="333333"/>
                </a:solidFill>
                <a:effectLst/>
                <a:latin typeface="Inter"/>
              </a:rPr>
              <a:t>. По дате сразу видно, когда была сделана модификация: три года назад, полгода назад или вчера.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3333"/>
                </a:solidFill>
                <a:effectLst/>
                <a:latin typeface="Inter"/>
              </a:rPr>
              <a:t>Затем идет </a:t>
            </a:r>
            <a:r>
              <a:rPr lang="ru-RU" b="1" i="0" dirty="0">
                <a:solidFill>
                  <a:srgbClr val="333333"/>
                </a:solidFill>
                <a:effectLst/>
                <a:latin typeface="Inter"/>
              </a:rPr>
              <a:t>номер задачи</a:t>
            </a:r>
            <a:r>
              <a:rPr lang="ru-RU" b="0" i="0" dirty="0">
                <a:solidFill>
                  <a:srgbClr val="333333"/>
                </a:solidFill>
                <a:effectLst/>
                <a:latin typeface="Inter"/>
              </a:rPr>
              <a:t>, который </a:t>
            </a:r>
            <a:r>
              <a:rPr lang="ru-RU" b="1" i="0" dirty="0">
                <a:solidFill>
                  <a:srgbClr val="333333"/>
                </a:solidFill>
                <a:effectLst/>
                <a:latin typeface="Inter"/>
              </a:rPr>
              <a:t>ставится только в открывающем комментарии</a:t>
            </a:r>
            <a:r>
              <a:rPr lang="ru-RU" b="0" i="0" dirty="0">
                <a:solidFill>
                  <a:srgbClr val="333333"/>
                </a:solidFill>
                <a:effectLst/>
                <a:latin typeface="Inter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2628891895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>
            <a:extLst>
              <a:ext uri="{FF2B5EF4-FFF2-40B4-BE49-F238E27FC236}">
                <a16:creationId xmlns:a16="http://schemas.microsoft.com/office/drawing/2014/main" id="{0A7E4B96-2D54-40A0-8F68-354493F998B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5616" y="0"/>
            <a:ext cx="7812360" cy="844550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rgbClr val="333333"/>
                </a:solidFill>
                <a:latin typeface="Inter"/>
              </a:rPr>
              <a:t>Итоги </a:t>
            </a:r>
            <a:endParaRPr lang="ru-RU" altLang="ru-RU" sz="3600" dirty="0"/>
          </a:p>
        </p:txBody>
      </p:sp>
      <p:sp>
        <p:nvSpPr>
          <p:cNvPr id="60419" name="Номер слайда 5">
            <a:extLst>
              <a:ext uri="{FF2B5EF4-FFF2-40B4-BE49-F238E27FC236}">
                <a16:creationId xmlns:a16="http://schemas.microsoft.com/office/drawing/2014/main" id="{57CE9448-03B4-4CFE-AA75-87BA905D9529}"/>
              </a:ext>
            </a:extLst>
          </p:cNvPr>
          <p:cNvSpPr txBox="1">
            <a:spLocks/>
          </p:cNvSpPr>
          <p:nvPr/>
        </p:nvSpPr>
        <p:spPr bwMode="auto">
          <a:xfrm>
            <a:off x="8459788" y="4806950"/>
            <a:ext cx="550862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23B2920-12D1-4AE4-8879-46927FF0E769}" type="slidenum">
              <a:rPr lang="ru-RU" altLang="ru-RU" sz="1400" b="1">
                <a:solidFill>
                  <a:srgbClr val="C00000"/>
                </a:solidFill>
                <a:latin typeface="Calibri" panose="020F0502020204030204" pitchFamily="34" charset="0"/>
              </a:rPr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40</a:t>
            </a:fld>
            <a:endParaRPr lang="ru-RU" altLang="ru-RU" sz="1400" b="1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1EBF36A-2653-4BDC-A519-7B3CF305B8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4090608"/>
            <a:ext cx="685859" cy="71634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426532C-158C-44CA-A6C5-FF02E5BAE46B}"/>
              </a:ext>
            </a:extLst>
          </p:cNvPr>
          <p:cNvSpPr/>
          <p:nvPr/>
        </p:nvSpPr>
        <p:spPr>
          <a:xfrm>
            <a:off x="0" y="1131590"/>
            <a:ext cx="90106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855D39D-DF9B-49B4-AF28-DA4F488012C3}"/>
              </a:ext>
            </a:extLst>
          </p:cNvPr>
          <p:cNvSpPr/>
          <p:nvPr/>
        </p:nvSpPr>
        <p:spPr>
          <a:xfrm>
            <a:off x="221879" y="1500922"/>
            <a:ext cx="472668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общем случае, механизм расширений не отменяет изменения конфигурации. Если посмотрите на все библиотеки которые делает 1С, то не одно из них не представлено в виде расширений. Аналогично, доработки от партнеров 1С не представляются в виде расширения, а внедряются в типовую конфигурацию.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D0C31B6-8216-49A9-B816-CCE62F49D8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4417" y="957288"/>
            <a:ext cx="3381847" cy="331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086103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>
            <a:extLst>
              <a:ext uri="{FF2B5EF4-FFF2-40B4-BE49-F238E27FC236}">
                <a16:creationId xmlns:a16="http://schemas.microsoft.com/office/drawing/2014/main" id="{0A7E4B96-2D54-40A0-8F68-354493F998B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9525"/>
            <a:ext cx="9144000" cy="844550"/>
          </a:xfrm>
        </p:spPr>
        <p:txBody>
          <a:bodyPr/>
          <a:lstStyle/>
          <a:p>
            <a:pPr algn="ctr"/>
            <a:endParaRPr lang="ru-RU" altLang="ru-RU" sz="3600" dirty="0"/>
          </a:p>
        </p:txBody>
      </p:sp>
      <p:sp>
        <p:nvSpPr>
          <p:cNvPr id="60419" name="Номер слайда 5">
            <a:extLst>
              <a:ext uri="{FF2B5EF4-FFF2-40B4-BE49-F238E27FC236}">
                <a16:creationId xmlns:a16="http://schemas.microsoft.com/office/drawing/2014/main" id="{57CE9448-03B4-4CFE-AA75-87BA905D9529}"/>
              </a:ext>
            </a:extLst>
          </p:cNvPr>
          <p:cNvSpPr txBox="1">
            <a:spLocks/>
          </p:cNvSpPr>
          <p:nvPr/>
        </p:nvSpPr>
        <p:spPr bwMode="auto">
          <a:xfrm>
            <a:off x="8459788" y="4806950"/>
            <a:ext cx="550862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23B2920-12D1-4AE4-8879-46927FF0E769}" type="slidenum">
              <a:rPr lang="ru-RU" altLang="ru-RU" sz="1400" b="1">
                <a:solidFill>
                  <a:srgbClr val="C00000"/>
                </a:solidFill>
                <a:latin typeface="Calibri" panose="020F0502020204030204" pitchFamily="34" charset="0"/>
              </a:rPr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41</a:t>
            </a:fld>
            <a:endParaRPr lang="ru-RU" altLang="ru-RU" sz="1400" b="1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60421" name="Содержимое 2">
            <a:extLst>
              <a:ext uri="{FF2B5EF4-FFF2-40B4-BE49-F238E27FC236}">
                <a16:creationId xmlns:a16="http://schemas.microsoft.com/office/drawing/2014/main" id="{FE227C38-B9D8-4F42-B812-690A0122118E}"/>
              </a:ext>
            </a:extLst>
          </p:cNvPr>
          <p:cNvSpPr txBox="1">
            <a:spLocks/>
          </p:cNvSpPr>
          <p:nvPr/>
        </p:nvSpPr>
        <p:spPr bwMode="auto">
          <a:xfrm>
            <a:off x="1547664" y="2067719"/>
            <a:ext cx="648017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ru-RU" altLang="ru-RU" sz="4400" dirty="0"/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323121899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>
            <a:extLst>
              <a:ext uri="{FF2B5EF4-FFF2-40B4-BE49-F238E27FC236}">
                <a16:creationId xmlns:a16="http://schemas.microsoft.com/office/drawing/2014/main" id="{0A7E4B96-2D54-40A0-8F68-354493F998B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9525"/>
            <a:ext cx="9144000" cy="844550"/>
          </a:xfrm>
        </p:spPr>
        <p:txBody>
          <a:bodyPr/>
          <a:lstStyle/>
          <a:p>
            <a:pPr algn="ctr"/>
            <a:r>
              <a:rPr lang="ru-RU" sz="2800" b="1" i="0" dirty="0">
                <a:solidFill>
                  <a:srgbClr val="333333"/>
                </a:solidFill>
                <a:effectLst/>
                <a:latin typeface="Inter"/>
              </a:rPr>
              <a:t>Добавление объектов верхнего уровня</a:t>
            </a:r>
            <a:endParaRPr lang="ru-RU" altLang="ru-RU" sz="3600" dirty="0"/>
          </a:p>
        </p:txBody>
      </p:sp>
      <p:sp>
        <p:nvSpPr>
          <p:cNvPr id="60419" name="Номер слайда 5">
            <a:extLst>
              <a:ext uri="{FF2B5EF4-FFF2-40B4-BE49-F238E27FC236}">
                <a16:creationId xmlns:a16="http://schemas.microsoft.com/office/drawing/2014/main" id="{57CE9448-03B4-4CFE-AA75-87BA905D9529}"/>
              </a:ext>
            </a:extLst>
          </p:cNvPr>
          <p:cNvSpPr txBox="1">
            <a:spLocks/>
          </p:cNvSpPr>
          <p:nvPr/>
        </p:nvSpPr>
        <p:spPr bwMode="auto">
          <a:xfrm>
            <a:off x="8459788" y="4806950"/>
            <a:ext cx="550862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23B2920-12D1-4AE4-8879-46927FF0E769}" type="slidenum">
              <a:rPr lang="ru-RU" altLang="ru-RU" sz="1400" b="1">
                <a:solidFill>
                  <a:srgbClr val="C00000"/>
                </a:solidFill>
                <a:latin typeface="Calibri" panose="020F0502020204030204" pitchFamily="34" charset="0"/>
              </a:rPr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5</a:t>
            </a:fld>
            <a:endParaRPr lang="ru-RU" altLang="ru-RU" sz="1400" b="1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1EBF36A-2653-4BDC-A519-7B3CF305B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4090608"/>
            <a:ext cx="685859" cy="71634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9F9F1FB-8EEB-4718-87B9-E355D2ED35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75" y="1052892"/>
            <a:ext cx="4869602" cy="260626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770D768-16E1-4155-99AC-52B2FCC84C8C}"/>
              </a:ext>
            </a:extLst>
          </p:cNvPr>
          <p:cNvSpPr txBox="1"/>
          <p:nvPr/>
        </p:nvSpPr>
        <p:spPr>
          <a:xfrm>
            <a:off x="4974216" y="1398819"/>
            <a:ext cx="411967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3333"/>
                </a:solidFill>
                <a:effectLst/>
                <a:latin typeface="Inter"/>
              </a:rPr>
              <a:t>Во-первых, это визуально выделяет добавленный элемент в конфигурации и в коде </a:t>
            </a:r>
            <a:r>
              <a:rPr lang="ru-RU" b="1" i="0" dirty="0">
                <a:solidFill>
                  <a:srgbClr val="333333"/>
                </a:solidFill>
                <a:effectLst/>
                <a:latin typeface="Inter"/>
              </a:rPr>
              <a:t>сразу видно, что это – наш добавленный объект</a:t>
            </a:r>
            <a:r>
              <a:rPr lang="ru-RU" b="0" i="0" dirty="0">
                <a:solidFill>
                  <a:srgbClr val="333333"/>
                </a:solidFill>
                <a:effectLst/>
                <a:latin typeface="Inter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3333"/>
                </a:solidFill>
                <a:effectLst/>
                <a:latin typeface="Inter"/>
              </a:rPr>
              <a:t>Во-вторых, </a:t>
            </a:r>
            <a:r>
              <a:rPr lang="ru-RU" b="1" i="0" dirty="0">
                <a:solidFill>
                  <a:srgbClr val="333333"/>
                </a:solidFill>
                <a:effectLst/>
                <a:latin typeface="Inter"/>
              </a:rPr>
              <a:t>достигается уникальность имени</a:t>
            </a:r>
            <a:r>
              <a:rPr lang="ru-RU" b="0" i="0" dirty="0">
                <a:solidFill>
                  <a:srgbClr val="333333"/>
                </a:solidFill>
                <a:effectLst/>
                <a:latin typeface="Inter"/>
              </a:rPr>
              <a:t>, потому что поставщик может добавить свой объект с тем же именем. И если мы будем использовать свой префикс, то это гарантирует, что наше имя будет уникально. </a:t>
            </a:r>
          </a:p>
        </p:txBody>
      </p:sp>
    </p:spTree>
    <p:extLst>
      <p:ext uri="{BB962C8B-B14F-4D97-AF65-F5344CB8AC3E}">
        <p14:creationId xmlns:p14="http://schemas.microsoft.com/office/powerpoint/2010/main" val="421535362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>
            <a:extLst>
              <a:ext uri="{FF2B5EF4-FFF2-40B4-BE49-F238E27FC236}">
                <a16:creationId xmlns:a16="http://schemas.microsoft.com/office/drawing/2014/main" id="{0A7E4B96-2D54-40A0-8F68-354493F998B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9525"/>
            <a:ext cx="9144000" cy="844550"/>
          </a:xfrm>
        </p:spPr>
        <p:txBody>
          <a:bodyPr/>
          <a:lstStyle/>
          <a:p>
            <a:pPr algn="ctr"/>
            <a:r>
              <a:rPr lang="ru-RU" sz="2800" b="1" i="0" dirty="0">
                <a:solidFill>
                  <a:srgbClr val="333333"/>
                </a:solidFill>
                <a:effectLst/>
                <a:latin typeface="Inter"/>
              </a:rPr>
              <a:t>Добавление объектов верхнего уровня</a:t>
            </a:r>
            <a:endParaRPr lang="ru-RU" altLang="ru-RU" sz="3600" dirty="0"/>
          </a:p>
        </p:txBody>
      </p:sp>
      <p:sp>
        <p:nvSpPr>
          <p:cNvPr id="60419" name="Номер слайда 5">
            <a:extLst>
              <a:ext uri="{FF2B5EF4-FFF2-40B4-BE49-F238E27FC236}">
                <a16:creationId xmlns:a16="http://schemas.microsoft.com/office/drawing/2014/main" id="{57CE9448-03B4-4CFE-AA75-87BA905D9529}"/>
              </a:ext>
            </a:extLst>
          </p:cNvPr>
          <p:cNvSpPr txBox="1">
            <a:spLocks/>
          </p:cNvSpPr>
          <p:nvPr/>
        </p:nvSpPr>
        <p:spPr bwMode="auto">
          <a:xfrm>
            <a:off x="8459788" y="4806950"/>
            <a:ext cx="550862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23B2920-12D1-4AE4-8879-46927FF0E769}" type="slidenum">
              <a:rPr lang="ru-RU" altLang="ru-RU" sz="1400" b="1">
                <a:solidFill>
                  <a:srgbClr val="C00000"/>
                </a:solidFill>
                <a:latin typeface="Calibri" panose="020F0502020204030204" pitchFamily="34" charset="0"/>
              </a:rPr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6</a:t>
            </a:fld>
            <a:endParaRPr lang="ru-RU" altLang="ru-RU" sz="1400" b="1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1EBF36A-2653-4BDC-A519-7B3CF305B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4090608"/>
            <a:ext cx="685859" cy="7163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1136CB-6EF0-45A4-8A6C-09FE5AB73350}"/>
              </a:ext>
            </a:extLst>
          </p:cNvPr>
          <p:cNvSpPr txBox="1"/>
          <p:nvPr/>
        </p:nvSpPr>
        <p:spPr>
          <a:xfrm>
            <a:off x="611560" y="854075"/>
            <a:ext cx="82089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333333"/>
                </a:solidFill>
                <a:latin typeface="Inter"/>
              </a:rPr>
              <a:t>К</a:t>
            </a:r>
            <a:r>
              <a:rPr lang="ru-RU" b="1" i="0" dirty="0">
                <a:solidFill>
                  <a:srgbClr val="333333"/>
                </a:solidFill>
                <a:effectLst/>
                <a:latin typeface="Inter"/>
              </a:rPr>
              <a:t>омментарии ко всем добавленным объектам должны содержать специальную метку с именем разработчика и номером задачи.</a:t>
            </a:r>
            <a:r>
              <a:rPr lang="ru-RU" b="0" i="0" dirty="0">
                <a:solidFill>
                  <a:srgbClr val="333333"/>
                </a:solidFill>
                <a:effectLst/>
                <a:latin typeface="Inter"/>
              </a:rPr>
              <a:t> Эта метка аналогична открывающему комментарию из модуля, только без специальных символов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2C2FDB7-6892-4B8F-BFCF-E7EEB064BE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2194201"/>
            <a:ext cx="6965243" cy="22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00187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>
            <a:extLst>
              <a:ext uri="{FF2B5EF4-FFF2-40B4-BE49-F238E27FC236}">
                <a16:creationId xmlns:a16="http://schemas.microsoft.com/office/drawing/2014/main" id="{0A7E4B96-2D54-40A0-8F68-354493F998B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9525"/>
            <a:ext cx="9144000" cy="844550"/>
          </a:xfrm>
        </p:spPr>
        <p:txBody>
          <a:bodyPr/>
          <a:lstStyle/>
          <a:p>
            <a:pPr algn="ctr"/>
            <a:r>
              <a:rPr lang="ru-RU" sz="2800" b="1" i="0" dirty="0">
                <a:solidFill>
                  <a:srgbClr val="333333"/>
                </a:solidFill>
                <a:effectLst/>
                <a:latin typeface="Inter"/>
              </a:rPr>
              <a:t>Добавление подчиненных объектов</a:t>
            </a:r>
            <a:endParaRPr lang="ru-RU" altLang="ru-RU" sz="3600" dirty="0"/>
          </a:p>
        </p:txBody>
      </p:sp>
      <p:sp>
        <p:nvSpPr>
          <p:cNvPr id="60419" name="Номер слайда 5">
            <a:extLst>
              <a:ext uri="{FF2B5EF4-FFF2-40B4-BE49-F238E27FC236}">
                <a16:creationId xmlns:a16="http://schemas.microsoft.com/office/drawing/2014/main" id="{57CE9448-03B4-4CFE-AA75-87BA905D9529}"/>
              </a:ext>
            </a:extLst>
          </p:cNvPr>
          <p:cNvSpPr txBox="1">
            <a:spLocks/>
          </p:cNvSpPr>
          <p:nvPr/>
        </p:nvSpPr>
        <p:spPr bwMode="auto">
          <a:xfrm>
            <a:off x="8459788" y="4806950"/>
            <a:ext cx="550862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23B2920-12D1-4AE4-8879-46927FF0E769}" type="slidenum">
              <a:rPr lang="ru-RU" altLang="ru-RU" sz="1400" b="1">
                <a:solidFill>
                  <a:srgbClr val="C00000"/>
                </a:solidFill>
                <a:latin typeface="Calibri" panose="020F0502020204030204" pitchFamily="34" charset="0"/>
              </a:rPr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7</a:t>
            </a:fld>
            <a:endParaRPr lang="ru-RU" altLang="ru-RU" sz="1400" b="1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1EBF36A-2653-4BDC-A519-7B3CF305B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4090608"/>
            <a:ext cx="685859" cy="7163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1136CB-6EF0-45A4-8A6C-09FE5AB73350}"/>
              </a:ext>
            </a:extLst>
          </p:cNvPr>
          <p:cNvSpPr txBox="1"/>
          <p:nvPr/>
        </p:nvSpPr>
        <p:spPr>
          <a:xfrm>
            <a:off x="611560" y="854075"/>
            <a:ext cx="82089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333333"/>
                </a:solidFill>
                <a:effectLst/>
                <a:latin typeface="Inter"/>
              </a:rPr>
              <a:t>Под добавлением подчиненных объектов я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Inter"/>
              </a:rPr>
              <a:t>подразумевется</a:t>
            </a:r>
            <a:r>
              <a:rPr lang="ru-RU" b="0" i="0" dirty="0">
                <a:solidFill>
                  <a:srgbClr val="333333"/>
                </a:solidFill>
                <a:effectLst/>
                <a:latin typeface="Inter"/>
              </a:rPr>
              <a:t> добавление реквизитов, макетов, форм и т.д. в объекты конфигурации.</a:t>
            </a:r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458BA3-97A7-46B0-B3CD-ACE862A7473B}"/>
              </a:ext>
            </a:extLst>
          </p:cNvPr>
          <p:cNvSpPr txBox="1"/>
          <p:nvPr/>
        </p:nvSpPr>
        <p:spPr>
          <a:xfrm>
            <a:off x="611560" y="1545054"/>
            <a:ext cx="777686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1" i="0" dirty="0">
                <a:solidFill>
                  <a:srgbClr val="333333"/>
                </a:solidFill>
                <a:effectLst/>
                <a:latin typeface="Inter"/>
              </a:rPr>
              <a:t>Для добавления подчиненных объектов в типовые объекты конфигурации</a:t>
            </a:r>
            <a:r>
              <a:rPr lang="ru-RU" b="0" i="0" dirty="0">
                <a:solidFill>
                  <a:srgbClr val="333333"/>
                </a:solidFill>
                <a:effectLst/>
                <a:latin typeface="Inter"/>
              </a:rPr>
              <a:t> действуют следующие правила.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333333"/>
                </a:solidFill>
                <a:effectLst/>
                <a:latin typeface="Inter"/>
              </a:rPr>
              <a:t>Имена должны начинаться точно так же с префикса</a:t>
            </a:r>
            <a:r>
              <a:rPr lang="ru-RU" b="0" i="0" dirty="0">
                <a:solidFill>
                  <a:srgbClr val="333333"/>
                </a:solidFill>
                <a:effectLst/>
                <a:latin typeface="Inter"/>
              </a:rPr>
              <a:t>. За счет этого мы добиваемся уникальности имени и визуально тоже всегда понятно, что это – наш объект.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017869E-9C80-4D23-9AF5-8339A6C4F8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2998967"/>
            <a:ext cx="4922947" cy="189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85502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Номер слайда 5">
            <a:extLst>
              <a:ext uri="{FF2B5EF4-FFF2-40B4-BE49-F238E27FC236}">
                <a16:creationId xmlns:a16="http://schemas.microsoft.com/office/drawing/2014/main" id="{57CE9448-03B4-4CFE-AA75-87BA905D9529}"/>
              </a:ext>
            </a:extLst>
          </p:cNvPr>
          <p:cNvSpPr txBox="1">
            <a:spLocks/>
          </p:cNvSpPr>
          <p:nvPr/>
        </p:nvSpPr>
        <p:spPr bwMode="auto">
          <a:xfrm>
            <a:off x="8459788" y="4806950"/>
            <a:ext cx="550862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23B2920-12D1-4AE4-8879-46927FF0E769}" type="slidenum">
              <a:rPr lang="ru-RU" altLang="ru-RU" sz="1400" b="1">
                <a:solidFill>
                  <a:srgbClr val="C00000"/>
                </a:solidFill>
                <a:latin typeface="Calibri" panose="020F0502020204030204" pitchFamily="34" charset="0"/>
              </a:rPr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8</a:t>
            </a:fld>
            <a:endParaRPr lang="ru-RU" altLang="ru-RU" sz="1400" b="1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1EBF36A-2653-4BDC-A519-7B3CF305B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4090608"/>
            <a:ext cx="685859" cy="7163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1136CB-6EF0-45A4-8A6C-09FE5AB73350}"/>
              </a:ext>
            </a:extLst>
          </p:cNvPr>
          <p:cNvSpPr txBox="1"/>
          <p:nvPr/>
        </p:nvSpPr>
        <p:spPr>
          <a:xfrm>
            <a:off x="597073" y="834055"/>
            <a:ext cx="82089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333333"/>
                </a:solidFill>
                <a:effectLst/>
                <a:latin typeface="Inter"/>
              </a:rPr>
              <a:t>Под добавлением подчиненных объектов я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Inter"/>
              </a:rPr>
              <a:t>подразумевется</a:t>
            </a:r>
            <a:r>
              <a:rPr lang="ru-RU" b="0" i="0" dirty="0">
                <a:solidFill>
                  <a:srgbClr val="333333"/>
                </a:solidFill>
                <a:effectLst/>
                <a:latin typeface="Inter"/>
              </a:rPr>
              <a:t> добавление реквизитов, макетов, форм и т.д. в объекты конфигурации.</a:t>
            </a:r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458BA3-97A7-46B0-B3CD-ACE862A7473B}"/>
              </a:ext>
            </a:extLst>
          </p:cNvPr>
          <p:cNvSpPr txBox="1"/>
          <p:nvPr/>
        </p:nvSpPr>
        <p:spPr>
          <a:xfrm>
            <a:off x="611560" y="1545054"/>
            <a:ext cx="777686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1" i="0" dirty="0">
                <a:solidFill>
                  <a:srgbClr val="333333"/>
                </a:solidFill>
                <a:effectLst/>
                <a:latin typeface="Inter"/>
              </a:rPr>
              <a:t>Для добавления подчиненных объектов в типовые объекты конфигурации</a:t>
            </a:r>
            <a:r>
              <a:rPr lang="ru-RU" b="0" i="0" dirty="0">
                <a:solidFill>
                  <a:srgbClr val="333333"/>
                </a:solidFill>
                <a:effectLst/>
                <a:latin typeface="Inter"/>
              </a:rPr>
              <a:t> действуют следующие правила.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333333"/>
                </a:solidFill>
                <a:effectLst/>
                <a:latin typeface="Inter"/>
              </a:rPr>
              <a:t>Имена должны начинаться точно так же с префикса</a:t>
            </a:r>
            <a:r>
              <a:rPr lang="ru-RU" b="0" i="0" dirty="0">
                <a:solidFill>
                  <a:srgbClr val="333333"/>
                </a:solidFill>
                <a:effectLst/>
                <a:latin typeface="Inter"/>
              </a:rPr>
              <a:t>. За счет этого мы добиваемся уникальности имени и визуально тоже всегда понятно, что это – наш объект.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017869E-9C80-4D23-9AF5-8339A6C4F8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2998967"/>
            <a:ext cx="4922947" cy="1897544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0D8D411A-BAF6-4B4F-9C80-865C183B93AF}"/>
              </a:ext>
            </a:extLst>
          </p:cNvPr>
          <p:cNvSpPr txBox="1">
            <a:spLocks/>
          </p:cNvSpPr>
          <p:nvPr/>
        </p:nvSpPr>
        <p:spPr bwMode="auto">
          <a:xfrm>
            <a:off x="1331640" y="9525"/>
            <a:ext cx="781236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5pPr>
            <a:lvl6pPr marL="457200"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6pPr>
            <a:lvl7pPr marL="914400"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7pPr>
            <a:lvl8pPr marL="1371600"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8pPr>
            <a:lvl9pPr marL="1828800"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9pPr>
          </a:lstStyle>
          <a:p>
            <a:pPr algn="ctr"/>
            <a:r>
              <a:rPr lang="ru-RU" sz="2800" kern="0">
                <a:solidFill>
                  <a:srgbClr val="333333"/>
                </a:solidFill>
                <a:latin typeface="Inter"/>
              </a:rPr>
              <a:t>Добавление подчиненных объектов в типовые объекты конфигурации</a:t>
            </a:r>
            <a:endParaRPr lang="ru-RU" altLang="ru-RU" sz="3600" kern="0" dirty="0"/>
          </a:p>
        </p:txBody>
      </p:sp>
    </p:spTree>
    <p:extLst>
      <p:ext uri="{BB962C8B-B14F-4D97-AF65-F5344CB8AC3E}">
        <p14:creationId xmlns:p14="http://schemas.microsoft.com/office/powerpoint/2010/main" val="62825563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>
            <a:extLst>
              <a:ext uri="{FF2B5EF4-FFF2-40B4-BE49-F238E27FC236}">
                <a16:creationId xmlns:a16="http://schemas.microsoft.com/office/drawing/2014/main" id="{0A7E4B96-2D54-40A0-8F68-354493F998B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31640" y="9525"/>
            <a:ext cx="7812360" cy="844550"/>
          </a:xfrm>
        </p:spPr>
        <p:txBody>
          <a:bodyPr/>
          <a:lstStyle/>
          <a:p>
            <a:pPr algn="ctr"/>
            <a:r>
              <a:rPr lang="ru-RU" sz="2800" b="1" i="0" dirty="0">
                <a:solidFill>
                  <a:srgbClr val="333333"/>
                </a:solidFill>
                <a:effectLst/>
                <a:latin typeface="Inter"/>
              </a:rPr>
              <a:t>Добавление подчиненных объектов в типовые объекты конфигурации</a:t>
            </a:r>
            <a:endParaRPr lang="ru-RU" altLang="ru-RU" sz="3600" dirty="0"/>
          </a:p>
        </p:txBody>
      </p:sp>
      <p:sp>
        <p:nvSpPr>
          <p:cNvPr id="60419" name="Номер слайда 5">
            <a:extLst>
              <a:ext uri="{FF2B5EF4-FFF2-40B4-BE49-F238E27FC236}">
                <a16:creationId xmlns:a16="http://schemas.microsoft.com/office/drawing/2014/main" id="{57CE9448-03B4-4CFE-AA75-87BA905D9529}"/>
              </a:ext>
            </a:extLst>
          </p:cNvPr>
          <p:cNvSpPr txBox="1">
            <a:spLocks/>
          </p:cNvSpPr>
          <p:nvPr/>
        </p:nvSpPr>
        <p:spPr bwMode="auto">
          <a:xfrm>
            <a:off x="8459788" y="4806950"/>
            <a:ext cx="550862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23B2920-12D1-4AE4-8879-46927FF0E769}" type="slidenum">
              <a:rPr lang="ru-RU" altLang="ru-RU" sz="1400" b="1">
                <a:solidFill>
                  <a:srgbClr val="C00000"/>
                </a:solidFill>
                <a:latin typeface="Calibri" panose="020F0502020204030204" pitchFamily="34" charset="0"/>
              </a:rPr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9</a:t>
            </a:fld>
            <a:endParaRPr lang="ru-RU" altLang="ru-RU" sz="1400" b="1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1EBF36A-2653-4BDC-A519-7B3CF305B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4090608"/>
            <a:ext cx="685859" cy="71634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CF7F522-2E2C-4D17-93CA-223D220275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987574"/>
            <a:ext cx="4770533" cy="264436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C2D1BD2-4EDB-4AFD-8BE5-8CFD15923729}"/>
              </a:ext>
            </a:extLst>
          </p:cNvPr>
          <p:cNvSpPr txBox="1"/>
          <p:nvPr/>
        </p:nvSpPr>
        <p:spPr>
          <a:xfrm>
            <a:off x="3720445" y="3742602"/>
            <a:ext cx="459588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333333"/>
                </a:solidFill>
                <a:effectLst/>
                <a:latin typeface="Inter"/>
              </a:rPr>
              <a:t> </a:t>
            </a:r>
            <a:r>
              <a:rPr lang="ru-RU" b="1" i="0" dirty="0">
                <a:solidFill>
                  <a:srgbClr val="333333"/>
                </a:solidFill>
                <a:effectLst/>
                <a:latin typeface="Inter"/>
              </a:rPr>
              <a:t>комментарий точно так же содержит специальную метку</a:t>
            </a:r>
            <a:r>
              <a:rPr lang="ru-RU" b="0" i="0" dirty="0">
                <a:solidFill>
                  <a:srgbClr val="333333"/>
                </a:solidFill>
                <a:effectLst/>
                <a:latin typeface="Inter"/>
              </a:rPr>
              <a:t>, чтобы было понятно, кто, когда и зачем.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522694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whit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262699"/>
      </a:hlink>
      <a:folHlink>
        <a:srgbClr val="B2B2B2"/>
      </a:folHlink>
    </a:clrScheme>
    <a:fontScheme name="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hi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Radial</Template>
  <TotalTime>4542</TotalTime>
  <Words>2281</Words>
  <Application>Microsoft Office PowerPoint</Application>
  <PresentationFormat>Экран (16:9)</PresentationFormat>
  <Paragraphs>201</Paragraphs>
  <Slides>41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41</vt:i4>
      </vt:variant>
    </vt:vector>
  </HeadingPairs>
  <TitlesOfParts>
    <vt:vector size="51" baseType="lpstr">
      <vt:lpstr>Arial</vt:lpstr>
      <vt:lpstr>Calibri</vt:lpstr>
      <vt:lpstr>Courier New</vt:lpstr>
      <vt:lpstr>Helvetica Neue</vt:lpstr>
      <vt:lpstr>Inter</vt:lpstr>
      <vt:lpstr>Times New Roman</vt:lpstr>
      <vt:lpstr>Verdana</vt:lpstr>
      <vt:lpstr>Wingdings</vt:lpstr>
      <vt:lpstr>white</vt:lpstr>
      <vt:lpstr>Тема Office</vt:lpstr>
      <vt:lpstr>Правила и приемы доработки типовых конфигураций 1С</vt:lpstr>
      <vt:lpstr>Концепция минимизации «разрушений»</vt:lpstr>
      <vt:lpstr>Комментирование изменений кода</vt:lpstr>
      <vt:lpstr>Комментирование изменений кода</vt:lpstr>
      <vt:lpstr>Добавление объектов верхнего уровня</vt:lpstr>
      <vt:lpstr>Добавление объектов верхнего уровня</vt:lpstr>
      <vt:lpstr>Добавление подчиненных объектов</vt:lpstr>
      <vt:lpstr>Презентация PowerPoint</vt:lpstr>
      <vt:lpstr>Добавление подчиненных объектов в типовые объекты конфигурации</vt:lpstr>
      <vt:lpstr>Добавление подчиненных объектов в объекты, добавленные в рамках проекта</vt:lpstr>
      <vt:lpstr>Добавление подчиненных объектов в объекты, добавленные в рамках проекта</vt:lpstr>
      <vt:lpstr>Добавление  предопределенных элементов в типовой объект конфигурации</vt:lpstr>
      <vt:lpstr>Использование общих модулей и их строгая структура</vt:lpstr>
      <vt:lpstr>Использование общих модулей и их строгая структура</vt:lpstr>
      <vt:lpstr>Использование подписок и их строгая структура</vt:lpstr>
      <vt:lpstr>Использование подписок и их строгая структура</vt:lpstr>
      <vt:lpstr>Редактирование форм</vt:lpstr>
      <vt:lpstr>Редактирование форм</vt:lpstr>
      <vt:lpstr>Принципы работы с ролями</vt:lpstr>
      <vt:lpstr>9 правил модификаций</vt:lpstr>
      <vt:lpstr>Самоидентификация тестовых баз</vt:lpstr>
      <vt:lpstr>Самоидентификация тестовых баз</vt:lpstr>
      <vt:lpstr>Обработка инициализации</vt:lpstr>
      <vt:lpstr>Введение в поставку и поддержку конфигураций</vt:lpstr>
      <vt:lpstr>Снимать конфигурацию с поддержки опасно!</vt:lpstr>
      <vt:lpstr>Общая схема взаимодействия поставщика и пользователя</vt:lpstr>
      <vt:lpstr>Модификация алгоритма обновления с помощью правил поддержки</vt:lpstr>
      <vt:lpstr>Ограничения действий пользователя со стороны поставщика с помощью правил поставки</vt:lpstr>
      <vt:lpstr>Расширения конфигурации. </vt:lpstr>
      <vt:lpstr>Расширения конфигурации. </vt:lpstr>
      <vt:lpstr>Расширения конфигурации. </vt:lpstr>
      <vt:lpstr>Расширения конфигурации. </vt:lpstr>
      <vt:lpstr>Расширения конфигурации. </vt:lpstr>
      <vt:lpstr>Расширения конфигурации. </vt:lpstr>
      <vt:lpstr>Расширения конфигурации. </vt:lpstr>
      <vt:lpstr>Расширения конфигурации. </vt:lpstr>
      <vt:lpstr>Расширения конфигурации. </vt:lpstr>
      <vt:lpstr>Расширения конфигурации. </vt:lpstr>
      <vt:lpstr>Расширения конфигурации. </vt:lpstr>
      <vt:lpstr>Итоги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Многослойная модель сети</dc:title>
  <dc:creator>Кисточка</dc:creator>
  <cp:lastModifiedBy>Маркин Иван Сергеевич</cp:lastModifiedBy>
  <cp:revision>346</cp:revision>
  <dcterms:created xsi:type="dcterms:W3CDTF">2010-03-09T13:02:41Z</dcterms:created>
  <dcterms:modified xsi:type="dcterms:W3CDTF">2023-03-10T13:46:01Z</dcterms:modified>
</cp:coreProperties>
</file>