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8" r:id="rId3"/>
    <p:sldId id="269" r:id="rId4"/>
    <p:sldId id="257" r:id="rId5"/>
    <p:sldId id="304" r:id="rId6"/>
    <p:sldId id="298" r:id="rId7"/>
    <p:sldId id="300" r:id="rId8"/>
    <p:sldId id="301" r:id="rId9"/>
    <p:sldId id="302" r:id="rId10"/>
    <p:sldId id="303" r:id="rId11"/>
    <p:sldId id="296" r:id="rId12"/>
    <p:sldId id="264" r:id="rId13"/>
    <p:sldId id="297" r:id="rId14"/>
    <p:sldId id="299" r:id="rId15"/>
    <p:sldId id="263" r:id="rId16"/>
    <p:sldId id="305" r:id="rId17"/>
    <p:sldId id="306" r:id="rId18"/>
    <p:sldId id="273" r:id="rId19"/>
    <p:sldId id="307" r:id="rId20"/>
    <p:sldId id="308" r:id="rId21"/>
    <p:sldId id="309" r:id="rId22"/>
    <p:sldId id="310" r:id="rId23"/>
    <p:sldId id="312" r:id="rId24"/>
    <p:sldId id="311" r:id="rId25"/>
    <p:sldId id="313" r:id="rId26"/>
    <p:sldId id="314" r:id="rId27"/>
    <p:sldId id="315" r:id="rId28"/>
    <p:sldId id="317" r:id="rId29"/>
    <p:sldId id="316" r:id="rId30"/>
    <p:sldId id="318" r:id="rId31"/>
    <p:sldId id="26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A4BD3-7C8D-4034-813D-B90365BE1DE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7EB3-C15E-4F7B-8AEA-67721B4BC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" y="1752"/>
            <a:ext cx="9141587" cy="6870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012" y="2665488"/>
            <a:ext cx="7644385" cy="1543239"/>
          </a:xfrm>
          <a:prstGeom prst="rect">
            <a:avLst/>
          </a:prstGeom>
          <a:noFill/>
        </p:spPr>
        <p:txBody>
          <a:bodyPr wrap="square" lIns="65274" tIns="32637" rIns="65274" bIns="32637" rtlCol="0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Поляризация керамических материалов</a:t>
            </a:r>
            <a:endParaRPr lang="ru-RU" sz="4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6605" y="250640"/>
            <a:ext cx="6553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химико-технологический университет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 Д. И. Менделеева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огнеупоров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481513" y="5117411"/>
            <a:ext cx="3962400" cy="73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205" tIns="57603" rIns="115205" bIns="5760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ru-RU" sz="2000" dirty="0">
                <a:cs typeface="Times New Roman" panose="02020603050405020304" pitchFamily="18" charset="0"/>
              </a:rPr>
              <a:t>Лекция</a:t>
            </a:r>
            <a:r>
              <a:rPr lang="en-US" sz="2000" dirty="0">
                <a:cs typeface="Times New Roman" panose="02020603050405020304" pitchFamily="18" charset="0"/>
              </a:rPr>
              <a:t> Zoom</a:t>
            </a:r>
            <a:endParaRPr lang="ru-RU" sz="2000" dirty="0"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20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31408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поляризация</a:t>
            </a:r>
          </a:p>
        </p:txBody>
      </p:sp>
      <p:pic>
        <p:nvPicPr>
          <p:cNvPr id="2051" name="Picture 3" descr="C:\Users\Supercomp\Desktop\РААБОЧАЯ\2020-05-07_17-18-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933" y="1745059"/>
            <a:ext cx="2450419" cy="265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98525" y="1175862"/>
                <a:ext cx="4729818" cy="5486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При отсутствии диэлектрика (рисунок 2) емкость равна:</a:t>
                </a:r>
              </a:p>
              <a:p>
                <a:pPr algn="just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</a:p>
              <a:p>
                <a:pPr algn="ctr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абсолютная диэлектрическая проницаемость вакуума (8,84‧10</a:t>
                </a:r>
                <a:r>
                  <a:rPr lang="ru-RU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-12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</a:p>
              <a:p>
                <a:pPr algn="just"/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обкладок конденсатора;</a:t>
                </a:r>
              </a:p>
              <a:p>
                <a:pPr algn="just"/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расстояние между обкладками. </a:t>
                </a:r>
              </a:p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этом на обкладках конденсатора существуют электрические заряды, величина которых равна:</a:t>
                </a:r>
              </a:p>
              <a:p>
                <a:pPr algn="just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𝑈</m:t>
                      </m:r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Здесь </a:t>
                </a:r>
                <a:r>
                  <a:rPr lang="ru-RU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напряжение между обкладками конденсатора.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25" y="1175862"/>
                <a:ext cx="4729818" cy="5486630"/>
              </a:xfrm>
              <a:prstGeom prst="rect">
                <a:avLst/>
              </a:prstGeom>
              <a:blipFill rotWithShape="1">
                <a:blip r:embed="rId4"/>
                <a:stretch>
                  <a:fillRect l="-1419" t="-556" r="-1419" b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41007" y="4775200"/>
            <a:ext cx="1743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73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поляризация</a:t>
            </a:r>
          </a:p>
        </p:txBody>
      </p:sp>
      <p:pic>
        <p:nvPicPr>
          <p:cNvPr id="3074" name="Picture 2" descr="C:\Users\Supercomp\Desktop\РААБОЧАЯ\2020-05-07_17-18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468" y="1995486"/>
            <a:ext cx="2844108" cy="264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70065" y="4845317"/>
            <a:ext cx="143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Рисунок - 3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05543" y="1995486"/>
                <a:ext cx="4572000" cy="34501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При наличии диэлектрика (рисунок 3) на его поверхности появляются поляризационные заряды, а на обкладках конденсатора - наведенные заряды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sz="20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нав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 этом емкость конденсатора возрастает и становится равной:</a:t>
                </a:r>
              </a:p>
              <a:p>
                <a:pPr algn="just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ru-RU" sz="2000" i="1">
                              <a:latin typeface="Cambria Math"/>
                            </a:rPr>
                            <m:t>д</m:t>
                          </m:r>
                        </m:sub>
                      </m:sSub>
                      <m:r>
                        <a:rPr lang="ru-RU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000" i="1"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/>
                                </a:rPr>
                                <m:t>нав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𝑈</m:t>
                          </m:r>
                        </m:den>
                      </m:f>
                      <m:r>
                        <a:rPr lang="ru-RU" sz="2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000" dirty="0"/>
              </a:p>
              <a:p>
                <a:pPr algn="just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3" y="1995486"/>
                <a:ext cx="4572000" cy="3450112"/>
              </a:xfrm>
              <a:prstGeom prst="rect">
                <a:avLst/>
              </a:prstGeom>
              <a:blipFill rotWithShape="1">
                <a:blip r:embed="rId4"/>
                <a:stretch>
                  <a:fillRect l="-1333" t="-883" r="-14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72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поляризация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87781" y="1397542"/>
            <a:ext cx="69934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увеличение емкости учитывают путем введения безразмерного коэффициента </a:t>
            </a:r>
            <a:r>
              <a:rPr lang="ru-RU" sz="2000" dirty="0"/>
              <a:t>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называемого относительной диэлектрической проницаемостью, который показывает, во сколько раз емкость конденсатора с диэлектриком больше емкости конденсатора без диэлектрика. При наличии диэлектрика емкость конденсатора равна: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114" y="3444006"/>
            <a:ext cx="1948501" cy="84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887781" y="4285342"/>
            <a:ext cx="69934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неполярных диэлектриков </a:t>
            </a:r>
            <a:r>
              <a:rPr lang="ru-RU" sz="2000" dirty="0"/>
              <a:t>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2…2,5.Относительная диэлектрическая проницаемость </a:t>
            </a:r>
            <a:r>
              <a:rPr lang="ru-RU" sz="2000" dirty="0"/>
              <a:t>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поляризованность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/>
              <a:t>Р</a:t>
            </a:r>
            <a:r>
              <a:rPr lang="ru-RU" sz="2000" i="1" baseline="-25000" dirty="0" err="1"/>
              <a:t>др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связаны между собой соотношением: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494" y="5495524"/>
            <a:ext cx="2317739" cy="59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Дипольная поляризация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7780" y="1400887"/>
            <a:ext cx="74346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вид поляризации имеет место в полярных диэлектриках, молекулы которых представляют собой твердые диполи (бакелит, целлюлоза, эпоксидная смола),электрические моменты которых ориентированы произвольно (рисунок 4). Под воздействием поля эти молекулы частично ориентируются вдоль силовых линий поля, что и является причиной поляризации. Поворот диполей в направлении поля связан с преодолением межмолекулярных сил, поэтому протекает сравнительно медленно и сопровождается потерями энергии на нагрев диэлектрика.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13" y="4264525"/>
            <a:ext cx="3387077" cy="200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52843" y="6269121"/>
            <a:ext cx="175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- 4</a:t>
            </a:r>
          </a:p>
        </p:txBody>
      </p:sp>
    </p:spTree>
    <p:extLst>
      <p:ext uri="{BB962C8B-B14F-4D97-AF65-F5344CB8AC3E}">
        <p14:creationId xmlns:p14="http://schemas.microsoft.com/office/powerpoint/2010/main" val="338612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32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Дипольная поляризация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82341"/>
            <a:ext cx="7854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прекращения действия поля ориентированность частиц постепенно ослабевает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поляризованность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диэлектрика уменьшается, что может быть записано в виде формулы: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799" y="2917685"/>
            <a:ext cx="2953087" cy="6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0229" y="51670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3846527"/>
            <a:ext cx="8193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aseline="-25000" dirty="0" err="1"/>
              <a:t>др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 – величина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момент времени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i="1" baseline="-25000" dirty="0"/>
              <a:t>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прекращается действие поля; </a:t>
            </a:r>
            <a:r>
              <a:rPr lang="en-US" sz="2000" i="1" dirty="0"/>
              <a:t>Ʈ</a:t>
            </a:r>
            <a:r>
              <a:rPr lang="ru-RU" sz="2000" i="1" baseline="-25000" dirty="0"/>
              <a:t>0</a:t>
            </a:r>
            <a:r>
              <a:rPr lang="ru-RU" sz="2000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время релаксации, то есть такой промежуток времени, в течение которого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поляризованность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уменьшается 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2,71) от первоначального значения.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дипольной поляризации сопровождается электронной поляризацией, поэтому степень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полярного диэлектрика оказывается более высокой и ε достигает 6-9.</a:t>
            </a:r>
          </a:p>
        </p:txBody>
      </p:sp>
    </p:spTree>
    <p:extLst>
      <p:ext uri="{BB962C8B-B14F-4D97-AF65-F5344CB8AC3E}">
        <p14:creationId xmlns:p14="http://schemas.microsoft.com/office/powerpoint/2010/main" val="327263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Ионная поляризация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9544" y="1553363"/>
            <a:ext cx="71555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вид поляризации происходит в кристаллических диэлектриках, имеющих плотную ионную структуру (слюда). Под действием сил внешнего электрического поля в ионных кристаллах происходит упругое смещение ионов относительно своего первоначального положения (рисунок – 5) на расстояние, меньшее периода решетки.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331" y="3543299"/>
            <a:ext cx="3132442" cy="189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92892" y="5723964"/>
            <a:ext cx="1543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5.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Ионная поляризация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9544" y="1553363"/>
            <a:ext cx="7155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Смещению ионов препятствуют упругие силы химической связи. В состоянии равновесия действие сил электрического поля уравновешивается действием сил химической связи, то есть: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938" y="3200598"/>
            <a:ext cx="1579227" cy="45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3714" y="3919177"/>
            <a:ext cx="67569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000" i="1" dirty="0"/>
              <a:t>k</a:t>
            </a:r>
            <a:r>
              <a:rPr lang="ru-RU" sz="2000" i="1" baseline="-25000" dirty="0" err="1"/>
              <a:t>упр</a:t>
            </a:r>
            <a:r>
              <a:rPr lang="ru-RU" sz="2000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коэффициент упругой связи;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смещение ионов.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величина смещения ионов будет равна: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035" y="5143862"/>
            <a:ext cx="1151441" cy="94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800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Ионная поляризация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9544" y="1553363"/>
            <a:ext cx="71555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установления ионной поляризации – порядка </a:t>
            </a:r>
            <a:r>
              <a:rPr lang="ru-RU" sz="2000" dirty="0"/>
              <a:t>10</a:t>
            </a:r>
            <a:r>
              <a:rPr lang="ru-RU" sz="2000" baseline="30000" dirty="0"/>
              <a:t>-23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Величина относительной диэлектрической проницаемости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5-12. В ионных диэлектриках с неплотной упаковкой ионов (органическое стекло и некоторые другие вещества) ионы под воздействием поля смещаются на расстояния, превышающие постоянную решетки. После снятия поля ионы постепенно возвращаются к центру равновесия. Такой вид поляризации называется ионно-релаксационной.</a:t>
            </a:r>
          </a:p>
        </p:txBody>
      </p:sp>
    </p:spTree>
    <p:extLst>
      <p:ext uri="{BB962C8B-B14F-4D97-AF65-F5344CB8AC3E}">
        <p14:creationId xmlns:p14="http://schemas.microsoft.com/office/powerpoint/2010/main" val="1054148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2" y="1553363"/>
            <a:ext cx="68942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вид поляризации имеет место в группе твердых диэлектриков, получивших название сегнетоэлектриков. У таких диэлектриков даже при отсутствии внешнего электрического поля наблюдается самопроизвольная (спонтанная) ориентация твердых диполей в отдельных областях, называемых домнами, линейные размеры которых лежат в пределах от 10</a:t>
            </a:r>
            <a:r>
              <a:rPr lang="ru-RU" sz="2000" baseline="30000" dirty="0"/>
              <a:t>-4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10</a:t>
            </a:r>
            <a:r>
              <a:rPr lang="ru-RU" sz="2000" baseline="30000" dirty="0"/>
              <a:t>-1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см. В каждом из доменов электрические моменты диполей направлены одинаково, а в разных доменах – по-разному (рисунок – 6). Поэтому общий электрический момент сегнетоэлектрика равен нулю.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019" y="4723462"/>
            <a:ext cx="1519124" cy="158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93341" y="631227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Рисунок – 6. </a:t>
            </a:r>
          </a:p>
        </p:txBody>
      </p:sp>
    </p:spTree>
    <p:extLst>
      <p:ext uri="{BB962C8B-B14F-4D97-AF65-F5344CB8AC3E}">
        <p14:creationId xmlns:p14="http://schemas.microsoft.com/office/powerpoint/2010/main" val="1812368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2" y="1553363"/>
            <a:ext cx="68942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возникновения спонтанной поляризации можно проследить на примере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титаната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бария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BaNiO</a:t>
            </a:r>
            <a:r>
              <a:rPr lang="en-US" sz="2000" baseline="-25000" dirty="0"/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 своей научной значимости и техническому применению занимает ведущее место среди сегнетоэлектриков.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температуре выше 120</a:t>
            </a:r>
            <a:r>
              <a:rPr lang="ru-RU" sz="2000" baseline="30000" dirty="0"/>
              <a:t>о</a:t>
            </a:r>
            <a:r>
              <a:rPr lang="ru-RU" sz="2000" dirty="0"/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(точка Кюри)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титанат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бария обладает кристаллической структурой, имеющей форму куба (рисунок – 7).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833" y="3800131"/>
            <a:ext cx="3426605" cy="191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15657" y="6023429"/>
            <a:ext cx="1607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7. </a:t>
            </a:r>
          </a:p>
        </p:txBody>
      </p:sp>
    </p:spTree>
    <p:extLst>
      <p:ext uri="{BB962C8B-B14F-4D97-AF65-F5344CB8AC3E}">
        <p14:creationId xmlns:p14="http://schemas.microsoft.com/office/powerpoint/2010/main" val="426894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06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2" y="1553363"/>
            <a:ext cx="68942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элементарной ячейки больше удвоенной суммы ионных радиусов титана и кислорода. Поэтому ион титана имеет некоторую свободу перемещения в пределах октаэдра, образованного ионами кислорода. Вследствие интенсивного теплового движения ион титана непрерывно перебрасывается от одного кислородного иона к другому, благодаря чему усредненное во времени его положение совпадает с центром элементарной ячейки. Поэтому ячейка не обладает электрическим моментом.</a:t>
            </a:r>
          </a:p>
        </p:txBody>
      </p:sp>
    </p:spTree>
    <p:extLst>
      <p:ext uri="{BB962C8B-B14F-4D97-AF65-F5344CB8AC3E}">
        <p14:creationId xmlns:p14="http://schemas.microsoft.com/office/powerpoint/2010/main" val="1813902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2" y="1553363"/>
            <a:ext cx="68942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температуре ниже 120</a:t>
            </a:r>
            <a:r>
              <a:rPr lang="ru-RU" sz="2000" baseline="30000" dirty="0"/>
              <a:t>о</a:t>
            </a:r>
            <a:r>
              <a:rPr lang="ru-RU" sz="2000" dirty="0"/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энергия теплового движения недостаточна для переброса иона титана из одного равновесного положения в другое, ион локализуется вблизи одного из кислородных ионов, вследствие чего нарушается кубическая симметрия в расположении заряженных частиц и элементарная ячейка приобретает электрический момент. Одновременно с этим искажается форма ячейки – она вытягивается по направлению оси, проходящей через центры ионов кислорода и титана, сблизившихся между собой. Взаимодействие между заряженными частицами соседних ячеек приводит к тому, что смещение ионов титана происходит в них согласованно, в одном направлении, в результате чего образуются домены.</a:t>
            </a:r>
          </a:p>
        </p:txBody>
      </p:sp>
    </p:spTree>
    <p:extLst>
      <p:ext uri="{BB962C8B-B14F-4D97-AF65-F5344CB8AC3E}">
        <p14:creationId xmlns:p14="http://schemas.microsoft.com/office/powerpoint/2010/main" val="638206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2" y="1553363"/>
            <a:ext cx="68942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сегнетоэлектрик поместить в электрическое поле, то по мере роста напряженности поля будет происходить обратимое смещение границ доменов в направлении поля (рисунок – 8) и линейное возрастание электрической индукции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(участок ОА на рисунке – 9).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3184579"/>
            <a:ext cx="2097993" cy="284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344" y="3275982"/>
            <a:ext cx="3028428" cy="239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4463" y="6093296"/>
            <a:ext cx="1543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8.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07792" y="6093296"/>
            <a:ext cx="1607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9. </a:t>
            </a:r>
          </a:p>
        </p:txBody>
      </p:sp>
    </p:spTree>
    <p:extLst>
      <p:ext uri="{BB962C8B-B14F-4D97-AF65-F5344CB8AC3E}">
        <p14:creationId xmlns:p14="http://schemas.microsoft.com/office/powerpoint/2010/main" val="1564414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1" y="1358717"/>
            <a:ext cx="68942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сильных электрических полях смещение доменных границ принимает необратимый характер, при этом разрастаются те домены, у которых вектор спонтанной поляризации имеет наименьший угол с направлением вектора напряженности электрического поля. Одновременно с этим происходит поворот диполей по направлению поля. Этому процессу соответствует участок АВ на рисунке – 9. При некоторой напряженности поля, соответствующей точке В, все домены сегнетоэлектрика оказываются сориентированными вдоль силовых линий поля (рисунок – 10), наступает техническое насыщение. Кривая ОАВ – основная кривая поляризации диэлектрика.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29" y="4869001"/>
            <a:ext cx="1125957" cy="138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36218" y="6255115"/>
            <a:ext cx="173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10. </a:t>
            </a:r>
          </a:p>
        </p:txBody>
      </p:sp>
    </p:spTree>
    <p:extLst>
      <p:ext uri="{BB962C8B-B14F-4D97-AF65-F5344CB8AC3E}">
        <p14:creationId xmlns:p14="http://schemas.microsoft.com/office/powerpoint/2010/main" val="2020408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1" y="1358717"/>
            <a:ext cx="68942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после насыщения напряженность поля уменьшить до нуля, то сохранится вызванная полем ориентация доменов и будет наблюдаться некоторая остаточная индукция </a:t>
            </a:r>
            <a:r>
              <a:rPr lang="en-US" sz="2000" dirty="0"/>
              <a:t>D</a:t>
            </a:r>
            <a:r>
              <a:rPr lang="ru-RU" sz="2000" baseline="-25000" dirty="0"/>
              <a:t>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изменении направления поля происходит переориентация векторов спонтанной поляризации, индукция быстро уменьшается, и при напряженности – </a:t>
            </a:r>
            <a:r>
              <a:rPr lang="ru-RU" sz="2000" dirty="0" err="1"/>
              <a:t>Е</a:t>
            </a:r>
            <a:r>
              <a:rPr lang="ru-RU" sz="2000" baseline="-25000" dirty="0" err="1"/>
              <a:t>с</a:t>
            </a:r>
            <a:r>
              <a:rPr lang="ru-RU" sz="2000" baseline="-25000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называемой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коэрцетивной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силой, она становится равной нулю. Дальнейшее увеличение напряженности поля вновь переводит сегнетоэлектрик в состояние технического насыщения (точка С).</a:t>
            </a:r>
          </a:p>
        </p:txBody>
      </p:sp>
    </p:spTree>
    <p:extLst>
      <p:ext uri="{BB962C8B-B14F-4D97-AF65-F5344CB8AC3E}">
        <p14:creationId xmlns:p14="http://schemas.microsoft.com/office/powerpoint/2010/main" val="2560853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1" y="1358717"/>
            <a:ext cx="68942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поляризации сегнетоэлектриков изменение индукции отстает от изменения напряженности поля. Это явление называется гистерезисом. Площадь петли гистерезиса пропорциональна энергии, затрачиваемой за один период изменения напряженности электрического поля.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Диэлектрическая проницаемость сегнетоэлектрика определяется по основной кривой поляризации: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537" y="4107862"/>
            <a:ext cx="1506012" cy="114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903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1" y="1358717"/>
            <a:ext cx="68942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11 представлена зависимость индукции и относительной диэлектрической проницаемости от напряженности поля.  Относительная диэлектрическая проницаемость, измеренная в слабых полях, называется начальной. В сильных полях относительная диэлектрическая проницаемость достигает значения 10</a:t>
            </a:r>
            <a:r>
              <a:rPr lang="ru-RU" sz="2000" baseline="30000" dirty="0"/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</a:t>
            </a:r>
            <a:r>
              <a:rPr lang="ru-RU" sz="2000" baseline="30000" dirty="0"/>
              <a:t>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59" y="3428999"/>
            <a:ext cx="2887770" cy="219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11197" y="5893241"/>
            <a:ext cx="1726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11. </a:t>
            </a:r>
          </a:p>
        </p:txBody>
      </p:sp>
    </p:spTree>
    <p:extLst>
      <p:ext uri="{BB962C8B-B14F-4D97-AF65-F5344CB8AC3E}">
        <p14:creationId xmlns:p14="http://schemas.microsoft.com/office/powerpoint/2010/main" val="564611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1" y="1358717"/>
            <a:ext cx="68942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поляризация - перемещение (миграция) зарядов в полупроводящих включениях до их границ и накопления зарядов на границах раздела.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в некоторых диэлектриках и системах изоляции, в частности в неоднородных диэлектриках, особенно с полупроводящими включениями. Этот вид поляризации заключается в процессе установления и снятия миграционной поляризации сравнительно медленные - секунды, минуты, часы. Поэтому миграционная поляризация обычно наблюдается лишь при весьма низких частотах.</a:t>
            </a:r>
          </a:p>
        </p:txBody>
      </p:sp>
    </p:spTree>
    <p:extLst>
      <p:ext uri="{BB962C8B-B14F-4D97-AF65-F5344CB8AC3E}">
        <p14:creationId xmlns:p14="http://schemas.microsoft.com/office/powerpoint/2010/main" val="3522011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2887" y="1358717"/>
            <a:ext cx="68942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поляризация наблюдается в неоднородных диэлектриках, имеющих проводящие и полупроводящие включения, слои с различной проводимостью и т.п. При внесении неоднородных диэлектриков в электрическое поле свободные заряды смещаются и концентрируются на граничных слоях включений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приэлектродных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слоях, образуя пространственные заряды, поле которых внешне проявляет себя как "дополнительный" механизм поляризации (рисунок - 12). </a:t>
            </a:r>
          </a:p>
        </p:txBody>
      </p:sp>
      <p:pic>
        <p:nvPicPr>
          <p:cNvPr id="9" name="Рисунок 8" descr="http://ftemk.mpei.ac.ru/ctlw/pubs/etm_re/polarf/02.05.05.files/image00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238" y="4224667"/>
            <a:ext cx="4008212" cy="16100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868172" y="5930935"/>
            <a:ext cx="5792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12. Модель миграционной поляризации.</a:t>
            </a:r>
          </a:p>
        </p:txBody>
      </p:sp>
    </p:spTree>
    <p:extLst>
      <p:ext uri="{BB962C8B-B14F-4D97-AF65-F5344CB8AC3E}">
        <p14:creationId xmlns:p14="http://schemas.microsoft.com/office/powerpoint/2010/main" val="3366958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1" y="1358717"/>
            <a:ext cx="68942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устранения миграционной поляризации и создания материала с небольшими потерями необходимо избавиться от пор, механических включений и примесей, прежде всего обладающих большой подвижностью ионов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миграционной поляризации диэлектрическая проницаемость диэлектриков на низких частотах, имеющая повышенные значения, с увеличением частоты резко уменьшается по закону, близкому к гиперболическому.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9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К. С. Петров. Радиоматериалы, радиокомпоненты и электроника. Учеб. пособие для вузов — М.: «ПИТЕР», 2003. – 511 с. 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30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поляризация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401" y="1358717"/>
            <a:ext cx="68942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миграционной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поляризуемости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релаксации довольно большое, поэтому соответствующая ей поляризация проявляется на весьма низких частотах (до 0,5 кГц) и вызывает у материала увеличение диэлектрической проницаемости. С уменьшением частоты напряжения, а также с увеличением температуры α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возрастает. Увлажнение диэлектрика приводит к существенному возрастанию его емкости на низких частотах (например, 2 Гц) в результате возникновения и роста миграционной поляризации.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0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1588" cy="6870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752062" cy="61990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0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114" y="1103748"/>
            <a:ext cx="782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Диэлектриками называют материалы, обладающие незначительной электропроводностью. Основным электрическим свойством диэлектриков является их способность к поляризации.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Поляризация диэлектриков — явление, связанное с ограниченным смещением связанных зарядов в диэлектрике или поворотом электрических диполей, обычно под воздействием внешнего электрического поля, иногда под действием других внешних сил или спонтанно.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Поляризацию диэлектриков характеризует вектор электрической поляризации.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0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0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716" y="1103021"/>
            <a:ext cx="7823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Физический смысл вектора электрической поляризации — это дипольный момент, отнесенный к единице объема диэлектрика. Иногда вектор поляризации коротко называют просто поляризацией.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Вектор поляризации применим для описания макроскопического состояния поляризации не только обычных диэлектриков, но и сегнетоэлектриков, и, в принципе, любых сред, обладающих сходными свойствами. Он применим не только для описания индуцированной поляризации, но и спонтанной поляризации (у сегнетоэлектриков).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Поляризация — состояние диэлектрика, которое характеризуется наличием электрического дипольного момента у любого (или почти любого) элемента его объема.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3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4286" y="404430"/>
            <a:ext cx="3327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поляризации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0570" y="1501278"/>
            <a:ext cx="72426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поляризация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Дипольная поляризация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Ионная поляризация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Спонтанная поляризация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поляризация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6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поляризация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0229" y="1501278"/>
            <a:ext cx="7228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Этот вид поляризации представляет собой упругое смещение и деформацию электронных оболочек атомов и ионов. В чистом виде проявляется в неполярных диэлектриках, состоящих из электрически нейтральных молекул, у которых центры отрицательных и положительных зарядов совпадают.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1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поляризация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7338" y="1534725"/>
            <a:ext cx="76206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такой диэлектрик поместить в электрическое поле между обкладками конденсатора, то в каждом из атомов произойдет смещение электронных оболочек относительно своего ядра в сторону положительного электрода (рисунок 1), в результате чего образуются упругие диполи, количественно характеризуемые величиной электрического момента m =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l - расстояние между центрами положительного и отрицательного зарядов диполя. Процесс образования упругих диполей протекает практически мгновенно (в течение 10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10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с) и наблюдается у всех видов диэлектриков.</a:t>
            </a:r>
          </a:p>
        </p:txBody>
      </p:sp>
      <p:pic>
        <p:nvPicPr>
          <p:cNvPr id="1026" name="Picture 2" descr="C:\Users\Supercomp\Desktop\РААБОЧАЯ\2020-05-07_17-17-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65" y="4539131"/>
            <a:ext cx="3136766" cy="142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269" y="5950416"/>
            <a:ext cx="3534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1. Смещение электронных оболочек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25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поляризация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82171" y="1089277"/>
                <a:ext cx="7640307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Величина электрического момента пропорциональна напряженности электрического       поля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𝛼</m:t>
                        </m:r>
                      </m:e>
                      <m:sub>
                        <m: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Э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электронная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поляризуемость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зависящая от структуры молекулы или атома, </a:t>
                </a:r>
                <a:r>
                  <a:rPr lang="ru-RU" sz="2400" i="1" dirty="0"/>
                  <a:t>Ф‧м</a:t>
                </a:r>
                <a:r>
                  <a:rPr lang="ru-RU" sz="2400" i="1" baseline="30000" dirty="0"/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Интенсивность процесса поляризации оценивают величиной электрического момента единицы объема материала: </a:t>
                </a: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Здесь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количество частиц в единице объема. Величину </a:t>
                </a:r>
                <a:r>
                  <a:rPr lang="ru-RU" sz="2400" i="1" dirty="0" err="1"/>
                  <a:t>Р</a:t>
                </a:r>
                <a:r>
                  <a:rPr lang="ru-RU" sz="2400" i="1" baseline="-25000" dirty="0" err="1"/>
                  <a:t>др</a:t>
                </a:r>
                <a:r>
                  <a:rPr lang="en-US" sz="2400" dirty="0"/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называют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поляризованностью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диэлектрика.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 способности диэлектрика поляризоваться судят по увеличению емкости конденсатора при помещении его между обкладками этого диэлектрика.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71" y="1089277"/>
                <a:ext cx="7640307" cy="5632311"/>
              </a:xfrm>
              <a:prstGeom prst="rect">
                <a:avLst/>
              </a:prstGeom>
              <a:blipFill rotWithShape="1">
                <a:blip r:embed="rId3"/>
                <a:stretch>
                  <a:fillRect l="-1277" t="-866" r="-1197"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74" y="2243367"/>
            <a:ext cx="59404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245" y="4383314"/>
            <a:ext cx="1205321" cy="54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594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2022</Words>
  <Application>Microsoft Office PowerPoint</Application>
  <PresentationFormat>Экран (4:3)</PresentationFormat>
  <Paragraphs>143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Николай</cp:lastModifiedBy>
  <cp:revision>86</cp:revision>
  <dcterms:created xsi:type="dcterms:W3CDTF">2018-10-31T17:08:02Z</dcterms:created>
  <dcterms:modified xsi:type="dcterms:W3CDTF">2020-12-04T17:33:22Z</dcterms:modified>
</cp:coreProperties>
</file>