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8"/>
  </p:notesMasterIdLst>
  <p:sldIdLst>
    <p:sldId id="256" r:id="rId3"/>
    <p:sldId id="257" r:id="rId4"/>
    <p:sldId id="260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01" r:id="rId29"/>
    <p:sldId id="283" r:id="rId30"/>
    <p:sldId id="302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3" r:id="rId43"/>
    <p:sldId id="304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B4DC7-163F-4D06-A01A-FFCDFE9DF4E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A02ED-2F3F-403C-9FE3-0FBF68AA9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5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056-0D44-4F8B-9B69-A17BEBD5EB6D}" type="datetime1">
              <a:rPr lang="en-US" smtClean="0"/>
              <a:t>9/28/2023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4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303D-DD4A-47C7-892F-C9A1D3AABD8E}" type="datetime1">
              <a:rPr lang="en-US" smtClean="0"/>
              <a:t>9/28/2023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8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8C44-586E-43B8-9883-EF903B65C9FF}" type="datetime1">
              <a:rPr lang="en-US" smtClean="0"/>
              <a:t>9/28/2023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921B-08E5-4F1C-8A8E-2726D0DAFE1B}" type="datetime1">
              <a:rPr lang="en-US" smtClean="0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185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20ACB-B363-4847-BB33-4FBD67657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3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5371-5D9B-4208-8744-77AF971BF6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4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532F-0248-4F02-9254-91BB34245E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8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9222" y="513712"/>
            <a:ext cx="2877187" cy="513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960688" y="459680"/>
            <a:ext cx="2431451" cy="540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C4D9-13E1-4CD9-8761-D7EA9828E8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5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93E1-7BBD-41CF-938F-686C57B967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1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E70-337B-4D49-96E1-43834A743E0B}" type="datetime1">
              <a:rPr lang="en-US" smtClean="0"/>
              <a:t>9/28/2023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EAE8-A3B3-43D0-9E97-3572066B7A0F}" type="datetime1">
              <a:rPr lang="en-US" smtClean="0"/>
              <a:t>9/28/2023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6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4D-864D-4A13-905A-54D0476ED0AC}" type="datetime1">
              <a:rPr lang="en-US" smtClean="0"/>
              <a:t>9/28/2023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4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87A2-595C-42B0-A4C7-DDCFD8EC20EF}" type="datetime1">
              <a:rPr lang="en-US" smtClean="0"/>
              <a:t>9/28/2023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4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EE81-11BF-430D-A2F1-211DB95BF955}" type="datetime1">
              <a:rPr lang="en-US" smtClean="0"/>
              <a:t>9/28/2023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3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67F2-BD96-4164-8075-38FDAD749D64}" type="datetime1">
              <a:rPr lang="en-US" smtClean="0"/>
              <a:t>9/28/2023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98E0-0225-4459-8D30-5BB262146A4F}" type="datetime1">
              <a:rPr lang="en-US" smtClean="0"/>
              <a:t>9/28/2023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8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A52D-AFB9-4181-A2DE-3D48A7FBC902}" type="datetime1">
              <a:rPr lang="en-US" smtClean="0"/>
              <a:t>9/28/2023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8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FF96-0BD4-46FC-B805-D5125F1BA721}" type="datetime1">
              <a:rPr lang="en-US" smtClean="0"/>
              <a:t>9/28/2023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F99B-BABA-49E8-8F4C-18BB7D4E8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253" y="384174"/>
            <a:ext cx="556895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473" y="1571066"/>
            <a:ext cx="7692390" cy="3714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2DEA-3E71-48B8-8A23-92A800062F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.NET_Framework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hc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0"/>
            <a:ext cx="900184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Модуль 3. Система компьютерной алгебры </a:t>
            </a:r>
            <a:r>
              <a:rPr lang="en-US" b="1" dirty="0"/>
              <a:t>Mathcad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848872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46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10390" r="4402" b="8196"/>
          <a:stretch/>
        </p:blipFill>
        <p:spPr bwMode="auto">
          <a:xfrm>
            <a:off x="251520" y="332656"/>
            <a:ext cx="8640960" cy="623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45"/>
          <a:stretch/>
        </p:blipFill>
        <p:spPr bwMode="auto">
          <a:xfrm>
            <a:off x="2195737" y="1340768"/>
            <a:ext cx="43050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4" b="-23089"/>
          <a:stretch/>
        </p:blipFill>
        <p:spPr bwMode="auto">
          <a:xfrm>
            <a:off x="2143617" y="6070401"/>
            <a:ext cx="396174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8" r="21784"/>
          <a:stretch/>
        </p:blipFill>
        <p:spPr bwMode="auto">
          <a:xfrm>
            <a:off x="-13680" y="5125194"/>
            <a:ext cx="39340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1" r="31676"/>
          <a:stretch/>
        </p:blipFill>
        <p:spPr bwMode="auto">
          <a:xfrm>
            <a:off x="2370232" y="3933825"/>
            <a:ext cx="414669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6" r="42244"/>
          <a:stretch/>
        </p:blipFill>
        <p:spPr bwMode="auto">
          <a:xfrm>
            <a:off x="2368459" y="4725144"/>
            <a:ext cx="396949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 r="54833" b="16589"/>
          <a:stretch/>
        </p:blipFill>
        <p:spPr bwMode="auto">
          <a:xfrm>
            <a:off x="2195736" y="3247713"/>
            <a:ext cx="437753" cy="39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r="64502" b="-21318"/>
          <a:stretch/>
        </p:blipFill>
        <p:spPr bwMode="auto">
          <a:xfrm>
            <a:off x="2382637" y="2415910"/>
            <a:ext cx="389860" cy="48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r="77010"/>
          <a:stretch/>
        </p:blipFill>
        <p:spPr bwMode="auto">
          <a:xfrm>
            <a:off x="1403648" y="2015860"/>
            <a:ext cx="362419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5" r="11793"/>
          <a:stretch/>
        </p:blipFill>
        <p:spPr bwMode="auto">
          <a:xfrm>
            <a:off x="2182563" y="5445224"/>
            <a:ext cx="37179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1892"/>
            <a:ext cx="8856984" cy="683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9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836712"/>
          </a:xfrm>
        </p:spPr>
        <p:txBody>
          <a:bodyPr>
            <a:normAutofit/>
          </a:bodyPr>
          <a:lstStyle/>
          <a:p>
            <a:r>
              <a:rPr lang="ru-RU" sz="2800" b="1" dirty="0"/>
              <a:t>Курсор ввода и линия раздела страниц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Курсор  ввода  </a:t>
            </a:r>
            <a:r>
              <a:rPr lang="ru-RU" dirty="0"/>
              <a:t>(крестик  красного  цвета)  указывает  место </a:t>
            </a:r>
          </a:p>
          <a:p>
            <a:pPr marL="0" indent="0">
              <a:buNone/>
            </a:pPr>
            <a:r>
              <a:rPr lang="ru-RU" dirty="0"/>
              <a:t>рабочей  области,  где  в  данный  момент  могут  вводиться  или </a:t>
            </a:r>
          </a:p>
          <a:p>
            <a:pPr marL="0" indent="0">
              <a:buNone/>
            </a:pPr>
            <a:r>
              <a:rPr lang="ru-RU" dirty="0"/>
              <a:t>создаваться  объекты  информации:  формулы,  таблицы,  текст, </a:t>
            </a:r>
          </a:p>
          <a:p>
            <a:pPr marL="0" indent="0">
              <a:buNone/>
            </a:pPr>
            <a:r>
              <a:rPr lang="ru-RU" dirty="0"/>
              <a:t>графики или данные. </a:t>
            </a:r>
          </a:p>
          <a:p>
            <a:pPr marL="0" indent="0">
              <a:buNone/>
            </a:pPr>
            <a:r>
              <a:rPr lang="ru-RU" b="1" dirty="0"/>
              <a:t>Вертикальная  линия  </a:t>
            </a:r>
            <a:r>
              <a:rPr lang="ru-RU" dirty="0"/>
              <a:t>отделяет  текущую  страницу  от  соседней </a:t>
            </a:r>
          </a:p>
          <a:p>
            <a:pPr marL="0" indent="0">
              <a:buNone/>
            </a:pPr>
            <a:r>
              <a:rPr lang="ru-RU" dirty="0"/>
              <a:t>страницы (справа). </a:t>
            </a:r>
          </a:p>
          <a:p>
            <a:pPr marL="0" indent="0">
              <a:buNone/>
            </a:pPr>
            <a:r>
              <a:rPr lang="ru-RU" b="1" dirty="0"/>
              <a:t>Область</a:t>
            </a:r>
            <a:r>
              <a:rPr lang="ru-RU" dirty="0"/>
              <a:t>    -    любой  объект,    находящийся  в  рабочей  области </a:t>
            </a:r>
          </a:p>
          <a:p>
            <a:pPr marL="0" indent="0">
              <a:buNone/>
            </a:pPr>
            <a:r>
              <a:rPr lang="ru-RU" dirty="0" err="1"/>
              <a:t>Mathcad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r>
              <a:rPr lang="ru-RU" b="1" dirty="0"/>
              <a:t>Кнопки размещения блоков </a:t>
            </a:r>
          </a:p>
          <a:p>
            <a:pPr marL="0" indent="0">
              <a:buNone/>
            </a:pPr>
            <a:r>
              <a:rPr lang="ru-RU" dirty="0"/>
              <a:t>Просмотр идет слева направо и сверху вниз.  </a:t>
            </a:r>
          </a:p>
          <a:p>
            <a:pPr marL="0" indent="0">
              <a:buNone/>
            </a:pPr>
            <a:r>
              <a:rPr lang="ru-RU" dirty="0"/>
              <a:t>	Выровнять  по  горизонтали  —  блоки  выравниваются  по </a:t>
            </a:r>
          </a:p>
          <a:p>
            <a:pPr marL="0" indent="0">
              <a:buNone/>
            </a:pPr>
            <a:r>
              <a:rPr lang="ru-RU" dirty="0"/>
              <a:t>горизонтали; </a:t>
            </a:r>
          </a:p>
          <a:p>
            <a:pPr marL="0" indent="0">
              <a:buNone/>
            </a:pPr>
            <a:r>
              <a:rPr lang="ru-RU" dirty="0"/>
              <a:t>	Выровнять  вниз  —  блоки  выравниваются  по  вертикали, </a:t>
            </a:r>
          </a:p>
          <a:p>
            <a:pPr marL="0" indent="0">
              <a:buNone/>
            </a:pPr>
            <a:r>
              <a:rPr lang="ru-RU" dirty="0"/>
              <a:t>располагаясь сверху вниз.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60852" r="73850" b="19843"/>
          <a:stretch/>
        </p:blipFill>
        <p:spPr bwMode="auto">
          <a:xfrm>
            <a:off x="631695" y="4725144"/>
            <a:ext cx="435935" cy="41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32682" r="73850" b="47692"/>
          <a:stretch/>
        </p:blipFill>
        <p:spPr bwMode="auto">
          <a:xfrm>
            <a:off x="631696" y="4064344"/>
            <a:ext cx="435935" cy="42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2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Кнопки операций с выражениями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196752"/>
            <a:ext cx="8361363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4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5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АЛФАВИТ ВХОДНОГО ЯЗЫКА СИСТЕМЫ MATHCAD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Совокупность символов и слов, которые используются при </a:t>
            </a:r>
          </a:p>
          <a:p>
            <a:pPr marL="0" indent="0">
              <a:buNone/>
            </a:pPr>
            <a:r>
              <a:rPr lang="ru-RU" dirty="0"/>
              <a:t>задании команд и функций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малые и большие латинские буквы;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малые и большие греческие буквы;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арабские цифры от 0 до 9;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системные переменные;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математические операторы;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имена встроенных функций;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спецзнаки;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малые и большие буквы кириллицы 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типы данных, операторы, встроенные функции, функции  пользователя, процедуры и управляющие структуры, шаблоны математических палитр.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правила создания имени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 1. В начальной позиции не может стоять цифра или использоваться </a:t>
            </a:r>
          </a:p>
          <a:p>
            <a:pPr marL="0" indent="0">
              <a:buNone/>
            </a:pPr>
            <a:r>
              <a:rPr lang="ru-RU" sz="2000" dirty="0"/>
              <a:t>символ точки.  </a:t>
            </a:r>
          </a:p>
          <a:p>
            <a:pPr marL="0" indent="0">
              <a:buNone/>
            </a:pPr>
            <a:r>
              <a:rPr lang="ru-RU" sz="2000" dirty="0"/>
              <a:t>2. Не  разрешается  использовать  специальные  символы, обозначающие  математические  операции  (например, +  или  *),  а также символы, зарезервированные в </a:t>
            </a:r>
            <a:r>
              <a:rPr lang="ru-RU" sz="2000" dirty="0" err="1"/>
              <a:t>MathCAD</a:t>
            </a:r>
            <a:r>
              <a:rPr lang="ru-RU" sz="2000" dirty="0"/>
              <a:t> для специальных целей (! \" |; [ = : @ &amp; #).  </a:t>
            </a:r>
          </a:p>
          <a:p>
            <a:pPr marL="0" indent="0">
              <a:buNone/>
            </a:pPr>
            <a:r>
              <a:rPr lang="ru-RU" sz="2000" dirty="0"/>
              <a:t>3. Один  и  тот  же  идентификатор  во  всем  документе  должен  иметь </a:t>
            </a:r>
          </a:p>
          <a:p>
            <a:pPr marL="0" indent="0">
              <a:buNone/>
            </a:pPr>
            <a:r>
              <a:rPr lang="ru-RU" sz="2000" dirty="0"/>
              <a:t>одинаковый формат (шрифт и атрибут шрифта). </a:t>
            </a:r>
          </a:p>
          <a:p>
            <a:pPr marL="0" indent="0">
              <a:buNone/>
            </a:pPr>
            <a:r>
              <a:rPr lang="ru-RU" sz="2000" dirty="0"/>
              <a:t>4. Имя  не  должно  совпадать  с  каким-либо  зарезервированным </a:t>
            </a:r>
          </a:p>
          <a:p>
            <a:pPr marL="0" indent="0">
              <a:buNone/>
            </a:pPr>
            <a:r>
              <a:rPr lang="ru-RU" sz="2000" dirty="0"/>
              <a:t>идентификатором  </a:t>
            </a:r>
            <a:r>
              <a:rPr lang="ru-RU" sz="2000" dirty="0" err="1"/>
              <a:t>MathCAD</a:t>
            </a:r>
            <a:r>
              <a:rPr lang="ru-RU" sz="2000" dirty="0"/>
              <a:t>  (например,  с  заранее  определенной </a:t>
            </a:r>
          </a:p>
          <a:p>
            <a:pPr marL="0" indent="0">
              <a:buNone/>
            </a:pPr>
            <a:r>
              <a:rPr lang="ru-RU" sz="2000" dirty="0"/>
              <a:t>переменной:  е,  π,  ∞,  %,  ORIGIN,  TOL,  CTOL,  или зарезервированным именем </a:t>
            </a:r>
          </a:p>
          <a:p>
            <a:pPr marL="0" indent="0">
              <a:buNone/>
            </a:pPr>
            <a:r>
              <a:rPr lang="ru-RU" sz="2000" dirty="0"/>
              <a:t>5. В  написании  имен  переменных  различаются  прописные  и  строчные </a:t>
            </a:r>
          </a:p>
          <a:p>
            <a:pPr marL="0" indent="0">
              <a:buNone/>
            </a:pPr>
            <a:r>
              <a:rPr lang="ru-RU" sz="2000" dirty="0"/>
              <a:t>буквы.  Так,  имена  </a:t>
            </a:r>
            <a:r>
              <a:rPr lang="ru-RU" sz="2000" dirty="0" err="1"/>
              <a:t>NomVar</a:t>
            </a:r>
            <a:r>
              <a:rPr lang="ru-RU" sz="2000" dirty="0"/>
              <a:t>  и  </a:t>
            </a:r>
            <a:r>
              <a:rPr lang="ru-RU" sz="2000" dirty="0" err="1"/>
              <a:t>nomvar</a:t>
            </a:r>
            <a:r>
              <a:rPr lang="ru-RU" sz="2000" dirty="0"/>
              <a:t>  определяют  различные </a:t>
            </a:r>
          </a:p>
          <a:p>
            <a:pPr marL="0" indent="0">
              <a:buNone/>
            </a:pPr>
            <a:r>
              <a:rPr lang="ru-RU" sz="2000" dirty="0"/>
              <a:t>переменные.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9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10" y="8869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Константы, переменные, операторы присваивания и вывода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dirty="0"/>
              <a:t>Константы -  </a:t>
            </a:r>
            <a:r>
              <a:rPr lang="ru-RU" sz="4200" dirty="0"/>
              <a:t>объекты,  имеющие  уникальные  имена  и  хранящие  некоторые  значения, которые определяются в процессе загрузки системы.  </a:t>
            </a:r>
          </a:p>
          <a:p>
            <a:pPr marL="0" indent="0">
              <a:buNone/>
            </a:pPr>
            <a:r>
              <a:rPr lang="ru-RU" sz="4200" dirty="0"/>
              <a:t>• целочисленные константы (например, 12, -24, 0 и т.д.); </a:t>
            </a:r>
          </a:p>
          <a:p>
            <a:pPr marL="0" indent="0">
              <a:buNone/>
            </a:pPr>
            <a:r>
              <a:rPr lang="ru-RU" sz="4200" dirty="0"/>
              <a:t>• вещественные числовые константы с фиксированной точкой (3.265) и  с  десятичным  порядком  (в  экспоненциальной  форме), записываемая  в  виде  </a:t>
            </a:r>
          </a:p>
          <a:p>
            <a:pPr marL="0" indent="0">
              <a:buNone/>
            </a:pPr>
            <a:r>
              <a:rPr lang="ru-RU" sz="4200" b="1" dirty="0"/>
              <a:t>a  ·10 р </a:t>
            </a:r>
            <a:r>
              <a:rPr lang="ru-RU" sz="4200" dirty="0"/>
              <a:t>,  где  а  -  целочисленная  константа  или вещественная константа с фиксированной точкой. Для ввода порядка  нажать клавишу </a:t>
            </a:r>
            <a:r>
              <a:rPr lang="ru-RU" sz="4200" b="1" dirty="0"/>
              <a:t>[</a:t>
            </a:r>
            <a:r>
              <a:rPr lang="en-US" sz="4200" b="1" dirty="0"/>
              <a:t>^</a:t>
            </a:r>
            <a:r>
              <a:rPr lang="ru-RU" sz="4200" b="1" dirty="0"/>
              <a:t>] </a:t>
            </a:r>
            <a:r>
              <a:rPr lang="ru-RU" sz="4200" dirty="0"/>
              <a:t>– операция возведения в степень; </a:t>
            </a:r>
          </a:p>
          <a:p>
            <a:pPr marL="0" indent="0">
              <a:buNone/>
            </a:pPr>
            <a:r>
              <a:rPr lang="ru-RU" sz="4200" dirty="0"/>
              <a:t>При  вводе  десятичной  дроби  десятичной  запятой  соответствует  символ</a:t>
            </a:r>
            <a:r>
              <a:rPr lang="ru-RU" sz="4200" b="1" dirty="0"/>
              <a:t> [.] </a:t>
            </a:r>
            <a:r>
              <a:rPr lang="ru-RU" sz="4200" dirty="0"/>
              <a:t>(</a:t>
            </a:r>
            <a:r>
              <a:rPr lang="ru-RU" sz="4200" b="1" dirty="0"/>
              <a:t>точка</a:t>
            </a:r>
            <a:r>
              <a:rPr lang="ru-RU" sz="4200" dirty="0"/>
              <a:t>), а нулевую целую часть можно опускать, например:  </a:t>
            </a:r>
          </a:p>
          <a:p>
            <a:pPr marL="0" indent="0" algn="ctr">
              <a:buNone/>
            </a:pPr>
            <a:r>
              <a:rPr lang="ru-RU" sz="4200" dirty="0"/>
              <a:t>123.65     -0.256     -.256</a:t>
            </a:r>
          </a:p>
          <a:p>
            <a:pPr marL="0" indent="0">
              <a:buNone/>
            </a:pPr>
            <a:r>
              <a:rPr lang="ru-RU" sz="4200" dirty="0"/>
              <a:t>•  </a:t>
            </a:r>
            <a:r>
              <a:rPr lang="ru-RU" sz="4200" b="1" dirty="0"/>
              <a:t>комплексные  константы</a:t>
            </a:r>
            <a:r>
              <a:rPr lang="ru-RU" sz="4200" dirty="0"/>
              <a:t>,  записываемые  в  виде  </a:t>
            </a:r>
            <a:r>
              <a:rPr lang="ru-RU" sz="4200" b="1" dirty="0"/>
              <a:t>a  +  </a:t>
            </a:r>
            <a:r>
              <a:rPr lang="ru-RU" sz="4200" b="1" dirty="0" err="1"/>
              <a:t>bi</a:t>
            </a:r>
            <a:r>
              <a:rPr lang="ru-RU" sz="4200" b="1" dirty="0"/>
              <a:t>,  </a:t>
            </a:r>
            <a:r>
              <a:rPr lang="ru-RU" sz="4200" dirty="0"/>
              <a:t>причем между величиной мнимой части b и мнимой единицей  i  не ставится знак операции умножения; </a:t>
            </a:r>
          </a:p>
          <a:p>
            <a:pPr marL="0" indent="0">
              <a:buNone/>
            </a:pPr>
            <a:r>
              <a:rPr lang="ru-RU" sz="4200" dirty="0"/>
              <a:t>•  </a:t>
            </a:r>
            <a:r>
              <a:rPr lang="ru-RU" sz="4200" b="1" dirty="0"/>
              <a:t>строковые  константы  </a:t>
            </a:r>
            <a:r>
              <a:rPr lang="ru-RU" sz="4200" dirty="0"/>
              <a:t>-  любая  последовательность  символов  (русские и греческие буквы), заключенные в кавычки (например, "Это строковая константа"); </a:t>
            </a:r>
          </a:p>
          <a:p>
            <a:pPr marL="0" indent="0">
              <a:buNone/>
            </a:pPr>
            <a:r>
              <a:rPr lang="ru-RU" sz="4200" dirty="0"/>
              <a:t>• </a:t>
            </a:r>
            <a:r>
              <a:rPr lang="ru-RU" sz="4200" b="1" dirty="0"/>
              <a:t>системные константы</a:t>
            </a:r>
            <a:r>
              <a:rPr lang="ru-RU" sz="4200" dirty="0"/>
              <a:t>, хранящие определенные параметры системы; </a:t>
            </a:r>
          </a:p>
          <a:p>
            <a:pPr marL="0" indent="0">
              <a:buNone/>
            </a:pPr>
            <a:r>
              <a:rPr lang="ru-RU" sz="4200" dirty="0"/>
              <a:t>• </a:t>
            </a:r>
            <a:r>
              <a:rPr lang="ru-RU" sz="4200" b="1" dirty="0"/>
              <a:t>единицы измерения физических величин</a:t>
            </a:r>
            <a:r>
              <a:rPr lang="ru-RU" sz="4200" dirty="0"/>
              <a:t>. </a:t>
            </a:r>
          </a:p>
          <a:p>
            <a:pPr marL="0" indent="0">
              <a:buNone/>
            </a:pPr>
            <a:endParaRPr lang="ru-RU" sz="4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9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Идентификаторы</a:t>
            </a:r>
            <a:r>
              <a:rPr lang="ru-RU" dirty="0"/>
              <a:t>  </a:t>
            </a:r>
            <a:r>
              <a:rPr lang="ru-RU" dirty="0" err="1"/>
              <a:t>MathCAD</a:t>
            </a:r>
            <a:r>
              <a:rPr lang="ru-RU" dirty="0"/>
              <a:t>  должны  начинаться  с  буквы  и  могут  содержать следующие символы: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латинские буквы любого регистра;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арабские цифры от 0 до 9;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символ подчеркивания </a:t>
            </a:r>
            <a:r>
              <a:rPr lang="ru-RU" b="1" dirty="0"/>
              <a:t>(_)</a:t>
            </a:r>
            <a:r>
              <a:rPr lang="ru-RU" dirty="0"/>
              <a:t>, символ процент </a:t>
            </a:r>
            <a:r>
              <a:rPr lang="ru-RU" b="1" dirty="0"/>
              <a:t>(%)</a:t>
            </a:r>
            <a:r>
              <a:rPr lang="ru-RU" dirty="0"/>
              <a:t> и символ </a:t>
            </a:r>
            <a:r>
              <a:rPr lang="ru-RU" b="1" dirty="0"/>
              <a:t>(.)</a:t>
            </a:r>
            <a:r>
              <a:rPr lang="ru-RU" dirty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буквы греческого алфавита (набираются с использованием клавиши </a:t>
            </a:r>
            <a:r>
              <a:rPr lang="ru-RU" b="1" dirty="0" err="1"/>
              <a:t>Ctrl</a:t>
            </a:r>
            <a:r>
              <a:rPr lang="ru-RU" dirty="0"/>
              <a:t> или применяется палитра греческих букв).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99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Операторы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24482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Операторы — элементы языка, предназначенные для создания математических  выражений  совместно  с  данными, именуемыми операндами.  </a:t>
            </a:r>
          </a:p>
          <a:p>
            <a:pPr marL="0" indent="0">
              <a:buNone/>
            </a:pPr>
            <a:r>
              <a:rPr lang="ru-RU" dirty="0"/>
              <a:t>• знаки арифметических операций,  </a:t>
            </a:r>
          </a:p>
          <a:p>
            <a:pPr marL="0" indent="0">
              <a:buNone/>
            </a:pPr>
            <a:r>
              <a:rPr lang="ru-RU" dirty="0"/>
              <a:t>• вычисления сумм, произведений,  </a:t>
            </a:r>
          </a:p>
          <a:p>
            <a:pPr marL="0" indent="0">
              <a:buNone/>
            </a:pPr>
            <a:r>
              <a:rPr lang="ru-RU" dirty="0"/>
              <a:t>• производной, интеграла и т.д.  </a:t>
            </a:r>
          </a:p>
          <a:p>
            <a:pPr marL="0" indent="0">
              <a:buNone/>
            </a:pPr>
            <a:r>
              <a:rPr lang="ru-RU" dirty="0"/>
              <a:t>После указания операндов (аргументов операторов) операторы становятся исполняемыми программными блоками.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5" y="3068960"/>
            <a:ext cx="864829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2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1"/>
                </a:solidFill>
                <a:effectLst/>
              </a:rPr>
              <a:t>3.1. </a:t>
            </a:r>
            <a:r>
              <a:rPr lang="en-US" sz="2200" b="1" dirty="0">
                <a:solidFill>
                  <a:schemeClr val="tx1"/>
                </a:solidFill>
                <a:effectLst/>
              </a:rPr>
              <a:t>Mathcad</a:t>
            </a:r>
            <a:r>
              <a:rPr lang="ru-RU" sz="2200" b="1" dirty="0">
                <a:solidFill>
                  <a:schemeClr val="tx1"/>
                </a:solidFill>
                <a:effectLst/>
              </a:rPr>
              <a:t> – общие сведения о структуре приложения, функциональном наполнении и возможностях системы, особенности, преимущества и недостатки по сравнению с другими программными продуктами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176213" algn="just">
              <a:buNone/>
            </a:pPr>
            <a:r>
              <a:rPr lang="ru-RU" b="1" dirty="0" err="1"/>
              <a:t>Mathcad</a:t>
            </a:r>
            <a:r>
              <a:rPr lang="ru-RU" dirty="0"/>
              <a:t> — система компьютерной алгебры из класса </a:t>
            </a:r>
            <a:r>
              <a:rPr lang="ru-RU" b="1" dirty="0"/>
              <a:t>систем автоматизированного проектирования</a:t>
            </a:r>
            <a:r>
              <a:rPr lang="ru-RU" dirty="0"/>
              <a:t>, ориентированная на подготовку интерактивных документов с вычислениями и визуальным сопровождением.</a:t>
            </a:r>
          </a:p>
          <a:p>
            <a:pPr marL="0" indent="176213" algn="just">
              <a:buNone/>
            </a:pPr>
            <a:r>
              <a:rPr lang="ru-RU" dirty="0"/>
              <a:t>Название системы происходит от двух слов — </a:t>
            </a:r>
            <a:r>
              <a:rPr lang="ru-RU" b="1" dirty="0" err="1"/>
              <a:t>MATHematica</a:t>
            </a:r>
            <a:r>
              <a:rPr lang="ru-RU" dirty="0"/>
              <a:t> (математика) и </a:t>
            </a:r>
            <a:r>
              <a:rPr lang="ru-RU" b="1" dirty="0"/>
              <a:t>CAD</a:t>
            </a:r>
            <a:r>
              <a:rPr lang="ru-RU" dirty="0"/>
              <a:t> (</a:t>
            </a:r>
            <a:r>
              <a:rPr lang="ru-RU" dirty="0" err="1"/>
              <a:t>Computer</a:t>
            </a:r>
            <a:r>
              <a:rPr lang="ru-RU" dirty="0"/>
              <a:t> </a:t>
            </a:r>
            <a:r>
              <a:rPr lang="ru-RU" dirty="0" err="1"/>
              <a:t>Aided</a:t>
            </a:r>
            <a:r>
              <a:rPr lang="ru-RU" dirty="0"/>
              <a:t> </a:t>
            </a:r>
            <a:r>
              <a:rPr lang="ru-RU" dirty="0" err="1"/>
              <a:t>Design</a:t>
            </a:r>
            <a:r>
              <a:rPr lang="ru-RU" dirty="0"/>
              <a:t> — системы автоматического проектирования, или САПР).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9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602128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2204864"/>
            <a:ext cx="36004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90715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293096"/>
            <a:ext cx="2075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исключающее ИЛИ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9517" t="48458" r="65967" b="48785"/>
          <a:stretch/>
        </p:blipFill>
        <p:spPr bwMode="auto">
          <a:xfrm>
            <a:off x="3779912" y="4293096"/>
            <a:ext cx="532066" cy="393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52657" t="47631" r="39272" b="49745"/>
          <a:stretch/>
        </p:blipFill>
        <p:spPr bwMode="auto">
          <a:xfrm>
            <a:off x="5013984" y="4288143"/>
            <a:ext cx="1718256" cy="374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0749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908720"/>
          </a:xfrm>
        </p:spPr>
        <p:txBody>
          <a:bodyPr>
            <a:normAutofit/>
          </a:bodyPr>
          <a:lstStyle/>
          <a:p>
            <a:r>
              <a:rPr lang="ru-RU" sz="3200" b="1" dirty="0"/>
              <a:t>Встроенные функции и функции пользователя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36145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Функции  обладают  свойством  возвращать  некоторое  значение  в ответ на обращение к ним по имени, с указанием аргумента (или </a:t>
            </a:r>
          </a:p>
          <a:p>
            <a:pPr marL="0" indent="0" algn="just">
              <a:buNone/>
            </a:pPr>
            <a:r>
              <a:rPr lang="ru-RU" dirty="0"/>
              <a:t>списка  аргументов).  Они  возвращают  символьное  или  числовое </a:t>
            </a:r>
          </a:p>
          <a:p>
            <a:pPr marL="0" indent="0" algn="just">
              <a:buNone/>
            </a:pPr>
            <a:r>
              <a:rPr lang="ru-RU" dirty="0"/>
              <a:t>значение, вектор или матрицу. </a:t>
            </a:r>
          </a:p>
          <a:p>
            <a:pPr marL="0" indent="0" algn="just">
              <a:buNone/>
            </a:pPr>
            <a:r>
              <a:rPr lang="ru-RU" dirty="0"/>
              <a:t>Функции  в  пакете  </a:t>
            </a:r>
            <a:r>
              <a:rPr lang="ru-RU" dirty="0" err="1"/>
              <a:t>MathCAD</a:t>
            </a:r>
            <a:r>
              <a:rPr lang="ru-RU" dirty="0"/>
              <a:t>  могут  </a:t>
            </a:r>
            <a:r>
              <a:rPr lang="ru-RU" b="1" dirty="0"/>
              <a:t>быть  встроенные  и определенные пользователем. </a:t>
            </a:r>
          </a:p>
          <a:p>
            <a:pPr marL="0" indent="0" algn="just">
              <a:buNone/>
            </a:pPr>
            <a:r>
              <a:rPr lang="ru-RU" dirty="0"/>
              <a:t>Для  вычисления  значений  наиболее  распространенных  математических функций в </a:t>
            </a:r>
            <a:r>
              <a:rPr lang="ru-RU" dirty="0" err="1"/>
              <a:t>MathCAD</a:t>
            </a:r>
            <a:r>
              <a:rPr lang="ru-RU" dirty="0"/>
              <a:t> определены так называемые встроенные  функции.  Для  обращения  к  функции  необходимо задать ее имя или условный символ, а затем аргумент (клавиатура, палитра Калькулятор, панель Стандартная        ).  </a:t>
            </a:r>
          </a:p>
          <a:p>
            <a:pPr marL="0" indent="0" algn="just">
              <a:buNone/>
            </a:pP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/>
              <a:t>При вводе имен функций, перечисленных в таблицах, следует </a:t>
            </a:r>
            <a:r>
              <a:rPr lang="ru-RU" b="1" dirty="0"/>
              <a:t>использовать  только  строчные  буквы.  Использование заглавных  букв  в  имени  будет  означать  обращение  к неопределенной функции.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87394" b="84878"/>
          <a:stretch/>
        </p:blipFill>
        <p:spPr bwMode="auto">
          <a:xfrm>
            <a:off x="5364087" y="3713623"/>
            <a:ext cx="472673" cy="4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827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982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572036"/>
            <a:ext cx="8083636" cy="3133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34E7112-92E4-4BA4-ADF5-9C8EFBA19F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58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67511" y="692826"/>
          <a:ext cx="6472553" cy="3564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50" spc="-5" dirty="0">
                          <a:latin typeface="Times New Roman"/>
                          <a:cs typeface="Times New Roman"/>
                        </a:rPr>
                        <a:t>Переменная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Ввод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50" spc="-5" dirty="0">
                          <a:latin typeface="Times New Roman"/>
                          <a:cs typeface="Times New Roman"/>
                        </a:rPr>
                        <a:t>Назначение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 marR="135890" indent="-36195">
                        <a:lnSpc>
                          <a:spcPts val="1900"/>
                        </a:lnSpc>
                        <a:spcBef>
                          <a:spcPts val="160"/>
                        </a:spcBef>
                      </a:pPr>
                      <a:r>
                        <a:rPr sz="1650" spc="-5" dirty="0">
                          <a:latin typeface="Times New Roman"/>
                          <a:cs typeface="Times New Roman"/>
                        </a:rPr>
                        <a:t>Значение</a:t>
                      </a:r>
                      <a:r>
                        <a:rPr sz="16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по  умолчанию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π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Ctrl - </a:t>
                      </a:r>
                      <a:r>
                        <a:rPr sz="1650" spc="-5" dirty="0">
                          <a:latin typeface="Times New Roman"/>
                          <a:cs typeface="Times New Roman"/>
                        </a:rPr>
                        <a:t>Shift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р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Число</a:t>
                      </a:r>
                      <a:r>
                        <a:rPr sz="16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π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50" spc="-5" dirty="0">
                          <a:latin typeface="Times New Roman"/>
                          <a:cs typeface="Times New Roman"/>
                        </a:rPr>
                        <a:t>3.14159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4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4060" marR="99060" indent="-632460">
                        <a:lnSpc>
                          <a:spcPts val="1900"/>
                        </a:lnSpc>
                        <a:spcBef>
                          <a:spcPts val="120"/>
                        </a:spcBef>
                      </a:pPr>
                      <a:r>
                        <a:rPr sz="1650" spc="-5" dirty="0">
                          <a:latin typeface="Times New Roman"/>
                          <a:cs typeface="Times New Roman"/>
                        </a:rPr>
                        <a:t>Основание натурального  логарифма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2.718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∞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Ctrl + Shift +</a:t>
                      </a:r>
                      <a:r>
                        <a:rPr sz="16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z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Системная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бесконечность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2475" baseline="-25252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307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i или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j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li или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5" dirty="0">
                          <a:latin typeface="Times New Roman"/>
                          <a:cs typeface="Times New Roman"/>
                        </a:rPr>
                        <a:t>lj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Мнимая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5" dirty="0">
                          <a:latin typeface="Times New Roman"/>
                          <a:cs typeface="Times New Roman"/>
                        </a:rPr>
                        <a:t>единица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%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Процент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0.01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TOL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0" marR="100330" indent="-749300">
                        <a:lnSpc>
                          <a:spcPts val="1889"/>
                        </a:lnSpc>
                        <a:spcBef>
                          <a:spcPts val="17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Погрешность</a:t>
                      </a:r>
                      <a:r>
                        <a:rPr sz="16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5" dirty="0">
                          <a:latin typeface="Times New Roman"/>
                          <a:cs typeface="Times New Roman"/>
                        </a:rPr>
                        <a:t>численных 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методов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0.001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50" spc="-5" dirty="0">
                          <a:latin typeface="Times New Roman"/>
                          <a:cs typeface="Times New Roman"/>
                        </a:rPr>
                        <a:t>ORIGIN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635" marR="249554" indent="222250">
                        <a:lnSpc>
                          <a:spcPts val="1889"/>
                        </a:lnSpc>
                        <a:spcBef>
                          <a:spcPts val="310"/>
                        </a:spcBef>
                      </a:pPr>
                      <a:r>
                        <a:rPr sz="1650" spc="-5" dirty="0">
                          <a:latin typeface="Times New Roman"/>
                          <a:cs typeface="Times New Roman"/>
                        </a:rPr>
                        <a:t>Нижняя граница  индексации</a:t>
                      </a: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5" dirty="0">
                          <a:latin typeface="Times New Roman"/>
                          <a:cs typeface="Times New Roman"/>
                        </a:rPr>
                        <a:t>массивов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A45961-8DF0-4A05-AD84-BBD39099EE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96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3158" y="347598"/>
            <a:ext cx="3575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/>
              <a:t>Определение</a:t>
            </a:r>
            <a:r>
              <a:rPr sz="2400" b="1" spc="-10" dirty="0"/>
              <a:t> </a:t>
            </a:r>
            <a:r>
              <a:rPr sz="2400" b="1" spc="-5" dirty="0"/>
              <a:t>переменной</a:t>
            </a:r>
            <a:endParaRPr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8166" y="90872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Оператор  </a:t>
            </a:r>
            <a:r>
              <a:rPr lang="ru-RU" sz="2000" b="1" dirty="0"/>
              <a:t>присваивания</a:t>
            </a:r>
            <a:r>
              <a:rPr lang="ru-RU" sz="2000" dirty="0"/>
              <a:t>,  задающий  значение  некоторой  переменной,  должен  стоять  в  документе  </a:t>
            </a:r>
            <a:r>
              <a:rPr lang="ru-RU" sz="2000" b="1" dirty="0"/>
              <a:t>левее  или  выше точки использования этой переменной</a:t>
            </a:r>
            <a:r>
              <a:rPr lang="ru-RU" sz="2000" dirty="0"/>
              <a:t>.  </a:t>
            </a:r>
          </a:p>
          <a:p>
            <a:r>
              <a:rPr lang="ru-RU" sz="2000" dirty="0"/>
              <a:t>Каждая  переменная  </a:t>
            </a:r>
            <a:r>
              <a:rPr lang="ru-RU" sz="2000" dirty="0" err="1"/>
              <a:t>MathCAD</a:t>
            </a:r>
            <a:r>
              <a:rPr lang="ru-RU" sz="2000" dirty="0"/>
              <a:t>  имеет  свое  оригинальное  имя. </a:t>
            </a:r>
          </a:p>
          <a:p>
            <a:r>
              <a:rPr lang="ru-RU" sz="2000" dirty="0"/>
              <a:t>Использование  </a:t>
            </a:r>
            <a:r>
              <a:rPr lang="ru-RU" sz="2000" b="1" dirty="0"/>
              <a:t>в  имени  русских  букв,  а  также пробелов запрещено</a:t>
            </a:r>
            <a:r>
              <a:rPr lang="ru-RU" sz="2000" dirty="0"/>
              <a:t>. </a:t>
            </a:r>
          </a:p>
          <a:p>
            <a:r>
              <a:rPr lang="ru-RU" sz="2000" dirty="0"/>
              <a:t>Определение переменной означает присваивание ей значения.  </a:t>
            </a:r>
          </a:p>
          <a:p>
            <a:r>
              <a:rPr lang="ru-RU" sz="2000" dirty="0"/>
              <a:t>Значение  переменной  можно  задать  с  помощью  оператора присваивания </a:t>
            </a:r>
            <a:r>
              <a:rPr lang="ru-RU" sz="2000" b="1" dirty="0"/>
              <a:t>(:=), </a:t>
            </a:r>
            <a:r>
              <a:rPr lang="ru-RU" sz="2000" dirty="0"/>
              <a:t>имеющего следующий вид </a:t>
            </a:r>
          </a:p>
          <a:p>
            <a:pPr algn="ctr"/>
            <a:r>
              <a:rPr lang="ru-RU" sz="2000" b="1" dirty="0"/>
              <a:t>{Имя _ переменной) := (Выражение) </a:t>
            </a:r>
          </a:p>
          <a:p>
            <a:r>
              <a:rPr lang="ru-RU" sz="2000" dirty="0"/>
              <a:t>Для  ввода  знака  присваивания  «:=»  нажать  клавишу  с  символом двоеточия [:|.  </a:t>
            </a:r>
          </a:p>
          <a:p>
            <a:r>
              <a:rPr lang="ru-RU" sz="2000" b="1" dirty="0"/>
              <a:t>Слева</a:t>
            </a:r>
            <a:r>
              <a:rPr lang="ru-RU" sz="2000" dirty="0"/>
              <a:t>  от  оператора  должна  находиться  </a:t>
            </a:r>
            <a:r>
              <a:rPr lang="ru-RU" sz="2000" b="1" dirty="0"/>
              <a:t>определяемая переменная</a:t>
            </a:r>
            <a:r>
              <a:rPr lang="ru-RU" sz="2000" dirty="0"/>
              <a:t>.  </a:t>
            </a:r>
            <a:r>
              <a:rPr lang="ru-RU" sz="2000" b="1" dirty="0"/>
              <a:t>Справа</a:t>
            </a:r>
            <a:r>
              <a:rPr lang="ru-RU" sz="2000" dirty="0"/>
              <a:t>  –  </a:t>
            </a:r>
            <a:r>
              <a:rPr lang="ru-RU" sz="2000" b="1" dirty="0"/>
              <a:t>выражение</a:t>
            </a:r>
            <a:r>
              <a:rPr lang="ru-RU" sz="2000" dirty="0"/>
              <a:t>,  имеющее  определенное значение, которое присваивается переменной.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5923941-64F1-4C63-BF5F-4D954FEA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58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 ввести  оператор  без  задания  имени  слева,  то  на  экран  в зависимости  от  вида  оператора  будет  выведена  одна  из приведенных ниже конструкций: </a:t>
            </a:r>
          </a:p>
          <a:p>
            <a:pPr algn="ctr"/>
            <a:r>
              <a:rPr lang="ru-RU" sz="2000" dirty="0"/>
              <a:t>▪:=▪     ▪≡ ▪ </a:t>
            </a:r>
          </a:p>
          <a:p>
            <a:r>
              <a:rPr lang="ru-RU" sz="2000" dirty="0"/>
              <a:t>Остается  только  заполнить  </a:t>
            </a:r>
            <a:r>
              <a:rPr lang="ru-RU" sz="2000" dirty="0" err="1"/>
              <a:t>зканоместа</a:t>
            </a:r>
            <a:r>
              <a:rPr lang="ru-RU" sz="2000" dirty="0"/>
              <a:t>  (структурные  заполнители)  слева  и  справа  оператора,  указанные  черными квадратиками. </a:t>
            </a:r>
          </a:p>
          <a:p>
            <a:r>
              <a:rPr lang="ru-RU" sz="2000" b="1" dirty="0"/>
              <a:t>Вывод</a:t>
            </a:r>
            <a:r>
              <a:rPr lang="ru-RU" sz="2000" dirty="0"/>
              <a:t>  </a:t>
            </a:r>
            <a:r>
              <a:rPr lang="ru-RU" sz="2000" b="1" dirty="0"/>
              <a:t>значения переменно</a:t>
            </a:r>
            <a:r>
              <a:rPr lang="ru-RU" sz="2000" dirty="0"/>
              <a:t>й производится оператором вывода </a:t>
            </a:r>
          </a:p>
          <a:p>
            <a:r>
              <a:rPr lang="ru-RU" sz="2000" b="1" dirty="0"/>
              <a:t>[=]. </a:t>
            </a:r>
          </a:p>
          <a:p>
            <a:endParaRPr lang="ru-RU" sz="2000" b="1" dirty="0"/>
          </a:p>
          <a:p>
            <a:r>
              <a:rPr lang="ru-RU" sz="2000" b="1" dirty="0"/>
              <a:t>Простая  переменная  </a:t>
            </a:r>
            <a:r>
              <a:rPr lang="ru-RU" sz="2000" dirty="0"/>
              <a:t>-  переменная,  значение  которой определяется одной величиной.  </a:t>
            </a:r>
          </a:p>
          <a:p>
            <a:r>
              <a:rPr lang="ru-RU" sz="2000" dirty="0"/>
              <a:t>В  конце  имени  переменной  могут  стоять  нижние  индексы, для  ввода  которых  нужно  нажать  клавишу  [·]  -  десятичную точку. </a:t>
            </a:r>
          </a:p>
          <a:p>
            <a:endParaRPr lang="ru-RU" sz="2000" b="1" dirty="0"/>
          </a:p>
          <a:p>
            <a:r>
              <a:rPr lang="ru-RU" sz="2000" b="1" dirty="0"/>
              <a:t>Использование в имени строчных и прописных букв определяет </a:t>
            </a:r>
          </a:p>
          <a:p>
            <a:r>
              <a:rPr lang="ru-RU" sz="2000" b="1" dirty="0"/>
              <a:t>имена  разных  переменных</a:t>
            </a:r>
            <a:r>
              <a:rPr lang="ru-RU" sz="2000" dirty="0"/>
              <a:t>.  Так,  имена  Х2  и  х2  соответствуют </a:t>
            </a:r>
          </a:p>
          <a:p>
            <a:r>
              <a:rPr lang="ru-RU" sz="2000" dirty="0"/>
              <a:t>разным переменным </a:t>
            </a:r>
            <a:r>
              <a:rPr lang="ru-RU" sz="2000" dirty="0" err="1"/>
              <a:t>MathCAD</a:t>
            </a:r>
            <a:r>
              <a:rPr lang="ru-RU" sz="2000" dirty="0"/>
              <a:t>!!!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FF37D9-E2CC-4D43-A947-0619133AF1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79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457911"/>
            <a:ext cx="7690484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b="0" spc="-15" dirty="0">
                <a:latin typeface="Carlito"/>
                <a:cs typeface="Carlito"/>
              </a:rPr>
              <a:t>Mathcad </a:t>
            </a:r>
            <a:r>
              <a:rPr b="0" spc="-10" dirty="0">
                <a:latin typeface="Carlito"/>
                <a:cs typeface="Carlito"/>
              </a:rPr>
              <a:t>также различает </a:t>
            </a:r>
            <a:r>
              <a:rPr b="0" spc="-5" dirty="0">
                <a:latin typeface="Carlito"/>
                <a:cs typeface="Carlito"/>
              </a:rPr>
              <a:t>имена, </a:t>
            </a:r>
            <a:r>
              <a:rPr b="0" spc="-15" dirty="0">
                <a:latin typeface="Carlito"/>
                <a:cs typeface="Carlito"/>
              </a:rPr>
              <a:t>шрифты </a:t>
            </a:r>
            <a:r>
              <a:rPr b="0" spc="-5" dirty="0">
                <a:latin typeface="Carlito"/>
                <a:cs typeface="Carlito"/>
              </a:rPr>
              <a:t>у </a:t>
            </a:r>
            <a:r>
              <a:rPr b="0" spc="-15" dirty="0">
                <a:latin typeface="Carlito"/>
                <a:cs typeface="Carlito"/>
              </a:rPr>
              <a:t>которых </a:t>
            </a:r>
            <a:r>
              <a:rPr b="0" spc="-20" dirty="0">
                <a:latin typeface="Carlito"/>
                <a:cs typeface="Carlito"/>
              </a:rPr>
              <a:t>отличаются  </a:t>
            </a:r>
            <a:r>
              <a:rPr b="0" spc="-10" dirty="0">
                <a:latin typeface="Carlito"/>
                <a:cs typeface="Carlito"/>
              </a:rPr>
              <a:t>друг от друга. </a:t>
            </a:r>
            <a:r>
              <a:rPr b="0" spc="-45" dirty="0">
                <a:latin typeface="Carlito"/>
                <a:cs typeface="Carlito"/>
              </a:rPr>
              <a:t>Так, </a:t>
            </a:r>
            <a:r>
              <a:rPr b="0" spc="-5" dirty="0">
                <a:latin typeface="Carlito"/>
                <a:cs typeface="Carlito"/>
              </a:rPr>
              <a:t>переменная </a:t>
            </a:r>
            <a:r>
              <a:rPr b="0" spc="-10" dirty="0">
                <a:latin typeface="Carlito"/>
                <a:cs typeface="Carlito"/>
              </a:rPr>
              <a:t>Diam </a:t>
            </a:r>
            <a:r>
              <a:rPr b="0" spc="-15" dirty="0">
                <a:latin typeface="Carlito"/>
                <a:cs typeface="Carlito"/>
              </a:rPr>
              <a:t>отличается </a:t>
            </a:r>
            <a:r>
              <a:rPr b="0" spc="-10" dirty="0">
                <a:latin typeface="Carlito"/>
                <a:cs typeface="Carlito"/>
              </a:rPr>
              <a:t>от </a:t>
            </a:r>
            <a:r>
              <a:rPr b="0" spc="-5" dirty="0">
                <a:latin typeface="Carlito"/>
                <a:cs typeface="Carlito"/>
              </a:rPr>
              <a:t>переменной  </a:t>
            </a:r>
            <a:r>
              <a:rPr i="1" spc="-5" dirty="0">
                <a:latin typeface="Carlito"/>
                <a:cs typeface="Carlito"/>
              </a:rPr>
              <a:t>Diam</a:t>
            </a:r>
            <a:r>
              <a:rPr b="0" spc="-5" dirty="0">
                <a:latin typeface="Carlito"/>
                <a:cs typeface="Carlito"/>
              </a:rPr>
              <a:t>. </a:t>
            </a:r>
            <a:r>
              <a:rPr spc="-10" dirty="0"/>
              <a:t>Не </a:t>
            </a:r>
            <a:r>
              <a:rPr spc="-5" dirty="0"/>
              <a:t>заданные переменные </a:t>
            </a:r>
            <a:r>
              <a:rPr b="0" spc="-15" dirty="0">
                <a:latin typeface="Carlito"/>
                <a:cs typeface="Carlito"/>
              </a:rPr>
              <a:t>выделяются </a:t>
            </a:r>
            <a:r>
              <a:rPr b="0" spc="-5" dirty="0">
                <a:latin typeface="Carlito"/>
                <a:cs typeface="Carlito"/>
              </a:rPr>
              <a:t>на экране  </a:t>
            </a:r>
            <a:r>
              <a:rPr spc="-5" dirty="0"/>
              <a:t>красным</a:t>
            </a:r>
            <a:r>
              <a:rPr dirty="0"/>
              <a:t> </a:t>
            </a:r>
            <a:r>
              <a:rPr spc="-10" dirty="0"/>
              <a:t>цветом.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latin typeface="Carlito"/>
                <a:cs typeface="Carlito"/>
              </a:rPr>
              <a:t>Оператор присвоения позволяет </a:t>
            </a:r>
            <a:r>
              <a:rPr spc="-5" dirty="0"/>
              <a:t>переназначить </a:t>
            </a:r>
            <a:r>
              <a:rPr dirty="0"/>
              <a:t>значение  </a:t>
            </a:r>
            <a:r>
              <a:rPr b="0" spc="-5" dirty="0">
                <a:latin typeface="Carlito"/>
                <a:cs typeface="Carlito"/>
              </a:rPr>
              <a:t>переменной. </a:t>
            </a:r>
            <a:r>
              <a:rPr b="0" spc="-10" dirty="0">
                <a:latin typeface="Carlito"/>
                <a:cs typeface="Carlito"/>
              </a:rPr>
              <a:t>До оператора </a:t>
            </a:r>
            <a:r>
              <a:rPr b="0" spc="-5" dirty="0">
                <a:latin typeface="Carlito"/>
                <a:cs typeface="Carlito"/>
              </a:rPr>
              <a:t>присвоения переменная в  </a:t>
            </a:r>
            <a:r>
              <a:rPr b="0" spc="-10" dirty="0">
                <a:latin typeface="Carlito"/>
                <a:cs typeface="Carlito"/>
              </a:rPr>
              <a:t>документе </a:t>
            </a:r>
            <a:r>
              <a:rPr b="0" spc="-15" dirty="0">
                <a:latin typeface="Carlito"/>
                <a:cs typeface="Carlito"/>
              </a:rPr>
              <a:t>может </a:t>
            </a:r>
            <a:r>
              <a:rPr b="0" spc="-5" dirty="0">
                <a:latin typeface="Carlito"/>
                <a:cs typeface="Carlito"/>
              </a:rPr>
              <a:t>иметь </a:t>
            </a:r>
            <a:r>
              <a:rPr b="0" spc="-20" dirty="0">
                <a:latin typeface="Carlito"/>
                <a:cs typeface="Carlito"/>
              </a:rPr>
              <a:t>одно </a:t>
            </a:r>
            <a:r>
              <a:rPr b="0" spc="-5" dirty="0">
                <a:latin typeface="Carlito"/>
                <a:cs typeface="Carlito"/>
              </a:rPr>
              <a:t>значение, а после (правее или  </a:t>
            </a:r>
            <a:r>
              <a:rPr b="0" spc="-10" dirty="0">
                <a:latin typeface="Carlito"/>
                <a:cs typeface="Carlito"/>
              </a:rPr>
              <a:t>ниже) </a:t>
            </a:r>
            <a:r>
              <a:rPr b="0" spc="-5" dirty="0">
                <a:latin typeface="Carlito"/>
                <a:cs typeface="Carlito"/>
              </a:rPr>
              <a:t>новое</a:t>
            </a:r>
            <a:r>
              <a:rPr b="0" spc="10" dirty="0">
                <a:latin typeface="Carlito"/>
                <a:cs typeface="Carlito"/>
              </a:rPr>
              <a:t> </a:t>
            </a:r>
            <a:r>
              <a:rPr b="0" spc="-5" dirty="0">
                <a:latin typeface="Carlito"/>
                <a:cs typeface="Carlito"/>
              </a:rPr>
              <a:t>значение.</a:t>
            </a:r>
          </a:p>
        </p:txBody>
      </p:sp>
      <p:sp>
        <p:nvSpPr>
          <p:cNvPr id="3" name="object 3"/>
          <p:cNvSpPr/>
          <p:nvPr/>
        </p:nvSpPr>
        <p:spPr>
          <a:xfrm>
            <a:off x="830807" y="3213011"/>
            <a:ext cx="3307040" cy="305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5602" y="3589985"/>
            <a:ext cx="3759200" cy="155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Локальные переменные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 вводятся: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  <a:p>
            <a:pPr marL="12700"/>
            <a:r>
              <a:rPr sz="2000" b="1" spc="-5" dirty="0">
                <a:solidFill>
                  <a:prstClr val="black"/>
                </a:solidFill>
                <a:latin typeface="Carlito"/>
                <a:cs typeface="Carlito"/>
              </a:rPr>
              <a:t>Имя_переменной </a:t>
            </a:r>
            <a:r>
              <a:rPr sz="2000" b="1" dirty="0">
                <a:solidFill>
                  <a:prstClr val="black"/>
                </a:solidFill>
                <a:latin typeface="Carlito"/>
                <a:cs typeface="Carlito"/>
              </a:rPr>
              <a:t>:</a:t>
            </a:r>
            <a:r>
              <a:rPr sz="2000" b="1" spc="-3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Carlito"/>
                <a:cs typeface="Carlito"/>
              </a:rPr>
              <a:t>выражение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  <a:p>
            <a:pPr>
              <a:spcBef>
                <a:spcPts val="20"/>
              </a:spcBef>
            </a:pPr>
            <a:endParaRPr sz="1950">
              <a:solidFill>
                <a:prstClr val="black"/>
              </a:solidFill>
              <a:latin typeface="Carlito"/>
              <a:cs typeface="Carlito"/>
            </a:endParaRPr>
          </a:p>
          <a:p>
            <a:pPr marL="12700"/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На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экране: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  <a:p>
            <a:pPr marL="12700">
              <a:spcBef>
                <a:spcPts val="5"/>
              </a:spcBef>
            </a:pPr>
            <a:r>
              <a:rPr sz="2000" b="1" spc="-5" dirty="0">
                <a:solidFill>
                  <a:prstClr val="black"/>
                </a:solidFill>
                <a:latin typeface="Carlito"/>
                <a:cs typeface="Carlito"/>
              </a:rPr>
              <a:t>Имя_переменной </a:t>
            </a:r>
            <a:r>
              <a:rPr sz="2000" b="1" dirty="0">
                <a:solidFill>
                  <a:prstClr val="black"/>
                </a:solidFill>
                <a:latin typeface="Carlito"/>
                <a:cs typeface="Carlito"/>
              </a:rPr>
              <a:t>:=</a:t>
            </a:r>
            <a:r>
              <a:rPr sz="2000" b="1" spc="-5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rlito"/>
                <a:cs typeface="Carlito"/>
              </a:rPr>
              <a:t>выражение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D6ECD2-CD68-4199-9D5A-5763E5EB33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5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568950" cy="369332"/>
          </a:xfrm>
        </p:spPr>
        <p:txBody>
          <a:bodyPr/>
          <a:lstStyle/>
          <a:p>
            <a:r>
              <a:rPr lang="ru-RU" sz="2400" dirty="0"/>
              <a:t>Глобальная  переменная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8712968" cy="5539978"/>
          </a:xfrm>
        </p:spPr>
        <p:txBody>
          <a:bodyPr/>
          <a:lstStyle/>
          <a:p>
            <a:r>
              <a:rPr lang="ru-RU" sz="2000" dirty="0"/>
              <a:t>В  </a:t>
            </a:r>
            <a:r>
              <a:rPr lang="ru-RU" sz="2000" dirty="0" err="1"/>
              <a:t>MathCAD</a:t>
            </a:r>
            <a:r>
              <a:rPr lang="ru-RU" sz="2000" dirty="0"/>
              <a:t>  могут  использоваться глобальные  переменные,  «доступные»  в  любой  точке документа, вне зависимости в каком месте документа они были определены.  </a:t>
            </a:r>
          </a:p>
          <a:p>
            <a:pPr algn="ctr"/>
            <a:r>
              <a:rPr lang="ru-RU" sz="2000" b="1" dirty="0"/>
              <a:t>{</a:t>
            </a:r>
            <a:r>
              <a:rPr lang="ru-RU" sz="2000" b="1" dirty="0" err="1"/>
              <a:t>Имя_глобальной_переменной</a:t>
            </a:r>
            <a:r>
              <a:rPr lang="ru-RU" sz="2000" b="1" dirty="0"/>
              <a:t>) ≡ (Выражение) </a:t>
            </a:r>
          </a:p>
          <a:p>
            <a:r>
              <a:rPr lang="ru-RU" sz="2000" dirty="0"/>
              <a:t>Для ввода знака </a:t>
            </a:r>
            <a:r>
              <a:rPr lang="ru-RU" sz="2000" b="1" dirty="0"/>
              <a:t>≡</a:t>
            </a:r>
            <a:r>
              <a:rPr lang="ru-RU" sz="2000" dirty="0"/>
              <a:t> необходимо нажать клавишу </a:t>
            </a:r>
            <a:r>
              <a:rPr lang="ru-RU" sz="2000" b="1" dirty="0"/>
              <a:t>[~]. </a:t>
            </a:r>
          </a:p>
          <a:p>
            <a:endParaRPr lang="ru-RU" sz="2000" dirty="0"/>
          </a:p>
          <a:p>
            <a:r>
              <a:rPr lang="ru-RU" sz="2000" dirty="0"/>
              <a:t>Процесс вычисления в </a:t>
            </a:r>
            <a:r>
              <a:rPr lang="ru-RU" sz="2000" dirty="0" err="1"/>
              <a:t>Mathcad</a:t>
            </a:r>
            <a:r>
              <a:rPr lang="ru-RU" sz="2000" dirty="0"/>
              <a:t> происходит следующим образом: </a:t>
            </a:r>
          </a:p>
          <a:p>
            <a:r>
              <a:rPr lang="ru-RU" sz="2000" b="1" dirty="0"/>
              <a:t>Документ читается слева направо и сверху вниз несколько раз. </a:t>
            </a:r>
          </a:p>
          <a:p>
            <a:r>
              <a:rPr lang="ru-RU" sz="2000" dirty="0"/>
              <a:t>Во  время  первого  чтения  вычисляются  </a:t>
            </a:r>
            <a:r>
              <a:rPr lang="ru-RU" sz="2000" b="1" dirty="0"/>
              <a:t>значения  глобальных </a:t>
            </a:r>
          </a:p>
          <a:p>
            <a:r>
              <a:rPr lang="ru-RU" sz="2000" b="1" dirty="0"/>
              <a:t>переменных</a:t>
            </a:r>
            <a:r>
              <a:rPr lang="ru-RU" sz="2000" dirty="0"/>
              <a:t>,  в  последующем  чтении,  когда  происходит </a:t>
            </a:r>
          </a:p>
          <a:p>
            <a:r>
              <a:rPr lang="ru-RU" sz="2000" dirty="0"/>
              <a:t>вычисление  выражения,  все  переменные  анализируются  и </a:t>
            </a:r>
          </a:p>
          <a:p>
            <a:r>
              <a:rPr lang="ru-RU" sz="2000" dirty="0"/>
              <a:t>интерпретируются.  Таким  образом,  глобальные  переменные </a:t>
            </a:r>
          </a:p>
          <a:p>
            <a:r>
              <a:rPr lang="ru-RU" sz="2000" dirty="0"/>
              <a:t>могут использоваться в любом месте документа.  </a:t>
            </a:r>
          </a:p>
          <a:p>
            <a:endParaRPr lang="ru-RU" sz="2000" dirty="0"/>
          </a:p>
          <a:p>
            <a:r>
              <a:rPr lang="ru-RU" sz="2000" dirty="0"/>
              <a:t>Для  локальных  переменных  должно  соблюдаться  правило </a:t>
            </a:r>
          </a:p>
          <a:p>
            <a:r>
              <a:rPr lang="ru-RU" sz="2000" dirty="0"/>
              <a:t>логической  последовательности  –  </a:t>
            </a:r>
            <a:r>
              <a:rPr lang="ru-RU" sz="2000" b="1" dirty="0"/>
              <a:t>определение  переменной </a:t>
            </a:r>
          </a:p>
          <a:p>
            <a:r>
              <a:rPr lang="ru-RU" sz="2000" b="1" dirty="0"/>
              <a:t>слева на одной высоте или выше вычисляемого выражения</a:t>
            </a:r>
            <a:r>
              <a:rPr lang="ru-RU" sz="2000" dirty="0"/>
              <a:t>, в </a:t>
            </a:r>
          </a:p>
          <a:p>
            <a:r>
              <a:rPr lang="ru-RU" sz="2000" dirty="0"/>
              <a:t>котором используется данная переменная.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1AF336-045C-4344-B629-AA2F3BCDDE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35"/>
            <a:ext cx="8229600" cy="538445"/>
          </a:xfrm>
        </p:spPr>
        <p:txBody>
          <a:bodyPr>
            <a:normAutofit fontScale="90000"/>
          </a:bodyPr>
          <a:lstStyle/>
          <a:p>
            <a:r>
              <a:rPr lang="ru-RU" sz="3000" b="1" dirty="0"/>
              <a:t>Историческое развитие </a:t>
            </a:r>
            <a:r>
              <a:rPr lang="ru-RU" sz="3000" b="1" dirty="0" err="1"/>
              <a:t>MathCAD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437363"/>
            <a:ext cx="8856984" cy="6048672"/>
          </a:xfrm>
        </p:spPr>
        <p:txBody>
          <a:bodyPr>
            <a:noAutofit/>
          </a:bodyPr>
          <a:lstStyle/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dirty="0" err="1"/>
              <a:t>MathCAD</a:t>
            </a:r>
            <a:r>
              <a:rPr lang="ru-RU" sz="1250" dirty="0"/>
              <a:t> – это разработка компании </a:t>
            </a:r>
            <a:r>
              <a:rPr lang="ru-RU" sz="1250" b="1" dirty="0" err="1"/>
              <a:t>MathSoft</a:t>
            </a:r>
            <a:r>
              <a:rPr lang="ru-RU" sz="1250" b="1" dirty="0"/>
              <a:t> </a:t>
            </a:r>
            <a:r>
              <a:rPr lang="ru-RU" sz="1250" b="1" dirty="0" err="1"/>
              <a:t>Inc</a:t>
            </a:r>
            <a:r>
              <a:rPr lang="ru-RU" sz="1250" b="1" dirty="0"/>
              <a:t>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dirty="0"/>
              <a:t>Версии </a:t>
            </a:r>
            <a:r>
              <a:rPr lang="ru-RU" sz="1250" dirty="0" err="1"/>
              <a:t>MathCAD</a:t>
            </a:r>
            <a:r>
              <a:rPr lang="ru-RU" sz="1250" dirty="0"/>
              <a:t> </a:t>
            </a:r>
            <a:r>
              <a:rPr lang="ru-RU" sz="1250" b="1" dirty="0"/>
              <a:t>с 1.0 по 4.хх работали в операционной системе </a:t>
            </a:r>
            <a:r>
              <a:rPr lang="ru-RU" sz="1250" b="1" i="1" dirty="0"/>
              <a:t>DOS</a:t>
            </a:r>
            <a:r>
              <a:rPr lang="ru-RU" sz="1250" dirty="0"/>
              <a:t>, имели небольшой общий размер исполняемых файлов (до 1 Мб) и незначительные (по современным меркам) </a:t>
            </a:r>
            <a:r>
              <a:rPr lang="ru-RU" sz="1250" i="1" dirty="0"/>
              <a:t>системные требования</a:t>
            </a:r>
            <a:r>
              <a:rPr lang="ru-RU" sz="1250" dirty="0"/>
              <a:t> (оперативная </a:t>
            </a:r>
            <a:r>
              <a:rPr lang="ru-RU" sz="1250" i="1" dirty="0"/>
              <a:t>память</a:t>
            </a:r>
            <a:r>
              <a:rPr lang="ru-RU" sz="1250" dirty="0"/>
              <a:t> до 1 МБ).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dirty="0"/>
              <a:t>Начиная уже с </a:t>
            </a:r>
            <a:r>
              <a:rPr lang="ru-RU" sz="1250" b="1" dirty="0"/>
              <a:t>3 версии</a:t>
            </a:r>
            <a:r>
              <a:rPr lang="ru-RU" sz="1250" dirty="0"/>
              <a:t>, </a:t>
            </a:r>
            <a:r>
              <a:rPr lang="ru-RU" sz="1250" b="1" dirty="0" err="1"/>
              <a:t>MathSoft</a:t>
            </a:r>
            <a:r>
              <a:rPr lang="ru-RU" sz="1250" b="1" dirty="0"/>
              <a:t> </a:t>
            </a:r>
            <a:r>
              <a:rPr lang="ru-RU" sz="1250" b="1" dirty="0" err="1"/>
              <a:t>Inc</a:t>
            </a:r>
            <a:r>
              <a:rPr lang="ru-RU" sz="1250" b="1" dirty="0"/>
              <a:t> </a:t>
            </a:r>
            <a:r>
              <a:rPr lang="ru-RU" sz="1250" dirty="0"/>
              <a:t>объединяется с фирмой </a:t>
            </a:r>
            <a:r>
              <a:rPr lang="ru-RU" sz="1250" b="1" dirty="0" err="1"/>
              <a:t>Waterloo</a:t>
            </a:r>
            <a:r>
              <a:rPr lang="ru-RU" sz="1250" b="1" dirty="0"/>
              <a:t> </a:t>
            </a:r>
            <a:r>
              <a:rPr lang="ru-RU" sz="1250" b="1" dirty="0" err="1"/>
              <a:t>Maple</a:t>
            </a:r>
            <a:r>
              <a:rPr lang="ru-RU" sz="1250" b="1" dirty="0"/>
              <a:t> </a:t>
            </a:r>
            <a:r>
              <a:rPr lang="ru-RU" sz="1250" b="1" i="1" dirty="0" err="1"/>
              <a:t>Software</a:t>
            </a:r>
            <a:r>
              <a:rPr lang="ru-RU" sz="1250" dirty="0"/>
              <a:t>, в систему внедряется </a:t>
            </a:r>
            <a:r>
              <a:rPr lang="ru-RU" sz="1250" i="1" dirty="0"/>
              <a:t>ядро</a:t>
            </a:r>
            <a:r>
              <a:rPr lang="ru-RU" sz="1250" dirty="0"/>
              <a:t> мощной системы символьной математики </a:t>
            </a:r>
            <a:r>
              <a:rPr lang="ru-RU" sz="1250" b="1" dirty="0" err="1"/>
              <a:t>Maple</a:t>
            </a:r>
            <a:r>
              <a:rPr lang="ru-RU" sz="1250" b="1" dirty="0"/>
              <a:t> V.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dirty="0"/>
              <a:t>Версии с </a:t>
            </a:r>
            <a:r>
              <a:rPr lang="ru-RU" sz="1250" b="1" dirty="0"/>
              <a:t>5-й </a:t>
            </a:r>
            <a:r>
              <a:rPr lang="ru-RU" sz="1250" dirty="0"/>
              <a:t>и выше уже работали на платформе </a:t>
            </a:r>
            <a:r>
              <a:rPr lang="ru-RU" sz="1250" b="1" i="1" dirty="0" err="1"/>
              <a:t>Windows</a:t>
            </a:r>
            <a:r>
              <a:rPr lang="ru-RU" sz="1250" dirty="0"/>
              <a:t>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dirty="0"/>
              <a:t>В </a:t>
            </a:r>
            <a:r>
              <a:rPr lang="ru-RU" sz="1250" b="1" dirty="0" err="1"/>
              <a:t>MathCAD</a:t>
            </a:r>
            <a:r>
              <a:rPr lang="ru-RU" sz="1250" b="1" dirty="0"/>
              <a:t> 7.0 </a:t>
            </a:r>
            <a:r>
              <a:rPr lang="ru-RU" sz="1250" b="1" i="1" dirty="0"/>
              <a:t>PRO</a:t>
            </a:r>
            <a:r>
              <a:rPr lang="ru-RU" sz="1250" dirty="0"/>
              <a:t> </a:t>
            </a:r>
            <a:r>
              <a:rPr lang="ru-RU" sz="1250" i="1" dirty="0"/>
              <a:t>интерфейс</a:t>
            </a:r>
            <a:r>
              <a:rPr lang="ru-RU" sz="1250" dirty="0"/>
              <a:t> существенно переработан и приближен к интерфейсу текстового процессора </a:t>
            </a:r>
            <a:r>
              <a:rPr lang="ru-RU" sz="1250" b="1" i="1" dirty="0" err="1"/>
              <a:t>Word</a:t>
            </a:r>
            <a:r>
              <a:rPr lang="ru-RU" sz="1250" b="1" dirty="0"/>
              <a:t> 95/97.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dirty="0"/>
              <a:t>В </a:t>
            </a:r>
            <a:r>
              <a:rPr lang="ru-RU" sz="1250" b="1" dirty="0" err="1"/>
              <a:t>MathCAD</a:t>
            </a:r>
            <a:r>
              <a:rPr lang="ru-RU" sz="1250" b="1" dirty="0"/>
              <a:t> 8.0 </a:t>
            </a:r>
            <a:r>
              <a:rPr lang="ru-RU" sz="1250" b="1" i="1" dirty="0"/>
              <a:t>PRO</a:t>
            </a:r>
            <a:r>
              <a:rPr lang="ru-RU" sz="1250" dirty="0"/>
              <a:t> добавлено около </a:t>
            </a:r>
            <a:r>
              <a:rPr lang="ru-RU" sz="1250" b="1" dirty="0"/>
              <a:t>50 новых математических функций </a:t>
            </a:r>
            <a:r>
              <a:rPr lang="ru-RU" sz="1250" dirty="0"/>
              <a:t>(элементарных, специальных статистических и др.); новые функции оптимизации </a:t>
            </a:r>
            <a:r>
              <a:rPr lang="ru-RU" sz="1250" dirty="0" err="1"/>
              <a:t>maximize</a:t>
            </a:r>
            <a:r>
              <a:rPr lang="ru-RU" sz="1250" dirty="0"/>
              <a:t> и </a:t>
            </a:r>
            <a:r>
              <a:rPr lang="ru-RU" sz="1250" i="1" dirty="0" err="1"/>
              <a:t>minimize</a:t>
            </a:r>
            <a:r>
              <a:rPr lang="ru-RU" sz="1250" dirty="0"/>
              <a:t>; решения задач линейного программирования, новые функции контроля типа данных; улучшенный блок решения систем нелинейных уравнений.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b="1" dirty="0" err="1"/>
              <a:t>MathCAD</a:t>
            </a:r>
            <a:r>
              <a:rPr lang="ru-RU" sz="1250" b="1" dirty="0"/>
              <a:t> 2000 (версия 9) </a:t>
            </a:r>
            <a:r>
              <a:rPr lang="ru-RU" sz="1250" dirty="0"/>
              <a:t>добавила к существующим возможностям </a:t>
            </a:r>
            <a:r>
              <a:rPr lang="ru-RU" sz="1250" b="1" dirty="0"/>
              <a:t>интеграцию с Интернетом, введен ряд новых функций для финансово-экономических расчетов, создания матриц трехмерных поверхностей</a:t>
            </a:r>
            <a:r>
              <a:rPr lang="ru-RU" sz="1250" dirty="0"/>
              <a:t>. В версии </a:t>
            </a:r>
            <a:r>
              <a:rPr lang="ru-RU" sz="1250" dirty="0" err="1"/>
              <a:t>MathCAD</a:t>
            </a:r>
            <a:r>
              <a:rPr lang="ru-RU" sz="1250" dirty="0"/>
              <a:t> 2001 еще более возросла </a:t>
            </a:r>
            <a:r>
              <a:rPr lang="ru-RU" sz="1250" i="1" dirty="0"/>
              <a:t>производительность</a:t>
            </a:r>
            <a:r>
              <a:rPr lang="ru-RU" sz="1250" dirty="0"/>
              <a:t> вычислений и расширенные возможности. Внедрена </a:t>
            </a:r>
            <a:r>
              <a:rPr lang="ru-RU" sz="1250" i="1" dirty="0"/>
              <a:t>поддержка</a:t>
            </a:r>
            <a:r>
              <a:rPr lang="ru-RU" sz="1250" dirty="0"/>
              <a:t> </a:t>
            </a:r>
            <a:r>
              <a:rPr lang="ru-RU" sz="1250" b="1" i="1" dirty="0" err="1"/>
              <a:t>Windows</a:t>
            </a:r>
            <a:r>
              <a:rPr lang="ru-RU" sz="1250" b="1" dirty="0"/>
              <a:t> 2000.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b="1" dirty="0" err="1"/>
              <a:t>MathCAD</a:t>
            </a:r>
            <a:r>
              <a:rPr lang="ru-RU" sz="1250" b="1" dirty="0"/>
              <a:t> 2001i (интерактивный) </a:t>
            </a:r>
            <a:r>
              <a:rPr lang="ru-RU" sz="1250" dirty="0"/>
              <a:t>получил полную поддержку </a:t>
            </a:r>
            <a:r>
              <a:rPr lang="ru-RU" sz="1250" b="1" i="1" dirty="0" err="1"/>
              <a:t>Windows</a:t>
            </a:r>
            <a:r>
              <a:rPr lang="ru-RU" sz="1250" b="1" dirty="0"/>
              <a:t> XP</a:t>
            </a:r>
            <a:r>
              <a:rPr lang="ru-RU" sz="1250" dirty="0"/>
              <a:t>, расширены возможности сбора данных от внешних устройств, повышенную защищенность </a:t>
            </a:r>
            <a:r>
              <a:rPr lang="ru-RU" sz="1250" dirty="0" err="1"/>
              <a:t>MathCAD</a:t>
            </a:r>
            <a:r>
              <a:rPr lang="ru-RU" sz="1250" dirty="0"/>
              <a:t>-документов введением современной криптографии.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dirty="0"/>
              <a:t>При создании </a:t>
            </a:r>
            <a:r>
              <a:rPr lang="ru-RU" sz="1250" b="1" dirty="0" err="1"/>
              <a:t>MathCAD</a:t>
            </a:r>
            <a:r>
              <a:rPr lang="ru-RU" sz="1250" b="1" dirty="0"/>
              <a:t> 11 </a:t>
            </a:r>
            <a:r>
              <a:rPr lang="ru-RU" sz="1250" dirty="0"/>
              <a:t>основное внимание было обращено на увеличение </a:t>
            </a:r>
            <a:r>
              <a:rPr lang="ru-RU" sz="1250" b="1" dirty="0"/>
              <a:t>скорости и мощности работы системы</a:t>
            </a:r>
            <a:r>
              <a:rPr lang="ru-RU" sz="1250" dirty="0"/>
              <a:t>. Цель состояла в том, чтобы улучшить </a:t>
            </a:r>
            <a:r>
              <a:rPr lang="ru-RU" sz="1250" i="1" dirty="0"/>
              <a:t>ядро</a:t>
            </a:r>
            <a:r>
              <a:rPr lang="ru-RU" sz="1250" dirty="0"/>
              <a:t> </a:t>
            </a:r>
            <a:r>
              <a:rPr lang="ru-RU" sz="1250" dirty="0" err="1"/>
              <a:t>MathCAD</a:t>
            </a:r>
            <a:r>
              <a:rPr lang="ru-RU" sz="1250" dirty="0"/>
              <a:t>, расширить и улучшить удобства работы.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dirty="0"/>
              <a:t>Версии пакета </a:t>
            </a:r>
            <a:r>
              <a:rPr lang="ru-RU" sz="1250" b="1" dirty="0" err="1"/>
              <a:t>MathCAD</a:t>
            </a:r>
            <a:r>
              <a:rPr lang="ru-RU" sz="1250" b="1" dirty="0"/>
              <a:t> 12 -13 </a:t>
            </a:r>
            <a:r>
              <a:rPr lang="ru-RU" sz="1250" dirty="0"/>
              <a:t>получили более совершенное математическое </a:t>
            </a:r>
            <a:r>
              <a:rPr lang="ru-RU" sz="1250" i="1" dirty="0"/>
              <a:t>ядро</a:t>
            </a:r>
            <a:r>
              <a:rPr lang="ru-RU" sz="1250" dirty="0"/>
              <a:t>, а также дополнительные опции, позволяющие </a:t>
            </a:r>
            <a:r>
              <a:rPr lang="ru-RU" sz="1250" b="1" dirty="0"/>
              <a:t>сохранять и публиковать документы </a:t>
            </a:r>
            <a:r>
              <a:rPr lang="ru-RU" sz="1250" b="1" dirty="0" err="1"/>
              <a:t>MathCAD</a:t>
            </a:r>
            <a:r>
              <a:rPr lang="ru-RU" sz="1250" b="1" dirty="0"/>
              <a:t> в различных форматах</a:t>
            </a:r>
            <a:r>
              <a:rPr lang="ru-RU" sz="1250" dirty="0"/>
              <a:t>, что было проблемой в предыдущих версиях.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dirty="0"/>
              <a:t>С </a:t>
            </a:r>
            <a:r>
              <a:rPr lang="ru-RU" sz="1250" b="1" dirty="0"/>
              <a:t>2006 года </a:t>
            </a:r>
            <a:r>
              <a:rPr lang="ru-RU" sz="1250" dirty="0" err="1"/>
              <a:t>MathSoft</a:t>
            </a:r>
            <a:r>
              <a:rPr lang="ru-RU" sz="1250" dirty="0"/>
              <a:t> </a:t>
            </a:r>
            <a:r>
              <a:rPr lang="ru-RU" sz="1250" dirty="0" err="1"/>
              <a:t>Inc</a:t>
            </a:r>
            <a:r>
              <a:rPr lang="ru-RU" sz="1250" dirty="0"/>
              <a:t> становится частью корпорации </a:t>
            </a:r>
            <a:r>
              <a:rPr lang="ru-RU" sz="1250" b="1" dirty="0"/>
              <a:t>PTC (</a:t>
            </a:r>
            <a:r>
              <a:rPr lang="ru-RU" sz="1250" b="1" i="1" dirty="0" err="1"/>
              <a:t>Parametric</a:t>
            </a:r>
            <a:r>
              <a:rPr lang="ru-RU" sz="1250" b="1" dirty="0"/>
              <a:t> </a:t>
            </a:r>
            <a:r>
              <a:rPr lang="ru-RU" sz="1250" b="1" i="1" dirty="0" err="1"/>
              <a:t>Technology</a:t>
            </a:r>
            <a:r>
              <a:rPr lang="ru-RU" sz="1250" b="1" dirty="0"/>
              <a:t> </a:t>
            </a:r>
            <a:r>
              <a:rPr lang="ru-RU" sz="1250" b="1" dirty="0" err="1"/>
              <a:t>Corporation</a:t>
            </a:r>
            <a:r>
              <a:rPr lang="ru-RU" sz="1250" b="1" dirty="0"/>
              <a:t>).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b="1" dirty="0" err="1"/>
              <a:t>MathCAD</a:t>
            </a:r>
            <a:r>
              <a:rPr lang="ru-RU" sz="1250" b="1" dirty="0"/>
              <a:t> 14 (2007 г) - </a:t>
            </a:r>
            <a:r>
              <a:rPr lang="ru-RU" sz="1250" dirty="0"/>
              <a:t>первая версия с момента приобретения </a:t>
            </a:r>
            <a:r>
              <a:rPr lang="ru-RU" sz="1250" dirty="0" err="1"/>
              <a:t>Mathsoft</a:t>
            </a:r>
            <a:r>
              <a:rPr lang="ru-RU" sz="1250" dirty="0"/>
              <a:t> </a:t>
            </a:r>
            <a:r>
              <a:rPr lang="ru-RU" sz="1250" dirty="0" err="1"/>
              <a:t>Inc</a:t>
            </a:r>
            <a:r>
              <a:rPr lang="ru-RU" sz="1250" dirty="0"/>
              <a:t>. компанией PTC. </a:t>
            </a:r>
            <a:r>
              <a:rPr lang="ru-RU" sz="1250" dirty="0" err="1"/>
              <a:t>MathCAD</a:t>
            </a:r>
            <a:r>
              <a:rPr lang="ru-RU" sz="1250" dirty="0"/>
              <a:t> теперь использует </a:t>
            </a:r>
            <a:r>
              <a:rPr lang="ru-RU" sz="1250" b="1" dirty="0"/>
              <a:t>символьную систему </a:t>
            </a:r>
            <a:r>
              <a:rPr lang="ru-RU" sz="1250" b="1" dirty="0" err="1"/>
              <a:t>MuPAD</a:t>
            </a:r>
            <a:r>
              <a:rPr lang="ru-RU" sz="1250" b="1" dirty="0"/>
              <a:t> </a:t>
            </a:r>
            <a:r>
              <a:rPr lang="ru-RU" sz="1250" dirty="0"/>
              <a:t>(</a:t>
            </a:r>
            <a:r>
              <a:rPr lang="ru-RU" sz="1250" i="1" dirty="0"/>
              <a:t>фирма</a:t>
            </a:r>
            <a:r>
              <a:rPr lang="ru-RU" sz="1250" dirty="0"/>
              <a:t> </a:t>
            </a:r>
            <a:r>
              <a:rPr lang="ru-RU" sz="1250" dirty="0" err="1"/>
              <a:t>SciFace</a:t>
            </a:r>
            <a:r>
              <a:rPr lang="ru-RU" sz="1250" dirty="0"/>
              <a:t> </a:t>
            </a:r>
            <a:r>
              <a:rPr lang="ru-RU" sz="1250" i="1" dirty="0" err="1"/>
              <a:t>Software</a:t>
            </a:r>
            <a:r>
              <a:rPr lang="ru-RU" sz="1250" dirty="0"/>
              <a:t>). (</a:t>
            </a:r>
            <a:r>
              <a:rPr lang="ru-RU" sz="1250" dirty="0" err="1"/>
              <a:t>MuPAD</a:t>
            </a:r>
            <a:r>
              <a:rPr lang="ru-RU" sz="1250" dirty="0"/>
              <a:t> - </a:t>
            </a:r>
            <a:r>
              <a:rPr lang="ru-RU" sz="1250" b="1" dirty="0"/>
              <a:t>интегрированная система для математических вычислений, подобная системам </a:t>
            </a:r>
            <a:r>
              <a:rPr lang="ru-RU" sz="1250" b="1" dirty="0" err="1"/>
              <a:t>Maple</a:t>
            </a:r>
            <a:r>
              <a:rPr lang="ru-RU" sz="1250" b="1" dirty="0"/>
              <a:t> и </a:t>
            </a:r>
            <a:r>
              <a:rPr lang="ru-RU" sz="1250" b="1" dirty="0" err="1"/>
              <a:t>Mathematica</a:t>
            </a:r>
            <a:r>
              <a:rPr lang="ru-RU" sz="1250" b="1" dirty="0"/>
              <a:t>, но распространяемая бесплатно</a:t>
            </a:r>
            <a:r>
              <a:rPr lang="ru-RU" sz="1250" dirty="0"/>
              <a:t>.) Работа в </a:t>
            </a:r>
            <a:r>
              <a:rPr lang="ru-RU" sz="1250" dirty="0" err="1"/>
              <a:t>MathCAD</a:t>
            </a:r>
            <a:r>
              <a:rPr lang="ru-RU" sz="1250" dirty="0"/>
              <a:t> 14 оказалась проблематичной. Задачи, решаемые средствами символьной математики в </a:t>
            </a:r>
            <a:r>
              <a:rPr lang="ru-RU" sz="1250" b="1" dirty="0" err="1"/>
              <a:t>MathCAD</a:t>
            </a:r>
            <a:r>
              <a:rPr lang="ru-RU" sz="1250" b="1" dirty="0"/>
              <a:t> 11/12/13</a:t>
            </a:r>
            <a:r>
              <a:rPr lang="ru-RU" sz="1250" dirty="0"/>
              <a:t>, не решаются в </a:t>
            </a:r>
            <a:r>
              <a:rPr lang="ru-RU" sz="1250" b="1" dirty="0" err="1"/>
              <a:t>MathCAD</a:t>
            </a:r>
            <a:r>
              <a:rPr lang="ru-RU" sz="1250" b="1" dirty="0"/>
              <a:t> 14 </a:t>
            </a:r>
            <a:r>
              <a:rPr lang="ru-RU" sz="1250" dirty="0"/>
              <a:t>или решаются медленнее. Это связано, по-видимому, с несовместимостью символьных алгоритмов с предыдущими версиями. </a:t>
            </a:r>
          </a:p>
          <a:p>
            <a:pPr marL="0" indent="2730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50" b="1" dirty="0"/>
              <a:t>В 2010 году </a:t>
            </a:r>
            <a:r>
              <a:rPr lang="ru-RU" sz="1250" dirty="0"/>
              <a:t>компания PTC официально анонсировала выпуск новой версии </a:t>
            </a:r>
            <a:r>
              <a:rPr lang="ru-RU" sz="1250" b="1" dirty="0" err="1"/>
              <a:t>MathCAD</a:t>
            </a:r>
            <a:r>
              <a:rPr lang="ru-RU" sz="1250" b="1" dirty="0"/>
              <a:t> 15.0. </a:t>
            </a:r>
            <a:r>
              <a:rPr lang="ru-RU" sz="1250" dirty="0"/>
              <a:t>Новая версия предлагает более </a:t>
            </a:r>
            <a:r>
              <a:rPr lang="ru-RU" sz="1250" b="1" dirty="0"/>
              <a:t>25 новых функций</a:t>
            </a:r>
            <a:r>
              <a:rPr lang="ru-RU" sz="1250" dirty="0"/>
              <a:t>, обновленный набор справочных материалов и </a:t>
            </a:r>
            <a:r>
              <a:rPr lang="ru-RU" sz="1250" b="1" dirty="0"/>
              <a:t>расширенную интеграцию со сторонними продуктами, в том числе с новейшей версией электронной таблицы </a:t>
            </a:r>
            <a:r>
              <a:rPr lang="ru-RU" sz="1250" b="1" dirty="0" err="1"/>
              <a:t>Microsoft</a:t>
            </a:r>
            <a:r>
              <a:rPr lang="ru-RU" sz="1250" b="1" dirty="0"/>
              <a:t> </a:t>
            </a:r>
            <a:r>
              <a:rPr lang="ru-RU" sz="1250" b="1" i="1" dirty="0" err="1"/>
              <a:t>Excel</a:t>
            </a:r>
            <a:r>
              <a:rPr lang="ru-RU" sz="1250" b="1" dirty="0"/>
              <a:t>. </a:t>
            </a:r>
            <a:r>
              <a:rPr lang="ru-RU" sz="1250" dirty="0"/>
              <a:t>Предлагается улучшенная </a:t>
            </a:r>
            <a:r>
              <a:rPr lang="ru-RU" sz="1250" i="1" dirty="0"/>
              <a:t>интеграция</a:t>
            </a:r>
            <a:r>
              <a:rPr lang="ru-RU" sz="1250" dirty="0"/>
              <a:t> пакета </a:t>
            </a:r>
            <a:r>
              <a:rPr lang="ru-RU" sz="1250" dirty="0" err="1"/>
              <a:t>MathCAD</a:t>
            </a:r>
            <a:r>
              <a:rPr lang="ru-RU" sz="1250" dirty="0"/>
              <a:t> 15.0 с такими известными платформами инженерного проектирования, как </a:t>
            </a:r>
            <a:r>
              <a:rPr lang="ru-RU" sz="1250" b="1" i="1" dirty="0" err="1"/>
              <a:t>Pro</a:t>
            </a:r>
            <a:r>
              <a:rPr lang="ru-RU" sz="1250" b="1" dirty="0"/>
              <a:t>/ENGINEER</a:t>
            </a:r>
            <a:r>
              <a:rPr lang="ru-RU" sz="1250" dirty="0"/>
              <a:t>, а также с собственными продуктами компании PTC – </a:t>
            </a:r>
            <a:r>
              <a:rPr lang="ru-RU" sz="1250" b="1" dirty="0" err="1"/>
              <a:t>Windchill</a:t>
            </a:r>
            <a:r>
              <a:rPr lang="ru-RU" sz="1250" b="1" dirty="0"/>
              <a:t>, </a:t>
            </a:r>
            <a:r>
              <a:rPr lang="ru-RU" sz="1250" b="1" dirty="0" err="1"/>
              <a:t>Windchill</a:t>
            </a:r>
            <a:r>
              <a:rPr lang="ru-RU" sz="1250" b="1" dirty="0"/>
              <a:t> </a:t>
            </a:r>
            <a:r>
              <a:rPr lang="ru-RU" sz="1250" b="1" dirty="0" err="1"/>
              <a:t>PDMLink</a:t>
            </a:r>
            <a:r>
              <a:rPr lang="ru-RU" sz="1250" b="1" dirty="0"/>
              <a:t> и </a:t>
            </a:r>
            <a:r>
              <a:rPr lang="ru-RU" sz="1250" b="1" dirty="0" err="1"/>
              <a:t>Windchill</a:t>
            </a:r>
            <a:r>
              <a:rPr lang="ru-RU" sz="1250" b="1" dirty="0"/>
              <a:t> </a:t>
            </a:r>
            <a:r>
              <a:rPr lang="ru-RU" sz="1250" b="1" dirty="0" err="1"/>
              <a:t>ProductPoint</a:t>
            </a:r>
            <a:r>
              <a:rPr lang="ru-RU" sz="125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DF0A7-7011-4633-89E3-4B6BAE7A2440}"/>
              </a:ext>
            </a:extLst>
          </p:cNvPr>
          <p:cNvSpPr txBox="1"/>
          <p:nvPr/>
        </p:nvSpPr>
        <p:spPr>
          <a:xfrm>
            <a:off x="118388" y="6527594"/>
            <a:ext cx="7405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Mathcad Prime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9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https://www.mathcad.com/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76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529" y="421005"/>
            <a:ext cx="8496944" cy="605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>
              <a:spcBef>
                <a:spcPts val="105"/>
              </a:spcBef>
            </a:pPr>
            <a:r>
              <a:rPr sz="2000" spc="-25" dirty="0">
                <a:solidFill>
                  <a:prstClr val="black"/>
                </a:solidFill>
                <a:latin typeface="Carlito"/>
                <a:cs typeface="Carlito"/>
              </a:rPr>
              <a:t>Глобальные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переменные</a:t>
            </a:r>
            <a:r>
              <a:rPr sz="2000" spc="3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вводятся: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2384"/>
            <a:r>
              <a:rPr sz="2000" b="1" spc="-5" dirty="0">
                <a:solidFill>
                  <a:prstClr val="black"/>
                </a:solidFill>
                <a:latin typeface="Carlito"/>
                <a:cs typeface="Carlito"/>
              </a:rPr>
              <a:t>Имя_переменной </a:t>
            </a:r>
            <a:r>
              <a:rPr sz="2000" b="1" dirty="0">
                <a:solidFill>
                  <a:prstClr val="black"/>
                </a:solidFill>
                <a:latin typeface="Carlito"/>
                <a:cs typeface="Carlito"/>
              </a:rPr>
              <a:t>~</a:t>
            </a:r>
            <a:r>
              <a:rPr sz="2000" b="1" spc="-2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Carlito"/>
                <a:cs typeface="Carlito"/>
              </a:rPr>
              <a:t>выражение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2384"/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На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экране:</a:t>
            </a:r>
          </a:p>
          <a:p>
            <a:pPr marL="32384"/>
            <a:r>
              <a:rPr sz="2000" b="1" spc="-5" dirty="0">
                <a:solidFill>
                  <a:prstClr val="black"/>
                </a:solidFill>
                <a:latin typeface="Carlito"/>
                <a:cs typeface="Carlito"/>
              </a:rPr>
              <a:t>Имя_переменной </a:t>
            </a:r>
            <a:r>
              <a:rPr sz="2000" b="1" dirty="0">
                <a:solidFill>
                  <a:prstClr val="black"/>
                </a:solidFill>
                <a:latin typeface="Carlito"/>
                <a:cs typeface="Carlito"/>
              </a:rPr>
              <a:t>≡</a:t>
            </a:r>
            <a:r>
              <a:rPr sz="2000" b="1" spc="-2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Carlito"/>
                <a:cs typeface="Carlito"/>
              </a:rPr>
              <a:t>выражение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8890" algn="just">
              <a:spcBef>
                <a:spcPts val="894"/>
              </a:spcBef>
            </a:pPr>
            <a:r>
              <a:rPr sz="2200" b="1" i="1" spc="-5" dirty="0">
                <a:solidFill>
                  <a:prstClr val="black"/>
                </a:solidFill>
                <a:latin typeface="Carlito"/>
                <a:cs typeface="Carlito"/>
              </a:rPr>
              <a:t>Размерные переменные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- числовые переменные и функции,  обладающие размерностью и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содержащие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значения в 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системе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измерения </a:t>
            </a:r>
            <a:r>
              <a:rPr sz="2200" dirty="0">
                <a:solidFill>
                  <a:prstClr val="black"/>
                </a:solidFill>
                <a:latin typeface="Carlito"/>
                <a:cs typeface="Carlito"/>
              </a:rPr>
              <a:t>СИ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физических</a:t>
            </a:r>
            <a:r>
              <a:rPr sz="2200" spc="2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величин.</a:t>
            </a:r>
            <a:endParaRPr sz="22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5080" algn="just">
              <a:spcBef>
                <a:spcPts val="10"/>
              </a:spcBef>
            </a:pP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При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каждом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вводе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выражения,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содержащего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единицы,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Mathcad 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проверяет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его на согласованность размерности.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При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сложении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или  вычитании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значений, имеющих </a:t>
            </a:r>
            <a:r>
              <a:rPr sz="2000" b="1" i="1" dirty="0">
                <a:solidFill>
                  <a:prstClr val="black"/>
                </a:solidFill>
                <a:latin typeface="Carlito"/>
                <a:cs typeface="Carlito"/>
              </a:rPr>
              <a:t>несовместимые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единицы или  </a:t>
            </a:r>
            <a:r>
              <a:rPr sz="2000" b="1" i="1" spc="-10" dirty="0">
                <a:solidFill>
                  <a:prstClr val="black"/>
                </a:solidFill>
                <a:latin typeface="Carlito"/>
                <a:cs typeface="Carlito"/>
              </a:rPr>
              <a:t>нарушающих другие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основные </a:t>
            </a:r>
            <a:r>
              <a:rPr sz="2000" b="1" i="1" spc="-10" dirty="0">
                <a:solidFill>
                  <a:prstClr val="black"/>
                </a:solidFill>
                <a:latin typeface="Carlito"/>
                <a:cs typeface="Carlito"/>
              </a:rPr>
              <a:t>положения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анализа  </a:t>
            </a:r>
            <a:r>
              <a:rPr sz="2000" b="1" i="1" dirty="0">
                <a:solidFill>
                  <a:prstClr val="black"/>
                </a:solidFill>
                <a:latin typeface="Carlito"/>
                <a:cs typeface="Carlito"/>
              </a:rPr>
              <a:t>размерности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,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Mathcad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отображает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сообщение </a:t>
            </a:r>
            <a:r>
              <a:rPr sz="2000" b="1" i="1" dirty="0">
                <a:solidFill>
                  <a:prstClr val="black"/>
                </a:solidFill>
                <a:latin typeface="Carlito"/>
                <a:cs typeface="Carlito"/>
              </a:rPr>
              <a:t>об</a:t>
            </a:r>
            <a:r>
              <a:rPr sz="2000" b="1" i="1" spc="-15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ошибке.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6350" algn="just">
              <a:spcBef>
                <a:spcPts val="595"/>
              </a:spcBef>
            </a:pPr>
            <a:r>
              <a:rPr sz="2200" b="1" i="1" spc="-5" dirty="0">
                <a:solidFill>
                  <a:prstClr val="black"/>
                </a:solidFill>
                <a:latin typeface="Carlito"/>
                <a:cs typeface="Carlito"/>
              </a:rPr>
              <a:t>Системные переменные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предназначены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для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хранения  значения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определенных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параметров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системы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(например,  переменная </a:t>
            </a:r>
            <a:r>
              <a:rPr sz="2200" b="1" spc="-5" dirty="0">
                <a:solidFill>
                  <a:prstClr val="black"/>
                </a:solidFill>
                <a:latin typeface="Carlito"/>
                <a:cs typeface="Carlito"/>
              </a:rPr>
              <a:t>ORIGIN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задает </a:t>
            </a:r>
            <a:r>
              <a:rPr sz="2200" dirty="0">
                <a:solidFill>
                  <a:prstClr val="black"/>
                </a:solidFill>
                <a:latin typeface="Carlito"/>
                <a:cs typeface="Carlito"/>
              </a:rPr>
              <a:t>начальное значение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индексных  переменных у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элементов</a:t>
            </a:r>
            <a:r>
              <a:rPr sz="2200" spc="3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массива).</a:t>
            </a:r>
            <a:endParaRPr sz="22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5080" algn="just">
              <a:spcBef>
                <a:spcPts val="605"/>
              </a:spcBef>
            </a:pPr>
            <a:r>
              <a:rPr sz="2200" b="1" i="1" spc="-5" dirty="0">
                <a:solidFill>
                  <a:prstClr val="black"/>
                </a:solidFill>
                <a:latin typeface="Carlito"/>
                <a:cs typeface="Carlito"/>
              </a:rPr>
              <a:t>Индексированные переменные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соответствуют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массивам 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MathCAD.</a:t>
            </a:r>
            <a:endParaRPr sz="22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F1F0A3-1BF7-4500-A9A2-C7D7577EA5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41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252" y="384174"/>
            <a:ext cx="7481163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Индексы </a:t>
            </a:r>
            <a:r>
              <a:rPr spc="-5" dirty="0"/>
              <a:t>в </a:t>
            </a:r>
            <a:r>
              <a:rPr spc="-10" dirty="0"/>
              <a:t>именах переменных </a:t>
            </a:r>
            <a:r>
              <a:rPr spc="-5" dirty="0"/>
              <a:t>или</a:t>
            </a:r>
            <a:r>
              <a:rPr spc="125" dirty="0"/>
              <a:t> </a:t>
            </a:r>
            <a:r>
              <a:rPr spc="-5" dirty="0"/>
              <a:t>функций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536" y="719455"/>
            <a:ext cx="8424935" cy="565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6680" indent="265113" algn="just">
              <a:spcBef>
                <a:spcPts val="105"/>
              </a:spcBef>
            </a:pP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Если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 имя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переменной включить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точку,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Mathcad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отобразит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все,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что 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следует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за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точкой,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как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подстрочный </a:t>
            </a:r>
            <a:r>
              <a:rPr sz="2000" b="1" i="1" spc="-10" dirty="0">
                <a:solidFill>
                  <a:prstClr val="black"/>
                </a:solidFill>
                <a:latin typeface="Carlito"/>
                <a:cs typeface="Carlito"/>
              </a:rPr>
              <a:t>индекс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.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Можно использовать  такие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индексы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именах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переменных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или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функций,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чтобы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создавать  переменные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наподобие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vel</a:t>
            </a:r>
            <a:r>
              <a:rPr sz="1950" spc="-7" baseline="-21367" dirty="0">
                <a:solidFill>
                  <a:prstClr val="black"/>
                </a:solidFill>
                <a:latin typeface="Carlito"/>
                <a:cs typeface="Carlito"/>
              </a:rPr>
              <a:t>xnxi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2000" spc="-11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25" dirty="0">
                <a:solidFill>
                  <a:prstClr val="black"/>
                </a:solidFill>
                <a:latin typeface="Carlito"/>
                <a:cs typeface="Carlito"/>
              </a:rPr>
              <a:t>u</a:t>
            </a:r>
            <a:r>
              <a:rPr sz="1950" spc="-37" baseline="-21367" dirty="0">
                <a:solidFill>
                  <a:prstClr val="black"/>
                </a:solidFill>
                <a:latin typeface="Carlito"/>
                <a:cs typeface="Carlito"/>
              </a:rPr>
              <a:t>air</a:t>
            </a:r>
            <a:r>
              <a:rPr sz="2000" spc="-25" dirty="0">
                <a:solidFill>
                  <a:prstClr val="black"/>
                </a:solidFill>
                <a:latin typeface="Carlito"/>
                <a:cs typeface="Carlito"/>
              </a:rPr>
              <a:t>.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R="1981200" indent="265113" algn="just">
              <a:buFontTx/>
              <a:buAutoNum type="arabicPeriod"/>
              <a:tabLst>
                <a:tab pos="572135" algn="l"/>
              </a:tabLst>
            </a:pP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Введите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текст,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который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должен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появиться перед 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подстрочным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индексом.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indent="265113" algn="just">
              <a:buFontTx/>
              <a:buAutoNum type="arabicPeriod"/>
              <a:tabLst>
                <a:tab pos="365125" algn="l"/>
              </a:tabLst>
            </a:pP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Введите точку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[.],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а за ней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текст,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который</a:t>
            </a:r>
            <a:r>
              <a:rPr sz="2000" spc="-8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должен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indent="265113" algn="just"/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стать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подстрочным</a:t>
            </a:r>
            <a:r>
              <a:rPr sz="2000" spc="-3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индексом.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R="110489" indent="265113" algn="just"/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Не путайте </a:t>
            </a:r>
            <a:r>
              <a:rPr sz="2000" b="1" i="1" spc="-10" dirty="0">
                <a:solidFill>
                  <a:prstClr val="black"/>
                </a:solidFill>
                <a:latin typeface="Carlito"/>
                <a:cs typeface="Carlito"/>
              </a:rPr>
              <a:t>индексы </a:t>
            </a:r>
            <a:r>
              <a:rPr sz="2000" b="1" i="1" dirty="0">
                <a:solidFill>
                  <a:prstClr val="black"/>
                </a:solidFill>
                <a:latin typeface="Carlito"/>
                <a:cs typeface="Carlito"/>
              </a:rPr>
              <a:t>в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именах переменных или </a:t>
            </a:r>
            <a:r>
              <a:rPr sz="2000" b="1" i="1" spc="-10" dirty="0">
                <a:solidFill>
                  <a:prstClr val="black"/>
                </a:solidFill>
                <a:latin typeface="Carlito"/>
                <a:cs typeface="Carlito"/>
              </a:rPr>
              <a:t>функций </a:t>
            </a:r>
            <a:r>
              <a:rPr sz="2000" b="1" i="1" dirty="0">
                <a:solidFill>
                  <a:prstClr val="black"/>
                </a:solidFill>
                <a:latin typeface="Carlito"/>
                <a:cs typeface="Carlito"/>
              </a:rPr>
              <a:t>с 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индексами</a:t>
            </a:r>
            <a:r>
              <a:rPr sz="2000" b="1" i="1" spc="-4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массива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.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R="109220" indent="265113" algn="just">
              <a:spcBef>
                <a:spcPts val="5"/>
              </a:spcBef>
            </a:pPr>
            <a:r>
              <a:rPr sz="2000" i="1" spc="-10" dirty="0">
                <a:solidFill>
                  <a:prstClr val="black"/>
                </a:solidFill>
                <a:latin typeface="Carlito"/>
                <a:cs typeface="Carlito"/>
              </a:rPr>
              <a:t>Индекс </a:t>
            </a:r>
            <a:r>
              <a:rPr sz="2000" i="1" dirty="0">
                <a:solidFill>
                  <a:prstClr val="black"/>
                </a:solidFill>
                <a:latin typeface="Carlito"/>
                <a:cs typeface="Carlito"/>
              </a:rPr>
              <a:t>в </a:t>
            </a:r>
            <a:r>
              <a:rPr sz="2000" i="1" spc="-10" dirty="0">
                <a:solidFill>
                  <a:prstClr val="black"/>
                </a:solidFill>
                <a:latin typeface="Carlito"/>
                <a:cs typeface="Carlito"/>
              </a:rPr>
              <a:t>имени переменной </a:t>
            </a:r>
            <a:r>
              <a:rPr sz="2000" i="1" spc="-5" dirty="0">
                <a:solidFill>
                  <a:prstClr val="black"/>
                </a:solidFill>
                <a:latin typeface="Carlito"/>
                <a:cs typeface="Carlito"/>
              </a:rPr>
              <a:t>или функции </a:t>
            </a:r>
            <a:r>
              <a:rPr sz="2000" i="1" dirty="0">
                <a:solidFill>
                  <a:prstClr val="black"/>
                </a:solidFill>
                <a:latin typeface="Carlito"/>
                <a:cs typeface="Carlito"/>
              </a:rPr>
              <a:t>— это </a:t>
            </a:r>
            <a:r>
              <a:rPr sz="2000" i="1" spc="-5" dirty="0">
                <a:solidFill>
                  <a:prstClr val="black"/>
                </a:solidFill>
                <a:latin typeface="Carlito"/>
                <a:cs typeface="Carlito"/>
              </a:rPr>
              <a:t>просто его  внешнее оформление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.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Индекс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массива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представляет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собой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ссылку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на 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элемент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массива.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indent="265113" algn="just">
              <a:spcBef>
                <a:spcPts val="475"/>
              </a:spcBef>
            </a:pP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Если щелкнуть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имя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переменной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или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функции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</a:t>
            </a:r>
            <a:r>
              <a:rPr sz="2000" spc="12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подстрочным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indent="265113" algn="just"/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индексом,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точка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[.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]отобразится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перед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подстрочным</a:t>
            </a:r>
            <a:r>
              <a:rPr sz="2000" spc="-2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индексом.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R="39370" indent="265113" algn="just">
              <a:spcBef>
                <a:spcPts val="595"/>
              </a:spcBef>
            </a:pP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пакете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MathCAD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можно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использовать следующие переменные: 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простые, </a:t>
            </a:r>
            <a:r>
              <a:rPr sz="2000" b="1" i="1" spc="-10" dirty="0">
                <a:solidFill>
                  <a:prstClr val="black"/>
                </a:solidFill>
                <a:latin typeface="Carlito"/>
                <a:cs typeface="Carlito"/>
              </a:rPr>
              <a:t>индексированные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(массивы), дискретные, </a:t>
            </a:r>
            <a:r>
              <a:rPr sz="2000" b="1" i="1" spc="-10" dirty="0">
                <a:solidFill>
                  <a:prstClr val="black"/>
                </a:solidFill>
                <a:latin typeface="Carlito"/>
                <a:cs typeface="Carlito"/>
              </a:rPr>
              <a:t>глобальные,  </a:t>
            </a:r>
            <a:r>
              <a:rPr sz="2000" b="1" i="1" dirty="0">
                <a:solidFill>
                  <a:prstClr val="black"/>
                </a:solidFill>
                <a:latin typeface="Carlito"/>
                <a:cs typeface="Carlito"/>
              </a:rPr>
              <a:t>системные и</a:t>
            </a:r>
            <a:r>
              <a:rPr sz="2000" b="1" i="1" spc="-4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размерные.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0939" y="2006449"/>
            <a:ext cx="721195" cy="1044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1AB62-F8E1-42EA-883D-BC5513EC50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0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770" y="788923"/>
            <a:ext cx="7764780" cy="304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spcBef>
                <a:spcPts val="95"/>
              </a:spcBef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Функция </a:t>
            </a:r>
            <a:r>
              <a:rPr sz="2000" b="1" spc="-15" dirty="0">
                <a:solidFill>
                  <a:prstClr val="black"/>
                </a:solidFill>
                <a:latin typeface="Arial"/>
                <a:cs typeface="Arial"/>
              </a:rPr>
              <a:t>пользователя</a:t>
            </a:r>
            <a:r>
              <a:rPr sz="2200" b="1" spc="-1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Использование функции пользователя 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предполагает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описание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функции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и обращение к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ней.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Описание  размещается в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документе перед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обращением к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функции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имеет  вид: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6060">
              <a:spcBef>
                <a:spcPts val="15"/>
              </a:spcBef>
            </a:pP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Имя _ </a:t>
            </a:r>
            <a:r>
              <a:rPr sz="2200" b="1" spc="-15" dirty="0">
                <a:solidFill>
                  <a:prstClr val="black"/>
                </a:solidFill>
                <a:latin typeface="Arial"/>
                <a:cs typeface="Arial"/>
              </a:rPr>
              <a:t>функции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(Список _ </a:t>
            </a:r>
            <a:r>
              <a:rPr sz="2200" b="1" spc="-15" dirty="0">
                <a:solidFill>
                  <a:prstClr val="black"/>
                </a:solidFill>
                <a:latin typeface="Arial"/>
                <a:cs typeface="Arial"/>
              </a:rPr>
              <a:t>аргументов) </a:t>
            </a: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:=</a:t>
            </a:r>
            <a:r>
              <a:rPr sz="2200" b="1" spc="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Arial"/>
                <a:cs typeface="Arial"/>
              </a:rPr>
              <a:t>Выражение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25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algn="just"/>
            <a:r>
              <a:rPr sz="22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Список_ </a:t>
            </a:r>
            <a:r>
              <a:rPr sz="22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аргументов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это перечень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используемых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выражении  переменных,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записанных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через </a:t>
            </a:r>
            <a:r>
              <a:rPr sz="2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запятую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заключенных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в  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круглые скобки.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770" y="3807078"/>
            <a:ext cx="15665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Поскольку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фо</a:t>
            </a:r>
            <a:r>
              <a:rPr sz="2200" b="1" i="1" spc="-110" dirty="0">
                <a:solidFill>
                  <a:prstClr val="black"/>
                </a:solidFill>
                <a:latin typeface="Times New Roman"/>
                <a:cs typeface="Times New Roman"/>
              </a:rPr>
              <a:t>р</a:t>
            </a:r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мальные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7722" y="3807078"/>
            <a:ext cx="15875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аргументы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765"/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переменные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1620" y="3807078"/>
            <a:ext cx="43199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510665" algn="l"/>
                <a:tab pos="3609340" algn="l"/>
              </a:tabLst>
            </a:pP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функции	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представляют	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собой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2545">
              <a:tabLst>
                <a:tab pos="1298575" algn="l"/>
                <a:tab pos="2510155" algn="l"/>
              </a:tabLst>
            </a:pP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значения	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которым	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присваиваются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770" y="4477892"/>
            <a:ext cx="776478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2207260" algn="l"/>
                <a:tab pos="2804795" algn="l"/>
                <a:tab pos="4408170" algn="l"/>
                <a:tab pos="5685790" algn="l"/>
                <a:tab pos="6103620" algn="l"/>
                <a:tab pos="6553200" algn="l"/>
                <a:tab pos="6984365" algn="l"/>
              </a:tabLst>
            </a:pP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неп</a:t>
            </a:r>
            <a:r>
              <a:rPr sz="2200" spc="5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ср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дст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енно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п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ри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вычи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л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ении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ф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у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нкции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т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их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не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н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у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ж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но  определять</a:t>
            </a:r>
            <a:r>
              <a:rPr sz="2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заранее.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Определение</a:t>
            </a:r>
            <a:r>
              <a:rPr sz="22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функции</a:t>
            </a:r>
            <a:r>
              <a:rPr sz="2200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может</a:t>
            </a:r>
            <a:r>
              <a:rPr sz="2200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быть</a:t>
            </a:r>
            <a:r>
              <a:rPr sz="2200" spc="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локальным</a:t>
            </a:r>
            <a:r>
              <a:rPr sz="2200" b="1" i="1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или</a:t>
            </a:r>
            <a:r>
              <a:rPr sz="22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глобальным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производится </a:t>
            </a:r>
            <a:r>
              <a:rPr sz="2200" spc="5" dirty="0">
                <a:solidFill>
                  <a:prstClr val="black"/>
                </a:solidFill>
                <a:latin typeface="Times New Roman"/>
                <a:cs typeface="Times New Roman"/>
              </a:rPr>
              <a:t>так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же, как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определение</a:t>
            </a:r>
            <a:r>
              <a:rPr sz="2200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переменной.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AA96EB-6F09-4C3D-A7A2-8A2269280A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9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5206" y="4548362"/>
            <a:ext cx="7190116" cy="169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442" y="644779"/>
            <a:ext cx="733170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При </a:t>
            </a:r>
            <a:r>
              <a:rPr sz="22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глобальном </a:t>
            </a:r>
            <a:r>
              <a:rPr sz="22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определении </a:t>
            </a:r>
            <a:r>
              <a:rPr sz="22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функции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следует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использовать </a:t>
            </a:r>
            <a:r>
              <a:rPr sz="2200" spc="5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символ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~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» (тильда) вместо - :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(двоеточие)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при 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вводе 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оператора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присваивания.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algn="just"/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Для</a:t>
            </a:r>
            <a:r>
              <a:rPr sz="2200" b="1" i="1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обращения</a:t>
            </a:r>
            <a:r>
              <a:rPr sz="2200" b="1" i="1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2200" b="1" i="1" spc="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функции</a:t>
            </a:r>
            <a:r>
              <a:rPr sz="2200" b="1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пользователя</a:t>
            </a:r>
            <a:r>
              <a:rPr sz="2200" b="1" i="1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необходимо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442" y="1986152"/>
            <a:ext cx="73310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362710" algn="l"/>
                <a:tab pos="1677035" algn="l"/>
                <a:tab pos="3258820" algn="l"/>
                <a:tab pos="4899025" algn="l"/>
                <a:tab pos="5579110" algn="l"/>
                <a:tab pos="6848475" algn="l"/>
                <a:tab pos="7193280" algn="l"/>
              </a:tabLst>
            </a:pPr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зап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200" b="1" i="1" spc="-70"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r>
              <a:rPr sz="2200" b="1" i="1" spc="1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ть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i="1" spc="-65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2200" b="1" i="1" spc="-80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2200" b="1" i="1" spc="-8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м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ли</a:t>
            </a:r>
            <a:r>
              <a:rPr sz="2200" b="1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б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вы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р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2200" b="1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ж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ении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м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я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i="1" spc="-65" dirty="0">
                <a:solidFill>
                  <a:prstClr val="black"/>
                </a:solidFill>
                <a:latin typeface="Times New Roman"/>
                <a:cs typeface="Times New Roman"/>
              </a:rPr>
              <a:t>ф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у</a:t>
            </a:r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н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ци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200" b="1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круглых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5070" y="2321128"/>
            <a:ext cx="59175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396365" algn="l"/>
                <a:tab pos="2823210" algn="l"/>
                <a:tab pos="4777105" algn="l"/>
              </a:tabLst>
            </a:pP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r>
              <a:rPr sz="2200" b="1" i="1" spc="-95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об</a:t>
            </a:r>
            <a:r>
              <a:rPr sz="2200" b="1" i="1" spc="-65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ах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у</a:t>
            </a:r>
            <a:r>
              <a:rPr sz="2200" b="1" i="1" spc="-70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азать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i="1" spc="-90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н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кр</a:t>
            </a:r>
            <a:r>
              <a:rPr sz="2200" b="1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тные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зн</a:t>
            </a:r>
            <a:r>
              <a:rPr sz="2200" b="1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чен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2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я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0442" y="2657093"/>
            <a:ext cx="269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аргументов</a:t>
            </a:r>
            <a:r>
              <a:rPr sz="2200" b="1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функции.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0442" y="2992373"/>
            <a:ext cx="59956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419734" algn="l"/>
                <a:tab pos="1487805" algn="l"/>
                <a:tab pos="1657350" algn="l"/>
                <a:tab pos="1868805" algn="l"/>
                <a:tab pos="3089910" algn="l"/>
                <a:tab pos="4003040" algn="l"/>
                <a:tab pos="4069715" algn="l"/>
                <a:tab pos="5693410" algn="l"/>
              </a:tabLst>
            </a:pP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В	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качестве		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аргумента	могут	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использоваться  </a:t>
            </a:r>
            <a:r>
              <a:rPr sz="2200" spc="-114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онс</a:t>
            </a:r>
            <a:r>
              <a:rPr sz="2200" spc="15" dirty="0">
                <a:solidFill>
                  <a:prstClr val="black"/>
                </a:solidFill>
                <a:latin typeface="Times New Roman"/>
                <a:cs typeface="Times New Roman"/>
              </a:rPr>
              <a:t>т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анты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ари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ф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мет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ч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ск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выра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ж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ения,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но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0631" y="2992373"/>
            <a:ext cx="13030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 marR="5080" indent="-173990">
              <a:spcBef>
                <a:spcPts val="95"/>
              </a:spcBef>
              <a:tabLst>
                <a:tab pos="506095" algn="l"/>
                <a:tab pos="567055" algn="l"/>
              </a:tabLst>
            </a:pP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не	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т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л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ь</a:t>
            </a:r>
            <a:r>
              <a:rPr sz="2200" spc="-114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о  и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имена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442" y="3662883"/>
            <a:ext cx="73304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переменных,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значения 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которых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должны 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быть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определены</a:t>
            </a:r>
            <a:r>
              <a:rPr sz="2200" spc="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обращения к</a:t>
            </a:r>
            <a:r>
              <a:rPr sz="22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функции.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0B6F126-A179-425D-83F3-F73C97656D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10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7504" y="3140968"/>
            <a:ext cx="7272807" cy="31021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  <a:tabLst>
                <a:tab pos="1059815" algn="l"/>
                <a:tab pos="2403475" algn="l"/>
                <a:tab pos="3860800" algn="l"/>
                <a:tab pos="5339715" algn="l"/>
                <a:tab pos="6519545" algn="l"/>
                <a:tab pos="7366634" algn="l"/>
              </a:tabLst>
            </a:pP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Пар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а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м</a:t>
            </a:r>
            <a:r>
              <a:rPr sz="2000" spc="-15" dirty="0" err="1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т</a:t>
            </a:r>
            <a:r>
              <a:rPr sz="2000" spc="5" dirty="0" err="1">
                <a:solidFill>
                  <a:prstClr val="black"/>
                </a:solidFill>
                <a:latin typeface="Carlito"/>
                <a:cs typeface="Carlito"/>
              </a:rPr>
              <a:t>р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ы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	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ф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р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м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ата	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м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гу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т	б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ы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ть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  изменены с помощью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команды </a:t>
            </a:r>
            <a:r>
              <a:rPr sz="2000" b="1" dirty="0">
                <a:solidFill>
                  <a:prstClr val="black"/>
                </a:solidFill>
                <a:latin typeface="Carlito"/>
                <a:cs typeface="Carlito"/>
              </a:rPr>
              <a:t>Форма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т </a:t>
            </a:r>
            <a:r>
              <a:rPr sz="2000" spc="2885" dirty="0">
                <a:solidFill>
                  <a:prstClr val="black"/>
                </a:solidFill>
                <a:latin typeface="Wingdings"/>
                <a:cs typeface="Wingdings"/>
              </a:rPr>
              <a:t></a:t>
            </a:r>
            <a:r>
              <a:rPr sz="200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prstClr val="black"/>
                </a:solidFill>
                <a:latin typeface="Carlito"/>
                <a:cs typeface="Carlito"/>
              </a:rPr>
              <a:t>Результат…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5080">
              <a:lnSpc>
                <a:spcPts val="2400"/>
              </a:lnSpc>
              <a:spcBef>
                <a:spcPts val="70"/>
              </a:spcBef>
            </a:pP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Чтобы изменить формат для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одиночного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результата,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нужно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выполнить 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следующие</a:t>
            </a:r>
            <a:r>
              <a:rPr sz="2000" spc="-4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действия: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54965" marR="3870960" indent="-354965">
              <a:lnSpc>
                <a:spcPts val="24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Установить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курсор в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любом месте  выражения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>
              <a:lnSpc>
                <a:spcPts val="23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Выбрать в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меню </a:t>
            </a:r>
            <a:r>
              <a:rPr sz="2000" b="1" dirty="0">
                <a:solidFill>
                  <a:prstClr val="black"/>
                </a:solidFill>
                <a:latin typeface="Carlito"/>
                <a:cs typeface="Carlito"/>
              </a:rPr>
              <a:t>Форма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т </a:t>
            </a:r>
            <a:r>
              <a:rPr sz="2000" spc="2885" dirty="0">
                <a:solidFill>
                  <a:prstClr val="black"/>
                </a:solidFill>
                <a:latin typeface="Wingdings"/>
                <a:cs typeface="Wingdings"/>
              </a:rPr>
              <a:t></a:t>
            </a:r>
            <a:r>
              <a:rPr sz="20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prstClr val="black"/>
                </a:solidFill>
                <a:latin typeface="Carlito"/>
                <a:cs typeface="Carlito"/>
              </a:rPr>
              <a:t>Результат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…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54965" marR="3674745" indent="-354965">
              <a:lnSpc>
                <a:spcPts val="2400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 помощью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двойного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щелчка</a:t>
            </a:r>
            <a:r>
              <a:rPr sz="2000" spc="-11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левой 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клавишей 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мыши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на 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знаке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rlito"/>
                <a:cs typeface="Carlito"/>
              </a:rPr>
              <a:t>=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26078" y="4126484"/>
            <a:ext cx="3648202" cy="2731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9351" y="219583"/>
            <a:ext cx="559274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Работа </a:t>
            </a:r>
            <a:r>
              <a:rPr sz="2400" dirty="0"/>
              <a:t>с</a:t>
            </a:r>
            <a:r>
              <a:rPr sz="2400" spc="-50" dirty="0"/>
              <a:t> </a:t>
            </a:r>
            <a:r>
              <a:rPr sz="2400" spc="-20" dirty="0"/>
              <a:t>результатами</a:t>
            </a:r>
            <a:endParaRPr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48680"/>
            <a:ext cx="87607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Способ  отображения  ответов  в  </a:t>
            </a:r>
            <a:r>
              <a:rPr lang="ru-RU" sz="2000" dirty="0" err="1"/>
              <a:t>Mathcad</a:t>
            </a:r>
            <a:r>
              <a:rPr lang="ru-RU" sz="2000" dirty="0"/>
              <a:t>  называется  </a:t>
            </a:r>
            <a:r>
              <a:rPr lang="ru-RU" sz="2000" b="1" dirty="0"/>
              <a:t>форматом  результата</a:t>
            </a:r>
            <a:r>
              <a:rPr lang="ru-RU" sz="2000" dirty="0"/>
              <a:t>. Можно задать формат результата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для одиночного вычисленного результата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для документа в целом. </a:t>
            </a:r>
          </a:p>
          <a:p>
            <a:r>
              <a:rPr lang="ru-RU" sz="2000" dirty="0"/>
              <a:t>Оператором результата  является   </a:t>
            </a:r>
            <a:r>
              <a:rPr lang="ru-RU" sz="2000" b="1" dirty="0"/>
              <a:t> = </a:t>
            </a:r>
            <a:r>
              <a:rPr lang="ru-RU" sz="2000" dirty="0"/>
              <a:t>.  </a:t>
            </a:r>
          </a:p>
          <a:p>
            <a:r>
              <a:rPr lang="ru-RU" sz="2000" b="1" dirty="0"/>
              <a:t>Задание формата одиночного результата  </a:t>
            </a:r>
          </a:p>
          <a:p>
            <a:r>
              <a:rPr lang="ru-RU" sz="2000" dirty="0"/>
              <a:t>Количество  выводимых  знаков  после  запятой  зависит  от  формата </a:t>
            </a:r>
          </a:p>
          <a:p>
            <a:r>
              <a:rPr lang="ru-RU" sz="2000" dirty="0"/>
              <a:t>вывода  числового  результата.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7E5007-8DED-4719-AEBE-9CA2F2D218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6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435" y="188640"/>
            <a:ext cx="8496944" cy="6181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Если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команда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выполняется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для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текущей области,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то </a:t>
            </a:r>
            <a:r>
              <a:rPr sz="2000" spc="-30" dirty="0">
                <a:solidFill>
                  <a:prstClr val="black"/>
                </a:solidFill>
                <a:latin typeface="Carlito"/>
                <a:cs typeface="Carlito"/>
              </a:rPr>
              <a:t>будет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установлен 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числовой формат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только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для нее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(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локальный</a:t>
            </a:r>
            <a:r>
              <a:rPr sz="2000" b="1" i="1" spc="-13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формат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).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5080" algn="just"/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При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выполнении команды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вне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любой из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областей документа </a:t>
            </a:r>
            <a:r>
              <a:rPr sz="2000" spc="-30" dirty="0">
                <a:solidFill>
                  <a:prstClr val="black"/>
                </a:solidFill>
                <a:latin typeface="Carlito"/>
                <a:cs typeface="Carlito"/>
              </a:rPr>
              <a:t>будет 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установлен формат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вывода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для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всех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областей,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содержащих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числовой 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результат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(</a:t>
            </a:r>
            <a:r>
              <a:rPr sz="2000" b="1" i="1" spc="-5" dirty="0">
                <a:solidFill>
                  <a:prstClr val="black"/>
                </a:solidFill>
                <a:latin typeface="Carlito"/>
                <a:cs typeface="Carlito"/>
              </a:rPr>
              <a:t>глобальный формат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), кроме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тех,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для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которых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был  установлен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локальный</a:t>
            </a:r>
            <a:r>
              <a:rPr sz="2000" spc="-4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5" dirty="0" err="1">
                <a:solidFill>
                  <a:prstClr val="black"/>
                </a:solidFill>
                <a:latin typeface="Carlito"/>
                <a:cs typeface="Carlito"/>
              </a:rPr>
              <a:t>формат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.</a:t>
            </a:r>
            <a:endParaRPr lang="ru-RU" sz="2000" spc="-15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7620" algn="just">
              <a:spcBef>
                <a:spcPts val="105"/>
              </a:spcBef>
            </a:pP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Чтобы  повторно  отобразить  результат  с  использованием  настроек формата </a:t>
            </a:r>
            <a:r>
              <a:rPr lang="ru-RU" sz="2000" spc="-20" dirty="0">
                <a:solidFill>
                  <a:prstClr val="black"/>
                </a:solidFill>
                <a:latin typeface="Carlito"/>
                <a:cs typeface="Carlito"/>
              </a:rPr>
              <a:t>результата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по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умолчанию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для документа, </a:t>
            </a:r>
            <a:r>
              <a:rPr lang="ru-RU" sz="2000" spc="-15" dirty="0">
                <a:solidFill>
                  <a:prstClr val="black"/>
                </a:solidFill>
                <a:latin typeface="Carlito"/>
                <a:cs typeface="Carlito"/>
              </a:rPr>
              <a:t>удалите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знак  равенства и снова нажмите</a:t>
            </a:r>
            <a:r>
              <a:rPr lang="ru-RU" sz="2000" spc="-6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[=].</a:t>
            </a:r>
            <a:endParaRPr lang="ru-RU"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5080" algn="just"/>
            <a:r>
              <a:rPr lang="ru-RU" sz="2000" b="1" spc="-5" dirty="0">
                <a:solidFill>
                  <a:prstClr val="black"/>
                </a:solidFill>
                <a:latin typeface="Carlito"/>
                <a:cs typeface="Carlito"/>
              </a:rPr>
              <a:t>Страница Формат чисел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позволяет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регулировать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число десятичных  знаков, конечных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нулей,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экспоненциальный </a:t>
            </a:r>
            <a:r>
              <a:rPr lang="ru-RU" sz="2000" spc="-15" dirty="0">
                <a:solidFill>
                  <a:prstClr val="black"/>
                </a:solidFill>
                <a:latin typeface="Carlito"/>
                <a:cs typeface="Carlito"/>
              </a:rPr>
              <a:t>порог,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научную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и 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инженерную нотацию или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отображать </a:t>
            </a:r>
            <a:r>
              <a:rPr lang="ru-RU" sz="2000" spc="-15" dirty="0">
                <a:solidFill>
                  <a:prstClr val="black"/>
                </a:solidFill>
                <a:latin typeface="Carlito"/>
                <a:cs typeface="Carlito"/>
              </a:rPr>
              <a:t>результаты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как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дроби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или  смешанные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числа.</a:t>
            </a:r>
          </a:p>
          <a:p>
            <a:pPr marL="12700" algn="just"/>
            <a:r>
              <a:rPr lang="ru-RU" sz="2000" b="1" dirty="0">
                <a:solidFill>
                  <a:prstClr val="black"/>
                </a:solidFill>
                <a:latin typeface="Carlito"/>
                <a:cs typeface="Carlito"/>
              </a:rPr>
              <a:t>Параметры </a:t>
            </a:r>
            <a:r>
              <a:rPr lang="ru-RU" sz="2000" b="1" spc="-10" dirty="0">
                <a:solidFill>
                  <a:prstClr val="black"/>
                </a:solidFill>
                <a:latin typeface="Carlito"/>
                <a:cs typeface="Carlito"/>
              </a:rPr>
              <a:t>отображения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позволяет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отслеживать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отображены</a:t>
            </a:r>
            <a:r>
              <a:rPr lang="ru-RU" sz="2000" spc="30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ли</a:t>
            </a:r>
            <a:endParaRPr lang="ru-RU"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algn="just">
              <a:spcBef>
                <a:spcPts val="5"/>
              </a:spcBef>
            </a:pP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массивы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в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виде таблиц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или в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виде</a:t>
            </a:r>
            <a:r>
              <a:rPr lang="ru-RU" sz="2000" spc="-8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матриц.</a:t>
            </a:r>
            <a:endParaRPr lang="ru-RU"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8255" algn="just"/>
            <a:r>
              <a:rPr lang="ru-RU" sz="2000" b="1" spc="-10" dirty="0">
                <a:solidFill>
                  <a:prstClr val="black"/>
                </a:solidFill>
                <a:latin typeface="Carlito"/>
                <a:cs typeface="Carlito"/>
              </a:rPr>
              <a:t>Отображение единиц </a:t>
            </a:r>
            <a:r>
              <a:rPr lang="ru-RU" sz="2000" b="1" spc="-5" dirty="0">
                <a:solidFill>
                  <a:prstClr val="black"/>
                </a:solidFill>
                <a:latin typeface="Carlito"/>
                <a:cs typeface="Carlito"/>
              </a:rPr>
              <a:t>измерения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приведены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параметры для  форматирования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единиц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измерения (таких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как</a:t>
            </a:r>
            <a:r>
              <a:rPr lang="ru-RU" sz="2000" spc="-13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дроби).</a:t>
            </a:r>
            <a:endParaRPr lang="ru-RU"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5715" algn="just"/>
            <a:r>
              <a:rPr lang="ru-RU" sz="2000" b="1" spc="-5" dirty="0">
                <a:solidFill>
                  <a:prstClr val="black"/>
                </a:solidFill>
                <a:latin typeface="Carlito"/>
                <a:cs typeface="Carlito"/>
              </a:rPr>
              <a:t>Погрешность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позволяет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указать, </a:t>
            </a:r>
            <a:r>
              <a:rPr lang="ru-RU" sz="2000" spc="-30" dirty="0">
                <a:solidFill>
                  <a:prstClr val="black"/>
                </a:solidFill>
                <a:latin typeface="Carlito"/>
                <a:cs typeface="Carlito"/>
              </a:rPr>
              <a:t>когда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нужно скрыть вещественную  или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мнимую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часть </a:t>
            </a:r>
            <a:r>
              <a:rPr lang="ru-RU" sz="2000" spc="-20" dirty="0">
                <a:solidFill>
                  <a:prstClr val="black"/>
                </a:solidFill>
                <a:latin typeface="Carlito"/>
                <a:cs typeface="Carlito"/>
              </a:rPr>
              <a:t>результата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и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насколько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малым </a:t>
            </a:r>
            <a:r>
              <a:rPr lang="ru-RU" sz="2000" spc="-15" dirty="0">
                <a:solidFill>
                  <a:prstClr val="black"/>
                </a:solidFill>
                <a:latin typeface="Carlito"/>
                <a:cs typeface="Carlito"/>
              </a:rPr>
              <a:t>должно 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быть </a:t>
            </a:r>
            <a:r>
              <a:rPr lang="ru-RU" sz="2000" spc="-5" dirty="0">
                <a:solidFill>
                  <a:prstClr val="black"/>
                </a:solidFill>
                <a:latin typeface="Carlito"/>
                <a:cs typeface="Carlito"/>
              </a:rPr>
              <a:t>число,  чтобы отображать его </a:t>
            </a:r>
            <a:r>
              <a:rPr lang="ru-RU" sz="2000" spc="-10" dirty="0">
                <a:solidFill>
                  <a:prstClr val="black"/>
                </a:solidFill>
                <a:latin typeface="Carlito"/>
                <a:cs typeface="Carlito"/>
              </a:rPr>
              <a:t>как</a:t>
            </a:r>
            <a:r>
              <a:rPr lang="ru-RU" sz="2000" spc="-10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ru-RU" sz="2000" spc="-15" dirty="0">
                <a:solidFill>
                  <a:prstClr val="black"/>
                </a:solidFill>
                <a:latin typeface="Carlito"/>
                <a:cs typeface="Carlito"/>
              </a:rPr>
              <a:t>ноль.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9CE50F-9D1D-4D22-956D-BC391B74C2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53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996" y="476758"/>
            <a:ext cx="6495952" cy="1505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93A05-B328-4B85-A6D9-7AF06CA9B8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36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504" y="332656"/>
            <a:ext cx="61675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 err="1"/>
              <a:t>Ввод</a:t>
            </a:r>
            <a:r>
              <a:rPr sz="2400" spc="-15" dirty="0"/>
              <a:t> </a:t>
            </a:r>
            <a:r>
              <a:rPr sz="2400" spc="-5" dirty="0" err="1"/>
              <a:t>математических</a:t>
            </a:r>
            <a:r>
              <a:rPr lang="ru-RU" sz="2400" spc="-5" dirty="0"/>
              <a:t> </a:t>
            </a:r>
            <a:r>
              <a:rPr lang="ru-RU" sz="2400" spc="-10" dirty="0"/>
              <a:t>выражений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690472" y="1410461"/>
            <a:ext cx="8057991" cy="33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8275" algn="just">
              <a:spcBef>
                <a:spcPts val="95"/>
              </a:spcBef>
            </a:pP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Математические </a:t>
            </a:r>
            <a:r>
              <a:rPr sz="2200" spc="-20" dirty="0">
                <a:solidFill>
                  <a:prstClr val="black"/>
                </a:solidFill>
                <a:latin typeface="Carlito"/>
                <a:cs typeface="Carlito"/>
              </a:rPr>
              <a:t>формулы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и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выражения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в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документе MathCAD 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вводятся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в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математическую область. Математическая область  устанавливается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по</a:t>
            </a:r>
            <a:r>
              <a:rPr sz="2200" spc="1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умолчанию.</a:t>
            </a:r>
            <a:endParaRPr sz="22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5715" indent="168275" algn="just"/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На экране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появится маркер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ввода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в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виде </a:t>
            </a:r>
            <a:r>
              <a:rPr sz="2200" b="1" spc="-5" dirty="0">
                <a:solidFill>
                  <a:prstClr val="black"/>
                </a:solidFill>
                <a:latin typeface="Carlito"/>
                <a:cs typeface="Carlito"/>
              </a:rPr>
              <a:t>красного крестика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. С  началом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ввода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маркер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превращается в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выделяющий </a:t>
            </a:r>
            <a:r>
              <a:rPr sz="2200" b="1" spc="-10" dirty="0">
                <a:solidFill>
                  <a:prstClr val="black"/>
                </a:solidFill>
                <a:latin typeface="Carlito"/>
                <a:cs typeface="Carlito"/>
              </a:rPr>
              <a:t>уголок  синего</a:t>
            </a:r>
            <a:r>
              <a:rPr sz="2200" b="1" spc="1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Carlito"/>
                <a:cs typeface="Carlito"/>
              </a:rPr>
              <a:t>цвета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.</a:t>
            </a:r>
            <a:endParaRPr sz="22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indent="168275" algn="just">
              <a:spcBef>
                <a:spcPts val="5"/>
              </a:spcBef>
            </a:pPr>
            <a:r>
              <a:rPr lang="ru-RU" sz="2200" spc="-10" dirty="0">
                <a:solidFill>
                  <a:prstClr val="black"/>
                </a:solidFill>
                <a:latin typeface="Carlito"/>
                <a:cs typeface="Carlito"/>
              </a:rPr>
              <a:t>Выделяющий  уголок  имеет  правую  или  левую  ориентацию, которая  указывает  направление  ввода  математического выражения.  Изменение  ориентации  уголка  осуществляется нажатием клавиш </a:t>
            </a:r>
            <a:r>
              <a:rPr lang="ru-RU" sz="2200" b="1" spc="-10" dirty="0">
                <a:solidFill>
                  <a:prstClr val="black"/>
                </a:solidFill>
                <a:latin typeface="Carlito"/>
                <a:cs typeface="Carlito"/>
              </a:rPr>
              <a:t>[</a:t>
            </a:r>
            <a:r>
              <a:rPr lang="ru-RU" sz="2200" b="1" spc="-10" dirty="0" err="1">
                <a:solidFill>
                  <a:prstClr val="black"/>
                </a:solidFill>
                <a:latin typeface="Carlito"/>
                <a:cs typeface="Carlito"/>
              </a:rPr>
              <a:t>Insert</a:t>
            </a:r>
            <a:r>
              <a:rPr lang="ru-RU" sz="2200" b="1" spc="-10" dirty="0">
                <a:solidFill>
                  <a:prstClr val="black"/>
                </a:solidFill>
                <a:latin typeface="Carlito"/>
                <a:cs typeface="Carlito"/>
              </a:rPr>
              <a:t>].</a:t>
            </a:r>
            <a:endParaRPr sz="2200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576" y="5013176"/>
            <a:ext cx="762127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Перемещение </a:t>
            </a:r>
            <a:r>
              <a:rPr sz="2200" spc="-20" dirty="0">
                <a:solidFill>
                  <a:prstClr val="black"/>
                </a:solidFill>
                <a:latin typeface="Carlito"/>
                <a:cs typeface="Carlito"/>
              </a:rPr>
              <a:t>уголка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по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математическому выражению  осуществляется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нажатием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клавиш [←] и [→], а изменение 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размера сторон </a:t>
            </a:r>
            <a:r>
              <a:rPr sz="2200" spc="-25" dirty="0">
                <a:solidFill>
                  <a:prstClr val="black"/>
                </a:solidFill>
                <a:latin typeface="Carlito"/>
                <a:cs typeface="Carlito"/>
              </a:rPr>
              <a:t>уголка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-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нажатием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клавиши</a:t>
            </a:r>
            <a:r>
              <a:rPr sz="2200" spc="13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[</a:t>
            </a:r>
            <a:r>
              <a:rPr sz="2200" b="1" spc="-15" dirty="0">
                <a:solidFill>
                  <a:prstClr val="black"/>
                </a:solidFill>
                <a:latin typeface="Carlito"/>
                <a:cs typeface="Carlito"/>
              </a:rPr>
              <a:t>пробел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].</a:t>
            </a:r>
            <a:endParaRPr sz="22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AB7CB1-5779-4B27-9D83-3AB257E62A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03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36" y="1122044"/>
            <a:ext cx="76193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43355" algn="l"/>
                <a:tab pos="3100070" algn="l"/>
                <a:tab pos="4358005" algn="l"/>
                <a:tab pos="5606415" algn="l"/>
                <a:tab pos="7176134" algn="l"/>
              </a:tabLst>
            </a:pPr>
            <a:r>
              <a:rPr b="0" spc="-10" dirty="0">
                <a:latin typeface="Carlito"/>
                <a:cs typeface="Carlito"/>
              </a:rPr>
              <a:t>Фр</a:t>
            </a:r>
            <a:r>
              <a:rPr b="0" dirty="0">
                <a:latin typeface="Carlito"/>
                <a:cs typeface="Carlito"/>
              </a:rPr>
              <a:t>а</a:t>
            </a:r>
            <a:r>
              <a:rPr b="0" spc="-35" dirty="0">
                <a:latin typeface="Carlito"/>
                <a:cs typeface="Carlito"/>
              </a:rPr>
              <a:t>г</a:t>
            </a:r>
            <a:r>
              <a:rPr b="0" spc="-10" dirty="0">
                <a:latin typeface="Carlito"/>
                <a:cs typeface="Carlito"/>
              </a:rPr>
              <a:t>мен</a:t>
            </a:r>
            <a:r>
              <a:rPr b="0" spc="-100" dirty="0">
                <a:latin typeface="Carlito"/>
                <a:cs typeface="Carlito"/>
              </a:rPr>
              <a:t>т</a:t>
            </a:r>
            <a:r>
              <a:rPr b="0" spc="-5" dirty="0">
                <a:latin typeface="Carlito"/>
                <a:cs typeface="Carlito"/>
              </a:rPr>
              <a:t>,</a:t>
            </a:r>
            <a:r>
              <a:rPr b="0" dirty="0">
                <a:latin typeface="Carlito"/>
                <a:cs typeface="Carlito"/>
              </a:rPr>
              <a:t>	</a:t>
            </a:r>
            <a:r>
              <a:rPr b="0" spc="-25" dirty="0">
                <a:latin typeface="Carlito"/>
                <a:cs typeface="Carlito"/>
              </a:rPr>
              <a:t>о</a:t>
            </a:r>
            <a:r>
              <a:rPr b="0" spc="-10" dirty="0">
                <a:latin typeface="Carlito"/>
                <a:cs typeface="Carlito"/>
              </a:rPr>
              <a:t>хва</a:t>
            </a:r>
            <a:r>
              <a:rPr b="0" spc="-5" dirty="0">
                <a:latin typeface="Carlito"/>
                <a:cs typeface="Carlito"/>
              </a:rPr>
              <a:t>ченный</a:t>
            </a:r>
            <a:r>
              <a:rPr b="0" dirty="0">
                <a:latin typeface="Carlito"/>
                <a:cs typeface="Carlito"/>
              </a:rPr>
              <a:t>	</a:t>
            </a:r>
            <a:r>
              <a:rPr b="0" spc="-5" dirty="0">
                <a:latin typeface="Carlito"/>
                <a:cs typeface="Carlito"/>
              </a:rPr>
              <a:t>у</a:t>
            </a:r>
            <a:r>
              <a:rPr b="0" spc="-35" dirty="0">
                <a:latin typeface="Carlito"/>
                <a:cs typeface="Carlito"/>
              </a:rPr>
              <a:t>го</a:t>
            </a:r>
            <a:r>
              <a:rPr b="0" dirty="0">
                <a:latin typeface="Carlito"/>
                <a:cs typeface="Carlito"/>
              </a:rPr>
              <a:t>л</a:t>
            </a:r>
            <a:r>
              <a:rPr b="0" spc="-40" dirty="0">
                <a:latin typeface="Carlito"/>
                <a:cs typeface="Carlito"/>
              </a:rPr>
              <a:t>к</a:t>
            </a:r>
            <a:r>
              <a:rPr b="0" spc="-5" dirty="0">
                <a:latin typeface="Carlito"/>
                <a:cs typeface="Carlito"/>
              </a:rPr>
              <a:t>о</a:t>
            </a:r>
            <a:r>
              <a:rPr b="0" spc="-10" dirty="0">
                <a:latin typeface="Carlito"/>
                <a:cs typeface="Carlito"/>
              </a:rPr>
              <a:t>м</a:t>
            </a:r>
            <a:r>
              <a:rPr b="0" spc="-5" dirty="0">
                <a:latin typeface="Carlito"/>
                <a:cs typeface="Carlito"/>
              </a:rPr>
              <a:t>,</a:t>
            </a:r>
            <a:r>
              <a:rPr b="0" dirty="0">
                <a:latin typeface="Carlito"/>
                <a:cs typeface="Carlito"/>
              </a:rPr>
              <a:t>	</a:t>
            </a:r>
            <a:r>
              <a:rPr b="0" spc="-10" dirty="0">
                <a:latin typeface="Carlito"/>
                <a:cs typeface="Carlito"/>
              </a:rPr>
              <a:t>я</a:t>
            </a:r>
            <a:r>
              <a:rPr b="0" spc="-25" dirty="0">
                <a:latin typeface="Carlito"/>
                <a:cs typeface="Carlito"/>
              </a:rPr>
              <a:t>в</a:t>
            </a:r>
            <a:r>
              <a:rPr b="0" spc="-10" dirty="0">
                <a:latin typeface="Carlito"/>
                <a:cs typeface="Carlito"/>
              </a:rPr>
              <a:t>ля</a:t>
            </a:r>
            <a:r>
              <a:rPr b="0" spc="-25" dirty="0">
                <a:latin typeface="Carlito"/>
                <a:cs typeface="Carlito"/>
              </a:rPr>
              <a:t>е</a:t>
            </a:r>
            <a:r>
              <a:rPr b="0" spc="-30" dirty="0">
                <a:latin typeface="Carlito"/>
                <a:cs typeface="Carlito"/>
              </a:rPr>
              <a:t>т</a:t>
            </a:r>
            <a:r>
              <a:rPr b="0" spc="-5" dirty="0">
                <a:latin typeface="Carlito"/>
                <a:cs typeface="Carlito"/>
              </a:rPr>
              <a:t>ся</a:t>
            </a:r>
            <a:r>
              <a:rPr b="0" dirty="0">
                <a:latin typeface="Carlito"/>
                <a:cs typeface="Carlito"/>
              </a:rPr>
              <a:t>	</a:t>
            </a:r>
            <a:r>
              <a:rPr b="0" spc="-5" dirty="0">
                <a:latin typeface="Carlito"/>
                <a:cs typeface="Carlito"/>
              </a:rPr>
              <a:t>о</a:t>
            </a:r>
            <a:r>
              <a:rPr b="0" dirty="0">
                <a:latin typeface="Carlito"/>
                <a:cs typeface="Carlito"/>
              </a:rPr>
              <a:t>п</a:t>
            </a:r>
            <a:r>
              <a:rPr b="0" spc="-5" dirty="0">
                <a:latin typeface="Carlito"/>
                <a:cs typeface="Carlito"/>
              </a:rPr>
              <a:t>еран</a:t>
            </a:r>
            <a:r>
              <a:rPr b="0" spc="-30" dirty="0">
                <a:latin typeface="Carlito"/>
                <a:cs typeface="Carlito"/>
              </a:rPr>
              <a:t>д</a:t>
            </a:r>
            <a:r>
              <a:rPr b="0" spc="-5" dirty="0">
                <a:latin typeface="Carlito"/>
                <a:cs typeface="Carlito"/>
              </a:rPr>
              <a:t>ом</a:t>
            </a:r>
            <a:r>
              <a:rPr b="0" dirty="0">
                <a:latin typeface="Carlito"/>
                <a:cs typeface="Carlito"/>
              </a:rPr>
              <a:t>	</a:t>
            </a:r>
            <a:r>
              <a:rPr b="0" spc="-10" dirty="0">
                <a:latin typeface="Carlito"/>
                <a:cs typeface="Carlito"/>
              </a:rPr>
              <a:t>для  вводимой </a:t>
            </a:r>
            <a:r>
              <a:rPr b="0" spc="-5" dirty="0">
                <a:latin typeface="Carlito"/>
                <a:cs typeface="Carlito"/>
              </a:rPr>
              <a:t>операции или</a:t>
            </a:r>
            <a:r>
              <a:rPr b="0" spc="20" dirty="0">
                <a:latin typeface="Carlito"/>
                <a:cs typeface="Carlito"/>
              </a:rPr>
              <a:t> </a:t>
            </a:r>
            <a:r>
              <a:rPr b="0" spc="-5" dirty="0">
                <a:latin typeface="Carlito"/>
                <a:cs typeface="Carlito"/>
              </a:rPr>
              <a:t>функции</a:t>
            </a:r>
            <a:r>
              <a:rPr sz="1800" b="0" spc="-5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9687" y="2060496"/>
            <a:ext cx="2868029" cy="601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760" y="3403944"/>
            <a:ext cx="997796" cy="538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1039" y="3108112"/>
            <a:ext cx="1072669" cy="866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8315" y="3111758"/>
            <a:ext cx="1487334" cy="945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5097" y="3127755"/>
            <a:ext cx="1634489" cy="8298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29842" y="4218230"/>
            <a:ext cx="2272033" cy="876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4737" y="4257724"/>
            <a:ext cx="3210265" cy="8917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D2F583F-824F-4A15-B30F-3FA7C1493A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61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564" y="476630"/>
            <a:ext cx="1800225" cy="2068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5883" y="511175"/>
            <a:ext cx="1693799" cy="1944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4234" y="488569"/>
            <a:ext cx="1670812" cy="1917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4778" y="2974848"/>
            <a:ext cx="1789049" cy="2051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1503" y="2928620"/>
            <a:ext cx="1702816" cy="1956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58514" y="2771394"/>
            <a:ext cx="1656531" cy="18992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A122643-5047-4D03-BAC7-C30DFC6679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6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возможности системы </a:t>
            </a:r>
            <a:r>
              <a:rPr lang="ru-RU" b="1" dirty="0" err="1"/>
              <a:t>MathCAD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•  </a:t>
            </a:r>
            <a:r>
              <a:rPr lang="ru-RU" sz="3500" dirty="0"/>
              <a:t>Выполнение </a:t>
            </a:r>
            <a:r>
              <a:rPr lang="ru-RU" sz="3500" b="1" dirty="0"/>
              <a:t>простых</a:t>
            </a:r>
            <a:r>
              <a:rPr lang="ru-RU" sz="3500" dirty="0"/>
              <a:t> </a:t>
            </a:r>
            <a:r>
              <a:rPr lang="ru-RU" sz="3500" b="1" dirty="0"/>
              <a:t>вычислений</a:t>
            </a:r>
            <a:r>
              <a:rPr lang="ru-RU" sz="3500" dirty="0"/>
              <a:t> (большой калькулятор);  </a:t>
            </a:r>
          </a:p>
          <a:p>
            <a:pPr marL="0" indent="0" algn="just">
              <a:buNone/>
            </a:pPr>
            <a:r>
              <a:rPr lang="ru-RU" sz="3500" dirty="0"/>
              <a:t>•  Выполнение </a:t>
            </a:r>
            <a:r>
              <a:rPr lang="ru-RU" sz="3500" b="1" dirty="0"/>
              <a:t>сложных</a:t>
            </a:r>
            <a:r>
              <a:rPr lang="ru-RU" sz="3500" dirty="0"/>
              <a:t> </a:t>
            </a:r>
            <a:r>
              <a:rPr lang="ru-RU" sz="3500" b="1" dirty="0"/>
              <a:t>вычислений</a:t>
            </a:r>
            <a:r>
              <a:rPr lang="ru-RU" sz="3500" dirty="0"/>
              <a:t>, заменяющих компьютерные программы (решение алгебраических уравнений и систем, дифференциальных уравнений); </a:t>
            </a:r>
          </a:p>
          <a:p>
            <a:pPr algn="just"/>
            <a:r>
              <a:rPr lang="ru-RU" sz="3500" dirty="0"/>
              <a:t>При создании документов-приложений используется принцип </a:t>
            </a:r>
            <a:r>
              <a:rPr lang="ru-RU" sz="3500" b="1" dirty="0"/>
              <a:t>WYSIWYG </a:t>
            </a:r>
            <a:r>
              <a:rPr lang="ru-RU" sz="3500" dirty="0"/>
              <a:t>(</a:t>
            </a:r>
            <a:r>
              <a:rPr lang="ru-RU" sz="3500" i="1" dirty="0" err="1"/>
              <a:t>What</a:t>
            </a:r>
            <a:r>
              <a:rPr lang="ru-RU" sz="3500" i="1" dirty="0"/>
              <a:t> </a:t>
            </a:r>
            <a:r>
              <a:rPr lang="ru-RU" sz="3500" i="1" dirty="0" err="1"/>
              <a:t>You</a:t>
            </a:r>
            <a:r>
              <a:rPr lang="ru-RU" sz="3500" i="1" dirty="0"/>
              <a:t> </a:t>
            </a:r>
            <a:r>
              <a:rPr lang="ru-RU" sz="3500" i="1" dirty="0" err="1"/>
              <a:t>See</a:t>
            </a:r>
            <a:r>
              <a:rPr lang="ru-RU" sz="3500" i="1" dirty="0"/>
              <a:t> </a:t>
            </a:r>
            <a:r>
              <a:rPr lang="ru-RU" sz="3500" i="1" dirty="0" err="1"/>
              <a:t>Is</a:t>
            </a:r>
            <a:r>
              <a:rPr lang="ru-RU" sz="3500" i="1" dirty="0"/>
              <a:t> </a:t>
            </a:r>
            <a:r>
              <a:rPr lang="ru-RU" sz="3500" i="1" dirty="0" err="1"/>
              <a:t>What</a:t>
            </a:r>
            <a:r>
              <a:rPr lang="ru-RU" sz="3500" i="1" dirty="0"/>
              <a:t> </a:t>
            </a:r>
            <a:r>
              <a:rPr lang="ru-RU" sz="3500" i="1" dirty="0" err="1"/>
              <a:t>You</a:t>
            </a:r>
            <a:r>
              <a:rPr lang="ru-RU" sz="3500" i="1" dirty="0"/>
              <a:t> </a:t>
            </a:r>
            <a:r>
              <a:rPr lang="ru-RU" sz="3500" i="1" dirty="0" err="1"/>
              <a:t>Get</a:t>
            </a:r>
            <a:r>
              <a:rPr lang="ru-RU" sz="3500" dirty="0"/>
              <a:t> — «что видишь, то и получаешь»).</a:t>
            </a:r>
          </a:p>
          <a:p>
            <a:pPr marL="0" indent="0" algn="just">
              <a:buNone/>
            </a:pPr>
            <a:r>
              <a:rPr lang="ru-RU" sz="3500" dirty="0"/>
              <a:t>•  Создание </a:t>
            </a:r>
            <a:r>
              <a:rPr lang="ru-RU" sz="3500" b="1" dirty="0"/>
              <a:t>программных модулей </a:t>
            </a:r>
            <a:r>
              <a:rPr lang="ru-RU" sz="3500" dirty="0"/>
              <a:t>с использованием таких управляющих структур, как ветвление, циклы, подпрограммы и т.д.; </a:t>
            </a:r>
          </a:p>
          <a:p>
            <a:pPr marL="0" indent="0" algn="just">
              <a:buNone/>
            </a:pPr>
            <a:r>
              <a:rPr lang="ru-RU" sz="3500" dirty="0"/>
              <a:t>•  Определение  </a:t>
            </a:r>
            <a:r>
              <a:rPr lang="ru-RU" sz="3500" b="1" dirty="0"/>
              <a:t>значения  выражений,  заданных  в  символьном  виде  </a:t>
            </a:r>
            <a:r>
              <a:rPr lang="ru-RU" sz="3500" dirty="0"/>
              <a:t>(производные, интегралы и др.); </a:t>
            </a:r>
          </a:p>
          <a:p>
            <a:pPr marL="0" indent="0" algn="just">
              <a:buNone/>
            </a:pPr>
            <a:r>
              <a:rPr lang="ru-RU" sz="3500" dirty="0"/>
              <a:t>•  </a:t>
            </a:r>
            <a:r>
              <a:rPr lang="ru-RU" sz="3500" b="1" dirty="0"/>
              <a:t>Построение графиков </a:t>
            </a:r>
            <a:r>
              <a:rPr lang="ru-RU" sz="3500" dirty="0"/>
              <a:t>различных типов в разных системах координат;  </a:t>
            </a:r>
          </a:p>
          <a:p>
            <a:pPr marL="0" indent="0" algn="just">
              <a:buNone/>
            </a:pPr>
            <a:r>
              <a:rPr lang="ru-RU" sz="3500" dirty="0"/>
              <a:t>•  Создание качественно </a:t>
            </a:r>
            <a:r>
              <a:rPr lang="ru-RU" sz="3500" b="1" dirty="0"/>
              <a:t>оформленных документов </a:t>
            </a:r>
            <a:r>
              <a:rPr lang="ru-RU" sz="3500" dirty="0"/>
              <a:t>(возможность ввода комментариев, вставки рисунков);  </a:t>
            </a:r>
          </a:p>
          <a:p>
            <a:pPr marL="0" indent="0" algn="just">
              <a:buNone/>
            </a:pPr>
            <a:r>
              <a:rPr lang="ru-RU" sz="3500" dirty="0"/>
              <a:t>•  </a:t>
            </a:r>
            <a:r>
              <a:rPr lang="ru-RU" sz="3500" b="1" dirty="0"/>
              <a:t>Обмен данными с другими приложениями </a:t>
            </a:r>
            <a:r>
              <a:rPr lang="ru-RU" sz="3500" dirty="0"/>
              <a:t>(</a:t>
            </a:r>
            <a:r>
              <a:rPr lang="ru-RU" sz="3500" dirty="0" err="1"/>
              <a:t>Excel</a:t>
            </a:r>
            <a:r>
              <a:rPr lang="ru-RU" sz="3500" dirty="0"/>
              <a:t>, MATLAB и др.) или использование документов, полученных через Интернет. Открытая архитектура приложения в сочетании с поддержкой технологий </a:t>
            </a:r>
            <a:r>
              <a:rPr lang="ru-RU" sz="3500" b="1" dirty="0">
                <a:hlinkClick r:id="rId2" tooltip=".NET Framework"/>
              </a:rPr>
              <a:t>.</a:t>
            </a:r>
            <a:r>
              <a:rPr lang="ru-RU" sz="3500" b="1" dirty="0"/>
              <a:t>NET и XML </a:t>
            </a:r>
            <a:r>
              <a:rPr lang="ru-RU" sz="3500" dirty="0"/>
              <a:t>позволяют легко интегрировать </a:t>
            </a:r>
            <a:r>
              <a:rPr lang="ru-RU" sz="3500" dirty="0" err="1"/>
              <a:t>Mathcad</a:t>
            </a:r>
            <a:r>
              <a:rPr lang="ru-RU" sz="3500" dirty="0"/>
              <a:t> практически в любые ИТ-структуры и инженерные приложения. Есть возможность </a:t>
            </a:r>
            <a:r>
              <a:rPr lang="ru-RU" sz="3500" b="1" dirty="0"/>
              <a:t>создания электронных книг</a:t>
            </a:r>
            <a:r>
              <a:rPr lang="ru-RU" sz="3500" dirty="0"/>
              <a:t> (e-</a:t>
            </a:r>
            <a:r>
              <a:rPr lang="ru-RU" sz="3500" dirty="0" err="1"/>
              <a:t>Book</a:t>
            </a:r>
            <a:r>
              <a:rPr lang="ru-RU" sz="3500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73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565149"/>
            <a:ext cx="7691755" cy="505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spcBef>
                <a:spcPts val="95"/>
              </a:spcBef>
            </a:pP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Чтобы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удалить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фрагмент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формулы, </a:t>
            </a:r>
            <a:r>
              <a:rPr sz="2200" spc="-20" dirty="0">
                <a:solidFill>
                  <a:prstClr val="black"/>
                </a:solidFill>
                <a:latin typeface="Carlito"/>
                <a:cs typeface="Carlito"/>
              </a:rPr>
              <a:t>необходимо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его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выделить 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следом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курсора и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дважды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нажать </a:t>
            </a:r>
            <a:r>
              <a:rPr sz="2200" dirty="0">
                <a:solidFill>
                  <a:prstClr val="black"/>
                </a:solidFill>
                <a:latin typeface="Carlito"/>
                <a:cs typeface="Carlito"/>
              </a:rPr>
              <a:t>клавишу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[</a:t>
            </a:r>
            <a:r>
              <a:rPr sz="2200" b="1" spc="-5" dirty="0">
                <a:solidFill>
                  <a:prstClr val="black"/>
                </a:solidFill>
                <a:latin typeface="Carlito"/>
                <a:cs typeface="Carlito"/>
              </a:rPr>
              <a:t>Backspace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]. После  </a:t>
            </a:r>
            <a:r>
              <a:rPr sz="2200" spc="-20" dirty="0">
                <a:solidFill>
                  <a:prstClr val="black"/>
                </a:solidFill>
                <a:latin typeface="Carlito"/>
                <a:cs typeface="Carlito"/>
              </a:rPr>
              <a:t>этого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останется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либо ввести новое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выражение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в указанном 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знакоместе,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либо </a:t>
            </a:r>
            <a:r>
              <a:rPr sz="2200" spc="-20" dirty="0">
                <a:solidFill>
                  <a:prstClr val="black"/>
                </a:solidFill>
                <a:latin typeface="Carlito"/>
                <a:cs typeface="Carlito"/>
              </a:rPr>
              <a:t>удалить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знакоместо, еще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раз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нажав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клавишу 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[</a:t>
            </a:r>
            <a:r>
              <a:rPr sz="2200" b="1" spc="-10" dirty="0">
                <a:solidFill>
                  <a:prstClr val="black"/>
                </a:solidFill>
                <a:latin typeface="Carlito"/>
                <a:cs typeface="Carlito"/>
              </a:rPr>
              <a:t>Backspace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].</a:t>
            </a:r>
            <a:endParaRPr sz="220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5715" algn="just"/>
            <a:r>
              <a:rPr sz="2200" spc="-20" dirty="0">
                <a:solidFill>
                  <a:prstClr val="black"/>
                </a:solidFill>
                <a:latin typeface="Carlito"/>
                <a:cs typeface="Carlito"/>
              </a:rPr>
              <a:t>Однако удалить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фрагмент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выражения 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можно,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и 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последовательно </a:t>
            </a:r>
            <a:r>
              <a:rPr sz="2200" spc="-20" dirty="0">
                <a:solidFill>
                  <a:prstClr val="black"/>
                </a:solidFill>
                <a:latin typeface="Carlito"/>
                <a:cs typeface="Carlito"/>
              </a:rPr>
              <a:t>удаляя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образующие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его символы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нажатием 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клавиши  (</a:t>
            </a:r>
            <a:r>
              <a:rPr sz="2200" b="1" spc="-5" dirty="0">
                <a:solidFill>
                  <a:prstClr val="black"/>
                </a:solidFill>
                <a:latin typeface="Carlito"/>
                <a:cs typeface="Carlito"/>
              </a:rPr>
              <a:t>Backspace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)  </a:t>
            </a:r>
            <a:r>
              <a:rPr sz="2200" spc="-30" dirty="0">
                <a:solidFill>
                  <a:prstClr val="black"/>
                </a:solidFill>
                <a:latin typeface="Carlito"/>
                <a:cs typeface="Carlito"/>
              </a:rPr>
              <a:t>(когда 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символов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не 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много),  предварительно выполнив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позиционирование на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последнем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из  </a:t>
            </a:r>
            <a:r>
              <a:rPr sz="2200" spc="-20" dirty="0">
                <a:solidFill>
                  <a:prstClr val="black"/>
                </a:solidFill>
                <a:latin typeface="Carlito"/>
                <a:cs typeface="Carlito"/>
              </a:rPr>
              <a:t>удаляемых</a:t>
            </a:r>
            <a:r>
              <a:rPr sz="2200" spc="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символов.</a:t>
            </a:r>
            <a:endParaRPr sz="220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5080" algn="just">
              <a:spcBef>
                <a:spcPts val="10"/>
              </a:spcBef>
            </a:pP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При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удалении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длинных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чисел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(или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фрагментов формул), </a:t>
            </a:r>
            <a:r>
              <a:rPr sz="2200" dirty="0">
                <a:solidFill>
                  <a:prstClr val="black"/>
                </a:solidFill>
                <a:latin typeface="Carlito"/>
                <a:cs typeface="Carlito"/>
              </a:rPr>
              <a:t>если 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число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(фрагмент)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целиком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отмечено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следом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курсора,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вместо  многократного использования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клавиши [Backspace]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удобнее 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пользоваться </a:t>
            </a:r>
            <a:r>
              <a:rPr sz="2200" spc="-15" dirty="0">
                <a:solidFill>
                  <a:prstClr val="black"/>
                </a:solidFill>
                <a:latin typeface="Carlito"/>
                <a:cs typeface="Carlito"/>
              </a:rPr>
              <a:t>командой </a:t>
            </a:r>
            <a:r>
              <a:rPr sz="2200" b="1" spc="-10" dirty="0">
                <a:solidFill>
                  <a:prstClr val="black"/>
                </a:solidFill>
                <a:latin typeface="Carlito"/>
                <a:cs typeface="Carlito"/>
              </a:rPr>
              <a:t>Cut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(Вырезать)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из меню </a:t>
            </a:r>
            <a:r>
              <a:rPr sz="2200" spc="-20" dirty="0">
                <a:solidFill>
                  <a:prstClr val="black"/>
                </a:solidFill>
                <a:latin typeface="Carlito"/>
                <a:cs typeface="Carlito"/>
              </a:rPr>
              <a:t>Edit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(Правка) 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или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[Ctrl+X]</a:t>
            </a:r>
            <a:endParaRPr sz="22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274357-DCD8-4559-A19F-DEE2119A6E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66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252" y="384174"/>
            <a:ext cx="7913211" cy="524546"/>
          </a:xfrm>
        </p:spPr>
        <p:txBody>
          <a:bodyPr/>
          <a:lstStyle/>
          <a:p>
            <a:r>
              <a:rPr lang="ru-RU" dirty="0"/>
              <a:t>Работа с текстовой областью документа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863667" cy="4001095"/>
          </a:xfrm>
        </p:spPr>
        <p:txBody>
          <a:bodyPr/>
          <a:lstStyle/>
          <a:p>
            <a:pPr indent="265113" algn="just"/>
            <a:r>
              <a:rPr lang="ru-RU" sz="2000" dirty="0"/>
              <a:t>По  умолчанию  устанавливается  математическая  область  ввода. </a:t>
            </a:r>
          </a:p>
          <a:p>
            <a:pPr indent="265113" algn="just"/>
            <a:r>
              <a:rPr lang="ru-RU" sz="2000" dirty="0"/>
              <a:t>Текстовая область может быть создана тремя способами.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/>
              <a:t>Первоначально  установите  курсор  в  нужном  месте  документа. </a:t>
            </a:r>
          </a:p>
          <a:p>
            <a:pPr algn="just"/>
            <a:r>
              <a:rPr lang="ru-RU" sz="2000" dirty="0"/>
              <a:t>Выбирается   Вставка  =&gt;  Регион  текста.  После  этого  создается </a:t>
            </a:r>
          </a:p>
          <a:p>
            <a:pPr algn="just"/>
            <a:r>
              <a:rPr lang="ru-RU" sz="2000" dirty="0"/>
              <a:t>небольшая  прямоугольная  область,  в  которой  вертикальный </a:t>
            </a:r>
          </a:p>
          <a:p>
            <a:pPr algn="just"/>
            <a:r>
              <a:rPr lang="ru-RU" sz="2000" dirty="0"/>
              <a:t>курсор закрашен в красный цвет.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/>
              <a:t>Ввести с клавиатуры символ     « (кавычка). 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/>
              <a:t>Сменив  латинский  шрифт  на  русский,  печатать  текст  прямо  в </a:t>
            </a:r>
          </a:p>
          <a:p>
            <a:pPr algn="just"/>
            <a:r>
              <a:rPr lang="ru-RU" sz="2000" dirty="0"/>
              <a:t>математической  области.  Когда  напечатано  первое  слово,  при </a:t>
            </a:r>
          </a:p>
          <a:p>
            <a:pPr algn="just"/>
            <a:r>
              <a:rPr lang="ru-RU" sz="2000" dirty="0"/>
              <a:t>нажатии  клавиши  </a:t>
            </a:r>
            <a:r>
              <a:rPr lang="ru-RU" sz="2000" b="1" dirty="0"/>
              <a:t>пробела</a:t>
            </a:r>
            <a:r>
              <a:rPr lang="ru-RU" sz="2000" dirty="0"/>
              <a:t>  область  с  напечатанным  словом </a:t>
            </a:r>
          </a:p>
          <a:p>
            <a:pPr algn="just"/>
            <a:r>
              <a:rPr lang="ru-RU" sz="2000" dirty="0"/>
              <a:t>автоматически из математической превращается в текстовую. </a:t>
            </a:r>
          </a:p>
          <a:p>
            <a:pPr indent="265113" algn="just"/>
            <a:r>
              <a:rPr lang="ru-RU" sz="2000" dirty="0"/>
              <a:t> </a:t>
            </a:r>
          </a:p>
          <a:p>
            <a:pPr indent="265113" algn="just"/>
            <a:r>
              <a:rPr lang="ru-RU" sz="2000" dirty="0"/>
              <a:t>В </a:t>
            </a:r>
            <a:r>
              <a:rPr lang="ru-RU" sz="2000" dirty="0" err="1"/>
              <a:t>Mathcad</a:t>
            </a:r>
            <a:r>
              <a:rPr lang="ru-RU" sz="2000" dirty="0"/>
              <a:t> текст можно набирать в любом месте страницы.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D46D9E-8D02-4D67-914F-2402962C6E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90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252" y="384174"/>
            <a:ext cx="8129235" cy="740570"/>
          </a:xfrm>
        </p:spPr>
        <p:txBody>
          <a:bodyPr/>
          <a:lstStyle/>
          <a:p>
            <a:r>
              <a:rPr lang="ru-RU" sz="2400" dirty="0"/>
              <a:t>Дискретная переменная (ранжированная переменная) </a:t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8352928" cy="4154984"/>
          </a:xfrm>
        </p:spPr>
        <p:txBody>
          <a:bodyPr/>
          <a:lstStyle/>
          <a:p>
            <a:r>
              <a:rPr lang="ru-RU" sz="1800" dirty="0"/>
              <a:t>В математике часто используют запись вида: х[а; b] (h), например, х[0; 1] </a:t>
            </a:r>
          </a:p>
          <a:p>
            <a:r>
              <a:rPr lang="ru-RU" sz="1800" dirty="0"/>
              <a:t>(0,1).  Такая  запись  означает,  что  переменная  х  изменяется  от  нуля  до </a:t>
            </a:r>
          </a:p>
          <a:p>
            <a:r>
              <a:rPr lang="ru-RU" sz="1800" dirty="0"/>
              <a:t>единицы с шагом 0,1.  </a:t>
            </a:r>
          </a:p>
          <a:p>
            <a:r>
              <a:rPr lang="ru-RU" sz="1800" dirty="0"/>
              <a:t>Переменная,  которая  принимает  множество  определенных  значений  с </a:t>
            </a:r>
          </a:p>
          <a:p>
            <a:r>
              <a:rPr lang="ru-RU" sz="1800" dirty="0"/>
              <a:t>заданным  шагом,  называется  дискретной  (ранжированной) переменной. </a:t>
            </a:r>
          </a:p>
          <a:p>
            <a:r>
              <a:rPr lang="ru-RU" sz="1800" dirty="0"/>
              <a:t>Дискретная  переменная  определяется  заданием  начального значения,  шага  и  конечного  значения.  Если  шаг  не  задан,  он  предполагается равным 1 или -1.  </a:t>
            </a:r>
          </a:p>
          <a:p>
            <a:pPr algn="ctr"/>
            <a:r>
              <a:rPr lang="ru-RU" sz="1800" b="1" dirty="0"/>
              <a:t>&lt;</a:t>
            </a:r>
            <a:r>
              <a:rPr lang="ru-RU" sz="1800" b="1" dirty="0" err="1"/>
              <a:t>Name</a:t>
            </a:r>
            <a:r>
              <a:rPr lang="ru-RU" sz="1800" b="1" dirty="0"/>
              <a:t>&gt; :=N1..N2 </a:t>
            </a:r>
          </a:p>
          <a:p>
            <a:r>
              <a:rPr lang="ru-RU" sz="1800" dirty="0"/>
              <a:t>Символ  двоеточия  </a:t>
            </a:r>
            <a:r>
              <a:rPr lang="ru-RU" sz="1800" b="1" dirty="0"/>
              <a:t>«..» </a:t>
            </a:r>
            <a:r>
              <a:rPr lang="ru-RU" sz="1800" dirty="0"/>
              <a:t> вводится  нажатием  </a:t>
            </a:r>
            <a:r>
              <a:rPr lang="ru-RU" sz="1800" b="1" dirty="0"/>
              <a:t>клавиши  |;|  </a:t>
            </a:r>
            <a:r>
              <a:rPr lang="ru-RU" sz="1800" dirty="0"/>
              <a:t>или кнопкой </a:t>
            </a:r>
            <a:r>
              <a:rPr lang="ru-RU" sz="1800" b="1" dirty="0" err="1"/>
              <a:t>m..n</a:t>
            </a:r>
            <a:r>
              <a:rPr lang="ru-RU" sz="1800" b="1" dirty="0"/>
              <a:t> </a:t>
            </a:r>
            <a:r>
              <a:rPr lang="ru-RU" sz="1800" dirty="0"/>
              <a:t>палитры инструментов Калькулятор.  </a:t>
            </a:r>
          </a:p>
          <a:p>
            <a:r>
              <a:rPr lang="ru-RU" sz="1800" dirty="0"/>
              <a:t>Если N1&lt;N2, шаг равен 1; если N1&gt;N2, шаг равен -1. </a:t>
            </a:r>
          </a:p>
          <a:p>
            <a:r>
              <a:rPr lang="ru-RU" sz="1800" dirty="0"/>
              <a:t>Задание дискретной переменной  </a:t>
            </a:r>
          </a:p>
          <a:p>
            <a:pPr algn="ctr"/>
            <a:r>
              <a:rPr lang="ru-RU" sz="1800" b="1" dirty="0"/>
              <a:t>&lt;Имя </a:t>
            </a:r>
            <a:r>
              <a:rPr lang="ru-RU" sz="1800" b="1" dirty="0" err="1"/>
              <a:t>перем</a:t>
            </a:r>
            <a:r>
              <a:rPr lang="ru-RU" sz="1800" b="1" dirty="0"/>
              <a:t>&gt;:= &lt;</a:t>
            </a:r>
            <a:r>
              <a:rPr lang="ru-RU" sz="1800" b="1" dirty="0" err="1"/>
              <a:t>Нач_знач</a:t>
            </a:r>
            <a:r>
              <a:rPr lang="ru-RU" sz="1800" b="1" dirty="0"/>
              <a:t>&gt;,&lt;</a:t>
            </a:r>
            <a:r>
              <a:rPr lang="ru-RU" sz="1800" b="1" dirty="0" err="1"/>
              <a:t>След_знач</a:t>
            </a:r>
            <a:r>
              <a:rPr lang="ru-RU" sz="1800" b="1" dirty="0"/>
              <a:t>&gt;..&lt;</a:t>
            </a:r>
            <a:r>
              <a:rPr lang="ru-RU" sz="1800" b="1" dirty="0" err="1"/>
              <a:t>Кон_знач</a:t>
            </a:r>
            <a:r>
              <a:rPr lang="ru-RU" sz="1800" b="1" dirty="0"/>
              <a:t>&gt; </a:t>
            </a:r>
          </a:p>
          <a:p>
            <a:r>
              <a:rPr lang="ru-RU" sz="1800" dirty="0"/>
              <a:t>Шаг h задается неявно    </a:t>
            </a:r>
            <a:r>
              <a:rPr lang="ru-RU" sz="1800" b="1" dirty="0"/>
              <a:t>h := &lt; След </a:t>
            </a:r>
            <a:r>
              <a:rPr lang="ru-RU" sz="1800" b="1" dirty="0" err="1"/>
              <a:t>знач</a:t>
            </a:r>
            <a:r>
              <a:rPr lang="ru-RU" sz="1800" b="1" dirty="0"/>
              <a:t> &gt; - &lt; </a:t>
            </a:r>
            <a:r>
              <a:rPr lang="ru-RU" sz="1800" b="1" dirty="0" err="1"/>
              <a:t>Нач</a:t>
            </a:r>
            <a:r>
              <a:rPr lang="ru-RU" sz="1800" b="1" dirty="0"/>
              <a:t> </a:t>
            </a:r>
            <a:r>
              <a:rPr lang="ru-RU" sz="1800" b="1" dirty="0" err="1"/>
              <a:t>знач</a:t>
            </a:r>
            <a:r>
              <a:rPr lang="ru-RU" sz="1800" b="1" dirty="0"/>
              <a:t>&gt; </a:t>
            </a:r>
          </a:p>
          <a:p>
            <a:pPr algn="ctr"/>
            <a:r>
              <a:rPr lang="ru-RU" sz="1800" b="1" dirty="0"/>
              <a:t>&lt; След </a:t>
            </a:r>
            <a:r>
              <a:rPr lang="ru-RU" sz="1800" b="1" dirty="0" err="1"/>
              <a:t>знач</a:t>
            </a:r>
            <a:r>
              <a:rPr lang="ru-RU" sz="1800" b="1" dirty="0"/>
              <a:t> &gt; =&lt; </a:t>
            </a:r>
            <a:r>
              <a:rPr lang="ru-RU" sz="1800" b="1" dirty="0" err="1"/>
              <a:t>Нач</a:t>
            </a:r>
            <a:r>
              <a:rPr lang="ru-RU" sz="1800" b="1" dirty="0"/>
              <a:t> </a:t>
            </a:r>
            <a:r>
              <a:rPr lang="ru-RU" sz="1800" b="1" dirty="0" err="1"/>
              <a:t>знач</a:t>
            </a:r>
            <a:r>
              <a:rPr lang="ru-RU" sz="1800" b="1" dirty="0"/>
              <a:t>&gt; + Шаг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9AFCD0-75C3-4EFA-9BC3-F813E7F81C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37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565149"/>
            <a:ext cx="2585383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95"/>
              </a:spcBef>
              <a:buChar char="•"/>
              <a:tabLst>
                <a:tab pos="278765" algn="l"/>
                <a:tab pos="279400" algn="l"/>
              </a:tabLst>
            </a:pPr>
            <a:r>
              <a:rPr b="0" spc="-5" dirty="0">
                <a:latin typeface="Carlito"/>
                <a:cs typeface="Carlito"/>
              </a:rPr>
              <a:t>х :=0.1, 0.3 ..</a:t>
            </a:r>
            <a:r>
              <a:rPr b="0" spc="-50" dirty="0">
                <a:latin typeface="Carlito"/>
                <a:cs typeface="Carlito"/>
              </a:rPr>
              <a:t> </a:t>
            </a:r>
            <a:r>
              <a:rPr b="0" spc="-5" dirty="0">
                <a:latin typeface="Carlito"/>
                <a:cs typeface="Carlito"/>
              </a:rPr>
              <a:t>1.5.</a:t>
            </a: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b="0" spc="-5" dirty="0">
                <a:latin typeface="Carlito"/>
                <a:cs typeface="Carlito"/>
              </a:rPr>
              <a:t>i := 1.. 5 j :=5 ..</a:t>
            </a:r>
            <a:r>
              <a:rPr b="0" spc="-35" dirty="0">
                <a:latin typeface="Carlito"/>
                <a:cs typeface="Carlito"/>
              </a:rPr>
              <a:t> </a:t>
            </a:r>
            <a:r>
              <a:rPr b="0" spc="-5" dirty="0">
                <a:latin typeface="Carlito"/>
                <a:cs typeface="Carlito"/>
              </a:rPr>
              <a:t>1.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16384" y="552449"/>
            <a:ext cx="5232079" cy="104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 marR="5080" indent="-45720">
              <a:spcBef>
                <a:spcPts val="95"/>
              </a:spcBef>
              <a:tabLst>
                <a:tab pos="1687830" algn="l"/>
                <a:tab pos="2266950" algn="l"/>
                <a:tab pos="2850515" algn="l"/>
              </a:tabLst>
            </a:pPr>
            <a:r>
              <a:rPr sz="2200" b="1" spc="-15" dirty="0">
                <a:solidFill>
                  <a:prstClr val="black"/>
                </a:solidFill>
                <a:latin typeface="Carlito"/>
                <a:cs typeface="Carlito"/>
              </a:rPr>
              <a:t>Оператор вывода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значений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дискретных  переменных	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х =	i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=</a:t>
            </a:r>
            <a:r>
              <a:rPr lang="ru-RU" sz="2200" spc="-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</a:p>
          <a:p>
            <a:pPr marL="58419" marR="5080" indent="-45720">
              <a:spcBef>
                <a:spcPts val="95"/>
              </a:spcBef>
              <a:tabLst>
                <a:tab pos="1687830" algn="l"/>
                <a:tab pos="2266950" algn="l"/>
                <a:tab pos="2850515" algn="l"/>
              </a:tabLst>
            </a:pPr>
            <a:r>
              <a:rPr sz="2200" spc="-5" dirty="0">
                <a:solidFill>
                  <a:prstClr val="black"/>
                </a:solidFill>
                <a:latin typeface="Carlito"/>
                <a:cs typeface="Carlito"/>
              </a:rPr>
              <a:t>j</a:t>
            </a:r>
            <a:r>
              <a:rPr sz="2200" spc="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rlito"/>
                <a:cs typeface="Carlito"/>
              </a:rPr>
              <a:t>=.</a:t>
            </a:r>
            <a:endParaRPr sz="22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90473" y="1571066"/>
            <a:ext cx="7692390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Любое </a:t>
            </a:r>
            <a:r>
              <a:rPr spc="-10" dirty="0"/>
              <a:t>выражение </a:t>
            </a:r>
            <a:r>
              <a:rPr spc="-5" dirty="0"/>
              <a:t>с ранжированными </a:t>
            </a:r>
            <a:r>
              <a:rPr spc="-5" dirty="0" err="1"/>
              <a:t>переменными</a:t>
            </a:r>
            <a:r>
              <a:rPr spc="-40" dirty="0"/>
              <a:t> </a:t>
            </a:r>
            <a:r>
              <a:rPr spc="-5" dirty="0" err="1"/>
              <a:t>после</a:t>
            </a:r>
            <a:r>
              <a:rPr lang="ru-RU" spc="-5" dirty="0"/>
              <a:t> </a:t>
            </a:r>
            <a:r>
              <a:rPr spc="-10" dirty="0" err="1"/>
              <a:t>знака</a:t>
            </a:r>
            <a:r>
              <a:rPr spc="-10" dirty="0"/>
              <a:t> </a:t>
            </a:r>
            <a:r>
              <a:rPr spc="-5" dirty="0"/>
              <a:t>равенства </a:t>
            </a:r>
            <a:r>
              <a:rPr spc="-10" dirty="0"/>
              <a:t>(=) создает </a:t>
            </a:r>
            <a:r>
              <a:rPr spc="-20" dirty="0"/>
              <a:t>таблицу</a:t>
            </a:r>
            <a:r>
              <a:rPr spc="65" dirty="0"/>
              <a:t> </a:t>
            </a:r>
            <a:r>
              <a:rPr spc="-10" dirty="0"/>
              <a:t>вывода.</a:t>
            </a:r>
          </a:p>
          <a:p>
            <a:pPr marL="2885440" marR="5080" algn="just">
              <a:lnSpc>
                <a:spcPct val="100000"/>
              </a:lnSpc>
              <a:spcBef>
                <a:spcPts val="610"/>
              </a:spcBef>
            </a:pPr>
            <a:r>
              <a:rPr sz="2000" dirty="0"/>
              <a:t>По </a:t>
            </a:r>
            <a:r>
              <a:rPr sz="2000" spc="-10" dirty="0"/>
              <a:t>умолчанию выводится </a:t>
            </a:r>
            <a:r>
              <a:rPr sz="2000" dirty="0"/>
              <a:t>16 значений.  </a:t>
            </a:r>
            <a:r>
              <a:rPr sz="2000" spc="-10" dirty="0"/>
              <a:t>Если </a:t>
            </a:r>
            <a:r>
              <a:rPr sz="2000" dirty="0"/>
              <a:t>значений </a:t>
            </a:r>
            <a:r>
              <a:rPr sz="2000" spc="-10" dirty="0"/>
              <a:t>больше, то </a:t>
            </a:r>
            <a:r>
              <a:rPr sz="2000" spc="-5" dirty="0"/>
              <a:t>можно </a:t>
            </a:r>
            <a:r>
              <a:rPr sz="2000" spc="-10" dirty="0"/>
              <a:t>щелкнуть  </a:t>
            </a:r>
            <a:r>
              <a:rPr sz="2000" spc="-5" dirty="0"/>
              <a:t>курсором </a:t>
            </a:r>
            <a:r>
              <a:rPr sz="2000" dirty="0"/>
              <a:t>по </a:t>
            </a:r>
            <a:r>
              <a:rPr sz="2000" spc="-20" dirty="0"/>
              <a:t>столбцу, </a:t>
            </a:r>
            <a:r>
              <a:rPr sz="2000" spc="-5" dirty="0"/>
              <a:t>появится </a:t>
            </a:r>
            <a:r>
              <a:rPr sz="2000" spc="-10" dirty="0"/>
              <a:t>ползунок, </a:t>
            </a:r>
            <a:r>
              <a:rPr sz="2000" dirty="0"/>
              <a:t>с  </a:t>
            </a:r>
            <a:r>
              <a:rPr sz="2000" spc="-5" dirty="0"/>
              <a:t>помощью </a:t>
            </a:r>
            <a:r>
              <a:rPr sz="2000" spc="-15" dirty="0"/>
              <a:t>которого </a:t>
            </a:r>
            <a:r>
              <a:rPr sz="2000" spc="-10" dirty="0"/>
              <a:t>можно просмотреть  </a:t>
            </a:r>
            <a:r>
              <a:rPr sz="2000" spc="-5" dirty="0"/>
              <a:t>нижние</a:t>
            </a:r>
            <a:r>
              <a:rPr sz="2000" dirty="0"/>
              <a:t> значения.</a:t>
            </a:r>
          </a:p>
          <a:p>
            <a:pPr marL="2885440" marR="6350" algn="just">
              <a:lnSpc>
                <a:spcPct val="100000"/>
              </a:lnSpc>
              <a:spcBef>
                <a:spcPts val="595"/>
              </a:spcBef>
            </a:pPr>
            <a:r>
              <a:rPr i="1" spc="-10" dirty="0">
                <a:latin typeface="Carlito"/>
                <a:cs typeface="Carlito"/>
              </a:rPr>
              <a:t>Дискретная </a:t>
            </a:r>
            <a:r>
              <a:rPr i="1" spc="-5" dirty="0">
                <a:latin typeface="Carlito"/>
                <a:cs typeface="Carlito"/>
              </a:rPr>
              <a:t>переменная </a:t>
            </a:r>
            <a:r>
              <a:rPr i="1" spc="-10" dirty="0">
                <a:latin typeface="Carlito"/>
                <a:cs typeface="Carlito"/>
              </a:rPr>
              <a:t>не является  </a:t>
            </a:r>
            <a:r>
              <a:rPr i="1" spc="-5" dirty="0">
                <a:latin typeface="Carlito"/>
                <a:cs typeface="Carlito"/>
              </a:rPr>
              <a:t>одномерным </a:t>
            </a:r>
            <a:r>
              <a:rPr i="1" spc="-10" dirty="0">
                <a:latin typeface="Carlito"/>
                <a:cs typeface="Carlito"/>
              </a:rPr>
              <a:t>массивом </a:t>
            </a:r>
            <a:r>
              <a:rPr i="1" spc="-5" dirty="0">
                <a:latin typeface="Carlito"/>
                <a:cs typeface="Carlito"/>
              </a:rPr>
              <a:t>и поэтому  </a:t>
            </a:r>
            <a:r>
              <a:rPr i="1" spc="-10" dirty="0">
                <a:latin typeface="Carlito"/>
                <a:cs typeface="Carlito"/>
              </a:rPr>
              <a:t>нельзя обратиться </a:t>
            </a:r>
            <a:r>
              <a:rPr i="1" spc="-15" dirty="0">
                <a:latin typeface="Carlito"/>
                <a:cs typeface="Carlito"/>
              </a:rPr>
              <a:t>только </a:t>
            </a:r>
            <a:r>
              <a:rPr i="1" spc="-5" dirty="0">
                <a:latin typeface="Carlito"/>
                <a:cs typeface="Carlito"/>
              </a:rPr>
              <a:t>к одному  </a:t>
            </a:r>
            <a:r>
              <a:rPr i="1" spc="-10" dirty="0">
                <a:latin typeface="Carlito"/>
                <a:cs typeface="Carlito"/>
              </a:rPr>
              <a:t>значению </a:t>
            </a:r>
            <a:r>
              <a:rPr i="1" spc="-5" dirty="0">
                <a:latin typeface="Carlito"/>
                <a:cs typeface="Carlito"/>
              </a:rPr>
              <a:t>дискретной</a:t>
            </a:r>
            <a:r>
              <a:rPr i="1" spc="50" dirty="0">
                <a:latin typeface="Carlito"/>
                <a:cs typeface="Carlito"/>
              </a:rPr>
              <a:t> </a:t>
            </a:r>
            <a:r>
              <a:rPr i="1" spc="-10" dirty="0">
                <a:latin typeface="Carlito"/>
                <a:cs typeface="Carlito"/>
              </a:rPr>
              <a:t>переменной</a:t>
            </a:r>
            <a:r>
              <a:rPr spc="-10" dirty="0"/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684800" y="2438107"/>
            <a:ext cx="2322143" cy="332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79C52-6C8E-45C1-AB53-96123F2363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74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637158"/>
            <a:ext cx="76815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Задача</a:t>
            </a:r>
            <a:r>
              <a:rPr sz="2000" b="0" spc="-5" dirty="0">
                <a:latin typeface="Carlito"/>
                <a:cs typeface="Carlito"/>
              </a:rPr>
              <a:t>. </a:t>
            </a:r>
            <a:r>
              <a:rPr sz="2000" b="0" spc="-10" dirty="0">
                <a:latin typeface="Carlito"/>
                <a:cs typeface="Carlito"/>
              </a:rPr>
              <a:t>Протабулировать </a:t>
            </a:r>
            <a:r>
              <a:rPr sz="2000" b="0" spc="-5" dirty="0">
                <a:latin typeface="Carlito"/>
                <a:cs typeface="Carlito"/>
              </a:rPr>
              <a:t>функцию синуса, </a:t>
            </a:r>
            <a:r>
              <a:rPr sz="2000" b="0" dirty="0">
                <a:latin typeface="Carlito"/>
                <a:cs typeface="Carlito"/>
              </a:rPr>
              <a:t>если х </a:t>
            </a:r>
            <a:r>
              <a:rPr sz="2000" b="0" spc="-10" dirty="0">
                <a:latin typeface="Carlito"/>
                <a:cs typeface="Carlito"/>
              </a:rPr>
              <a:t>меняется </a:t>
            </a:r>
            <a:r>
              <a:rPr sz="2000" b="0" dirty="0">
                <a:latin typeface="Carlito"/>
                <a:cs typeface="Carlito"/>
              </a:rPr>
              <a:t>на </a:t>
            </a:r>
            <a:r>
              <a:rPr sz="2000" b="0" spc="-5" dirty="0">
                <a:latin typeface="Carlito"/>
                <a:cs typeface="Carlito"/>
              </a:rPr>
              <a:t>отрезке  </a:t>
            </a:r>
            <a:r>
              <a:rPr sz="2000" b="0" spc="-10" dirty="0">
                <a:latin typeface="Carlito"/>
                <a:cs typeface="Carlito"/>
              </a:rPr>
              <a:t>от </a:t>
            </a:r>
            <a:r>
              <a:rPr sz="2000" b="0" dirty="0">
                <a:latin typeface="Carlito"/>
                <a:cs typeface="Carlito"/>
              </a:rPr>
              <a:t>-180 </a:t>
            </a:r>
            <a:r>
              <a:rPr sz="2000" b="0" spc="-15" dirty="0">
                <a:latin typeface="Carlito"/>
                <a:cs typeface="Carlito"/>
              </a:rPr>
              <a:t>до </a:t>
            </a:r>
            <a:r>
              <a:rPr sz="2000" b="0" dirty="0">
                <a:latin typeface="Carlito"/>
                <a:cs typeface="Carlito"/>
              </a:rPr>
              <a:t>+180° с </a:t>
            </a:r>
            <a:r>
              <a:rPr sz="2000" b="0" spc="-5" dirty="0">
                <a:latin typeface="Carlito"/>
                <a:cs typeface="Carlito"/>
              </a:rPr>
              <a:t>шагом</a:t>
            </a:r>
            <a:r>
              <a:rPr sz="2000" b="0" spc="-75" dirty="0">
                <a:latin typeface="Carlito"/>
                <a:cs typeface="Carlito"/>
              </a:rPr>
              <a:t> </a:t>
            </a:r>
            <a:r>
              <a:rPr sz="2000" b="0" dirty="0">
                <a:latin typeface="Carlito"/>
                <a:cs typeface="Carlito"/>
              </a:rPr>
              <a:t>60°.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384" y="1610490"/>
            <a:ext cx="2106531" cy="1064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9098" y="1653480"/>
            <a:ext cx="2095784" cy="967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949" y="2797810"/>
            <a:ext cx="8347547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  <a:tabLst>
                <a:tab pos="899794" algn="l"/>
                <a:tab pos="1036955" algn="l"/>
                <a:tab pos="1153795" algn="l"/>
                <a:tab pos="1202690" algn="l"/>
                <a:tab pos="1728470" algn="l"/>
                <a:tab pos="1774189" algn="l"/>
                <a:tab pos="2013585" algn="l"/>
                <a:tab pos="2313940" algn="l"/>
                <a:tab pos="2557780" algn="l"/>
                <a:tab pos="2682875" algn="l"/>
                <a:tab pos="3509010" algn="l"/>
                <a:tab pos="3820160" algn="l"/>
                <a:tab pos="4051300" algn="l"/>
                <a:tab pos="4142740" algn="l"/>
                <a:tab pos="4670425" algn="l"/>
                <a:tab pos="4704080" algn="l"/>
                <a:tab pos="4848860" algn="l"/>
                <a:tab pos="5507355" algn="l"/>
                <a:tab pos="5622925" algn="l"/>
                <a:tab pos="5713095" algn="l"/>
                <a:tab pos="5764530" algn="l"/>
                <a:tab pos="6216015" algn="l"/>
                <a:tab pos="6339840" algn="l"/>
                <a:tab pos="6626225" algn="l"/>
                <a:tab pos="6787515" algn="l"/>
                <a:tab pos="6871334" algn="l"/>
                <a:tab pos="7089140" algn="l"/>
                <a:tab pos="7522209" algn="l"/>
              </a:tabLst>
            </a:pP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Зап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сь	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д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ск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р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тно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й	пер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ем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н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ной	с</a:t>
            </a:r>
            <a:r>
              <a:rPr sz="2000" spc="-25" dirty="0">
                <a:solidFill>
                  <a:prstClr val="black"/>
                </a:solidFill>
                <a:latin typeface="Carlito"/>
                <a:cs typeface="Carlito"/>
              </a:rPr>
              <a:t>д</a:t>
            </a:r>
            <a:r>
              <a:rPr sz="2000" spc="-40" dirty="0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spc="5" dirty="0">
                <a:solidFill>
                  <a:prstClr val="black"/>
                </a:solidFill>
                <a:latin typeface="Carlito"/>
                <a:cs typeface="Carlito"/>
              </a:rPr>
              <a:t>л</a:t>
            </a:r>
            <a:r>
              <a:rPr sz="2000" spc="10" dirty="0">
                <a:solidFill>
                  <a:prstClr val="black"/>
                </a:solidFill>
                <a:latin typeface="Carlito"/>
                <a:cs typeface="Carlito"/>
              </a:rPr>
              <a:t>а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на	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верн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.		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Э</a:t>
            </a:r>
            <a:r>
              <a:rPr sz="2000" spc="10" dirty="0" err="1">
                <a:solidFill>
                  <a:prstClr val="black"/>
                </a:solidFill>
                <a:latin typeface="Carlito"/>
                <a:cs typeface="Carlito"/>
              </a:rPr>
              <a:t>т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у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 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з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а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пись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ле</a:t>
            </a:r>
            <a:r>
              <a:rPr sz="2000" spc="-15" dirty="0" err="1">
                <a:solidFill>
                  <a:prstClr val="black"/>
                </a:solidFill>
                <a:latin typeface="Carlito"/>
                <a:cs typeface="Carlito"/>
              </a:rPr>
              <a:t>г</a:t>
            </a:r>
            <a:r>
              <a:rPr sz="2000" spc="-45" dirty="0" err="1">
                <a:solidFill>
                  <a:prstClr val="black"/>
                </a:solidFill>
                <a:latin typeface="Carlito"/>
                <a:cs typeface="Carlito"/>
              </a:rPr>
              <a:t>к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 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проверить, если правее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и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ниже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ее записать Х= . В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этом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случае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на 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экран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выводятся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все значения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дискретной переменной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X. 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Следовательно, ошибка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последней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записи.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Действительно,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MathCad 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значен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я		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д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ис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кр</a:t>
            </a:r>
            <a:r>
              <a:rPr sz="2000" spc="-20" dirty="0" err="1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тно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й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пер</a:t>
            </a:r>
            <a:r>
              <a:rPr sz="2000" spc="-25" dirty="0" err="1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мен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н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й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 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п</a:t>
            </a:r>
            <a:r>
              <a:rPr sz="2000" spc="-60" dirty="0" err="1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spc="-30" dirty="0" err="1">
                <a:solidFill>
                  <a:prstClr val="black"/>
                </a:solidFill>
                <a:latin typeface="Carlito"/>
                <a:cs typeface="Carlito"/>
              </a:rPr>
              <a:t>д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с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та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в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ля</a:t>
            </a:r>
            <a:r>
              <a:rPr sz="2000" spc="-20" dirty="0" err="1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т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	в		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ф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унк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ц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ию		</a:t>
            </a:r>
            <a:r>
              <a:rPr sz="2000" spc="-34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син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у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с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а:  </a:t>
            </a:r>
            <a:endParaRPr lang="ru-RU" sz="2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marR="5080">
              <a:spcBef>
                <a:spcPts val="105"/>
              </a:spcBef>
              <a:tabLst>
                <a:tab pos="899794" algn="l"/>
                <a:tab pos="1036955" algn="l"/>
                <a:tab pos="1153795" algn="l"/>
                <a:tab pos="1202690" algn="l"/>
                <a:tab pos="1728470" algn="l"/>
                <a:tab pos="1774189" algn="l"/>
                <a:tab pos="2013585" algn="l"/>
                <a:tab pos="2313940" algn="l"/>
                <a:tab pos="2557780" algn="l"/>
                <a:tab pos="2682875" algn="l"/>
                <a:tab pos="3509010" algn="l"/>
                <a:tab pos="3820160" algn="l"/>
                <a:tab pos="4051300" algn="l"/>
                <a:tab pos="4142740" algn="l"/>
                <a:tab pos="4670425" algn="l"/>
                <a:tab pos="4704080" algn="l"/>
                <a:tab pos="4848860" algn="l"/>
                <a:tab pos="5507355" algn="l"/>
                <a:tab pos="5622925" algn="l"/>
                <a:tab pos="5713095" algn="l"/>
                <a:tab pos="5764530" algn="l"/>
                <a:tab pos="6216015" algn="l"/>
                <a:tab pos="6339840" algn="l"/>
                <a:tab pos="6626225" algn="l"/>
                <a:tab pos="6787515" algn="l"/>
                <a:tab pos="6871334" algn="l"/>
                <a:tab pos="7089140" algn="l"/>
                <a:tab pos="7522209" algn="l"/>
              </a:tabLst>
            </a:pP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сна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ч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а</a:t>
            </a:r>
            <a:r>
              <a:rPr sz="2000" spc="5" dirty="0" err="1">
                <a:solidFill>
                  <a:prstClr val="black"/>
                </a:solidFill>
                <a:latin typeface="Carlito"/>
                <a:cs typeface="Carlito"/>
              </a:rPr>
              <a:t>л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а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		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-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1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8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0,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а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 </a:t>
            </a:r>
            <a:r>
              <a:rPr sz="2000" spc="-15" dirty="0" err="1">
                <a:solidFill>
                  <a:prstClr val="black"/>
                </a:solidFill>
                <a:latin typeface="Carlito"/>
                <a:cs typeface="Carlito"/>
              </a:rPr>
              <a:t>п</a:t>
            </a:r>
            <a:r>
              <a:rPr sz="2000" spc="-40" dirty="0" err="1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луч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нный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	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ре</a:t>
            </a:r>
            <a:r>
              <a:rPr sz="2000" spc="-25" dirty="0">
                <a:solidFill>
                  <a:prstClr val="black"/>
                </a:solidFill>
                <a:latin typeface="Carlito"/>
                <a:cs typeface="Carlito"/>
              </a:rPr>
              <a:t>з</a:t>
            </a:r>
            <a:r>
              <a:rPr sz="2000" spc="-60" dirty="0">
                <a:solidFill>
                  <a:prstClr val="black"/>
                </a:solidFill>
                <a:latin typeface="Carlito"/>
                <a:cs typeface="Carlito"/>
              </a:rPr>
              <a:t>у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л</a:t>
            </a:r>
            <a:r>
              <a:rPr sz="2000" spc="-95" dirty="0">
                <a:solidFill>
                  <a:prstClr val="black"/>
                </a:solidFill>
                <a:latin typeface="Carlito"/>
                <a:cs typeface="Carlito"/>
              </a:rPr>
              <a:t>ь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та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т		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за</a:t>
            </a:r>
            <a:r>
              <a:rPr sz="2000" spc="-15" dirty="0" err="1">
                <a:solidFill>
                  <a:prstClr val="black"/>
                </a:solidFill>
                <a:latin typeface="Carlito"/>
                <a:cs typeface="Carlito"/>
              </a:rPr>
              <a:t>п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ис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ы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ва</a:t>
            </a:r>
            <a:r>
              <a:rPr sz="2000" spc="-20" dirty="0" err="1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spc="-25" dirty="0" err="1">
                <a:solidFill>
                  <a:prstClr val="black"/>
                </a:solidFill>
                <a:latin typeface="Carlito"/>
                <a:cs typeface="Carlito"/>
              </a:rPr>
              <a:t>т</a:t>
            </a:r>
            <a:r>
              <a:rPr sz="2000" spc="10" dirty="0" err="1">
                <a:solidFill>
                  <a:prstClr val="black"/>
                </a:solidFill>
                <a:latin typeface="Carlito"/>
                <a:cs typeface="Carlito"/>
              </a:rPr>
              <a:t>с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я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я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ч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й</a:t>
            </a:r>
            <a:r>
              <a:rPr sz="2000" spc="-20" dirty="0" err="1">
                <a:solidFill>
                  <a:prstClr val="black"/>
                </a:solidFill>
                <a:latin typeface="Carlito"/>
                <a:cs typeface="Carlito"/>
              </a:rPr>
              <a:t>к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у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	</a:t>
            </a:r>
            <a:r>
              <a:rPr sz="2000" spc="-250" dirty="0">
                <a:solidFill>
                  <a:prstClr val="black"/>
                </a:solidFill>
                <a:latin typeface="Carlito"/>
                <a:cs typeface="Carlito"/>
              </a:rPr>
              <a:t>Y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. 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Однако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ячейку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Y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можно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записать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только одно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число,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а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следующее 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ч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сло,</a:t>
            </a:r>
            <a:r>
              <a:rPr sz="2000" spc="15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45" dirty="0">
                <a:solidFill>
                  <a:prstClr val="black"/>
                </a:solidFill>
                <a:latin typeface="Carlito"/>
                <a:cs typeface="Carlito"/>
              </a:rPr>
              <a:t>к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spc="-25" dirty="0">
                <a:solidFill>
                  <a:prstClr val="black"/>
                </a:solidFill>
                <a:latin typeface="Carlito"/>
                <a:cs typeface="Carlito"/>
              </a:rPr>
              <a:t>т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р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spc="15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п</a:t>
            </a:r>
            <a:r>
              <a:rPr sz="2000" spc="-60" dirty="0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spc="-30" dirty="0">
                <a:solidFill>
                  <a:prstClr val="black"/>
                </a:solidFill>
                <a:latin typeface="Carlito"/>
                <a:cs typeface="Carlito"/>
              </a:rPr>
              <a:t>д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с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та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в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ля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т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ся</a:t>
            </a:r>
            <a:r>
              <a:rPr sz="2000" spc="16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в</a:t>
            </a:r>
            <a:r>
              <a:rPr sz="2000" spc="15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Carlito"/>
                <a:cs typeface="Carlito"/>
              </a:rPr>
              <a:t>ф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унк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ц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ию</a:t>
            </a:r>
            <a:r>
              <a:rPr sz="2000" spc="15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син</a:t>
            </a:r>
            <a:r>
              <a:rPr sz="2000" spc="-25" dirty="0">
                <a:solidFill>
                  <a:prstClr val="black"/>
                </a:solidFill>
                <a:latin typeface="Carlito"/>
                <a:cs typeface="Carlito"/>
              </a:rPr>
              <a:t>у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са</a:t>
            </a:r>
            <a:r>
              <a:rPr sz="2000" spc="16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-</a:t>
            </a:r>
            <a:r>
              <a:rPr sz="2000" spc="14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ч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с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л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spc="14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ru-RU" sz="2000" spc="145" dirty="0">
                <a:solidFill>
                  <a:prstClr val="black"/>
                </a:solidFill>
                <a:latin typeface="Carlito"/>
                <a:cs typeface="Carlito"/>
              </a:rPr>
              <a:t>-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1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2</a:t>
            </a:r>
            <a:r>
              <a:rPr sz="2000" spc="5" dirty="0">
                <a:solidFill>
                  <a:prstClr val="black"/>
                </a:solidFill>
                <a:latin typeface="Carlito"/>
                <a:cs typeface="Carlito"/>
              </a:rPr>
              <a:t>0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55" dirty="0" err="1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д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н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а</a:t>
            </a:r>
            <a:r>
              <a:rPr sz="2000" spc="-45" dirty="0" err="1">
                <a:solidFill>
                  <a:prstClr val="black"/>
                </a:solidFill>
                <a:latin typeface="Carlito"/>
                <a:cs typeface="Carlito"/>
              </a:rPr>
              <a:t>к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  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ре</a:t>
            </a:r>
            <a:r>
              <a:rPr sz="2000" spc="-20" dirty="0" err="1">
                <a:solidFill>
                  <a:prstClr val="black"/>
                </a:solidFill>
                <a:latin typeface="Carlito"/>
                <a:cs typeface="Carlito"/>
              </a:rPr>
              <a:t>з</a:t>
            </a:r>
            <a:r>
              <a:rPr sz="2000" spc="-60" dirty="0" err="1">
                <a:solidFill>
                  <a:prstClr val="black"/>
                </a:solidFill>
                <a:latin typeface="Carlito"/>
                <a:cs typeface="Carlito"/>
              </a:rPr>
              <a:t>у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л</a:t>
            </a:r>
            <a:r>
              <a:rPr sz="2000" spc="-95" dirty="0" err="1">
                <a:solidFill>
                  <a:prstClr val="black"/>
                </a:solidFill>
                <a:latin typeface="Carlito"/>
                <a:cs typeface="Carlito"/>
              </a:rPr>
              <a:t>ь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та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т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у</a:t>
            </a:r>
            <a:r>
              <a:rPr sz="2000" spc="-40" dirty="0" err="1">
                <a:solidFill>
                  <a:prstClr val="black"/>
                </a:solidFill>
                <a:latin typeface="Carlito"/>
                <a:cs typeface="Carlito"/>
              </a:rPr>
              <a:t>ж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н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к</a:t>
            </a:r>
            <a:r>
              <a:rPr sz="2000" spc="-75" dirty="0" err="1">
                <a:solidFill>
                  <a:prstClr val="black"/>
                </a:solidFill>
                <a:latin typeface="Carlito"/>
                <a:cs typeface="Carlito"/>
              </a:rPr>
              <a:t>у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д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а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		за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п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исыват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ь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.		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В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о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т	</a:t>
            </a:r>
            <a:r>
              <a:rPr sz="2000" spc="-15" dirty="0" err="1">
                <a:solidFill>
                  <a:prstClr val="black"/>
                </a:solidFill>
                <a:latin typeface="Carlito"/>
                <a:cs typeface="Carlito"/>
              </a:rPr>
              <a:t>п</a:t>
            </a:r>
            <a:r>
              <a:rPr sz="2000" spc="-5" dirty="0" err="1">
                <a:solidFill>
                  <a:prstClr val="black"/>
                </a:solidFill>
                <a:latin typeface="Carlito"/>
                <a:cs typeface="Carlito"/>
              </a:rPr>
              <a:t>оч</a:t>
            </a:r>
            <a:r>
              <a:rPr sz="2000" spc="-20" dirty="0" err="1">
                <a:solidFill>
                  <a:prstClr val="black"/>
                </a:solidFill>
                <a:latin typeface="Carlito"/>
                <a:cs typeface="Carlito"/>
              </a:rPr>
              <a:t>е</a:t>
            </a:r>
            <a:r>
              <a:rPr sz="2000" spc="-25" dirty="0" err="1">
                <a:solidFill>
                  <a:prstClr val="black"/>
                </a:solidFill>
                <a:latin typeface="Carlito"/>
                <a:cs typeface="Carlito"/>
              </a:rPr>
              <a:t>м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у</a:t>
            </a:r>
            <a:r>
              <a:rPr lang="ru-RU" sz="20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во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з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н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к</a:t>
            </a:r>
            <a:r>
              <a:rPr sz="2000" spc="-10" dirty="0" err="1">
                <a:solidFill>
                  <a:prstClr val="black"/>
                </a:solidFill>
                <a:latin typeface="Carlito"/>
                <a:cs typeface="Carlito"/>
              </a:rPr>
              <a:t>л</a:t>
            </a:r>
            <a:r>
              <a:rPr sz="2000" dirty="0" err="1">
                <a:solidFill>
                  <a:prstClr val="black"/>
                </a:solidFill>
                <a:latin typeface="Carlito"/>
                <a:cs typeface="Carlito"/>
              </a:rPr>
              <a:t>а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	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оши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б</a:t>
            </a:r>
            <a:r>
              <a:rPr sz="2000" spc="-45" dirty="0">
                <a:solidFill>
                  <a:prstClr val="black"/>
                </a:solidFill>
                <a:latin typeface="Carlito"/>
                <a:cs typeface="Carlito"/>
              </a:rPr>
              <a:t>к</a:t>
            </a:r>
            <a:r>
              <a:rPr sz="2000" spc="5" dirty="0">
                <a:solidFill>
                  <a:prstClr val="black"/>
                </a:solidFill>
                <a:latin typeface="Carlito"/>
                <a:cs typeface="Carlito"/>
              </a:rPr>
              <a:t>а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. 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Ошибка устраняется,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если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использовать функцию</a:t>
            </a:r>
            <a:r>
              <a:rPr sz="2000" spc="-6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пользователя.</a:t>
            </a:r>
            <a:endParaRPr sz="20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3D926-5C80-4CB6-AD13-3BF5187A3B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53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566678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Очевидно, что значения функции вычисляются тогда, когда мы ставим знак  равенства  после  записи  Y(X)=  .  В  этот  момент  все  значения дискретной  переменной  подставляются  вместо  формальной переменной  X,  производится  пересчет  градусов  в  радианы, вычисление синуса и вывод его значений на экран.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E5395A-7AB2-4E13-8355-808F65647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2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Mathcad</a:t>
            </a:r>
            <a:r>
              <a:rPr lang="ru-RU" dirty="0"/>
              <a:t> имеет интуитивный и простой для использования интерфейс пользователя. Для ввода формул и данных можно использовать как клавиатуру, так и специальные панели инструментов.</a:t>
            </a:r>
          </a:p>
          <a:p>
            <a:r>
              <a:rPr lang="ru-RU" dirty="0"/>
              <a:t>Работа осуществляется в пределах рабочего листа, на котором уравнения и выражения отображаются графически, в противовес текстовой записи в языках программирования.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5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5142"/>
            <a:ext cx="878497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27121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effectLst/>
              </a:rPr>
              <a:t>3.3. Обзор интерфейса пользователя – меню, панели инструментов, клавиатурные последовательности для эффективной работы.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Э</a:t>
            </a:r>
            <a:r>
              <a:rPr lang="ru-RU" sz="2000" b="1" dirty="0"/>
              <a:t>лементы окна </a:t>
            </a:r>
            <a:r>
              <a:rPr lang="en-US" sz="2000" b="1" dirty="0" err="1"/>
              <a:t>MathCAD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3707740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Стандартная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4139788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Форматирование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1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ИНТЕРФЕЙС ПОЛЬЗОВАТЕЛЯ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14543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300" b="1" dirty="0"/>
              <a:t>строка заголовка </a:t>
            </a:r>
            <a:r>
              <a:rPr lang="ru-RU" sz="2300" dirty="0"/>
              <a:t>— строка с именем системы и текущего документа, с кнопками управления окном системы; 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/>
              <a:t>строка меню  </a:t>
            </a:r>
            <a:r>
              <a:rPr lang="ru-RU" sz="2300" dirty="0"/>
              <a:t>—  строка,  открывающая  доступ  к  пунктам меню с различными командами; 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/>
              <a:t>Стандартная  панель  инструментов  </a:t>
            </a:r>
            <a:r>
              <a:rPr lang="ru-RU" sz="2300" dirty="0"/>
              <a:t>—  панель  с кнопками,  обеспечивающими  быстрое  исполнение наиболее важных команд при работе с системой; 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/>
              <a:t>панель  форматирования  </a:t>
            </a:r>
            <a:r>
              <a:rPr lang="ru-RU" sz="2300" dirty="0"/>
              <a:t>—  панель  с  кнопками, обеспечивающими быстрое форматирование текстовых и формульных блоков в документах; 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/>
              <a:t>панель  палитр  математических  знаков  </a:t>
            </a:r>
            <a:r>
              <a:rPr lang="ru-RU" sz="2300" dirty="0"/>
              <a:t>—  панель  с кнопками,  выводящими  палитры  специальных математических знаков и греческих букв; 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/>
              <a:t>координатная  линейка  </a:t>
            </a:r>
            <a:r>
              <a:rPr lang="ru-RU" sz="2300" dirty="0"/>
              <a:t>—  линейка  с  делениями, позволяющая точно располагать блоки по горизонтали.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4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Общая характеристика элементов меню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320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Главное  меню  содержит  команды,  с  помощью  которых  можно  создавать, редактировать  документ,  управлять  режимом  вычислений  и  параметрами среды.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29669"/>
              </p:ext>
            </p:extLst>
          </p:nvPr>
        </p:nvGraphicFramePr>
        <p:xfrm>
          <a:off x="179512" y="1052736"/>
          <a:ext cx="8784975" cy="5256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Пункт меню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Назначение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Файл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Команды для открытия, сохранения и вывода на  печать файлов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Правка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Команды редактирования документа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Вид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Команды управления элементами экрана (панели инструментов, строка состояния и пр.)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Вставка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Команды вставки в </a:t>
                      </a:r>
                      <a:r>
                        <a:rPr lang="ru-RU" sz="1800" dirty="0" err="1">
                          <a:effectLst/>
                        </a:rPr>
                        <a:t>MathCAD</a:t>
                      </a:r>
                      <a:r>
                        <a:rPr lang="ru-RU" sz="1800" dirty="0">
                          <a:effectLst/>
                        </a:rPr>
                        <a:t>-документ графиков, матриц, функций и др. объектов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Формат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Команды задания различных параметров, определяющих внешнее представление чисел, формул, текста, колонтитулов и т.д.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Инструменты 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Команды управления режимом вычислений, изменения параметров вычислений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Символьные операции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Команды символьных вычислений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Окно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Команды работы с окнами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Справка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Команды, обеспечивающие доступ к справочным  средствам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6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Панели инструментов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Основными панелями инструментов являются:  </a:t>
            </a:r>
          </a:p>
          <a:p>
            <a:pPr marL="0" indent="0">
              <a:buNone/>
            </a:pPr>
            <a:r>
              <a:rPr lang="ru-RU" dirty="0"/>
              <a:t>• Панель </a:t>
            </a:r>
            <a:r>
              <a:rPr lang="ru-RU" b="1" dirty="0"/>
              <a:t>Стандартные</a:t>
            </a:r>
            <a:r>
              <a:rPr lang="ru-RU" dirty="0"/>
              <a:t>;  </a:t>
            </a:r>
          </a:p>
          <a:p>
            <a:pPr marL="0" indent="0">
              <a:buNone/>
            </a:pPr>
            <a:r>
              <a:rPr lang="ru-RU" dirty="0"/>
              <a:t>• Панель </a:t>
            </a:r>
            <a:r>
              <a:rPr lang="ru-RU" b="1" dirty="0"/>
              <a:t>Форматирование</a:t>
            </a:r>
            <a:r>
              <a:rPr lang="ru-RU" dirty="0"/>
              <a:t>;  </a:t>
            </a:r>
          </a:p>
          <a:p>
            <a:pPr marL="0" indent="0">
              <a:buNone/>
            </a:pPr>
            <a:r>
              <a:rPr lang="ru-RU" dirty="0"/>
              <a:t>• Панель </a:t>
            </a:r>
            <a:r>
              <a:rPr lang="ru-RU" b="1" dirty="0"/>
              <a:t>Математика</a:t>
            </a:r>
            <a:r>
              <a:rPr lang="ru-RU" dirty="0"/>
              <a:t>.  </a:t>
            </a:r>
          </a:p>
          <a:p>
            <a:pPr marL="0" indent="0">
              <a:buNone/>
            </a:pPr>
            <a:r>
              <a:rPr lang="ru-RU" dirty="0"/>
              <a:t>Включение и выключение режима отображения различных панелей </a:t>
            </a:r>
          </a:p>
          <a:p>
            <a:pPr marL="0" indent="0">
              <a:buNone/>
            </a:pPr>
            <a:r>
              <a:rPr lang="ru-RU" dirty="0"/>
              <a:t>инструментов  осуществляется  с  помощью  команды  </a:t>
            </a:r>
            <a:r>
              <a:rPr lang="ru-RU" b="1" dirty="0"/>
              <a:t>Вид</a:t>
            </a:r>
            <a:r>
              <a:rPr lang="ru-RU" dirty="0"/>
              <a:t>  с  последующим выбором требуемого пункта меню.  </a:t>
            </a:r>
          </a:p>
          <a:p>
            <a:pPr marL="0" indent="0" algn="ctr">
              <a:buNone/>
            </a:pPr>
            <a:r>
              <a:rPr lang="ru-RU" dirty="0"/>
              <a:t>Характеристика панели инструментов </a:t>
            </a:r>
            <a:r>
              <a:rPr lang="ru-RU" b="1" dirty="0"/>
              <a:t>Математика </a:t>
            </a:r>
          </a:p>
          <a:p>
            <a:pPr marL="0" indent="0">
              <a:buNone/>
            </a:pPr>
            <a:r>
              <a:rPr lang="ru-RU" dirty="0"/>
              <a:t>Панель  инструментов  </a:t>
            </a:r>
            <a:r>
              <a:rPr lang="ru-RU" b="1" dirty="0"/>
              <a:t>Математика</a:t>
            </a:r>
            <a:r>
              <a:rPr lang="ru-RU" dirty="0"/>
              <a:t>  содержит  кнопки  для </a:t>
            </a:r>
          </a:p>
          <a:p>
            <a:pPr marL="0" indent="0">
              <a:buNone/>
            </a:pPr>
            <a:r>
              <a:rPr lang="ru-RU" dirty="0"/>
              <a:t>отображения ряда панелей инструментов, которые используются для </a:t>
            </a:r>
          </a:p>
          <a:p>
            <a:pPr marL="0" indent="0">
              <a:buNone/>
            </a:pPr>
            <a:r>
              <a:rPr lang="ru-RU" dirty="0"/>
              <a:t>ввода формул, построения графиков, задания символьных операций.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Панели можно размещать на тех же строках окна, где размещены основные панели инструментов.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98962"/>
            <a:ext cx="3228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52387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F99B-BABA-49E8-8F4C-18BB7D4E87D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05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3874</Words>
  <Application>Microsoft Office PowerPoint</Application>
  <PresentationFormat>Экран (4:3)</PresentationFormat>
  <Paragraphs>376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Carlito</vt:lpstr>
      <vt:lpstr>Times New Roman</vt:lpstr>
      <vt:lpstr>Wingdings</vt:lpstr>
      <vt:lpstr>Тема Office</vt:lpstr>
      <vt:lpstr>Office Theme</vt:lpstr>
      <vt:lpstr>Модуль 3. Система компьютерной алгебры Mathcad</vt:lpstr>
      <vt:lpstr>3.1. Mathcad – общие сведения о структуре приложения, функциональном наполнении и возможностях системы, особенности, преимущества и недостатки по сравнению с другими программными продуктами</vt:lpstr>
      <vt:lpstr>Историческое развитие MathCAD</vt:lpstr>
      <vt:lpstr>Основные возможности системы MathCAD</vt:lpstr>
      <vt:lpstr>Презентация PowerPoint</vt:lpstr>
      <vt:lpstr>3.3. Обзор интерфейса пользователя – меню, панели инструментов, клавиатурные последовательности для эффективной работы. Элементы окна MathCAD</vt:lpstr>
      <vt:lpstr>ИНТЕРФЕЙС ПОЛЬЗОВАТЕЛЯ </vt:lpstr>
      <vt:lpstr>Общая характеристика элементов меню  </vt:lpstr>
      <vt:lpstr>Панели инструментов  </vt:lpstr>
      <vt:lpstr>Презентация PowerPoint</vt:lpstr>
      <vt:lpstr>Презентация PowerPoint</vt:lpstr>
      <vt:lpstr>Курсор ввода и линия раздела страниц </vt:lpstr>
      <vt:lpstr>Кнопки операций с выражениями </vt:lpstr>
      <vt:lpstr>Презентация PowerPoint</vt:lpstr>
      <vt:lpstr>АЛФАВИТ ВХОДНОГО ЯЗЫКА СИСТЕМЫ MATHCAD </vt:lpstr>
      <vt:lpstr>Основные правила создания имени</vt:lpstr>
      <vt:lpstr>Константы, переменные, операторы присваивания и вывода </vt:lpstr>
      <vt:lpstr>Презентация PowerPoint</vt:lpstr>
      <vt:lpstr>Операторы</vt:lpstr>
      <vt:lpstr>Презентация PowerPoint</vt:lpstr>
      <vt:lpstr>Презентация PowerPoint</vt:lpstr>
      <vt:lpstr>Встроенные функции и функции пользователя</vt:lpstr>
      <vt:lpstr>Презентация PowerPoint</vt:lpstr>
      <vt:lpstr>Презентация PowerPoint</vt:lpstr>
      <vt:lpstr>Презентация PowerPoint</vt:lpstr>
      <vt:lpstr>Определение переменной</vt:lpstr>
      <vt:lpstr>Презентация PowerPoint</vt:lpstr>
      <vt:lpstr>Mathcad также различает имена, шрифты у которых отличаются  друг от друга. Так, переменная Diam отличается от переменной  Diam. Не заданные переменные выделяются на экране  красным цветом. Оператор присвоения позволяет переназначить значение  переменной. До оператора присвоения переменная в  документе может иметь одно значение, а после (правее или  ниже) новое значение.</vt:lpstr>
      <vt:lpstr>Глобальная  переменная</vt:lpstr>
      <vt:lpstr>Презентация PowerPoint</vt:lpstr>
      <vt:lpstr>Индексы в именах переменных или функций</vt:lpstr>
      <vt:lpstr>Презентация PowerPoint</vt:lpstr>
      <vt:lpstr>Презентация PowerPoint</vt:lpstr>
      <vt:lpstr>Работа с результатами</vt:lpstr>
      <vt:lpstr>Презентация PowerPoint</vt:lpstr>
      <vt:lpstr>Презентация PowerPoint</vt:lpstr>
      <vt:lpstr>Ввод математических выражений</vt:lpstr>
      <vt:lpstr>Фрагмент, охваченный уголком, является операндом для  вводимой операции или функции.</vt:lpstr>
      <vt:lpstr>Презентация PowerPoint</vt:lpstr>
      <vt:lpstr>Презентация PowerPoint</vt:lpstr>
      <vt:lpstr>Работа с текстовой областью документа </vt:lpstr>
      <vt:lpstr>Дискретная переменная (ранжированная переменная)  </vt:lpstr>
      <vt:lpstr>х :=0.1, 0.3 .. 1.5. i := 1.. 5 j :=5 .. 1.</vt:lpstr>
      <vt:lpstr>Задача. Протабулировать функцию синуса, если х меняется на отрезке  от -180 до +180° с шагом 60°.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3. Система компьютерной алгебры Mathcad</dc:title>
  <dc:creator>GAPS</dc:creator>
  <cp:lastModifiedBy>Михайлова Павла Геннадьевна</cp:lastModifiedBy>
  <cp:revision>62</cp:revision>
  <dcterms:created xsi:type="dcterms:W3CDTF">2020-03-04T05:14:58Z</dcterms:created>
  <dcterms:modified xsi:type="dcterms:W3CDTF">2023-09-28T11:28:52Z</dcterms:modified>
</cp:coreProperties>
</file>