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98" r:id="rId3"/>
    <p:sldId id="374" r:id="rId4"/>
    <p:sldId id="300" r:id="rId5"/>
    <p:sldId id="377" r:id="rId6"/>
    <p:sldId id="362" r:id="rId7"/>
    <p:sldId id="375" r:id="rId8"/>
    <p:sldId id="371" r:id="rId9"/>
    <p:sldId id="368" r:id="rId10"/>
    <p:sldId id="261" r:id="rId11"/>
    <p:sldId id="269" r:id="rId12"/>
    <p:sldId id="271" r:id="rId13"/>
    <p:sldId id="270" r:id="rId14"/>
    <p:sldId id="367" r:id="rId15"/>
    <p:sldId id="382" r:id="rId16"/>
    <p:sldId id="279" r:id="rId17"/>
    <p:sldId id="283" r:id="rId18"/>
    <p:sldId id="380" r:id="rId19"/>
    <p:sldId id="285" r:id="rId20"/>
    <p:sldId id="384" r:id="rId21"/>
    <p:sldId id="378" r:id="rId22"/>
    <p:sldId id="383" r:id="rId23"/>
    <p:sldId id="286" r:id="rId24"/>
    <p:sldId id="379" r:id="rId25"/>
    <p:sldId id="355" r:id="rId26"/>
    <p:sldId id="357"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11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86EB3-50F9-4983-822A-70D2ABD74A00}" type="datetimeFigureOut">
              <a:rPr lang="ru-RU" smtClean="0"/>
              <a:t>05.03.2023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97AF7C-A129-459A-8616-61E2247836A2}" type="slidenum">
              <a:rPr lang="ru-RU" smtClean="0"/>
              <a:t>‹#›</a:t>
            </a:fld>
            <a:endParaRPr lang="ru-RU"/>
          </a:p>
        </p:txBody>
      </p:sp>
    </p:spTree>
    <p:extLst>
      <p:ext uri="{BB962C8B-B14F-4D97-AF65-F5344CB8AC3E}">
        <p14:creationId xmlns:p14="http://schemas.microsoft.com/office/powerpoint/2010/main" val="3171573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57CF12B-71FF-4B67-B770-C0288ADCCE59}" type="slidenum">
              <a:rPr lang="ru-RU" smtClean="0"/>
              <a:pPr/>
              <a:t>2</a:t>
            </a:fld>
            <a:endParaRPr lang="ru-RU"/>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ru-RU"/>
          </a:p>
        </p:txBody>
      </p:sp>
    </p:spTree>
    <p:extLst>
      <p:ext uri="{BB962C8B-B14F-4D97-AF65-F5344CB8AC3E}">
        <p14:creationId xmlns:p14="http://schemas.microsoft.com/office/powerpoint/2010/main" val="135000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AFD83A4-C7D8-4639-B699-4F9757DD0B67}" type="slidenum">
              <a:rPr lang="ru-RU" smtClean="0"/>
              <a:pPr/>
              <a:t>7</a:t>
            </a:fld>
            <a:endParaRPr lang="ru-RU"/>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ru-RU"/>
          </a:p>
        </p:txBody>
      </p:sp>
    </p:spTree>
    <p:extLst>
      <p:ext uri="{BB962C8B-B14F-4D97-AF65-F5344CB8AC3E}">
        <p14:creationId xmlns:p14="http://schemas.microsoft.com/office/powerpoint/2010/main" val="197092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79F4B1D-49B4-4A76-9480-4741716E2188}" type="slidenum">
              <a:rPr lang="ru-RU" smtClean="0"/>
              <a:t>9</a:t>
            </a:fld>
            <a:endParaRPr lang="ru-RU"/>
          </a:p>
        </p:txBody>
      </p:sp>
    </p:spTree>
    <p:extLst>
      <p:ext uri="{BB962C8B-B14F-4D97-AF65-F5344CB8AC3E}">
        <p14:creationId xmlns:p14="http://schemas.microsoft.com/office/powerpoint/2010/main" val="316284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a:p>
            <a:endParaRPr lang="ru-RU" dirty="0"/>
          </a:p>
        </p:txBody>
      </p:sp>
      <p:sp>
        <p:nvSpPr>
          <p:cNvPr id="4" name="Номер слайда 3"/>
          <p:cNvSpPr>
            <a:spLocks noGrp="1"/>
          </p:cNvSpPr>
          <p:nvPr>
            <p:ph type="sldNum" sz="quarter" idx="10"/>
          </p:nvPr>
        </p:nvSpPr>
        <p:spPr/>
        <p:txBody>
          <a:bodyPr/>
          <a:lstStyle/>
          <a:p>
            <a:fld id="{19216E56-0A1A-4915-BF45-724D7141488C}" type="slidenum">
              <a:rPr lang="ru-RU" smtClean="0"/>
              <a:pPr/>
              <a:t>11</a:t>
            </a:fld>
            <a:endParaRPr lang="ru-RU"/>
          </a:p>
        </p:txBody>
      </p:sp>
    </p:spTree>
    <p:extLst>
      <p:ext uri="{BB962C8B-B14F-4D97-AF65-F5344CB8AC3E}">
        <p14:creationId xmlns:p14="http://schemas.microsoft.com/office/powerpoint/2010/main" val="1469265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9216E56-0A1A-4915-BF45-724D7141488C}" type="slidenum">
              <a:rPr lang="ru-RU" smtClean="0"/>
              <a:pPr/>
              <a:t>12</a:t>
            </a:fld>
            <a:endParaRPr lang="ru-RU"/>
          </a:p>
        </p:txBody>
      </p:sp>
    </p:spTree>
    <p:extLst>
      <p:ext uri="{BB962C8B-B14F-4D97-AF65-F5344CB8AC3E}">
        <p14:creationId xmlns:p14="http://schemas.microsoft.com/office/powerpoint/2010/main" val="1096851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79F4B1D-49B4-4A76-9480-4741716E2188}" type="slidenum">
              <a:rPr lang="ru-RU" smtClean="0"/>
              <a:t>14</a:t>
            </a:fld>
            <a:endParaRPr lang="ru-RU"/>
          </a:p>
        </p:txBody>
      </p:sp>
    </p:spTree>
    <p:extLst>
      <p:ext uri="{BB962C8B-B14F-4D97-AF65-F5344CB8AC3E}">
        <p14:creationId xmlns:p14="http://schemas.microsoft.com/office/powerpoint/2010/main" val="2678857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79F4B1D-49B4-4A76-9480-4741716E2188}" type="slidenum">
              <a:rPr lang="ru-RU" smtClean="0"/>
              <a:t>23</a:t>
            </a:fld>
            <a:endParaRPr lang="ru-RU"/>
          </a:p>
        </p:txBody>
      </p:sp>
    </p:spTree>
    <p:extLst>
      <p:ext uri="{BB962C8B-B14F-4D97-AF65-F5344CB8AC3E}">
        <p14:creationId xmlns:p14="http://schemas.microsoft.com/office/powerpoint/2010/main" val="1719126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B6962D-FE9A-F97D-C8B5-C6B79C40D04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0973E1FD-B83B-4912-BF5D-B84B89D14A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1168B980-5A02-9D40-EA12-AA760287CD52}"/>
              </a:ext>
            </a:extLst>
          </p:cNvPr>
          <p:cNvSpPr>
            <a:spLocks noGrp="1"/>
          </p:cNvSpPr>
          <p:nvPr>
            <p:ph type="dt" sz="half" idx="10"/>
          </p:nvPr>
        </p:nvSpPr>
        <p:spPr/>
        <p:txBody>
          <a:bodyPr/>
          <a:lstStyle/>
          <a:p>
            <a:fld id="{2DEA91DA-D65F-4535-877F-6479252C27DE}" type="datetimeFigureOut">
              <a:rPr lang="ru-RU" smtClean="0"/>
              <a:t>05.03.2023</a:t>
            </a:fld>
            <a:endParaRPr lang="ru-RU"/>
          </a:p>
        </p:txBody>
      </p:sp>
      <p:sp>
        <p:nvSpPr>
          <p:cNvPr id="5" name="Нижний колонтитул 4">
            <a:extLst>
              <a:ext uri="{FF2B5EF4-FFF2-40B4-BE49-F238E27FC236}">
                <a16:creationId xmlns:a16="http://schemas.microsoft.com/office/drawing/2014/main" id="{8C3CE13E-7F06-A5BC-EB22-B089DE6D4F3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C72EFB5-ECB2-FDCB-1EBF-6F1380A8B53C}"/>
              </a:ext>
            </a:extLst>
          </p:cNvPr>
          <p:cNvSpPr>
            <a:spLocks noGrp="1"/>
          </p:cNvSpPr>
          <p:nvPr>
            <p:ph type="sldNum" sz="quarter" idx="12"/>
          </p:nvPr>
        </p:nvSpPr>
        <p:spPr/>
        <p:txBody>
          <a:bodyPr/>
          <a:lstStyle/>
          <a:p>
            <a:fld id="{BD259B0B-7949-4F68-A37A-BB29DC13FB5D}" type="slidenum">
              <a:rPr lang="ru-RU" smtClean="0"/>
              <a:t>‹#›</a:t>
            </a:fld>
            <a:endParaRPr lang="ru-RU"/>
          </a:p>
        </p:txBody>
      </p:sp>
    </p:spTree>
    <p:extLst>
      <p:ext uri="{BB962C8B-B14F-4D97-AF65-F5344CB8AC3E}">
        <p14:creationId xmlns:p14="http://schemas.microsoft.com/office/powerpoint/2010/main" val="2800662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F000FA-B40A-9F07-25DB-8B05109CF177}"/>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801FAAEB-B5E2-30EC-0190-5DECAD7AC0D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73470DA-99EB-523D-2B44-E488556109FF}"/>
              </a:ext>
            </a:extLst>
          </p:cNvPr>
          <p:cNvSpPr>
            <a:spLocks noGrp="1"/>
          </p:cNvSpPr>
          <p:nvPr>
            <p:ph type="dt" sz="half" idx="10"/>
          </p:nvPr>
        </p:nvSpPr>
        <p:spPr/>
        <p:txBody>
          <a:bodyPr/>
          <a:lstStyle/>
          <a:p>
            <a:fld id="{2DEA91DA-D65F-4535-877F-6479252C27DE}" type="datetimeFigureOut">
              <a:rPr lang="ru-RU" smtClean="0"/>
              <a:t>05.03.2023</a:t>
            </a:fld>
            <a:endParaRPr lang="ru-RU"/>
          </a:p>
        </p:txBody>
      </p:sp>
      <p:sp>
        <p:nvSpPr>
          <p:cNvPr id="5" name="Нижний колонтитул 4">
            <a:extLst>
              <a:ext uri="{FF2B5EF4-FFF2-40B4-BE49-F238E27FC236}">
                <a16:creationId xmlns:a16="http://schemas.microsoft.com/office/drawing/2014/main" id="{E8FB7F45-24FC-C2F4-760E-FA28CCF6C17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1943749-DF04-4FA8-946A-BF60EC63DA0B}"/>
              </a:ext>
            </a:extLst>
          </p:cNvPr>
          <p:cNvSpPr>
            <a:spLocks noGrp="1"/>
          </p:cNvSpPr>
          <p:nvPr>
            <p:ph type="sldNum" sz="quarter" idx="12"/>
          </p:nvPr>
        </p:nvSpPr>
        <p:spPr/>
        <p:txBody>
          <a:bodyPr/>
          <a:lstStyle/>
          <a:p>
            <a:fld id="{BD259B0B-7949-4F68-A37A-BB29DC13FB5D}" type="slidenum">
              <a:rPr lang="ru-RU" smtClean="0"/>
              <a:t>‹#›</a:t>
            </a:fld>
            <a:endParaRPr lang="ru-RU"/>
          </a:p>
        </p:txBody>
      </p:sp>
    </p:spTree>
    <p:extLst>
      <p:ext uri="{BB962C8B-B14F-4D97-AF65-F5344CB8AC3E}">
        <p14:creationId xmlns:p14="http://schemas.microsoft.com/office/powerpoint/2010/main" val="1689034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4EE97CE2-1BA9-E093-547A-DFF947A12FC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E4F8EBE4-6D55-089F-BB71-8FE2E9607D1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D4E02C8-3FD2-07DC-A24E-EBDD49F9393A}"/>
              </a:ext>
            </a:extLst>
          </p:cNvPr>
          <p:cNvSpPr>
            <a:spLocks noGrp="1"/>
          </p:cNvSpPr>
          <p:nvPr>
            <p:ph type="dt" sz="half" idx="10"/>
          </p:nvPr>
        </p:nvSpPr>
        <p:spPr/>
        <p:txBody>
          <a:bodyPr/>
          <a:lstStyle/>
          <a:p>
            <a:fld id="{2DEA91DA-D65F-4535-877F-6479252C27DE}" type="datetimeFigureOut">
              <a:rPr lang="ru-RU" smtClean="0"/>
              <a:t>05.03.2023</a:t>
            </a:fld>
            <a:endParaRPr lang="ru-RU"/>
          </a:p>
        </p:txBody>
      </p:sp>
      <p:sp>
        <p:nvSpPr>
          <p:cNvPr id="5" name="Нижний колонтитул 4">
            <a:extLst>
              <a:ext uri="{FF2B5EF4-FFF2-40B4-BE49-F238E27FC236}">
                <a16:creationId xmlns:a16="http://schemas.microsoft.com/office/drawing/2014/main" id="{4A04307C-7B3C-F9D5-7331-472BF2CC3E1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DAFE90B-383E-52BC-F484-02D826B480D0}"/>
              </a:ext>
            </a:extLst>
          </p:cNvPr>
          <p:cNvSpPr>
            <a:spLocks noGrp="1"/>
          </p:cNvSpPr>
          <p:nvPr>
            <p:ph type="sldNum" sz="quarter" idx="12"/>
          </p:nvPr>
        </p:nvSpPr>
        <p:spPr/>
        <p:txBody>
          <a:bodyPr/>
          <a:lstStyle/>
          <a:p>
            <a:fld id="{BD259B0B-7949-4F68-A37A-BB29DC13FB5D}" type="slidenum">
              <a:rPr lang="ru-RU" smtClean="0"/>
              <a:t>‹#›</a:t>
            </a:fld>
            <a:endParaRPr lang="ru-RU"/>
          </a:p>
        </p:txBody>
      </p:sp>
    </p:spTree>
    <p:extLst>
      <p:ext uri="{BB962C8B-B14F-4D97-AF65-F5344CB8AC3E}">
        <p14:creationId xmlns:p14="http://schemas.microsoft.com/office/powerpoint/2010/main" val="239764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61453A-8BA8-01E1-5BA5-D8C1C37EC8A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F06744B-F23F-0EF7-3CE1-71815EFD515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BEFCADA-2919-62D2-B7E3-F449BFB76748}"/>
              </a:ext>
            </a:extLst>
          </p:cNvPr>
          <p:cNvSpPr>
            <a:spLocks noGrp="1"/>
          </p:cNvSpPr>
          <p:nvPr>
            <p:ph type="dt" sz="half" idx="10"/>
          </p:nvPr>
        </p:nvSpPr>
        <p:spPr/>
        <p:txBody>
          <a:bodyPr/>
          <a:lstStyle/>
          <a:p>
            <a:fld id="{2DEA91DA-D65F-4535-877F-6479252C27DE}" type="datetimeFigureOut">
              <a:rPr lang="ru-RU" smtClean="0"/>
              <a:t>05.03.2023</a:t>
            </a:fld>
            <a:endParaRPr lang="ru-RU"/>
          </a:p>
        </p:txBody>
      </p:sp>
      <p:sp>
        <p:nvSpPr>
          <p:cNvPr id="5" name="Нижний колонтитул 4">
            <a:extLst>
              <a:ext uri="{FF2B5EF4-FFF2-40B4-BE49-F238E27FC236}">
                <a16:creationId xmlns:a16="http://schemas.microsoft.com/office/drawing/2014/main" id="{61935E7B-EED1-D430-1DD2-CA7A8390C9C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AEB820B-5B80-1D66-3084-2242A6D474A9}"/>
              </a:ext>
            </a:extLst>
          </p:cNvPr>
          <p:cNvSpPr>
            <a:spLocks noGrp="1"/>
          </p:cNvSpPr>
          <p:nvPr>
            <p:ph type="sldNum" sz="quarter" idx="12"/>
          </p:nvPr>
        </p:nvSpPr>
        <p:spPr/>
        <p:txBody>
          <a:bodyPr/>
          <a:lstStyle/>
          <a:p>
            <a:fld id="{BD259B0B-7949-4F68-A37A-BB29DC13FB5D}" type="slidenum">
              <a:rPr lang="ru-RU" smtClean="0"/>
              <a:t>‹#›</a:t>
            </a:fld>
            <a:endParaRPr lang="ru-RU"/>
          </a:p>
        </p:txBody>
      </p:sp>
    </p:spTree>
    <p:extLst>
      <p:ext uri="{BB962C8B-B14F-4D97-AF65-F5344CB8AC3E}">
        <p14:creationId xmlns:p14="http://schemas.microsoft.com/office/powerpoint/2010/main" val="1068248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5E32C2-79CB-EE9C-C684-DCC2C799EC75}"/>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C65949F-0152-A767-6769-780CCCE888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C6E3857-8DA0-05E0-51BB-0192845C6FCA}"/>
              </a:ext>
            </a:extLst>
          </p:cNvPr>
          <p:cNvSpPr>
            <a:spLocks noGrp="1"/>
          </p:cNvSpPr>
          <p:nvPr>
            <p:ph type="dt" sz="half" idx="10"/>
          </p:nvPr>
        </p:nvSpPr>
        <p:spPr/>
        <p:txBody>
          <a:bodyPr/>
          <a:lstStyle/>
          <a:p>
            <a:fld id="{2DEA91DA-D65F-4535-877F-6479252C27DE}" type="datetimeFigureOut">
              <a:rPr lang="ru-RU" smtClean="0"/>
              <a:t>05.03.2023</a:t>
            </a:fld>
            <a:endParaRPr lang="ru-RU"/>
          </a:p>
        </p:txBody>
      </p:sp>
      <p:sp>
        <p:nvSpPr>
          <p:cNvPr id="5" name="Нижний колонтитул 4">
            <a:extLst>
              <a:ext uri="{FF2B5EF4-FFF2-40B4-BE49-F238E27FC236}">
                <a16:creationId xmlns:a16="http://schemas.microsoft.com/office/drawing/2014/main" id="{B31E85DF-2A41-39FB-F093-0DF56AB90B6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9780878-BAE5-2817-23FD-5845652DAF1F}"/>
              </a:ext>
            </a:extLst>
          </p:cNvPr>
          <p:cNvSpPr>
            <a:spLocks noGrp="1"/>
          </p:cNvSpPr>
          <p:nvPr>
            <p:ph type="sldNum" sz="quarter" idx="12"/>
          </p:nvPr>
        </p:nvSpPr>
        <p:spPr/>
        <p:txBody>
          <a:bodyPr/>
          <a:lstStyle/>
          <a:p>
            <a:fld id="{BD259B0B-7949-4F68-A37A-BB29DC13FB5D}" type="slidenum">
              <a:rPr lang="ru-RU" smtClean="0"/>
              <a:t>‹#›</a:t>
            </a:fld>
            <a:endParaRPr lang="ru-RU"/>
          </a:p>
        </p:txBody>
      </p:sp>
    </p:spTree>
    <p:extLst>
      <p:ext uri="{BB962C8B-B14F-4D97-AF65-F5344CB8AC3E}">
        <p14:creationId xmlns:p14="http://schemas.microsoft.com/office/powerpoint/2010/main" val="3255632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F0BB99-443E-3D7F-E757-F72FC84114A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522A99E-6C74-B958-703E-DD7945FEAE2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04A33A3-1AD6-13AE-5C60-4D90418D366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AAE56454-4ACB-A028-D2DA-4DD86521FC06}"/>
              </a:ext>
            </a:extLst>
          </p:cNvPr>
          <p:cNvSpPr>
            <a:spLocks noGrp="1"/>
          </p:cNvSpPr>
          <p:nvPr>
            <p:ph type="dt" sz="half" idx="10"/>
          </p:nvPr>
        </p:nvSpPr>
        <p:spPr/>
        <p:txBody>
          <a:bodyPr/>
          <a:lstStyle/>
          <a:p>
            <a:fld id="{2DEA91DA-D65F-4535-877F-6479252C27DE}" type="datetimeFigureOut">
              <a:rPr lang="ru-RU" smtClean="0"/>
              <a:t>05.03.2023</a:t>
            </a:fld>
            <a:endParaRPr lang="ru-RU"/>
          </a:p>
        </p:txBody>
      </p:sp>
      <p:sp>
        <p:nvSpPr>
          <p:cNvPr id="6" name="Нижний колонтитул 5">
            <a:extLst>
              <a:ext uri="{FF2B5EF4-FFF2-40B4-BE49-F238E27FC236}">
                <a16:creationId xmlns:a16="http://schemas.microsoft.com/office/drawing/2014/main" id="{51571F42-0E19-7C49-85F1-5A3B763DC21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5A92966-DEAA-F39C-E74A-D5FC9048108A}"/>
              </a:ext>
            </a:extLst>
          </p:cNvPr>
          <p:cNvSpPr>
            <a:spLocks noGrp="1"/>
          </p:cNvSpPr>
          <p:nvPr>
            <p:ph type="sldNum" sz="quarter" idx="12"/>
          </p:nvPr>
        </p:nvSpPr>
        <p:spPr/>
        <p:txBody>
          <a:bodyPr/>
          <a:lstStyle/>
          <a:p>
            <a:fld id="{BD259B0B-7949-4F68-A37A-BB29DC13FB5D}" type="slidenum">
              <a:rPr lang="ru-RU" smtClean="0"/>
              <a:t>‹#›</a:t>
            </a:fld>
            <a:endParaRPr lang="ru-RU"/>
          </a:p>
        </p:txBody>
      </p:sp>
    </p:spTree>
    <p:extLst>
      <p:ext uri="{BB962C8B-B14F-4D97-AF65-F5344CB8AC3E}">
        <p14:creationId xmlns:p14="http://schemas.microsoft.com/office/powerpoint/2010/main" val="475970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A970C0-2BEB-D18D-90A4-FAE2148E278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B8FB3F38-2DFB-1C4A-D12E-43FFE7EE22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76ABA93-DC71-4A35-A6A9-42AA692D6CB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DD9418CD-9E22-813C-6D55-8829EE450C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0E7A169-FA60-6A69-FF04-84C29ACAE0A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BC1F2CF-7947-2659-1134-3D8B7638C8F5}"/>
              </a:ext>
            </a:extLst>
          </p:cNvPr>
          <p:cNvSpPr>
            <a:spLocks noGrp="1"/>
          </p:cNvSpPr>
          <p:nvPr>
            <p:ph type="dt" sz="half" idx="10"/>
          </p:nvPr>
        </p:nvSpPr>
        <p:spPr/>
        <p:txBody>
          <a:bodyPr/>
          <a:lstStyle/>
          <a:p>
            <a:fld id="{2DEA91DA-D65F-4535-877F-6479252C27DE}" type="datetimeFigureOut">
              <a:rPr lang="ru-RU" smtClean="0"/>
              <a:t>05.03.2023</a:t>
            </a:fld>
            <a:endParaRPr lang="ru-RU"/>
          </a:p>
        </p:txBody>
      </p:sp>
      <p:sp>
        <p:nvSpPr>
          <p:cNvPr id="8" name="Нижний колонтитул 7">
            <a:extLst>
              <a:ext uri="{FF2B5EF4-FFF2-40B4-BE49-F238E27FC236}">
                <a16:creationId xmlns:a16="http://schemas.microsoft.com/office/drawing/2014/main" id="{9C91BA1F-1C8C-C308-2751-B58CD27F01A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CB58CEB-8BD9-E0E1-5E43-C8E2E5C71F7B}"/>
              </a:ext>
            </a:extLst>
          </p:cNvPr>
          <p:cNvSpPr>
            <a:spLocks noGrp="1"/>
          </p:cNvSpPr>
          <p:nvPr>
            <p:ph type="sldNum" sz="quarter" idx="12"/>
          </p:nvPr>
        </p:nvSpPr>
        <p:spPr/>
        <p:txBody>
          <a:bodyPr/>
          <a:lstStyle/>
          <a:p>
            <a:fld id="{BD259B0B-7949-4F68-A37A-BB29DC13FB5D}" type="slidenum">
              <a:rPr lang="ru-RU" smtClean="0"/>
              <a:t>‹#›</a:t>
            </a:fld>
            <a:endParaRPr lang="ru-RU"/>
          </a:p>
        </p:txBody>
      </p:sp>
    </p:spTree>
    <p:extLst>
      <p:ext uri="{BB962C8B-B14F-4D97-AF65-F5344CB8AC3E}">
        <p14:creationId xmlns:p14="http://schemas.microsoft.com/office/powerpoint/2010/main" val="3614514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6C5375-BFE9-B962-5BB0-12D4D4A9B4B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842A2573-DDB0-3646-4433-6463D421A885}"/>
              </a:ext>
            </a:extLst>
          </p:cNvPr>
          <p:cNvSpPr>
            <a:spLocks noGrp="1"/>
          </p:cNvSpPr>
          <p:nvPr>
            <p:ph type="dt" sz="half" idx="10"/>
          </p:nvPr>
        </p:nvSpPr>
        <p:spPr/>
        <p:txBody>
          <a:bodyPr/>
          <a:lstStyle/>
          <a:p>
            <a:fld id="{2DEA91DA-D65F-4535-877F-6479252C27DE}" type="datetimeFigureOut">
              <a:rPr lang="ru-RU" smtClean="0"/>
              <a:t>05.03.2023</a:t>
            </a:fld>
            <a:endParaRPr lang="ru-RU"/>
          </a:p>
        </p:txBody>
      </p:sp>
      <p:sp>
        <p:nvSpPr>
          <p:cNvPr id="4" name="Нижний колонтитул 3">
            <a:extLst>
              <a:ext uri="{FF2B5EF4-FFF2-40B4-BE49-F238E27FC236}">
                <a16:creationId xmlns:a16="http://schemas.microsoft.com/office/drawing/2014/main" id="{2E6D06C3-A5C6-D346-9FBC-AC07B39FE6EB}"/>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00AC369-D4C2-9BE4-7B16-6D7CF102BFEA}"/>
              </a:ext>
            </a:extLst>
          </p:cNvPr>
          <p:cNvSpPr>
            <a:spLocks noGrp="1"/>
          </p:cNvSpPr>
          <p:nvPr>
            <p:ph type="sldNum" sz="quarter" idx="12"/>
          </p:nvPr>
        </p:nvSpPr>
        <p:spPr/>
        <p:txBody>
          <a:bodyPr/>
          <a:lstStyle/>
          <a:p>
            <a:fld id="{BD259B0B-7949-4F68-A37A-BB29DC13FB5D}" type="slidenum">
              <a:rPr lang="ru-RU" smtClean="0"/>
              <a:t>‹#›</a:t>
            </a:fld>
            <a:endParaRPr lang="ru-RU"/>
          </a:p>
        </p:txBody>
      </p:sp>
    </p:spTree>
    <p:extLst>
      <p:ext uri="{BB962C8B-B14F-4D97-AF65-F5344CB8AC3E}">
        <p14:creationId xmlns:p14="http://schemas.microsoft.com/office/powerpoint/2010/main" val="2780393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E674659-1618-F071-B779-BFD4EFA8B82C}"/>
              </a:ext>
            </a:extLst>
          </p:cNvPr>
          <p:cNvSpPr>
            <a:spLocks noGrp="1"/>
          </p:cNvSpPr>
          <p:nvPr>
            <p:ph type="dt" sz="half" idx="10"/>
          </p:nvPr>
        </p:nvSpPr>
        <p:spPr/>
        <p:txBody>
          <a:bodyPr/>
          <a:lstStyle/>
          <a:p>
            <a:fld id="{2DEA91DA-D65F-4535-877F-6479252C27DE}" type="datetimeFigureOut">
              <a:rPr lang="ru-RU" smtClean="0"/>
              <a:t>05.03.2023</a:t>
            </a:fld>
            <a:endParaRPr lang="ru-RU"/>
          </a:p>
        </p:txBody>
      </p:sp>
      <p:sp>
        <p:nvSpPr>
          <p:cNvPr id="3" name="Нижний колонтитул 2">
            <a:extLst>
              <a:ext uri="{FF2B5EF4-FFF2-40B4-BE49-F238E27FC236}">
                <a16:creationId xmlns:a16="http://schemas.microsoft.com/office/drawing/2014/main" id="{24F87B71-AF92-50EA-22B7-1163BB505E9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99D2C123-7226-9E71-75E8-1670137DE76B}"/>
              </a:ext>
            </a:extLst>
          </p:cNvPr>
          <p:cNvSpPr>
            <a:spLocks noGrp="1"/>
          </p:cNvSpPr>
          <p:nvPr>
            <p:ph type="sldNum" sz="quarter" idx="12"/>
          </p:nvPr>
        </p:nvSpPr>
        <p:spPr/>
        <p:txBody>
          <a:bodyPr/>
          <a:lstStyle/>
          <a:p>
            <a:fld id="{BD259B0B-7949-4F68-A37A-BB29DC13FB5D}" type="slidenum">
              <a:rPr lang="ru-RU" smtClean="0"/>
              <a:t>‹#›</a:t>
            </a:fld>
            <a:endParaRPr lang="ru-RU"/>
          </a:p>
        </p:txBody>
      </p:sp>
    </p:spTree>
    <p:extLst>
      <p:ext uri="{BB962C8B-B14F-4D97-AF65-F5344CB8AC3E}">
        <p14:creationId xmlns:p14="http://schemas.microsoft.com/office/powerpoint/2010/main" val="3375486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31666A-7FF4-614C-BB67-D6858E3A93E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D25384E-5295-71F6-21BC-DA7EAFA0C7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E9E11A7-25C3-789D-ED1D-ECB6876A74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8E60633-A650-533E-5B71-2161B99C8730}"/>
              </a:ext>
            </a:extLst>
          </p:cNvPr>
          <p:cNvSpPr>
            <a:spLocks noGrp="1"/>
          </p:cNvSpPr>
          <p:nvPr>
            <p:ph type="dt" sz="half" idx="10"/>
          </p:nvPr>
        </p:nvSpPr>
        <p:spPr/>
        <p:txBody>
          <a:bodyPr/>
          <a:lstStyle/>
          <a:p>
            <a:fld id="{2DEA91DA-D65F-4535-877F-6479252C27DE}" type="datetimeFigureOut">
              <a:rPr lang="ru-RU" smtClean="0"/>
              <a:t>05.03.2023</a:t>
            </a:fld>
            <a:endParaRPr lang="ru-RU"/>
          </a:p>
        </p:txBody>
      </p:sp>
      <p:sp>
        <p:nvSpPr>
          <p:cNvPr id="6" name="Нижний колонтитул 5">
            <a:extLst>
              <a:ext uri="{FF2B5EF4-FFF2-40B4-BE49-F238E27FC236}">
                <a16:creationId xmlns:a16="http://schemas.microsoft.com/office/drawing/2014/main" id="{D83B321B-2416-92EE-17F7-E9E1A317C64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345EC34-590A-EACA-6902-9A83B86B0FC5}"/>
              </a:ext>
            </a:extLst>
          </p:cNvPr>
          <p:cNvSpPr>
            <a:spLocks noGrp="1"/>
          </p:cNvSpPr>
          <p:nvPr>
            <p:ph type="sldNum" sz="quarter" idx="12"/>
          </p:nvPr>
        </p:nvSpPr>
        <p:spPr/>
        <p:txBody>
          <a:bodyPr/>
          <a:lstStyle/>
          <a:p>
            <a:fld id="{BD259B0B-7949-4F68-A37A-BB29DC13FB5D}" type="slidenum">
              <a:rPr lang="ru-RU" smtClean="0"/>
              <a:t>‹#›</a:t>
            </a:fld>
            <a:endParaRPr lang="ru-RU"/>
          </a:p>
        </p:txBody>
      </p:sp>
    </p:spTree>
    <p:extLst>
      <p:ext uri="{BB962C8B-B14F-4D97-AF65-F5344CB8AC3E}">
        <p14:creationId xmlns:p14="http://schemas.microsoft.com/office/powerpoint/2010/main" val="138050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B50D3F-75EF-F645-B63B-7C740D2D757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66AE5F5-3C89-BBEB-2E38-56EA9F4273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9AEC02A0-132E-32A9-17C0-245B42E29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4F78797-8B81-D247-902E-5D29975ED4D4}"/>
              </a:ext>
            </a:extLst>
          </p:cNvPr>
          <p:cNvSpPr>
            <a:spLocks noGrp="1"/>
          </p:cNvSpPr>
          <p:nvPr>
            <p:ph type="dt" sz="half" idx="10"/>
          </p:nvPr>
        </p:nvSpPr>
        <p:spPr/>
        <p:txBody>
          <a:bodyPr/>
          <a:lstStyle/>
          <a:p>
            <a:fld id="{2DEA91DA-D65F-4535-877F-6479252C27DE}" type="datetimeFigureOut">
              <a:rPr lang="ru-RU" smtClean="0"/>
              <a:t>05.03.2023</a:t>
            </a:fld>
            <a:endParaRPr lang="ru-RU"/>
          </a:p>
        </p:txBody>
      </p:sp>
      <p:sp>
        <p:nvSpPr>
          <p:cNvPr id="6" name="Нижний колонтитул 5">
            <a:extLst>
              <a:ext uri="{FF2B5EF4-FFF2-40B4-BE49-F238E27FC236}">
                <a16:creationId xmlns:a16="http://schemas.microsoft.com/office/drawing/2014/main" id="{DED09636-AA2C-8B23-9E72-A0CED97FBBC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B31A362-1709-5356-3C88-26BFC4AE5F9C}"/>
              </a:ext>
            </a:extLst>
          </p:cNvPr>
          <p:cNvSpPr>
            <a:spLocks noGrp="1"/>
          </p:cNvSpPr>
          <p:nvPr>
            <p:ph type="sldNum" sz="quarter" idx="12"/>
          </p:nvPr>
        </p:nvSpPr>
        <p:spPr/>
        <p:txBody>
          <a:bodyPr/>
          <a:lstStyle/>
          <a:p>
            <a:fld id="{BD259B0B-7949-4F68-A37A-BB29DC13FB5D}" type="slidenum">
              <a:rPr lang="ru-RU" smtClean="0"/>
              <a:t>‹#›</a:t>
            </a:fld>
            <a:endParaRPr lang="ru-RU"/>
          </a:p>
        </p:txBody>
      </p:sp>
    </p:spTree>
    <p:extLst>
      <p:ext uri="{BB962C8B-B14F-4D97-AF65-F5344CB8AC3E}">
        <p14:creationId xmlns:p14="http://schemas.microsoft.com/office/powerpoint/2010/main" val="3543848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242980-7B1D-F7D4-DD9C-3888B422F8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8168E96-1C4B-AF95-DECE-01971E1269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0E41A18-D089-1D15-CA4F-4BF75E2DEE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A91DA-D65F-4535-877F-6479252C27DE}" type="datetimeFigureOut">
              <a:rPr lang="ru-RU" smtClean="0"/>
              <a:t>05.03.2023</a:t>
            </a:fld>
            <a:endParaRPr lang="ru-RU"/>
          </a:p>
        </p:txBody>
      </p:sp>
      <p:sp>
        <p:nvSpPr>
          <p:cNvPr id="5" name="Нижний колонтитул 4">
            <a:extLst>
              <a:ext uri="{FF2B5EF4-FFF2-40B4-BE49-F238E27FC236}">
                <a16:creationId xmlns:a16="http://schemas.microsoft.com/office/drawing/2014/main" id="{92A77EE0-E81C-22EE-1062-C97F19CE6C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C0FF59E8-BAF4-106E-227D-2F647497B6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59B0B-7949-4F68-A37A-BB29DC13FB5D}" type="slidenum">
              <a:rPr lang="ru-RU" smtClean="0"/>
              <a:t>‹#›</a:t>
            </a:fld>
            <a:endParaRPr lang="ru-RU"/>
          </a:p>
        </p:txBody>
      </p:sp>
    </p:spTree>
    <p:extLst>
      <p:ext uri="{BB962C8B-B14F-4D97-AF65-F5344CB8AC3E}">
        <p14:creationId xmlns:p14="http://schemas.microsoft.com/office/powerpoint/2010/main" val="2912959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culture.ru/persons/8127/nikolai-gogo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C4BBCD-6DF2-7891-2907-F6BA83FA5CD5}"/>
              </a:ext>
            </a:extLst>
          </p:cNvPr>
          <p:cNvSpPr>
            <a:spLocks noGrp="1"/>
          </p:cNvSpPr>
          <p:nvPr>
            <p:ph type="ctrTitle"/>
          </p:nvPr>
        </p:nvSpPr>
        <p:spPr>
          <a:xfrm>
            <a:off x="874815" y="798703"/>
            <a:ext cx="7372038" cy="3072015"/>
          </a:xfrm>
        </p:spPr>
        <p:txBody>
          <a:bodyPr anchor="b">
            <a:normAutofit/>
          </a:bodyPr>
          <a:lstStyle/>
          <a:p>
            <a:r>
              <a:rPr lang="ru-RU" dirty="0"/>
              <a:t>О риторическом тексте</a:t>
            </a:r>
          </a:p>
        </p:txBody>
      </p:sp>
      <p:sp>
        <p:nvSpPr>
          <p:cNvPr id="3" name="Подзаголовок 2">
            <a:extLst>
              <a:ext uri="{FF2B5EF4-FFF2-40B4-BE49-F238E27FC236}">
                <a16:creationId xmlns:a16="http://schemas.microsoft.com/office/drawing/2014/main" id="{F35CE176-81CD-606F-C22D-F09798FFC7F4}"/>
              </a:ext>
            </a:extLst>
          </p:cNvPr>
          <p:cNvSpPr>
            <a:spLocks noGrp="1"/>
          </p:cNvSpPr>
          <p:nvPr>
            <p:ph type="subTitle" idx="1"/>
          </p:nvPr>
        </p:nvSpPr>
        <p:spPr>
          <a:xfrm>
            <a:off x="870148" y="3962792"/>
            <a:ext cx="5221185" cy="2403502"/>
          </a:xfrm>
        </p:spPr>
        <p:txBody>
          <a:bodyPr anchor="t">
            <a:normAutofit/>
          </a:bodyPr>
          <a:lstStyle/>
          <a:p>
            <a:pPr marL="457200" indent="-457200">
              <a:buFont typeface="+mj-lt"/>
              <a:buAutoNum type="arabicPeriod"/>
            </a:pPr>
            <a:r>
              <a:rPr lang="ru-RU" sz="2000" b="1" dirty="0"/>
              <a:t>Понятие текста и риторического текста</a:t>
            </a:r>
          </a:p>
          <a:p>
            <a:pPr marL="457200" indent="-457200">
              <a:buFont typeface="+mj-lt"/>
              <a:buAutoNum type="arabicPeriod"/>
            </a:pPr>
            <a:r>
              <a:rPr lang="ru-RU" sz="2000" b="1" dirty="0"/>
              <a:t>Особенности составления риторического текста разных типов </a:t>
            </a:r>
            <a:r>
              <a:rPr lang="ru-RU" sz="2000" b="1" i="1" dirty="0"/>
              <a:t>(описание, повествование, рассуждение)</a:t>
            </a:r>
          </a:p>
        </p:txBody>
      </p:sp>
      <p:pic>
        <p:nvPicPr>
          <p:cNvPr id="2050" name="Picture 2" descr="Зачем нужна риторика? | Школа риторики и дипломатии &quot;Dispute&quot;">
            <a:extLst>
              <a:ext uri="{FF2B5EF4-FFF2-40B4-BE49-F238E27FC236}">
                <a16:creationId xmlns:a16="http://schemas.microsoft.com/office/drawing/2014/main" id="{DB9541E0-920C-470F-5073-0360E762B4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7048058" y="798703"/>
            <a:ext cx="6167610" cy="3164089"/>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52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1267" y="274638"/>
            <a:ext cx="8161866" cy="582594"/>
          </a:xfrm>
        </p:spPr>
        <p:txBody>
          <a:bodyPr>
            <a:normAutofit fontScale="90000"/>
          </a:bodyPr>
          <a:lstStyle/>
          <a:p>
            <a:r>
              <a:rPr lang="ru-RU" b="1" dirty="0">
                <a:solidFill>
                  <a:srgbClr val="FF0000"/>
                </a:solidFill>
              </a:rPr>
              <a:t>Изобразительно—выразительные   средства речи</a:t>
            </a:r>
            <a:endParaRPr lang="ru-RU" dirty="0">
              <a:solidFill>
                <a:srgbClr val="FF0000"/>
              </a:solidFill>
            </a:endParaRPr>
          </a:p>
        </p:txBody>
      </p:sp>
      <p:sp>
        <p:nvSpPr>
          <p:cNvPr id="3" name="Содержимое 2"/>
          <p:cNvSpPr>
            <a:spLocks noGrp="1"/>
          </p:cNvSpPr>
          <p:nvPr>
            <p:ph idx="1"/>
          </p:nvPr>
        </p:nvSpPr>
        <p:spPr>
          <a:xfrm>
            <a:off x="314794" y="1095024"/>
            <a:ext cx="11572406" cy="5644445"/>
          </a:xfrm>
        </p:spPr>
        <p:txBody>
          <a:bodyPr>
            <a:normAutofit/>
          </a:bodyPr>
          <a:lstStyle/>
          <a:p>
            <a:pPr>
              <a:buNone/>
            </a:pPr>
            <a:r>
              <a:rPr lang="ru-RU" b="1" dirty="0"/>
              <a:t> фразеологизмы,</a:t>
            </a:r>
          </a:p>
          <a:p>
            <a:pPr>
              <a:buNone/>
            </a:pPr>
            <a:r>
              <a:rPr lang="ru-RU" b="1" dirty="0"/>
              <a:t>пословицы, поговорки,</a:t>
            </a:r>
          </a:p>
          <a:p>
            <a:pPr>
              <a:buNone/>
            </a:pPr>
            <a:r>
              <a:rPr lang="ru-RU" b="1" dirty="0"/>
              <a:t>крылатые выражения, </a:t>
            </a:r>
          </a:p>
          <a:p>
            <a:pPr>
              <a:buNone/>
            </a:pPr>
            <a:r>
              <a:rPr lang="ru-RU" b="1" dirty="0"/>
              <a:t>риторические приемы – тропы и фигуры</a:t>
            </a:r>
          </a:p>
          <a:p>
            <a:pPr>
              <a:buNone/>
            </a:pPr>
            <a:r>
              <a:rPr lang="ru-RU" sz="2200" b="1" dirty="0"/>
              <a:t>способ построения высказывания: отклонение от нормы мотивировано  </a:t>
            </a:r>
          </a:p>
          <a:p>
            <a:pPr>
              <a:buNone/>
            </a:pPr>
            <a:r>
              <a:rPr lang="ru-RU" i="1" dirty="0"/>
              <a:t>Война приносит населению неисчислимые бедствия. </a:t>
            </a:r>
          </a:p>
          <a:p>
            <a:pPr>
              <a:buNone/>
            </a:pPr>
            <a:r>
              <a:rPr lang="ru-RU" i="1" dirty="0"/>
              <a:t>Война – это заплаканные лица, это слепые в черных очках, это улицы, заваленные обломками, и холод в нетопленых домах. </a:t>
            </a:r>
            <a:endParaRPr lang="ru-RU" dirty="0"/>
          </a:p>
        </p:txBody>
      </p:sp>
    </p:spTree>
    <p:extLst>
      <p:ext uri="{BB962C8B-B14F-4D97-AF65-F5344CB8AC3E}">
        <p14:creationId xmlns:p14="http://schemas.microsoft.com/office/powerpoint/2010/main" val="3191444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654032"/>
          </a:xfrm>
        </p:spPr>
        <p:txBody>
          <a:bodyPr>
            <a:normAutofit fontScale="90000"/>
          </a:bodyPr>
          <a:lstStyle/>
          <a:p>
            <a:r>
              <a:rPr lang="ru-RU" b="1" dirty="0">
                <a:solidFill>
                  <a:srgbClr val="FF0000"/>
                </a:solidFill>
              </a:rPr>
              <a:t>Выразительные средства </a:t>
            </a:r>
          </a:p>
        </p:txBody>
      </p:sp>
      <p:sp>
        <p:nvSpPr>
          <p:cNvPr id="3" name="Содержимое 2"/>
          <p:cNvSpPr>
            <a:spLocks noGrp="1"/>
          </p:cNvSpPr>
          <p:nvPr>
            <p:ph idx="1"/>
          </p:nvPr>
        </p:nvSpPr>
        <p:spPr>
          <a:xfrm>
            <a:off x="689547" y="1071546"/>
            <a:ext cx="11107711" cy="5786454"/>
          </a:xfrm>
        </p:spPr>
        <p:txBody>
          <a:bodyPr>
            <a:normAutofit/>
          </a:bodyPr>
          <a:lstStyle/>
          <a:p>
            <a:pPr lvl="0"/>
            <a:r>
              <a:rPr lang="ru-RU" dirty="0"/>
              <a:t>Пусть снова страна наша будет родиной востоковедения, страной «малых народов», сохранения их в «красной книге человечества». Пусть безотчетное стремление отдавать себя какому-либо святому  делу, что так отличало русских во все времена, снова займет достойное положение. </a:t>
            </a:r>
            <a:r>
              <a:rPr lang="ru-RU" i="1" dirty="0"/>
              <a:t>Д.С. Лихачев</a:t>
            </a:r>
            <a:r>
              <a:rPr lang="ru-RU" dirty="0"/>
              <a:t> </a:t>
            </a:r>
            <a:r>
              <a:rPr lang="ru-RU" i="1" dirty="0"/>
              <a:t>О национальном характере русских)</a:t>
            </a:r>
            <a:endParaRPr lang="ru-RU" dirty="0"/>
          </a:p>
          <a:p>
            <a:r>
              <a:rPr lang="ru-RU" dirty="0"/>
              <a:t>Сильный губернатор – большие права,  слабый губернатор – никаких прав;  публичный политик --республика известна в стране,  непубличный политик – о ней никто не знает. </a:t>
            </a:r>
          </a:p>
          <a:p>
            <a:r>
              <a:rPr lang="ru-RU" dirty="0"/>
              <a:t>Как ни совершенно крыло птицы, оно никогда не смогло бы поднять её ввысь, не опираясь на воздух. Факты – это воздух ученого. Без них вы никогда не сможете взлететь. Без них ваши теории – пустые потуги. </a:t>
            </a:r>
            <a:r>
              <a:rPr lang="ru-RU" i="1" dirty="0"/>
              <a:t>И.П.Павлов </a:t>
            </a:r>
          </a:p>
          <a:p>
            <a:pPr lvl="0"/>
            <a:endParaRPr lang="ru-RU" dirty="0"/>
          </a:p>
        </p:txBody>
      </p:sp>
    </p:spTree>
    <p:extLst>
      <p:ext uri="{BB962C8B-B14F-4D97-AF65-F5344CB8AC3E}">
        <p14:creationId xmlns:p14="http://schemas.microsoft.com/office/powerpoint/2010/main" val="414327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1981200" y="-2500354"/>
            <a:ext cx="8229600" cy="1643074"/>
          </a:xfrm>
        </p:spPr>
        <p:txBody>
          <a:bodyPr/>
          <a:lstStyle/>
          <a:p>
            <a:endParaRPr lang="ru-RU" dirty="0"/>
          </a:p>
        </p:txBody>
      </p:sp>
      <p:sp>
        <p:nvSpPr>
          <p:cNvPr id="3" name="Содержимое 2"/>
          <p:cNvSpPr>
            <a:spLocks noGrp="1"/>
          </p:cNvSpPr>
          <p:nvPr>
            <p:ph idx="1"/>
          </p:nvPr>
        </p:nvSpPr>
        <p:spPr>
          <a:xfrm>
            <a:off x="209861" y="285728"/>
            <a:ext cx="11557417" cy="6572272"/>
          </a:xfrm>
        </p:spPr>
        <p:txBody>
          <a:bodyPr>
            <a:normAutofit lnSpcReduction="10000"/>
          </a:bodyPr>
          <a:lstStyle/>
          <a:p>
            <a:pPr lvl="0"/>
            <a:r>
              <a:rPr lang="ru-RU" dirty="0"/>
              <a:t>Мы обращаемся к тем, кому плохо. Кто не живет, а бедствует, мучается, страдает. Мы обращаемся к тем, кто живет в бараках, в маленьких домах, где прогнил пол и течет крыша. Мы обращаемся к тем, кто в нужде и нищете вырастили с большим трудом своих детей. </a:t>
            </a:r>
            <a:r>
              <a:rPr lang="ru-RU" i="1" dirty="0"/>
              <a:t>Жириновский</a:t>
            </a:r>
          </a:p>
          <a:p>
            <a:pPr lvl="0"/>
            <a:r>
              <a:rPr lang="ru-RU" dirty="0"/>
              <a:t>А деревенские сходки, с которыми постоянно были вынуждены считаться власти! А вся русская литература, тысячу раз стремившаяся к социальной справедливости! </a:t>
            </a:r>
            <a:r>
              <a:rPr lang="ru-RU" i="1" dirty="0"/>
              <a:t>Д.С. Лихачев</a:t>
            </a:r>
            <a:endParaRPr lang="ru-RU" dirty="0"/>
          </a:p>
          <a:p>
            <a:pPr lvl="0"/>
            <a:r>
              <a:rPr lang="ru-RU" dirty="0"/>
              <a:t>Человек не должен быть всегда в мундире своих мнений. Он должен быть внутренне свободным и, если это необходимо, не стыдиться отказываться от своих суждений. </a:t>
            </a:r>
            <a:r>
              <a:rPr lang="ru-RU" i="1" dirty="0"/>
              <a:t>Д.С. Лихачев</a:t>
            </a:r>
          </a:p>
          <a:p>
            <a:r>
              <a:rPr lang="ru-RU" dirty="0"/>
              <a:t>В результате войны и революции наше отечество лежит в развалинах. Великая Русская Равнина стала великим кладбищем, где смерть пожинает обильную жатву, где люди едят друг друга.</a:t>
            </a:r>
          </a:p>
          <a:p>
            <a:r>
              <a:rPr lang="ru-RU" dirty="0"/>
              <a:t>Задача возрождения России падает на ваши плечи, задача – бесконечно трудная и тяжелая. Сумеете ли вы выполнить её? Сможете ли выдержать этот экзамен истории?</a:t>
            </a:r>
          </a:p>
          <a:p>
            <a:pPr lvl="0"/>
            <a:endParaRPr lang="ru-RU" dirty="0"/>
          </a:p>
          <a:p>
            <a:pPr lvl="0"/>
            <a:endParaRPr lang="ru-RU" dirty="0"/>
          </a:p>
        </p:txBody>
      </p:sp>
    </p:spTree>
    <p:extLst>
      <p:ext uri="{BB962C8B-B14F-4D97-AF65-F5344CB8AC3E}">
        <p14:creationId xmlns:p14="http://schemas.microsoft.com/office/powerpoint/2010/main" val="834914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1981200" y="-1357346"/>
            <a:ext cx="8229600" cy="571504"/>
          </a:xfrm>
        </p:spPr>
        <p:txBody>
          <a:bodyPr>
            <a:normAutofit fontScale="90000"/>
          </a:bodyPr>
          <a:lstStyle/>
          <a:p>
            <a:endParaRPr lang="ru-RU" dirty="0"/>
          </a:p>
        </p:txBody>
      </p:sp>
      <p:sp>
        <p:nvSpPr>
          <p:cNvPr id="3" name="Содержимое 2"/>
          <p:cNvSpPr>
            <a:spLocks noGrp="1"/>
          </p:cNvSpPr>
          <p:nvPr>
            <p:ph idx="1"/>
          </p:nvPr>
        </p:nvSpPr>
        <p:spPr>
          <a:xfrm>
            <a:off x="494675" y="285728"/>
            <a:ext cx="11302584" cy="6572272"/>
          </a:xfrm>
        </p:spPr>
        <p:txBody>
          <a:bodyPr>
            <a:normAutofit/>
          </a:bodyPr>
          <a:lstStyle/>
          <a:p>
            <a:pPr lvl="0"/>
            <a:r>
              <a:rPr lang="ru-RU" dirty="0"/>
              <a:t>На нашей стороне сражается честь, на той – наглость;  здесь – стыдливость, там – разврат;  здесь верность – там – обман; здесь – доблесть, там – преступление. </a:t>
            </a:r>
            <a:r>
              <a:rPr lang="ru-RU" i="1" dirty="0"/>
              <a:t>Цицерон</a:t>
            </a:r>
            <a:endParaRPr lang="ru-RU" dirty="0"/>
          </a:p>
          <a:p>
            <a:pPr lvl="0"/>
            <a:r>
              <a:rPr lang="ru-RU" dirty="0"/>
              <a:t>Историю делают люди, а не какие-то объективные законы истории.</a:t>
            </a:r>
          </a:p>
          <a:p>
            <a:pPr lvl="0"/>
            <a:r>
              <a:rPr lang="ru-RU" dirty="0"/>
              <a:t>Человек всегда был  красив, если его имя звучало гордо. Когда был бойцом. Когда был открывателем. Когда дерзал. Когда не пасовал перед трудностями не падал на колени перед бедой.</a:t>
            </a:r>
          </a:p>
          <a:p>
            <a:pPr lvl="0"/>
            <a:r>
              <a:rPr lang="ru-RU" dirty="0"/>
              <a:t>Известный реформатор, «архитектор  реформ», не смог ничего предпринять против принятия закона. Как же теперь верить такой стране?</a:t>
            </a:r>
          </a:p>
        </p:txBody>
      </p:sp>
    </p:spTree>
    <p:extLst>
      <p:ext uri="{BB962C8B-B14F-4D97-AF65-F5344CB8AC3E}">
        <p14:creationId xmlns:p14="http://schemas.microsoft.com/office/powerpoint/2010/main" val="3624186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D19526-56EB-4D0B-8806-0BEBFCF43030}"/>
              </a:ext>
            </a:extLst>
          </p:cNvPr>
          <p:cNvSpPr>
            <a:spLocks noGrp="1"/>
          </p:cNvSpPr>
          <p:nvPr>
            <p:ph type="title"/>
          </p:nvPr>
        </p:nvSpPr>
        <p:spPr>
          <a:xfrm>
            <a:off x="834390" y="71440"/>
            <a:ext cx="10515600" cy="315912"/>
          </a:xfrm>
        </p:spPr>
        <p:txBody>
          <a:bodyPr>
            <a:normAutofit fontScale="90000"/>
          </a:bodyPr>
          <a:lstStyle/>
          <a:p>
            <a:r>
              <a:rPr lang="ru-RU" sz="3600" b="1" dirty="0"/>
              <a:t>Докажите, что перед нами риторический текст </a:t>
            </a:r>
          </a:p>
        </p:txBody>
      </p:sp>
      <p:sp>
        <p:nvSpPr>
          <p:cNvPr id="3" name="Объект 2">
            <a:extLst>
              <a:ext uri="{FF2B5EF4-FFF2-40B4-BE49-F238E27FC236}">
                <a16:creationId xmlns:a16="http://schemas.microsoft.com/office/drawing/2014/main" id="{7CA4477D-2961-4E81-8C46-B8E32F60A4FE}"/>
              </a:ext>
            </a:extLst>
          </p:cNvPr>
          <p:cNvSpPr>
            <a:spLocks noGrp="1"/>
          </p:cNvSpPr>
          <p:nvPr>
            <p:ph idx="1"/>
          </p:nvPr>
        </p:nvSpPr>
        <p:spPr>
          <a:xfrm>
            <a:off x="228600" y="387352"/>
            <a:ext cx="11727180" cy="6105522"/>
          </a:xfrm>
        </p:spPr>
        <p:txBody>
          <a:bodyPr>
            <a:normAutofit fontScale="25000" lnSpcReduction="20000"/>
          </a:bodyPr>
          <a:lstStyle/>
          <a:p>
            <a:pPr marL="0" indent="360363" algn="l">
              <a:lnSpc>
                <a:spcPct val="120000"/>
              </a:lnSpc>
              <a:spcBef>
                <a:spcPts val="0"/>
              </a:spcBef>
              <a:buNone/>
            </a:pPr>
            <a:r>
              <a:rPr lang="ru-RU" sz="6000" b="0" i="0" dirty="0">
                <a:solidFill>
                  <a:srgbClr val="000000"/>
                </a:solidFill>
                <a:effectLst/>
                <a:latin typeface="Times New Roman" panose="02020603050405020304" pitchFamily="18" charset="0"/>
              </a:rPr>
              <a:t>Здравствуйте, дорогие друзья. Есть такое доброе слово – гуманность. Человечность. Мы можем быть спокойны благодаря ему. Потому что кто-то ещё помогает бабушкам переходить дорогу; потому что с плеча незнакомца слетел шарф, и вы не прошли мимо, вы подняли его, окликнули и улыбнулись, а он улыбнулся вам; потому что очередному ребёнку собрали сумму на лечение рака.</a:t>
            </a:r>
          </a:p>
          <a:p>
            <a:pPr marL="0" indent="360363" algn="l">
              <a:lnSpc>
                <a:spcPct val="120000"/>
              </a:lnSpc>
              <a:spcBef>
                <a:spcPts val="0"/>
              </a:spcBef>
              <a:buNone/>
            </a:pPr>
            <a:r>
              <a:rPr lang="ru-RU" sz="6000" b="0" i="0" dirty="0">
                <a:solidFill>
                  <a:srgbClr val="000000"/>
                </a:solidFill>
                <a:effectLst/>
                <a:latin typeface="Times New Roman" panose="02020603050405020304" pitchFamily="18" charset="0"/>
              </a:rPr>
              <a:t>Дегуманизация. Отказ от гуманности. Отказ от добра, от взаимопомощи. Конец человека, а вместо него – что? Зверь? Машина? Одни – люди, пожалуй, живите; другие – животные под людскими масками (смотри не перепутай) – истребить, поработить. Газовые камеры, концлагеря, пытки, рабство, голод, слёзы детей и матерей. Нам неприятно об этом думать, мы чувствуем жесткость, неправду, боль. Самое яркое и отвратительное проявление дегуманизации. Это всё было давно, и мы счастливы жить в мире, где человечество помнит свои ошибки и всеми силами гасит любые порождения фашизма.</a:t>
            </a:r>
          </a:p>
          <a:p>
            <a:pPr marL="0" indent="360363" algn="l">
              <a:lnSpc>
                <a:spcPct val="120000"/>
              </a:lnSpc>
              <a:spcBef>
                <a:spcPts val="0"/>
              </a:spcBef>
              <a:buNone/>
            </a:pPr>
            <a:r>
              <a:rPr lang="ru-RU" sz="6000" b="0" i="0" dirty="0">
                <a:solidFill>
                  <a:srgbClr val="000000"/>
                </a:solidFill>
                <a:effectLst/>
                <a:latin typeface="Times New Roman" panose="02020603050405020304" pitchFamily="18" charset="0"/>
              </a:rPr>
              <a:t>Скажите, что вы чувствуете, когда вас нежным железным голосом благодарит искусственный интеллект? Взаимную благодарность? Срубили лес, построили очередной торговый центр – для вас, дорогие люди. Это так гуманно. Созвонимся с друзьями по видеосвязи, а то все разъехались, у всех дела. Как хорошо, что мы можем видеть друг друга через экран. Как спокойно знать, кто свои, а кто враги, в новостях вчера прочитал. Мы созвонимся с друзьями по видеосвязи и посмеёмся над ними. А потом я закрою вкладку, отвечу маме на сообщение и поиграю в видеоигру. Зачем учить иностранный язык, если нейросети уже переводят в такт говорящему, как в старых фильмах про будущее. Зачем читать книги, скучные труды скучных мыслителей, я ведь новости читаю – считай, знаю всё. Пробегусь глазами по Достоевскому, чтобы похвастаться кому-то в Интернете. Зачем душа, когда есть деньги, комфорт и заботливые роботы.</a:t>
            </a:r>
          </a:p>
          <a:p>
            <a:pPr marL="0" indent="360363" algn="l">
              <a:lnSpc>
                <a:spcPct val="120000"/>
              </a:lnSpc>
              <a:spcBef>
                <a:spcPts val="0"/>
              </a:spcBef>
              <a:buNone/>
            </a:pPr>
            <a:r>
              <a:rPr lang="ru-RU" sz="6000" b="0" i="0" dirty="0">
                <a:solidFill>
                  <a:srgbClr val="000000"/>
                </a:solidFill>
                <a:effectLst/>
                <a:latin typeface="Times New Roman" panose="02020603050405020304" pitchFamily="18" charset="0"/>
              </a:rPr>
              <a:t>Дегуманизация нежно прокрадывается в нашу повседневность, и мы этому рады! Постойте… дегуманизация? Газовые камеры, концлагеря, рабство, голод? Отказ от гуманности? «Нет, мы не такие, ни за что!» - подумаете вы и будете правы. Да, современная дегуманизация другая, она постепенна и осторожна. Сейчас, с техническим прогрессом, ещё хитрее она маскируется под справедливость. Но суть всё та же: мы теряем человечность. Мы забываем, на что мы, люди, способны, к чему мы должны стремиться, забываем свои корни. А может быть, чтобы вспомнить, надо всего лишь взять с полки старую скучную книжку. Взять, например, «Евгения Онегина» и вдруг увидеть в нём себя – человека, который родился в высшем обществе, в изоляции, хватал всего понемногу, всю жизнь скучал и безуспешно искал себя. А мы хотя бы ищем? «У него никакой почвы, это былинка, носимая ветром» - говорил Ф. М. Достоевский об Онегине в своей речи на открытии памятника А. С. Пушкину. Герой Пушкина был оторван от своей почвы, а мы закрываемся и от себя самих, и от всего мира. Пример человечности, открытости мы найдём там же – в трудах А. С. Пушкина. В его «</a:t>
            </a:r>
            <a:r>
              <a:rPr lang="ru-RU" sz="6000" b="0" i="0" dirty="0" err="1">
                <a:solidFill>
                  <a:srgbClr val="000000"/>
                </a:solidFill>
                <a:effectLst/>
                <a:latin typeface="Times New Roman" panose="02020603050405020304" pitchFamily="18" charset="0"/>
              </a:rPr>
              <a:t>всечеловечности</a:t>
            </a:r>
            <a:r>
              <a:rPr lang="ru-RU" sz="6000" b="0" i="0" dirty="0">
                <a:solidFill>
                  <a:srgbClr val="000000"/>
                </a:solidFill>
                <a:effectLst/>
                <a:latin typeface="Times New Roman" panose="02020603050405020304" pitchFamily="18" charset="0"/>
              </a:rPr>
              <a:t>», как выражался Достоевский, возможно, кроются все ответы.</a:t>
            </a:r>
          </a:p>
          <a:p>
            <a:pPr marL="0" indent="360363" algn="l">
              <a:lnSpc>
                <a:spcPct val="120000"/>
              </a:lnSpc>
              <a:spcBef>
                <a:spcPts val="0"/>
              </a:spcBef>
              <a:buNone/>
            </a:pPr>
            <a:r>
              <a:rPr lang="ru-RU" sz="6000" b="0" i="0" dirty="0">
                <a:solidFill>
                  <a:srgbClr val="000000"/>
                </a:solidFill>
                <a:effectLst/>
                <a:latin typeface="Times New Roman" panose="02020603050405020304" pitchFamily="18" charset="0"/>
              </a:rPr>
              <a:t>Не нужно перечить техническому прогрессу, но нельзя давать ему взять верх над душой. Дорогие друзья, давайте попробуем понять, как вернуть в себя человека. Спасибо за внимание</a:t>
            </a:r>
            <a:r>
              <a:rPr lang="ru-RU" sz="4900" b="0" i="0" dirty="0">
                <a:solidFill>
                  <a:srgbClr val="000000"/>
                </a:solidFill>
                <a:effectLst/>
                <a:latin typeface="Times New Roman" panose="02020603050405020304" pitchFamily="18" charset="0"/>
              </a:rPr>
              <a:t>. Коновалова  Л.</a:t>
            </a:r>
          </a:p>
          <a:p>
            <a:endParaRPr lang="ru-RU" dirty="0"/>
          </a:p>
        </p:txBody>
      </p:sp>
    </p:spTree>
    <p:extLst>
      <p:ext uri="{BB962C8B-B14F-4D97-AF65-F5344CB8AC3E}">
        <p14:creationId xmlns:p14="http://schemas.microsoft.com/office/powerpoint/2010/main" val="2543537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1C3213-96E2-E185-B14D-33A468AB307D}"/>
              </a:ext>
            </a:extLst>
          </p:cNvPr>
          <p:cNvSpPr>
            <a:spLocks noGrp="1"/>
          </p:cNvSpPr>
          <p:nvPr>
            <p:ph type="title"/>
          </p:nvPr>
        </p:nvSpPr>
        <p:spPr>
          <a:xfrm>
            <a:off x="838200" y="365126"/>
            <a:ext cx="10515600" cy="315912"/>
          </a:xfrm>
        </p:spPr>
        <p:txBody>
          <a:bodyPr>
            <a:normAutofit fontScale="90000"/>
          </a:bodyPr>
          <a:lstStyle/>
          <a:p>
            <a:r>
              <a:rPr lang="ru-RU" dirty="0">
                <a:solidFill>
                  <a:srgbClr val="FF0000"/>
                </a:solidFill>
              </a:rPr>
              <a:t>Марина Цветаева          </a:t>
            </a:r>
            <a:r>
              <a:rPr lang="ru-RU" i="1" dirty="0">
                <a:solidFill>
                  <a:srgbClr val="FF0000"/>
                </a:solidFill>
              </a:rPr>
              <a:t>Рассвет на рельсах</a:t>
            </a:r>
          </a:p>
        </p:txBody>
      </p:sp>
      <p:sp>
        <p:nvSpPr>
          <p:cNvPr id="7" name="Объект 6">
            <a:extLst>
              <a:ext uri="{FF2B5EF4-FFF2-40B4-BE49-F238E27FC236}">
                <a16:creationId xmlns:a16="http://schemas.microsoft.com/office/drawing/2014/main" id="{E351F2DC-08C4-31CE-F7F2-17191908B97F}"/>
              </a:ext>
            </a:extLst>
          </p:cNvPr>
          <p:cNvSpPr>
            <a:spLocks noGrp="1"/>
          </p:cNvSpPr>
          <p:nvPr>
            <p:ph sz="half" idx="1"/>
          </p:nvPr>
        </p:nvSpPr>
        <p:spPr>
          <a:xfrm>
            <a:off x="703289" y="1199212"/>
            <a:ext cx="5181600" cy="5909272"/>
          </a:xfrm>
        </p:spPr>
        <p:txBody>
          <a:bodyPr>
            <a:normAutofit fontScale="550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Покамест день не встал</a:t>
            </a:r>
            <a:b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С его страстями стравленными,</a:t>
            </a:r>
            <a:b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Из сырости и шпал</a:t>
            </a:r>
            <a:b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Россию восстанавливаю.</a:t>
            </a:r>
            <a:endParaRPr kumimoji="0" lang="ru-RU" altLang="ru-RU" sz="3800" b="0" i="0" u="none" strike="noStrike" cap="none" normalizeH="0" baseline="0" dirty="0">
              <a:ln>
                <a:noFill/>
              </a:ln>
              <a:solidFill>
                <a:srgbClr val="2C2D2E"/>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800" b="0" i="0" u="none" strike="noStrike" cap="none" normalizeH="0" baseline="0" dirty="0">
                <a:ln>
                  <a:noFill/>
                </a:ln>
                <a:solidFill>
                  <a:srgbClr val="2C2D2E"/>
                </a:solidFill>
                <a:effectLst/>
                <a:latin typeface="Arial" panose="020B0604020202020204" pitchFamily="34" charset="0"/>
                <a:cs typeface="Arial" panose="020B0604020202020204" pitchFamily="34" charset="0"/>
              </a:rPr>
              <a:t>•</a:t>
            </a: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Из сырости — и свай,</a:t>
            </a:r>
            <a:b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Из сырости — и серости.</a:t>
            </a:r>
            <a:b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Покамест день не встал</a:t>
            </a:r>
            <a:b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И не вмешался стрелочник.</a:t>
            </a:r>
            <a:endParaRPr kumimoji="0" lang="ru-RU" altLang="ru-RU" sz="3800" b="0" i="0" u="none" strike="noStrike" cap="none" normalizeH="0" baseline="0" dirty="0">
              <a:ln>
                <a:noFill/>
              </a:ln>
              <a:solidFill>
                <a:srgbClr val="2C2D2E"/>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800" b="0" i="0" u="none" strike="noStrike" cap="none" normalizeH="0" baseline="0" dirty="0">
                <a:ln>
                  <a:noFill/>
                </a:ln>
                <a:solidFill>
                  <a:srgbClr val="2C2D2E"/>
                </a:solidFill>
                <a:effectLst/>
                <a:latin typeface="Arial" panose="020B0604020202020204" pitchFamily="34" charset="0"/>
                <a:cs typeface="Arial" panose="020B0604020202020204" pitchFamily="34" charset="0"/>
              </a:rPr>
              <a:t>•</a:t>
            </a: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Туман еще щадит,</a:t>
            </a:r>
            <a:b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Еще в холсты запахнутый</a:t>
            </a:r>
            <a:b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Спит ломовой гранит,</a:t>
            </a:r>
            <a:b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Полей не видно шахматных…</a:t>
            </a:r>
            <a:endParaRPr kumimoji="0" lang="ru-RU" altLang="ru-RU" sz="3800" b="0" i="0" u="none" strike="noStrike" cap="none" normalizeH="0" baseline="0" dirty="0">
              <a:ln>
                <a:noFill/>
              </a:ln>
              <a:solidFill>
                <a:srgbClr val="2C2D2E"/>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800" b="0" i="0" u="none" strike="noStrike" cap="none" normalizeH="0" baseline="0" dirty="0">
                <a:ln>
                  <a:noFill/>
                </a:ln>
                <a:solidFill>
                  <a:srgbClr val="2C2D2E"/>
                </a:solidFill>
                <a:effectLst/>
                <a:latin typeface="Arial" panose="020B0604020202020204" pitchFamily="34" charset="0"/>
                <a:cs typeface="Arial" panose="020B0604020202020204" pitchFamily="34" charset="0"/>
              </a:rPr>
              <a:t>•</a:t>
            </a: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Из сырости — и стай…</a:t>
            </a:r>
            <a:b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Еще вестями шалыми</a:t>
            </a:r>
            <a:b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Лжет вороная сталь —</a:t>
            </a:r>
            <a:b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Еще Москва за шпалами!</a:t>
            </a:r>
            <a:endParaRPr kumimoji="0" lang="ru-RU" altLang="ru-RU" sz="3800" b="0" i="0" u="none" strike="noStrike" cap="none" normalizeH="0" baseline="0" dirty="0">
              <a:ln>
                <a:noFill/>
              </a:ln>
              <a:solidFill>
                <a:srgbClr val="2C2D2E"/>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800" b="0" i="0" u="none" strike="noStrike" cap="none" normalizeH="0" baseline="0" dirty="0">
                <a:ln>
                  <a:noFill/>
                </a:ln>
                <a:solidFill>
                  <a:srgbClr val="2C2D2E"/>
                </a:solidFill>
                <a:effectLst/>
                <a:latin typeface="Arial" panose="020B0604020202020204" pitchFamily="34" charset="0"/>
                <a:cs typeface="Arial" panose="020B0604020202020204" pitchFamily="34" charset="0"/>
              </a:rPr>
              <a:t>•</a:t>
            </a: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Так, под упорством глаз —</a:t>
            </a:r>
            <a:b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Владением </a:t>
            </a:r>
            <a:r>
              <a:rPr kumimoji="0" lang="ru-RU" altLang="ru-RU" sz="38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бесплотнейшим</a:t>
            </a:r>
            <a:br>
              <a:rPr kumimoji="0" lang="ru-RU" altLang="ru-RU" sz="3800" b="0" i="0" u="none" strike="noStrike" cap="none" normalizeH="0" baseline="0" dirty="0">
                <a:ln>
                  <a:noFill/>
                </a:ln>
                <a:solidFill>
                  <a:srgbClr val="2C2D2E"/>
                </a:solidFill>
                <a:effectLst/>
                <a:latin typeface="Arial" panose="020B0604020202020204" pitchFamily="34" charset="0"/>
                <a:cs typeface="Arial" panose="020B0604020202020204" pitchFamily="34" charset="0"/>
              </a:rPr>
            </a:b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Какая разлилась</a:t>
            </a:r>
            <a:b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Россия — в три полотнища!</a:t>
            </a:r>
            <a:endParaRPr kumimoji="0" lang="ru-RU" altLang="ru-RU" sz="3800" b="0" i="0" u="none" strike="noStrike" cap="none" normalizeH="0" baseline="0" dirty="0">
              <a:ln>
                <a:noFill/>
              </a:ln>
              <a:solidFill>
                <a:srgbClr val="2C2D2E"/>
              </a:solidFill>
              <a:effectLst/>
              <a:latin typeface="Arial" panose="020B0604020202020204" pitchFamily="34" charset="0"/>
              <a:cs typeface="Arial" panose="020B0604020202020204" pitchFamily="34" charset="0"/>
            </a:endParaRPr>
          </a:p>
          <a:p>
            <a:endParaRPr lang="ru-RU" dirty="0"/>
          </a:p>
        </p:txBody>
      </p:sp>
      <p:sp>
        <p:nvSpPr>
          <p:cNvPr id="8" name="Объект 7">
            <a:extLst>
              <a:ext uri="{FF2B5EF4-FFF2-40B4-BE49-F238E27FC236}">
                <a16:creationId xmlns:a16="http://schemas.microsoft.com/office/drawing/2014/main" id="{3110F2E2-C4C0-4172-79A4-A7E27AEF728D}"/>
              </a:ext>
            </a:extLst>
          </p:cNvPr>
          <p:cNvSpPr>
            <a:spLocks noGrp="1"/>
          </p:cNvSpPr>
          <p:nvPr>
            <p:ph sz="half" idx="2"/>
          </p:nvPr>
        </p:nvSpPr>
        <p:spPr>
          <a:xfrm>
            <a:off x="6172200" y="1199212"/>
            <a:ext cx="5505138" cy="5658787"/>
          </a:xfrm>
        </p:spPr>
        <p:txBody>
          <a:bodyPr>
            <a:normAutofit fontScale="55000" lnSpcReduction="20000"/>
          </a:bodyPr>
          <a:lstStyle/>
          <a:p>
            <a:pPr marL="0" indent="0" eaLnBrk="0" fontAlgn="base" hangingPunct="0">
              <a:lnSpc>
                <a:spcPct val="100000"/>
              </a:lnSpc>
              <a:spcBef>
                <a:spcPct val="0"/>
              </a:spcBef>
              <a:spcAft>
                <a:spcPct val="0"/>
              </a:spcAft>
              <a:buNone/>
            </a:pPr>
            <a:r>
              <a:rPr kumimoji="0" lang="ru-RU" altLang="ru-RU" sz="4000" b="0" i="0" u="none" strike="noStrike" cap="none" normalizeH="0" baseline="0" dirty="0">
                <a:ln>
                  <a:noFill/>
                </a:ln>
                <a:solidFill>
                  <a:srgbClr val="2C2D2E"/>
                </a:solidFill>
                <a:effectLst/>
                <a:latin typeface="Arial" panose="020B0604020202020204" pitchFamily="34" charset="0"/>
                <a:cs typeface="Arial" panose="020B0604020202020204" pitchFamily="34" charset="0"/>
              </a:rPr>
              <a:t>•</a:t>
            </a: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И — шире раскручу!</a:t>
            </a:r>
            <a:b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Невидимыми рельсами</a:t>
            </a:r>
            <a:b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По сырости пущу</a:t>
            </a:r>
            <a:b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Вагоны с погорельцами:</a:t>
            </a:r>
            <a:endParaRPr kumimoji="0" lang="ru-RU" altLang="ru-RU" sz="4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4000" b="0" i="0" u="none" strike="noStrike" cap="none" normalizeH="0" baseline="0" dirty="0">
                <a:ln>
                  <a:noFill/>
                </a:ln>
                <a:solidFill>
                  <a:srgbClr val="2C2D2E"/>
                </a:solidFill>
                <a:effectLst/>
                <a:latin typeface="Arial" panose="020B0604020202020204" pitchFamily="34" charset="0"/>
                <a:cs typeface="Arial" panose="020B0604020202020204" pitchFamily="34" charset="0"/>
              </a:rPr>
              <a:t>•</a:t>
            </a: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С пропавшими навек</a:t>
            </a:r>
            <a:b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Для Бога и людей!</a:t>
            </a:r>
            <a:b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(Знак: сорок человек</a:t>
            </a:r>
            <a:b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И восемь лошадей).</a:t>
            </a:r>
            <a:endParaRPr kumimoji="0" lang="ru-RU" altLang="ru-RU" sz="4000" b="0" i="0" u="none" strike="noStrike" cap="none" normalizeH="0" baseline="0" dirty="0">
              <a:ln>
                <a:noFill/>
              </a:ln>
              <a:solidFill>
                <a:srgbClr val="2C2D2E"/>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4000" b="0" i="0" u="none" strike="noStrike" cap="none" normalizeH="0" baseline="0" dirty="0">
                <a:ln>
                  <a:noFill/>
                </a:ln>
                <a:solidFill>
                  <a:srgbClr val="2C2D2E"/>
                </a:solidFill>
                <a:effectLst/>
                <a:latin typeface="Arial" panose="020B0604020202020204" pitchFamily="34" charset="0"/>
                <a:cs typeface="Arial" panose="020B0604020202020204" pitchFamily="34" charset="0"/>
              </a:rPr>
              <a:t>•</a:t>
            </a: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Так, посредине шпал,</a:t>
            </a:r>
            <a:b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Где даль шлагбаумом выросла,</a:t>
            </a:r>
            <a:b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Из сырости и шпал,</a:t>
            </a:r>
            <a:b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Из сырости — и сирости,</a:t>
            </a:r>
            <a:endParaRPr kumimoji="0" lang="ru-RU" altLang="ru-RU" sz="4000" b="0" i="0" u="none" strike="noStrike" cap="none" normalizeH="0" baseline="0" dirty="0">
              <a:ln>
                <a:noFill/>
              </a:ln>
              <a:solidFill>
                <a:srgbClr val="2C2D2E"/>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4000" b="0" i="0" u="none" strike="noStrike" cap="none" normalizeH="0" baseline="0" dirty="0">
                <a:ln>
                  <a:noFill/>
                </a:ln>
                <a:solidFill>
                  <a:srgbClr val="2C2D2E"/>
                </a:solidFill>
                <a:effectLst/>
                <a:latin typeface="Arial" panose="020B0604020202020204" pitchFamily="34" charset="0"/>
                <a:cs typeface="Arial" panose="020B0604020202020204" pitchFamily="34" charset="0"/>
              </a:rPr>
              <a:t>•</a:t>
            </a: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Покамест день не встал</a:t>
            </a:r>
            <a:b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С его страстями стравленными —</a:t>
            </a:r>
            <a:b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Во всю горизонталь</a:t>
            </a:r>
            <a:b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Россию восстанавливаю!</a:t>
            </a:r>
            <a:endParaRPr kumimoji="0" lang="ru-RU" altLang="ru-RU" sz="4000" b="0" i="0" u="none" strike="noStrike" cap="none" normalizeH="0" baseline="0" dirty="0">
              <a:ln>
                <a:noFill/>
              </a:ln>
              <a:solidFill>
                <a:srgbClr val="2C2D2E"/>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4000" b="0" i="0" u="none" strike="noStrike" cap="none" normalizeH="0" baseline="0" dirty="0">
                <a:ln>
                  <a:noFill/>
                </a:ln>
                <a:solidFill>
                  <a:srgbClr val="2C2D2E"/>
                </a:solidFill>
                <a:effectLst/>
                <a:latin typeface="Arial" panose="020B0604020202020204" pitchFamily="34" charset="0"/>
                <a:cs typeface="Arial" panose="020B0604020202020204" pitchFamily="34" charset="0"/>
              </a:rPr>
              <a:t>•</a:t>
            </a: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Без низости, без лжи:</a:t>
            </a:r>
            <a:b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Даль — да две рельсы синие…</a:t>
            </a:r>
            <a:b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Эй, вот она! — Держи!</a:t>
            </a:r>
            <a:b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По линиям, по линиям…</a:t>
            </a:r>
            <a:endParaRPr kumimoji="0" lang="ru-RU" altLang="ru-RU" sz="4000" b="0" i="0" u="none" strike="noStrike" cap="none" normalizeH="0" baseline="0" dirty="0">
              <a:ln>
                <a:noFill/>
              </a:ln>
              <a:solidFill>
                <a:srgbClr val="2C2D2E"/>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800" b="0"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                                                                                   12 октября 1922</a:t>
            </a:r>
            <a:endParaRPr kumimoji="0" lang="ru-RU" altLang="ru-RU" sz="1400" b="0" i="0" u="none" strike="noStrike" cap="none" normalizeH="0" baseline="0" dirty="0">
              <a:ln>
                <a:noFill/>
              </a:ln>
              <a:solidFill>
                <a:srgbClr val="2C2D2E"/>
              </a:solidFill>
              <a:effectLst/>
              <a:latin typeface="Arial" panose="020B060402020202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1794570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7813"/>
            <a:ext cx="8686800" cy="342900"/>
          </a:xfrm>
        </p:spPr>
        <p:txBody>
          <a:bodyPr>
            <a:normAutofit fontScale="90000"/>
          </a:bodyPr>
          <a:lstStyle/>
          <a:p>
            <a:pPr eaLnBrk="1" hangingPunct="1">
              <a:defRPr/>
            </a:pPr>
            <a:r>
              <a:rPr lang="ru-RU" b="1" dirty="0"/>
              <a:t>     Тип текста   </a:t>
            </a:r>
            <a:r>
              <a:rPr lang="ru-RU" sz="3600" dirty="0">
                <a:solidFill>
                  <a:srgbClr val="FF0000"/>
                </a:solidFill>
              </a:rPr>
              <a:t>(как излагается информация)</a:t>
            </a:r>
          </a:p>
        </p:txBody>
      </p:sp>
      <p:sp>
        <p:nvSpPr>
          <p:cNvPr id="3" name="Содержимое 2"/>
          <p:cNvSpPr>
            <a:spLocks noGrp="1"/>
          </p:cNvSpPr>
          <p:nvPr>
            <p:ph idx="1"/>
          </p:nvPr>
        </p:nvSpPr>
        <p:spPr>
          <a:xfrm>
            <a:off x="299804" y="692150"/>
            <a:ext cx="11422504" cy="5976938"/>
          </a:xfrm>
        </p:spPr>
        <p:txBody>
          <a:bodyPr>
            <a:normAutofit fontScale="77500" lnSpcReduction="20000"/>
          </a:bodyPr>
          <a:lstStyle/>
          <a:p>
            <a:pPr eaLnBrk="1" hangingPunct="1">
              <a:defRPr/>
            </a:pPr>
            <a:r>
              <a:rPr lang="ru-RU" b="1" dirty="0"/>
              <a:t>ПОВЕСТВОВАНИЕ</a:t>
            </a:r>
            <a:r>
              <a:rPr lang="ru-RU" dirty="0"/>
              <a:t> </a:t>
            </a:r>
            <a:r>
              <a:rPr lang="ru-RU" b="1" dirty="0">
                <a:solidFill>
                  <a:srgbClr val="FF0000"/>
                </a:solidFill>
              </a:rPr>
              <a:t>- текст-сообщение</a:t>
            </a:r>
            <a:r>
              <a:rPr lang="ru-RU" dirty="0">
                <a:solidFill>
                  <a:srgbClr val="FFFF00"/>
                </a:solidFill>
              </a:rPr>
              <a:t>,</a:t>
            </a:r>
          </a:p>
          <a:p>
            <a:pPr marL="0" indent="0" eaLnBrk="1" hangingPunct="1">
              <a:buNone/>
              <a:defRPr/>
            </a:pPr>
            <a:r>
              <a:rPr lang="ru-RU" dirty="0"/>
              <a:t>Что случилось? Как это произошло? </a:t>
            </a:r>
            <a:r>
              <a:rPr lang="ru-RU" dirty="0">
                <a:solidFill>
                  <a:srgbClr val="FFFF00"/>
                </a:solidFill>
              </a:rPr>
              <a:t> </a:t>
            </a:r>
          </a:p>
          <a:p>
            <a:pPr marL="0" indent="0" eaLnBrk="1" hangingPunct="1">
              <a:buNone/>
              <a:defRPr/>
            </a:pPr>
            <a:r>
              <a:rPr lang="ru-RU" sz="2000" dirty="0"/>
              <a:t>История одного события…. Как я заинтересовался ораторским искусством….  Жизнь оратора…</a:t>
            </a:r>
            <a:endParaRPr lang="ru-RU" dirty="0"/>
          </a:p>
          <a:p>
            <a:pPr eaLnBrk="1" hangingPunct="1">
              <a:defRPr/>
            </a:pPr>
            <a:r>
              <a:rPr lang="ru-RU" b="1" dirty="0"/>
              <a:t>ОПИСАНИЕ </a:t>
            </a:r>
            <a:r>
              <a:rPr lang="ru-RU" dirty="0"/>
              <a:t> </a:t>
            </a:r>
            <a:r>
              <a:rPr lang="ru-RU" b="1" dirty="0">
                <a:solidFill>
                  <a:srgbClr val="FF0000"/>
                </a:solidFill>
              </a:rPr>
              <a:t>- текст-характеристика</a:t>
            </a:r>
            <a:r>
              <a:rPr lang="ru-RU" dirty="0">
                <a:solidFill>
                  <a:srgbClr val="FFFF00"/>
                </a:solidFill>
              </a:rPr>
              <a:t>,</a:t>
            </a:r>
          </a:p>
          <a:p>
            <a:pPr marL="0" indent="0" eaLnBrk="1" hangingPunct="1">
              <a:buNone/>
              <a:defRPr/>
            </a:pPr>
            <a:r>
              <a:rPr lang="ru-RU" dirty="0"/>
              <a:t>Какой предмет, явление, событие…? </a:t>
            </a:r>
            <a:r>
              <a:rPr lang="ru-RU" sz="2000" dirty="0"/>
              <a:t> </a:t>
            </a:r>
          </a:p>
          <a:p>
            <a:pPr marL="0" indent="0" eaLnBrk="1" hangingPunct="1">
              <a:buNone/>
              <a:defRPr/>
            </a:pPr>
            <a:r>
              <a:rPr lang="ru-RU" sz="2000" dirty="0"/>
              <a:t>Какие  тексты ораторов мне нравятся? Какими особенностями оратора владеет </a:t>
            </a:r>
            <a:r>
              <a:rPr lang="en-US" sz="2000" dirty="0"/>
              <a:t> N</a:t>
            </a:r>
            <a:r>
              <a:rPr lang="ru-RU" sz="2000" dirty="0"/>
              <a:t>?   </a:t>
            </a:r>
            <a:endParaRPr lang="ru-RU" dirty="0"/>
          </a:p>
          <a:p>
            <a:pPr eaLnBrk="1" hangingPunct="1">
              <a:defRPr/>
            </a:pPr>
            <a:r>
              <a:rPr lang="ru-RU" dirty="0"/>
              <a:t> </a:t>
            </a:r>
            <a:r>
              <a:rPr lang="ru-RU" b="1" dirty="0"/>
              <a:t>РАССУЖДЕНИЕ</a:t>
            </a:r>
            <a:r>
              <a:rPr lang="ru-RU" dirty="0"/>
              <a:t>  </a:t>
            </a:r>
            <a:r>
              <a:rPr lang="ru-RU" b="1" dirty="0">
                <a:solidFill>
                  <a:srgbClr val="FF0000"/>
                </a:solidFill>
              </a:rPr>
              <a:t>-  </a:t>
            </a:r>
            <a:endParaRPr lang="ru-RU" dirty="0"/>
          </a:p>
          <a:p>
            <a:pPr eaLnBrk="1" hangingPunct="1">
              <a:defRPr/>
            </a:pPr>
            <a:r>
              <a:rPr lang="ru-RU" u="sng" dirty="0">
                <a:solidFill>
                  <a:srgbClr val="FF0000"/>
                </a:solidFill>
              </a:rPr>
              <a:t>-</a:t>
            </a:r>
            <a:r>
              <a:rPr lang="ru-RU" b="1" u="sng" dirty="0">
                <a:solidFill>
                  <a:srgbClr val="FF0000"/>
                </a:solidFill>
              </a:rPr>
              <a:t>доказательство</a:t>
            </a:r>
            <a:r>
              <a:rPr lang="ru-RU" sz="2800" b="1" dirty="0">
                <a:solidFill>
                  <a:srgbClr val="FF0000"/>
                </a:solidFill>
              </a:rPr>
              <a:t>, </a:t>
            </a:r>
            <a:r>
              <a:rPr lang="ru-RU" sz="2800" dirty="0"/>
              <a:t>когда приводится цепочка аргументов в подтверждение тезиса;</a:t>
            </a:r>
          </a:p>
          <a:p>
            <a:pPr eaLnBrk="1" hangingPunct="1">
              <a:defRPr/>
            </a:pPr>
            <a:r>
              <a:rPr lang="ru-RU" b="1" dirty="0">
                <a:solidFill>
                  <a:srgbClr val="FF0000"/>
                </a:solidFill>
              </a:rPr>
              <a:t>-</a:t>
            </a:r>
            <a:r>
              <a:rPr lang="ru-RU" b="1" u="sng" dirty="0">
                <a:solidFill>
                  <a:srgbClr val="FF0000"/>
                </a:solidFill>
              </a:rPr>
              <a:t>объяснение</a:t>
            </a:r>
            <a:r>
              <a:rPr lang="ru-RU" b="1" dirty="0">
                <a:solidFill>
                  <a:srgbClr val="FF0000"/>
                </a:solidFill>
              </a:rPr>
              <a:t> </a:t>
            </a:r>
            <a:r>
              <a:rPr lang="ru-RU" dirty="0"/>
              <a:t>- </a:t>
            </a:r>
            <a:r>
              <a:rPr lang="ru-RU" sz="2800" dirty="0"/>
              <a:t>выявление связей, ясных автору, но не ясных читателю;</a:t>
            </a:r>
          </a:p>
          <a:p>
            <a:pPr eaLnBrk="1" hangingPunct="1">
              <a:defRPr/>
            </a:pPr>
            <a:r>
              <a:rPr lang="ru-RU" u="sng" dirty="0">
                <a:solidFill>
                  <a:srgbClr val="FF0000"/>
                </a:solidFill>
              </a:rPr>
              <a:t>-</a:t>
            </a:r>
            <a:r>
              <a:rPr lang="ru-RU" b="1" u="sng" dirty="0">
                <a:solidFill>
                  <a:srgbClr val="FF0000"/>
                </a:solidFill>
              </a:rPr>
              <a:t>размышление</a:t>
            </a:r>
            <a:r>
              <a:rPr lang="ru-RU" b="1" dirty="0">
                <a:solidFill>
                  <a:srgbClr val="FF0000"/>
                </a:solidFill>
              </a:rPr>
              <a:t> </a:t>
            </a:r>
            <a:r>
              <a:rPr lang="ru-RU" sz="2800" dirty="0"/>
              <a:t>-подробное рассмотрение фактов, постановка вопросов и поиски с читателем ответов на них, высказывание личной позиции автора;</a:t>
            </a:r>
          </a:p>
          <a:p>
            <a:pPr eaLnBrk="1" hangingPunct="1">
              <a:defRPr/>
            </a:pPr>
            <a:r>
              <a:rPr lang="ru-RU" b="1" u="sng" dirty="0">
                <a:solidFill>
                  <a:srgbClr val="FF0000"/>
                </a:solidFill>
              </a:rPr>
              <a:t>-анализ</a:t>
            </a:r>
            <a:r>
              <a:rPr lang="ru-RU" b="1" dirty="0">
                <a:solidFill>
                  <a:srgbClr val="FF0000"/>
                </a:solidFill>
              </a:rPr>
              <a:t> </a:t>
            </a:r>
            <a:r>
              <a:rPr lang="ru-RU" dirty="0"/>
              <a:t>- </a:t>
            </a:r>
            <a:r>
              <a:rPr lang="ru-RU" sz="2800" dirty="0"/>
              <a:t>сухое рассмотрение факта со всех сторон;</a:t>
            </a:r>
          </a:p>
          <a:p>
            <a:pPr eaLnBrk="1" hangingPunct="1">
              <a:defRPr/>
            </a:pPr>
            <a:r>
              <a:rPr lang="ru-RU" u="sng" dirty="0">
                <a:solidFill>
                  <a:srgbClr val="FF0000"/>
                </a:solidFill>
              </a:rPr>
              <a:t>-</a:t>
            </a:r>
            <a:r>
              <a:rPr lang="ru-RU" b="1" u="sng" dirty="0">
                <a:solidFill>
                  <a:srgbClr val="FF0000"/>
                </a:solidFill>
              </a:rPr>
              <a:t>комментарий</a:t>
            </a:r>
            <a:r>
              <a:rPr lang="ru-RU" b="1" dirty="0">
                <a:solidFill>
                  <a:srgbClr val="FF0000"/>
                </a:solidFill>
              </a:rPr>
              <a:t> </a:t>
            </a:r>
            <a:r>
              <a:rPr lang="ru-RU" dirty="0"/>
              <a:t>- </a:t>
            </a:r>
            <a:r>
              <a:rPr lang="ru-RU" sz="2800" dirty="0"/>
              <a:t>рассуждение по сложному вопросу с привлечением </a:t>
            </a:r>
            <a:r>
              <a:rPr lang="ru-RU" sz="2800" dirty="0" err="1"/>
              <a:t>допол</a:t>
            </a:r>
            <a:r>
              <a:rPr lang="ru-RU" sz="2800" dirty="0"/>
              <a:t>. информации</a:t>
            </a:r>
            <a:r>
              <a:rPr lang="ru-RU" dirty="0"/>
              <a:t>.</a:t>
            </a:r>
          </a:p>
          <a:p>
            <a:pPr eaLnBrk="1" hangingPunct="1">
              <a:buFont typeface="Wingdings" pitchFamily="2" charset="2"/>
              <a:buNone/>
              <a:defRPr/>
            </a:pPr>
            <a:r>
              <a:rPr lang="ru-RU" b="1" u="sng" dirty="0" err="1">
                <a:solidFill>
                  <a:srgbClr val="0070C0"/>
                </a:solidFill>
              </a:rPr>
              <a:t>Рассужд</a:t>
            </a:r>
            <a:r>
              <a:rPr lang="ru-RU" b="1" u="sng" dirty="0">
                <a:solidFill>
                  <a:srgbClr val="0070C0"/>
                </a:solidFill>
              </a:rPr>
              <a:t>. = </a:t>
            </a:r>
            <a:r>
              <a:rPr lang="ru-RU" u="sng" dirty="0"/>
              <a:t>посылка (тезис) + суждение 1 </a:t>
            </a:r>
          </a:p>
          <a:p>
            <a:pPr eaLnBrk="1" hangingPunct="1">
              <a:buFont typeface="Wingdings" pitchFamily="2" charset="2"/>
              <a:buNone/>
              <a:defRPr/>
            </a:pPr>
            <a:r>
              <a:rPr lang="ru-RU" dirty="0"/>
              <a:t>                        </a:t>
            </a:r>
            <a:r>
              <a:rPr lang="ru-RU" u="sng" dirty="0"/>
              <a:t> + сужден. 2 +  </a:t>
            </a:r>
            <a:r>
              <a:rPr lang="ru-RU" u="sng" dirty="0" err="1"/>
              <a:t>сужд</a:t>
            </a:r>
            <a:r>
              <a:rPr lang="ru-RU" u="sng" dirty="0"/>
              <a:t>. 3...  +  вывод</a:t>
            </a:r>
            <a:r>
              <a:rPr lang="ru-RU" u="sng" dirty="0">
                <a:solidFill>
                  <a:srgbClr val="FFFF00"/>
                </a:solidFill>
              </a:rPr>
              <a:t>.</a:t>
            </a:r>
          </a:p>
          <a:p>
            <a:pPr>
              <a:buNone/>
              <a:defRPr/>
            </a:pPr>
            <a:r>
              <a:rPr lang="ru-RU" dirty="0"/>
              <a:t> Почему это так?</a:t>
            </a:r>
          </a:p>
          <a:p>
            <a:pPr>
              <a:buNone/>
              <a:defRPr/>
            </a:pPr>
            <a:r>
              <a:rPr lang="ru-RU" dirty="0"/>
              <a:t>Самый лучший оратор для меня……    Нужно хорошо мыслить, чтобы словом увлечь других..</a:t>
            </a:r>
          </a:p>
          <a:p>
            <a:pPr eaLnBrk="1" hangingPunct="1">
              <a:buFont typeface="Wingdings" pitchFamily="2" charset="2"/>
              <a:buNone/>
              <a:defRPr/>
            </a:pPr>
            <a:endParaRPr lang="ru-RU" dirty="0"/>
          </a:p>
          <a:p>
            <a:pPr marL="0" indent="0" eaLnBrk="1" hangingPunct="1">
              <a:buNone/>
              <a:defRPr/>
            </a:pPr>
            <a:endParaRPr lang="ru-RU" dirty="0"/>
          </a:p>
          <a:p>
            <a:pPr eaLnBrk="1" hangingPunct="1">
              <a:defRPr/>
            </a:pPr>
            <a:endParaRPr lang="ru-RU" dirty="0"/>
          </a:p>
        </p:txBody>
      </p:sp>
    </p:spTree>
    <p:extLst>
      <p:ext uri="{BB962C8B-B14F-4D97-AF65-F5344CB8AC3E}">
        <p14:creationId xmlns:p14="http://schemas.microsoft.com/office/powerpoint/2010/main" val="1726278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1981200" y="-785842"/>
            <a:ext cx="8229600" cy="285752"/>
          </a:xfrm>
        </p:spPr>
        <p:txBody>
          <a:bodyPr>
            <a:normAutofit fontScale="90000"/>
          </a:bodyPr>
          <a:lstStyle/>
          <a:p>
            <a:endParaRPr lang="ru-RU" dirty="0"/>
          </a:p>
        </p:txBody>
      </p:sp>
      <p:sp>
        <p:nvSpPr>
          <p:cNvPr id="3" name="Содержимое 2"/>
          <p:cNvSpPr>
            <a:spLocks noGrp="1"/>
          </p:cNvSpPr>
          <p:nvPr>
            <p:ph idx="1"/>
          </p:nvPr>
        </p:nvSpPr>
        <p:spPr>
          <a:xfrm>
            <a:off x="284813" y="1"/>
            <a:ext cx="11797259" cy="6550701"/>
          </a:xfrm>
        </p:spPr>
        <p:txBody>
          <a:bodyPr>
            <a:normAutofit fontScale="85000" lnSpcReduction="20000"/>
          </a:bodyPr>
          <a:lstStyle/>
          <a:p>
            <a:pPr lvl="0">
              <a:buNone/>
            </a:pPr>
            <a:r>
              <a:rPr lang="ru-RU" b="1" u="sng" dirty="0">
                <a:solidFill>
                  <a:srgbClr val="FF0000"/>
                </a:solidFill>
              </a:rPr>
              <a:t>Начало </a:t>
            </a:r>
            <a:r>
              <a:rPr lang="ru-RU" b="1" dirty="0" err="1">
                <a:solidFill>
                  <a:srgbClr val="FF0000"/>
                </a:solidFill>
              </a:rPr>
              <a:t>повест-я</a:t>
            </a:r>
            <a:r>
              <a:rPr lang="ru-RU" dirty="0">
                <a:solidFill>
                  <a:srgbClr val="FF0000"/>
                </a:solidFill>
              </a:rPr>
              <a:t>   </a:t>
            </a:r>
            <a:r>
              <a:rPr lang="ru-RU" dirty="0"/>
              <a:t>Варианты:</a:t>
            </a:r>
            <a:endParaRPr lang="ru-RU" sz="4000" dirty="0"/>
          </a:p>
          <a:p>
            <a:pPr lvl="0">
              <a:buFont typeface="Wingdings" pitchFamily="2" charset="2"/>
              <a:buChar char="§"/>
            </a:pPr>
            <a:r>
              <a:rPr lang="ru-RU" b="1" dirty="0"/>
              <a:t>обращение к адресату  </a:t>
            </a:r>
            <a:r>
              <a:rPr lang="ru-RU" dirty="0"/>
              <a:t>(</a:t>
            </a:r>
            <a:r>
              <a:rPr lang="ru-RU" i="1" dirty="0"/>
              <a:t>Друзья,  расскажу я вам такую историю….     Вася, помнишь, как мы с тобой….)</a:t>
            </a:r>
            <a:endParaRPr lang="ru-RU" sz="3600" i="1" dirty="0"/>
          </a:p>
          <a:p>
            <a:pPr lvl="0">
              <a:buFont typeface="Wingdings" pitchFamily="2" charset="2"/>
              <a:buChar char="§"/>
            </a:pPr>
            <a:r>
              <a:rPr lang="ru-RU" b="1" dirty="0"/>
              <a:t>общая мысль рассказа </a:t>
            </a:r>
            <a:r>
              <a:rPr lang="ru-RU" i="1" dirty="0"/>
              <a:t>( Учиться –всегда трудно… родителей нужно почитать…)</a:t>
            </a:r>
            <a:endParaRPr lang="ru-RU" sz="3600" i="1" dirty="0"/>
          </a:p>
          <a:p>
            <a:pPr lvl="0">
              <a:buFont typeface="Wingdings" pitchFamily="2" charset="2"/>
              <a:buChar char="§"/>
            </a:pPr>
            <a:r>
              <a:rPr lang="ru-RU" b="1" dirty="0"/>
              <a:t>общепринятая истина, высказанная в афористической форме </a:t>
            </a:r>
            <a:r>
              <a:rPr lang="ru-RU" i="1" dirty="0"/>
              <a:t>Горе человеку, когда он один… </a:t>
            </a:r>
            <a:endParaRPr lang="ru-RU" sz="3600" dirty="0"/>
          </a:p>
          <a:p>
            <a:pPr lvl="0">
              <a:buFont typeface="Wingdings" pitchFamily="2" charset="2"/>
              <a:buChar char="§"/>
            </a:pPr>
            <a:r>
              <a:rPr lang="ru-RU" dirty="0"/>
              <a:t>  </a:t>
            </a:r>
            <a:r>
              <a:rPr lang="ru-RU" b="1" dirty="0"/>
              <a:t>место, время, действующее лицо : где, когда, кто </a:t>
            </a:r>
            <a:r>
              <a:rPr lang="ru-RU" i="1" dirty="0"/>
              <a:t>( Было это в годы войны, когда каждый человек был на счету….       Город, в котором случилась эта история, только начинал строиться…)</a:t>
            </a:r>
            <a:endParaRPr lang="ru-RU" sz="3600" i="1" dirty="0"/>
          </a:p>
          <a:p>
            <a:pPr lvl="0">
              <a:buNone/>
            </a:pPr>
            <a:r>
              <a:rPr lang="ru-RU" b="1" u="sng" dirty="0">
                <a:solidFill>
                  <a:srgbClr val="FF0000"/>
                </a:solidFill>
              </a:rPr>
              <a:t>Середина</a:t>
            </a:r>
            <a:r>
              <a:rPr lang="ru-RU" b="1" dirty="0">
                <a:solidFill>
                  <a:srgbClr val="FF0000"/>
                </a:solidFill>
              </a:rPr>
              <a:t> </a:t>
            </a:r>
            <a:r>
              <a:rPr lang="ru-RU" b="1" dirty="0"/>
              <a:t>–</a:t>
            </a:r>
            <a:r>
              <a:rPr lang="ru-RU" dirty="0"/>
              <a:t> </a:t>
            </a:r>
            <a:r>
              <a:rPr lang="ru-RU" b="1" dirty="0"/>
              <a:t>режиссура самого повествования</a:t>
            </a:r>
            <a:r>
              <a:rPr lang="ru-RU" dirty="0"/>
              <a:t>:</a:t>
            </a:r>
            <a:endParaRPr lang="ru-RU" sz="4000" dirty="0"/>
          </a:p>
          <a:p>
            <a:pPr lvl="0">
              <a:buFont typeface="Wingdings" pitchFamily="2" charset="2"/>
              <a:buChar char="§"/>
            </a:pPr>
            <a:r>
              <a:rPr lang="ru-RU" dirty="0"/>
              <a:t>следуй естественному порядку кульминация истории, которая завершает середину</a:t>
            </a:r>
            <a:endParaRPr lang="ru-RU" sz="4000" dirty="0"/>
          </a:p>
          <a:p>
            <a:pPr lvl="0">
              <a:buFont typeface="Wingdings" pitchFamily="2" charset="2"/>
              <a:buChar char="§"/>
            </a:pPr>
            <a:r>
              <a:rPr lang="ru-RU" dirty="0"/>
              <a:t> начинай с самого необычного…</a:t>
            </a:r>
            <a:endParaRPr lang="ru-RU" sz="4000" dirty="0"/>
          </a:p>
          <a:p>
            <a:pPr lvl="0">
              <a:buNone/>
            </a:pPr>
            <a:r>
              <a:rPr lang="ru-RU" b="1" u="sng" dirty="0">
                <a:solidFill>
                  <a:srgbClr val="FF0000"/>
                </a:solidFill>
              </a:rPr>
              <a:t>Конец </a:t>
            </a:r>
            <a:r>
              <a:rPr lang="ru-RU" b="1" u="sng" dirty="0"/>
              <a:t> </a:t>
            </a:r>
            <a:r>
              <a:rPr lang="ru-RU" dirty="0"/>
              <a:t>=  </a:t>
            </a:r>
            <a:r>
              <a:rPr lang="ru-RU" b="1" dirty="0"/>
              <a:t>развязка истории, </a:t>
            </a:r>
            <a:r>
              <a:rPr lang="ru-RU" dirty="0"/>
              <a:t>можно дать и нравственную мысль = в</a:t>
            </a:r>
            <a:r>
              <a:rPr lang="ru-RU" b="1" dirty="0"/>
              <a:t>ывод</a:t>
            </a:r>
            <a:endParaRPr lang="ru-RU" sz="4000" b="1" dirty="0"/>
          </a:p>
          <a:p>
            <a:pPr>
              <a:buNone/>
            </a:pPr>
            <a:r>
              <a:rPr lang="ru-RU" i="1" dirty="0"/>
              <a:t>( Вот так и закончилась эта история… Век живи – век учись…)</a:t>
            </a:r>
          </a:p>
          <a:p>
            <a:pPr>
              <a:buNone/>
            </a:pPr>
            <a:endParaRPr lang="ru-RU" b="1" dirty="0"/>
          </a:p>
          <a:p>
            <a:pPr algn="ctr">
              <a:buNone/>
            </a:pPr>
            <a:r>
              <a:rPr lang="ru-RU" b="1" dirty="0"/>
              <a:t>УСТНЫЙ РАССКАЗ:</a:t>
            </a:r>
            <a:r>
              <a:rPr lang="ru-RU" dirty="0"/>
              <a:t> </a:t>
            </a:r>
          </a:p>
          <a:p>
            <a:pPr>
              <a:buNone/>
            </a:pPr>
            <a:r>
              <a:rPr lang="ru-RU" dirty="0"/>
              <a:t>учитываем ЧТО КОМУ С КАКОЙ ЦЕЛЬЮ   рассказывается! </a:t>
            </a:r>
            <a:endParaRPr lang="ru-RU" sz="4000" dirty="0"/>
          </a:p>
          <a:p>
            <a:pPr>
              <a:buNone/>
            </a:pPr>
            <a:endParaRPr lang="ru-RU" sz="4000" dirty="0"/>
          </a:p>
        </p:txBody>
      </p:sp>
    </p:spTree>
    <p:extLst>
      <p:ext uri="{BB962C8B-B14F-4D97-AF65-F5344CB8AC3E}">
        <p14:creationId xmlns:p14="http://schemas.microsoft.com/office/powerpoint/2010/main" val="3816917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8A97EB-62D4-BA13-445D-00AC91352077}"/>
              </a:ext>
            </a:extLst>
          </p:cNvPr>
          <p:cNvSpPr>
            <a:spLocks noGrp="1"/>
          </p:cNvSpPr>
          <p:nvPr>
            <p:ph type="title"/>
          </p:nvPr>
        </p:nvSpPr>
        <p:spPr>
          <a:xfrm>
            <a:off x="838200" y="365126"/>
            <a:ext cx="10515600" cy="315912"/>
          </a:xfrm>
        </p:spPr>
        <p:txBody>
          <a:bodyPr>
            <a:normAutofit fontScale="90000"/>
          </a:bodyPr>
          <a:lstStyle/>
          <a:p>
            <a:r>
              <a:rPr lang="ru-RU" dirty="0"/>
              <a:t>Повествование </a:t>
            </a:r>
          </a:p>
        </p:txBody>
      </p:sp>
      <p:sp>
        <p:nvSpPr>
          <p:cNvPr id="3" name="Объект 2">
            <a:extLst>
              <a:ext uri="{FF2B5EF4-FFF2-40B4-BE49-F238E27FC236}">
                <a16:creationId xmlns:a16="http://schemas.microsoft.com/office/drawing/2014/main" id="{97A1470F-167C-8948-7107-6C44921AE1D5}"/>
              </a:ext>
            </a:extLst>
          </p:cNvPr>
          <p:cNvSpPr>
            <a:spLocks noGrp="1"/>
          </p:cNvSpPr>
          <p:nvPr>
            <p:ph idx="1"/>
          </p:nvPr>
        </p:nvSpPr>
        <p:spPr>
          <a:xfrm>
            <a:off x="119921" y="1049312"/>
            <a:ext cx="11857219" cy="5443562"/>
          </a:xfrm>
        </p:spPr>
        <p:txBody>
          <a:bodyPr>
            <a:normAutofit fontScale="70000" lnSpcReduction="20000"/>
          </a:bodyPr>
          <a:lstStyle/>
          <a:p>
            <a:pPr marL="0" indent="449263">
              <a:lnSpc>
                <a:spcPct val="120000"/>
              </a:lnSpc>
              <a:spcBef>
                <a:spcPts val="0"/>
              </a:spcBef>
              <a:buNone/>
            </a:pPr>
            <a:r>
              <a:rPr kumimoji="0" lang="ru-RU" altLang="ru-RU"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Друзья! Можем ли мы понять тех людей, которые жили давно? В далеком начале ХХ века.</a:t>
            </a:r>
          </a:p>
          <a:p>
            <a:pPr marL="0" indent="449263">
              <a:lnSpc>
                <a:spcPct val="120000"/>
              </a:lnSpc>
              <a:spcBef>
                <a:spcPts val="0"/>
              </a:spcBef>
              <a:buNone/>
            </a:pPr>
            <a:r>
              <a:rPr kumimoji="0" lang="ru-RU" altLang="ru-RU"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Помните историю послереволюционного времени? Страшный период из жизни России. Когда брат шел на брата. Стравленные люди…Часто родные люди стравливались. Не все выдержали это испытание.  Многие, чтобы не воевать с близкими, уехали.  Марина Цветаева бы осталась. Но муж, </a:t>
            </a:r>
            <a:r>
              <a:rPr lang="ru-RU" altLang="ru-RU" b="1" dirty="0">
                <a:solidFill>
                  <a:srgbClr val="000000"/>
                </a:solidFill>
                <a:latin typeface="Calibri" panose="020F0502020204030204" pitchFamily="34" charset="0"/>
                <a:cs typeface="Calibri" panose="020F0502020204030204" pitchFamily="34" charset="0"/>
              </a:rPr>
              <a:t>с белогвардейскими войсками покинул Россию. Долго искала Марина Цветаева своего мужа, не чаяла его увидеть. Она просила близких знакомых, которые выезжали в Париж, Берлин, разузнать о муже. И вот однажды писатель Эренбург сказал: жив, Эфрон!    находится в Праге. Марина, не задумываясь, </a:t>
            </a:r>
            <a:r>
              <a:rPr kumimoji="0" lang="ru-RU" altLang="ru-RU"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в</a:t>
            </a:r>
            <a:r>
              <a:rPr kumimoji="0" lang="ru-RU" altLang="ru-RU" sz="1600" b="1" i="0" u="none" strike="noStrike" cap="none" normalizeH="0" baseline="0" dirty="0">
                <a:ln>
                  <a:noFill/>
                </a:ln>
                <a:solidFill>
                  <a:srgbClr val="2C2D2E"/>
                </a:solidFill>
                <a:effectLst/>
                <a:latin typeface="Arial" panose="020B0604020202020204" pitchFamily="34" charset="0"/>
                <a:cs typeface="Arial" panose="020B0604020202020204" pitchFamily="34" charset="0"/>
              </a:rPr>
              <a:t> </a:t>
            </a:r>
            <a:r>
              <a:rPr kumimoji="0" lang="ru-RU" altLang="ru-RU"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мае двадцать второго года года   вместе с дочерью уезжает за границу к мужу. Муж, живущий  на стипендию студента Пражского университета, уже изменил свое мнение о Гражданской войне…Он тосковал о России… Но никаких больших средств к существованию. Марина, наверное, надеялась, что сможет печататься  за границей….Впрочем, она, наверное, даже не задумывалась о финансах…</a:t>
            </a:r>
            <a:r>
              <a:rPr lang="ru-RU" altLang="ru-RU" b="1" dirty="0">
                <a:solidFill>
                  <a:srgbClr val="000000"/>
                </a:solidFill>
                <a:latin typeface="Calibri" panose="020F0502020204030204" pitchFamily="34" charset="0"/>
                <a:cs typeface="Calibri" panose="020F0502020204030204" pitchFamily="34" charset="0"/>
              </a:rPr>
              <a:t>Семья соединилась… Души соприкоснулись. Но никакого материального благополучия! </a:t>
            </a:r>
            <a:r>
              <a:rPr kumimoji="0" lang="ru-RU" altLang="ru-RU"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Ни дома, ни имущества, ни денег</a:t>
            </a:r>
            <a:r>
              <a:rPr lang="ru-RU" altLang="ru-RU" b="1" dirty="0">
                <a:solidFill>
                  <a:srgbClr val="000000"/>
                </a:solidFill>
                <a:latin typeface="Calibri" panose="020F0502020204030204" pitchFamily="34" charset="0"/>
                <a:cs typeface="Calibri" panose="020F0502020204030204" pitchFamily="34" charset="0"/>
              </a:rPr>
              <a:t>… Скитальческая жизнь по Европе. И </a:t>
            </a:r>
            <a:r>
              <a:rPr kumimoji="0" lang="ru-RU" altLang="ru-RU"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поэтическое одиночество. В эмиграции, на чужбине, Цветаева  затосковала по Родине  и  создала цикл стихотворений «После России</a:t>
            </a:r>
            <a:r>
              <a:rPr lang="ru-RU" altLang="ru-RU" b="1" dirty="0">
                <a:solidFill>
                  <a:srgbClr val="000000"/>
                </a:solidFill>
                <a:latin typeface="Calibri" panose="020F0502020204030204" pitchFamily="34" charset="0"/>
                <a:cs typeface="Calibri" panose="020F0502020204030204" pitchFamily="34" charset="0"/>
              </a:rPr>
              <a:t>».  Одним из таких стихотворений и  было «Рассвет на рельсах».   </a:t>
            </a:r>
            <a:r>
              <a:rPr kumimoji="0" lang="ru-RU" altLang="ru-RU"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Оно было написано в октябре 1922 года, когда впереди еще Цветаеву и ее семью  ждали 17 лет скитаний за границей.</a:t>
            </a:r>
          </a:p>
          <a:p>
            <a:pPr marL="0" indent="449263">
              <a:lnSpc>
                <a:spcPct val="120000"/>
              </a:lnSpc>
              <a:spcBef>
                <a:spcPts val="0"/>
              </a:spcBef>
              <a:buNone/>
            </a:pPr>
            <a:r>
              <a:rPr lang="ru-RU" b="1" dirty="0">
                <a:solidFill>
                  <a:srgbClr val="000000"/>
                </a:solidFill>
                <a:latin typeface="Calibri" panose="020F0502020204030204" pitchFamily="34" charset="0"/>
                <a:cs typeface="Calibri" panose="020F0502020204030204" pitchFamily="34" charset="0"/>
              </a:rPr>
              <a:t>Хотите узнать побольше о Цветаевой, читайте ее!</a:t>
            </a:r>
            <a:endParaRPr lang="ru-RU" b="1" dirty="0"/>
          </a:p>
        </p:txBody>
      </p:sp>
    </p:spTree>
    <p:extLst>
      <p:ext uri="{BB962C8B-B14F-4D97-AF65-F5344CB8AC3E}">
        <p14:creationId xmlns:p14="http://schemas.microsoft.com/office/powerpoint/2010/main" val="2577592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1981200" y="-1071594"/>
            <a:ext cx="8229600" cy="642942"/>
          </a:xfrm>
        </p:spPr>
        <p:txBody>
          <a:bodyPr>
            <a:normAutofit fontScale="90000"/>
          </a:bodyPr>
          <a:lstStyle/>
          <a:p>
            <a:endParaRPr lang="ru-RU" dirty="0"/>
          </a:p>
        </p:txBody>
      </p:sp>
      <p:sp>
        <p:nvSpPr>
          <p:cNvPr id="3" name="Содержимое 2"/>
          <p:cNvSpPr>
            <a:spLocks noGrp="1"/>
          </p:cNvSpPr>
          <p:nvPr>
            <p:ph idx="1"/>
          </p:nvPr>
        </p:nvSpPr>
        <p:spPr>
          <a:xfrm>
            <a:off x="614597" y="214290"/>
            <a:ext cx="11257613" cy="6317139"/>
          </a:xfrm>
        </p:spPr>
        <p:txBody>
          <a:bodyPr>
            <a:noAutofit/>
          </a:bodyPr>
          <a:lstStyle/>
          <a:p>
            <a:pPr algn="ctr">
              <a:buNone/>
            </a:pPr>
            <a:r>
              <a:rPr lang="ru-RU" sz="3200" b="1" u="sng" dirty="0">
                <a:solidFill>
                  <a:srgbClr val="FF0000"/>
                </a:solidFill>
              </a:rPr>
              <a:t>Описание</a:t>
            </a:r>
          </a:p>
          <a:p>
            <a:pPr>
              <a:buNone/>
            </a:pPr>
            <a:r>
              <a:rPr lang="ru-RU" sz="3200" b="1" u="sng" dirty="0">
                <a:solidFill>
                  <a:srgbClr val="FF0000"/>
                </a:solidFill>
              </a:rPr>
              <a:t>Начало:</a:t>
            </a:r>
            <a:r>
              <a:rPr lang="ru-RU" sz="3200" dirty="0"/>
              <a:t> обращение к предмету описания; о времени дня или года; о месте, где находится предмет </a:t>
            </a:r>
            <a:r>
              <a:rPr lang="ru-RU" sz="2400" dirty="0"/>
              <a:t>( </a:t>
            </a:r>
            <a:r>
              <a:rPr lang="ru-RU" sz="2400" i="1" dirty="0"/>
              <a:t>«Октябрь уж наступил….» Погода утром была сумрачная… Посмотрите на этот предмет..)</a:t>
            </a:r>
          </a:p>
          <a:p>
            <a:pPr>
              <a:buNone/>
            </a:pPr>
            <a:r>
              <a:rPr lang="ru-RU" sz="3200" b="1" u="sng" dirty="0">
                <a:solidFill>
                  <a:srgbClr val="FF0000"/>
                </a:solidFill>
              </a:rPr>
              <a:t>Середина:</a:t>
            </a:r>
            <a:endParaRPr lang="ru-RU" sz="3200" b="1" dirty="0">
              <a:solidFill>
                <a:srgbClr val="FF0000"/>
              </a:solidFill>
            </a:endParaRPr>
          </a:p>
          <a:p>
            <a:pPr lvl="0"/>
            <a:r>
              <a:rPr lang="ru-RU" sz="3200" dirty="0"/>
              <a:t>Самое интересное о предмете – на конец!</a:t>
            </a:r>
          </a:p>
          <a:p>
            <a:pPr lvl="0"/>
            <a:r>
              <a:rPr lang="ru-RU" sz="3200" dirty="0"/>
              <a:t>Все части предмета отдельно, последовательно</a:t>
            </a:r>
          </a:p>
          <a:p>
            <a:pPr lvl="0"/>
            <a:r>
              <a:rPr lang="ru-RU" sz="3200" dirty="0"/>
              <a:t>Отбирать только существенное, не детализировать!</a:t>
            </a:r>
          </a:p>
          <a:p>
            <a:pPr lvl="0"/>
            <a:r>
              <a:rPr lang="ru-RU" sz="3200" dirty="0"/>
              <a:t>Избегать повторов.</a:t>
            </a:r>
          </a:p>
          <a:p>
            <a:pPr>
              <a:buNone/>
            </a:pPr>
            <a:r>
              <a:rPr lang="ru-RU" sz="3200" b="1" u="sng" dirty="0">
                <a:solidFill>
                  <a:srgbClr val="FF0000"/>
                </a:solidFill>
              </a:rPr>
              <a:t>Конец:</a:t>
            </a:r>
            <a:r>
              <a:rPr lang="ru-RU" sz="3200" dirty="0"/>
              <a:t> можно опять обращение, выражение собственных чувств; нравственная занимательная мысль </a:t>
            </a:r>
            <a:r>
              <a:rPr lang="ru-RU" sz="2400" i="1" dirty="0"/>
              <a:t>( «Теперь моя пора..», Не люблю такую  погоду…. И этот предмет приносит такую пользу людям!</a:t>
            </a:r>
          </a:p>
        </p:txBody>
      </p:sp>
    </p:spTree>
    <p:extLst>
      <p:ext uri="{BB962C8B-B14F-4D97-AF65-F5344CB8AC3E}">
        <p14:creationId xmlns:p14="http://schemas.microsoft.com/office/powerpoint/2010/main" val="285152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52625" y="0"/>
            <a:ext cx="7772400" cy="666750"/>
          </a:xfrm>
        </p:spPr>
        <p:txBody>
          <a:bodyPr>
            <a:normAutofit fontScale="90000"/>
          </a:bodyPr>
          <a:lstStyle/>
          <a:p>
            <a:pPr eaLnBrk="1" hangingPunct="1"/>
            <a:r>
              <a:rPr lang="ru-RU"/>
              <a:t>Определения </a:t>
            </a:r>
          </a:p>
        </p:txBody>
      </p:sp>
      <p:sp>
        <p:nvSpPr>
          <p:cNvPr id="4099" name="Rectangle 3"/>
          <p:cNvSpPr>
            <a:spLocks noGrp="1" noChangeArrowheads="1"/>
          </p:cNvSpPr>
          <p:nvPr>
            <p:ph type="body" idx="1"/>
          </p:nvPr>
        </p:nvSpPr>
        <p:spPr>
          <a:xfrm>
            <a:off x="304800" y="530643"/>
            <a:ext cx="11582399" cy="6027685"/>
          </a:xfrm>
        </p:spPr>
        <p:txBody>
          <a:bodyPr>
            <a:normAutofit fontScale="92500" lnSpcReduction="10000"/>
          </a:bodyPr>
          <a:lstStyle/>
          <a:p>
            <a:pPr marL="0" indent="0" eaLnBrk="1" hangingPunct="1">
              <a:lnSpc>
                <a:spcPct val="90000"/>
              </a:lnSpc>
              <a:buNone/>
            </a:pPr>
            <a:r>
              <a:rPr lang="ru-RU" b="1" dirty="0">
                <a:solidFill>
                  <a:srgbClr val="FF0000"/>
                </a:solidFill>
              </a:rPr>
              <a:t>Речь  - процесс речевой деятельности;</a:t>
            </a:r>
          </a:p>
          <a:p>
            <a:pPr marL="0" indent="0" eaLnBrk="1" hangingPunct="1">
              <a:lnSpc>
                <a:spcPct val="90000"/>
              </a:lnSpc>
              <a:buNone/>
            </a:pPr>
            <a:r>
              <a:rPr lang="ru-RU" b="1" dirty="0">
                <a:solidFill>
                  <a:srgbClr val="FF0000"/>
                </a:solidFill>
              </a:rPr>
              <a:t>          -  результат  речевой деятельности  = </a:t>
            </a:r>
            <a:r>
              <a:rPr lang="ru-RU" b="1" dirty="0"/>
              <a:t>ТЕКСТ</a:t>
            </a:r>
          </a:p>
          <a:p>
            <a:pPr marL="0" indent="0" eaLnBrk="1" hangingPunct="1">
              <a:lnSpc>
                <a:spcPct val="90000"/>
              </a:lnSpc>
              <a:buNone/>
            </a:pPr>
            <a:r>
              <a:rPr lang="ru-RU" b="1" dirty="0">
                <a:solidFill>
                  <a:srgbClr val="FF0000"/>
                </a:solidFill>
              </a:rPr>
              <a:t>Общаемся текстами=</a:t>
            </a:r>
            <a:r>
              <a:rPr lang="ru-RU" b="1" dirty="0"/>
              <a:t>речевое произведение</a:t>
            </a:r>
          </a:p>
          <a:p>
            <a:pPr eaLnBrk="1" hangingPunct="1">
              <a:lnSpc>
                <a:spcPct val="90000"/>
              </a:lnSpc>
            </a:pPr>
            <a:r>
              <a:rPr lang="ru-RU" b="1" dirty="0"/>
              <a:t>Текст</a:t>
            </a:r>
            <a:r>
              <a:rPr lang="ru-RU" dirty="0"/>
              <a:t>    -      </a:t>
            </a:r>
            <a:r>
              <a:rPr lang="ru-RU" sz="2400" i="1" dirty="0"/>
              <a:t>от лат.</a:t>
            </a:r>
            <a:r>
              <a:rPr lang="en-US" sz="2400" i="1" dirty="0"/>
              <a:t>t</a:t>
            </a:r>
            <a:r>
              <a:rPr lang="ru-RU" sz="2400" i="1" dirty="0"/>
              <a:t> </a:t>
            </a:r>
            <a:r>
              <a:rPr lang="en-US" sz="2400" i="1" dirty="0" err="1"/>
              <a:t>extum</a:t>
            </a:r>
            <a:r>
              <a:rPr lang="ru-RU" sz="2400" i="1" dirty="0"/>
              <a:t> - ткань,      соединение,  строение, слог, стиль</a:t>
            </a:r>
            <a:r>
              <a:rPr lang="ru-RU" dirty="0"/>
              <a:t>.</a:t>
            </a:r>
          </a:p>
          <a:p>
            <a:pPr eaLnBrk="1" hangingPunct="1">
              <a:lnSpc>
                <a:spcPct val="90000"/>
              </a:lnSpc>
            </a:pPr>
            <a:r>
              <a:rPr lang="ru-RU" dirty="0"/>
              <a:t> </a:t>
            </a:r>
            <a:r>
              <a:rPr lang="ru-RU" b="1" dirty="0"/>
              <a:t>- </a:t>
            </a:r>
            <a:r>
              <a:rPr lang="ru-RU" sz="2400" b="1" dirty="0"/>
              <a:t>произведение, состоящее из названия ( заголовка), особых единиц (сверхфразовых единств), объединенных разными типами лексической, грамматической, логической и стилистической связи, имеющее определенную направленность и прагматическую установку (Гальперин)</a:t>
            </a:r>
            <a:r>
              <a:rPr lang="ru-RU" sz="2400" dirty="0"/>
              <a:t>     </a:t>
            </a:r>
          </a:p>
          <a:p>
            <a:pPr marL="0" indent="0" algn="ctr">
              <a:buNone/>
            </a:pPr>
            <a:r>
              <a:rPr lang="ru-RU" sz="2400" dirty="0"/>
              <a:t>                                                                                                       </a:t>
            </a:r>
          </a:p>
          <a:p>
            <a:pPr marL="0" indent="0" algn="ctr">
              <a:buNone/>
            </a:pPr>
            <a:r>
              <a:rPr lang="ru-RU" sz="2400" b="1" dirty="0"/>
              <a:t>Виды информации в тексте</a:t>
            </a:r>
          </a:p>
          <a:p>
            <a:pPr eaLnBrk="1" hangingPunct="1">
              <a:lnSpc>
                <a:spcPct val="90000"/>
              </a:lnSpc>
            </a:pPr>
            <a:r>
              <a:rPr lang="ru-RU" sz="2400" b="1" dirty="0" err="1">
                <a:solidFill>
                  <a:srgbClr val="C00000"/>
                </a:solidFill>
              </a:rPr>
              <a:t>фактуальная</a:t>
            </a:r>
            <a:r>
              <a:rPr lang="ru-RU" sz="2400" b="1" dirty="0">
                <a:solidFill>
                  <a:srgbClr val="C00000"/>
                </a:solidFill>
              </a:rPr>
              <a:t> </a:t>
            </a:r>
            <a:r>
              <a:rPr lang="ru-RU" sz="2400" dirty="0">
                <a:solidFill>
                  <a:srgbClr val="C00000"/>
                </a:solidFill>
              </a:rPr>
              <a:t> </a:t>
            </a:r>
            <a:r>
              <a:rPr lang="ru-RU" sz="2400" dirty="0"/>
              <a:t> </a:t>
            </a:r>
          </a:p>
          <a:p>
            <a:pPr eaLnBrk="1" hangingPunct="1">
              <a:lnSpc>
                <a:spcPct val="90000"/>
              </a:lnSpc>
            </a:pPr>
            <a:r>
              <a:rPr lang="ru-RU" sz="2400" b="1" dirty="0">
                <a:solidFill>
                  <a:srgbClr val="C00000"/>
                </a:solidFill>
              </a:rPr>
              <a:t>концептуальная</a:t>
            </a:r>
            <a:r>
              <a:rPr lang="ru-RU" sz="2400" b="1" dirty="0"/>
              <a:t> </a:t>
            </a:r>
            <a:r>
              <a:rPr lang="ru-RU" sz="2400" dirty="0"/>
              <a:t>  </a:t>
            </a:r>
          </a:p>
          <a:p>
            <a:pPr eaLnBrk="1" hangingPunct="1">
              <a:lnSpc>
                <a:spcPct val="90000"/>
              </a:lnSpc>
            </a:pPr>
            <a:r>
              <a:rPr lang="ru-RU" sz="2400" b="1" dirty="0" err="1">
                <a:solidFill>
                  <a:srgbClr val="C00000"/>
                </a:solidFill>
                <a:highlight>
                  <a:srgbClr val="FFFF00"/>
                </a:highlight>
              </a:rPr>
              <a:t>подтекстная</a:t>
            </a:r>
            <a:r>
              <a:rPr lang="ru-RU" sz="2400" b="1" dirty="0">
                <a:solidFill>
                  <a:srgbClr val="C00000"/>
                </a:solidFill>
                <a:highlight>
                  <a:srgbClr val="FFFF00"/>
                </a:highlight>
              </a:rPr>
              <a:t> </a:t>
            </a:r>
            <a:r>
              <a:rPr lang="ru-RU" sz="2400" b="1" dirty="0">
                <a:highlight>
                  <a:srgbClr val="FFFF00"/>
                </a:highlight>
              </a:rPr>
              <a:t> </a:t>
            </a:r>
            <a:r>
              <a:rPr lang="ru-RU" sz="2400" dirty="0">
                <a:highlight>
                  <a:srgbClr val="FFFF00"/>
                </a:highlight>
              </a:rPr>
              <a:t>  </a:t>
            </a:r>
          </a:p>
          <a:p>
            <a:pPr>
              <a:lnSpc>
                <a:spcPct val="90000"/>
              </a:lnSpc>
              <a:buNone/>
            </a:pPr>
            <a:r>
              <a:rPr lang="ru-RU" sz="2400" dirty="0">
                <a:solidFill>
                  <a:srgbClr val="C00000"/>
                </a:solidFill>
              </a:rPr>
              <a:t>« </a:t>
            </a:r>
            <a:r>
              <a:rPr lang="ru-RU" sz="2400" i="1" dirty="0">
                <a:solidFill>
                  <a:srgbClr val="C00000"/>
                </a:solidFill>
              </a:rPr>
              <a:t>А что есть чтение – как не разгадывание, извлечение тайного, оставшегося за строками, за пределами слов... Чтение – прежде всего сотворчество»</a:t>
            </a:r>
            <a:r>
              <a:rPr lang="ru-RU" sz="2400" dirty="0"/>
              <a:t>    </a:t>
            </a:r>
          </a:p>
        </p:txBody>
      </p:sp>
    </p:spTree>
    <p:extLst>
      <p:ext uri="{BB962C8B-B14F-4D97-AF65-F5344CB8AC3E}">
        <p14:creationId xmlns:p14="http://schemas.microsoft.com/office/powerpoint/2010/main" val="662616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0DE65E-7D0F-94A6-52BF-985D63FF70F2}"/>
              </a:ext>
            </a:extLst>
          </p:cNvPr>
          <p:cNvSpPr>
            <a:spLocks noGrp="1"/>
          </p:cNvSpPr>
          <p:nvPr>
            <p:ph type="title"/>
          </p:nvPr>
        </p:nvSpPr>
        <p:spPr/>
        <p:txBody>
          <a:bodyPr/>
          <a:lstStyle/>
          <a:p>
            <a:r>
              <a:rPr lang="ru-RU" dirty="0"/>
              <a:t>Платон «Федр» Диалоги</a:t>
            </a:r>
          </a:p>
        </p:txBody>
      </p:sp>
      <p:sp>
        <p:nvSpPr>
          <p:cNvPr id="3" name="Объект 2">
            <a:extLst>
              <a:ext uri="{FF2B5EF4-FFF2-40B4-BE49-F238E27FC236}">
                <a16:creationId xmlns:a16="http://schemas.microsoft.com/office/drawing/2014/main" id="{A38E094A-5C1F-6ED5-9028-1DF74A86BCCA}"/>
              </a:ext>
            </a:extLst>
          </p:cNvPr>
          <p:cNvSpPr>
            <a:spLocks noGrp="1"/>
          </p:cNvSpPr>
          <p:nvPr>
            <p:ph idx="1"/>
          </p:nvPr>
        </p:nvSpPr>
        <p:spPr>
          <a:xfrm>
            <a:off x="465221" y="1825625"/>
            <a:ext cx="11470105" cy="4667250"/>
          </a:xfrm>
        </p:spPr>
        <p:txBody>
          <a:bodyPr>
            <a:normAutofit/>
          </a:bodyPr>
          <a:lstStyle/>
          <a:p>
            <a:r>
              <a:rPr lang="ru-RU" dirty="0"/>
              <a:t>Сократ:</a:t>
            </a:r>
          </a:p>
          <a:p>
            <a:pPr marL="0" indent="0">
              <a:buNone/>
            </a:pPr>
            <a:r>
              <a:rPr lang="ru-RU" b="0" i="0" dirty="0">
                <a:solidFill>
                  <a:srgbClr val="000000"/>
                </a:solidFill>
                <a:effectLst/>
                <a:latin typeface="Arial" panose="020B0604020202020204" pitchFamily="34" charset="0"/>
              </a:rPr>
              <a:t>Клянусь Герой, прекрасный уголок! Этот платан такой развесистый и высокий, а разросшаяся, тенистая верба великолепна: она в полном цвету, все кругом благоухает. И что за славный родник пробивается под платаном: вода в нем совсем холодная, можно попробовать ногой. Судя по изваяниям дев и жертвенным приношениям, здесь, видно, святилище каких-то   нимф и Ахелоя. Да если хочешь, ветерок здесь прохладный и очень приятный; по летнему звонко вторит он хору цикад. А самое удачное это то, что здесь на по логом склоне столько травы – можно прилечь, и голове будет очень удобно. Право, ты отличный проводник, милый Федр.</a:t>
            </a:r>
            <a:endParaRPr lang="ru-RU" dirty="0"/>
          </a:p>
        </p:txBody>
      </p:sp>
    </p:spTree>
    <p:extLst>
      <p:ext uri="{BB962C8B-B14F-4D97-AF65-F5344CB8AC3E}">
        <p14:creationId xmlns:p14="http://schemas.microsoft.com/office/powerpoint/2010/main" val="2333771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60235A-A557-263A-51E8-A25CD20A7F33}"/>
              </a:ext>
            </a:extLst>
          </p:cNvPr>
          <p:cNvSpPr>
            <a:spLocks noGrp="1"/>
          </p:cNvSpPr>
          <p:nvPr>
            <p:ph type="title"/>
          </p:nvPr>
        </p:nvSpPr>
        <p:spPr>
          <a:xfrm flipV="1">
            <a:off x="838200" y="-734519"/>
            <a:ext cx="10515600" cy="74951"/>
          </a:xfrm>
        </p:spPr>
        <p:txBody>
          <a:bodyPr>
            <a:normAutofit fontScale="90000"/>
          </a:bodyPr>
          <a:lstStyle/>
          <a:p>
            <a:endParaRPr lang="ru-RU" dirty="0"/>
          </a:p>
        </p:txBody>
      </p:sp>
      <p:sp>
        <p:nvSpPr>
          <p:cNvPr id="3" name="Объект 2">
            <a:extLst>
              <a:ext uri="{FF2B5EF4-FFF2-40B4-BE49-F238E27FC236}">
                <a16:creationId xmlns:a16="http://schemas.microsoft.com/office/drawing/2014/main" id="{2569FDCD-4F2D-4EEC-CB4F-7D44CC87A749}"/>
              </a:ext>
            </a:extLst>
          </p:cNvPr>
          <p:cNvSpPr>
            <a:spLocks noGrp="1"/>
          </p:cNvSpPr>
          <p:nvPr>
            <p:ph idx="1"/>
          </p:nvPr>
        </p:nvSpPr>
        <p:spPr>
          <a:xfrm>
            <a:off x="374753" y="794474"/>
            <a:ext cx="11587397" cy="6063525"/>
          </a:xfrm>
        </p:spPr>
        <p:txBody>
          <a:bodyPr>
            <a:normAutofit fontScale="92500" lnSpcReduction="10000"/>
          </a:bodyPr>
          <a:lstStyle/>
          <a:p>
            <a:pPr marL="0" lvl="0" indent="0" eaLnBrk="0" fontAlgn="base" hangingPunct="0">
              <a:lnSpc>
                <a:spcPct val="100000"/>
              </a:lnSpc>
              <a:spcBef>
                <a:spcPct val="0"/>
              </a:spcBef>
              <a:spcAft>
                <a:spcPct val="0"/>
              </a:spcAft>
              <a:buNone/>
            </a:pPr>
            <a:r>
              <a:rPr kumimoji="0" lang="ru-RU" altLang="ru-RU"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Марина Цветаева. И Россия. Написанное  </a:t>
            </a:r>
            <a:r>
              <a:rPr lang="ru-RU" altLang="ru-RU" dirty="0">
                <a:solidFill>
                  <a:srgbClr val="000000"/>
                </a:solidFill>
                <a:latin typeface="Calibri" panose="020F0502020204030204" pitchFamily="34" charset="0"/>
                <a:cs typeface="Calibri" panose="020F0502020204030204" pitchFamily="34" charset="0"/>
              </a:rPr>
              <a:t> в 1922 году стихотворение   </a:t>
            </a:r>
            <a:r>
              <a:rPr kumimoji="0" lang="ru-RU" altLang="ru-RU"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«Рассвет на рельсах». Какая же Россия предстает перед нами  в стихотворении «Рассвет на рельсах»? </a:t>
            </a:r>
          </a:p>
          <a:p>
            <a:pPr marL="0" lvl="0" indent="0" eaLnBrk="0" fontAlgn="base" hangingPunct="0">
              <a:lnSpc>
                <a:spcPct val="100000"/>
              </a:lnSpc>
              <a:spcBef>
                <a:spcPct val="0"/>
              </a:spcBef>
              <a:spcAft>
                <a:spcPct val="0"/>
              </a:spcAft>
              <a:buNone/>
            </a:pPr>
            <a:r>
              <a:rPr kumimoji="0" lang="ru-RU" altLang="ru-RU"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Если дореволюционная Россия, которая живет в  памяти  поэта </a:t>
            </a:r>
            <a:r>
              <a:rPr lang="ru-RU" altLang="ru-RU" dirty="0">
                <a:solidFill>
                  <a:srgbClr val="000000"/>
                </a:solidFill>
                <a:latin typeface="Calibri" panose="020F0502020204030204" pitchFamily="34" charset="0"/>
                <a:cs typeface="Calibri" panose="020F0502020204030204" pitchFamily="34" charset="0"/>
              </a:rPr>
              <a:t>– это </a:t>
            </a:r>
            <a:r>
              <a:rPr kumimoji="0" lang="ru-RU" altLang="ru-RU" sz="2800" b="1"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синева подмосковных рощ</a:t>
            </a:r>
            <a:r>
              <a:rPr kumimoji="0" lang="ru-RU" altLang="ru-RU"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многочисленные московские </a:t>
            </a:r>
            <a:r>
              <a:rPr lang="ru-RU" altLang="ru-RU" dirty="0">
                <a:solidFill>
                  <a:srgbClr val="000000"/>
                </a:solidFill>
                <a:latin typeface="Calibri" panose="020F0502020204030204" pitchFamily="34" charset="0"/>
                <a:cs typeface="Calibri" panose="020F0502020204030204" pitchFamily="34" charset="0"/>
              </a:rPr>
              <a:t>бескрайние поля, </a:t>
            </a:r>
            <a:r>
              <a:rPr kumimoji="0" lang="ru-RU" altLang="ru-RU"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церкви и монастыри, то</a:t>
            </a:r>
            <a:r>
              <a:rPr kumimoji="0" lang="ru-RU" altLang="ru-RU" sz="1600" b="0" i="0" u="none" strike="noStrike" cap="none" normalizeH="0" baseline="0" dirty="0">
                <a:ln>
                  <a:noFill/>
                </a:ln>
                <a:solidFill>
                  <a:srgbClr val="2C2D2E"/>
                </a:solidFill>
                <a:effectLst/>
                <a:latin typeface="Arial" panose="020B0604020202020204" pitchFamily="34" charset="0"/>
                <a:cs typeface="Arial" panose="020B0604020202020204" pitchFamily="34" charset="0"/>
              </a:rPr>
              <a:t> </a:t>
            </a:r>
            <a:r>
              <a:rPr kumimoji="0" lang="ru-RU" altLang="ru-RU"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Россия после революции и Гражданской войны — это </a:t>
            </a:r>
            <a:r>
              <a:rPr kumimoji="0" lang="ru-RU" altLang="ru-RU"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серость, сирость и сырость,</a:t>
            </a:r>
            <a:r>
              <a:rPr kumimoji="0" lang="ru-RU" altLang="ru-RU"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охватившие людей и доводящие до безысходности.</a:t>
            </a:r>
            <a:r>
              <a:rPr kumimoji="0" lang="ru-RU" altLang="ru-RU" sz="1600" b="0" i="0" u="none" strike="noStrike" cap="none" normalizeH="0" baseline="0" dirty="0">
                <a:ln>
                  <a:noFill/>
                </a:ln>
                <a:solidFill>
                  <a:srgbClr val="2C2D2E"/>
                </a:solidFill>
                <a:effectLst/>
                <a:latin typeface="Arial" panose="020B0604020202020204" pitchFamily="34" charset="0"/>
                <a:cs typeface="Arial" panose="020B0604020202020204" pitchFamily="34" charset="0"/>
              </a:rPr>
              <a:t> </a:t>
            </a:r>
            <a:r>
              <a:rPr kumimoji="0" lang="ru-RU" altLang="ru-RU" sz="2800" b="1"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С его страстями стравленными </a:t>
            </a:r>
            <a:r>
              <a:rPr kumimoji="0" lang="ru-RU" altLang="ru-RU"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это Гражданская война, которая стравила людей между собой, сделала врагами граждан одной великой державы.   Это </a:t>
            </a:r>
            <a:r>
              <a:rPr kumimoji="0" lang="ru-RU" altLang="ru-RU" sz="2800" b="1"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вороная сталь </a:t>
            </a:r>
            <a:r>
              <a:rPr kumimoji="0" lang="ru-RU" altLang="ru-RU"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оружие, наводнившее страну за годы войны. Это время всеобщей разрухи, паники, переполненных вагонов-теплушек (на них стоял знак </a:t>
            </a:r>
            <a:r>
              <a:rPr kumimoji="0" lang="ru-RU" altLang="ru-RU" sz="2800" b="1"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40 человек, 8 лошадей</a:t>
            </a:r>
            <a:r>
              <a:rPr kumimoji="0" lang="ru-RU" altLang="ru-RU"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Это миллионы поломанных судеб людей, бежавших из страны, которой они стали не нужны, </a:t>
            </a:r>
            <a:r>
              <a:rPr kumimoji="0" lang="ru-RU" altLang="ru-RU" sz="2800" b="1"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пропавших навек для Бога и людей</a:t>
            </a:r>
            <a:r>
              <a:rPr kumimoji="0" lang="ru-RU" altLang="ru-RU"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p>
          <a:p>
            <a:pPr marL="0" lvl="0" indent="0" eaLnBrk="0" fontAlgn="base" hangingPunct="0">
              <a:lnSpc>
                <a:spcPct val="100000"/>
              </a:lnSpc>
              <a:spcBef>
                <a:spcPct val="0"/>
              </a:spcBef>
              <a:spcAft>
                <a:spcPct val="0"/>
              </a:spcAft>
              <a:buNone/>
            </a:pPr>
            <a:r>
              <a:rPr kumimoji="0" lang="ru-RU" altLang="ru-RU"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Россия, на которую смотрит Цветаева издалека,  чужая, не родная.</a:t>
            </a:r>
            <a:endParaRPr kumimoji="0" lang="ru-RU" altLang="ru-RU" sz="1600" b="0" i="0" u="none" strike="noStrike" cap="none" normalizeH="0" baseline="0" dirty="0">
              <a:ln>
                <a:noFill/>
              </a:ln>
              <a:solidFill>
                <a:srgbClr val="2C2D2E"/>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800" b="0" i="0" u="none" strike="noStrike" cap="none" normalizeH="0" baseline="0" dirty="0">
                <a:ln>
                  <a:noFill/>
                </a:ln>
                <a:solidFill>
                  <a:srgbClr val="2C2D2E"/>
                </a:solidFill>
                <a:effectLst/>
                <a:latin typeface="Arial" panose="020B0604020202020204" pitchFamily="34" charset="0"/>
                <a:cs typeface="Arial" panose="020B0604020202020204" pitchFamily="34" charset="0"/>
              </a:rPr>
              <a:t> </a:t>
            </a:r>
            <a:endParaRPr kumimoji="0" lang="ru-RU" altLang="ru-RU" sz="1600" b="0" i="0" u="none" strike="noStrike" cap="none" normalizeH="0" baseline="0" dirty="0">
              <a:ln>
                <a:noFill/>
              </a:ln>
              <a:solidFill>
                <a:srgbClr val="2C2D2E"/>
              </a:solidFill>
              <a:effectLst/>
              <a:latin typeface="Arial" panose="020B0604020202020204" pitchFamily="34" charset="0"/>
              <a:cs typeface="Arial" panose="020B0604020202020204" pitchFamily="34" charset="0"/>
            </a:endParaRPr>
          </a:p>
          <a:p>
            <a:endParaRPr lang="ru-RU" dirty="0"/>
          </a:p>
        </p:txBody>
      </p:sp>
      <p:sp>
        <p:nvSpPr>
          <p:cNvPr id="5" name="TextBox 4">
            <a:extLst>
              <a:ext uri="{FF2B5EF4-FFF2-40B4-BE49-F238E27FC236}">
                <a16:creationId xmlns:a16="http://schemas.microsoft.com/office/drawing/2014/main" id="{B95DE06F-BD2B-540F-3AA3-C56F0BAFC7FC}"/>
              </a:ext>
            </a:extLst>
          </p:cNvPr>
          <p:cNvSpPr txBox="1"/>
          <p:nvPr/>
        </p:nvSpPr>
        <p:spPr>
          <a:xfrm>
            <a:off x="1289154" y="77015"/>
            <a:ext cx="7476342" cy="707886"/>
          </a:xfrm>
          <a:prstGeom prst="rect">
            <a:avLst/>
          </a:prstGeom>
          <a:noFill/>
        </p:spPr>
        <p:txBody>
          <a:bodyPr wrap="square">
            <a:spAutoFit/>
          </a:bodyPr>
          <a:lstStyle/>
          <a:p>
            <a:pPr marL="0" lvl="0" indent="0" eaLnBrk="0" fontAlgn="base" hangingPunct="0">
              <a:lnSpc>
                <a:spcPct val="100000"/>
              </a:lnSpc>
              <a:spcBef>
                <a:spcPct val="0"/>
              </a:spcBef>
              <a:spcAft>
                <a:spcPct val="0"/>
              </a:spcAft>
              <a:buNone/>
            </a:pPr>
            <a:r>
              <a:rPr kumimoji="0" lang="ru-RU" altLang="ru-RU"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ru-RU" altLang="ru-RU" sz="1100" b="0" i="0" u="none" strike="noStrike" cap="none" normalizeH="0" baseline="0" dirty="0">
                <a:ln>
                  <a:noFill/>
                </a:ln>
                <a:solidFill>
                  <a:srgbClr val="2C2D2E"/>
                </a:solidFill>
                <a:effectLst/>
                <a:latin typeface="Arial" panose="020B0604020202020204" pitchFamily="34" charset="0"/>
                <a:cs typeface="Arial" panose="020B0604020202020204" pitchFamily="34" charset="0"/>
              </a:rPr>
              <a:t> </a:t>
            </a:r>
            <a:r>
              <a:rPr kumimoji="0" lang="ru-RU" altLang="ru-RU"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Описание</a:t>
            </a:r>
          </a:p>
        </p:txBody>
      </p:sp>
    </p:spTree>
    <p:extLst>
      <p:ext uri="{BB962C8B-B14F-4D97-AF65-F5344CB8AC3E}">
        <p14:creationId xmlns:p14="http://schemas.microsoft.com/office/powerpoint/2010/main" val="2571373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C9CCE3-92D3-C453-D3B9-CB7E8A8B37F9}"/>
              </a:ext>
            </a:extLst>
          </p:cNvPr>
          <p:cNvSpPr>
            <a:spLocks noGrp="1"/>
          </p:cNvSpPr>
          <p:nvPr>
            <p:ph type="title"/>
          </p:nvPr>
        </p:nvSpPr>
        <p:spPr/>
        <p:txBody>
          <a:bodyPr/>
          <a:lstStyle/>
          <a:p>
            <a:pPr algn="ctr"/>
            <a:r>
              <a:rPr lang="ru-RU" dirty="0"/>
              <a:t>Практика по созданию разных типов риторического текста</a:t>
            </a:r>
          </a:p>
        </p:txBody>
      </p:sp>
      <p:sp>
        <p:nvSpPr>
          <p:cNvPr id="3" name="Объект 2">
            <a:extLst>
              <a:ext uri="{FF2B5EF4-FFF2-40B4-BE49-F238E27FC236}">
                <a16:creationId xmlns:a16="http://schemas.microsoft.com/office/drawing/2014/main" id="{411171DA-AB29-5195-4E84-391A451EF6EC}"/>
              </a:ext>
            </a:extLst>
          </p:cNvPr>
          <p:cNvSpPr>
            <a:spLocks noGrp="1"/>
          </p:cNvSpPr>
          <p:nvPr>
            <p:ph idx="1"/>
          </p:nvPr>
        </p:nvSpPr>
        <p:spPr>
          <a:xfrm>
            <a:off x="224589" y="1825625"/>
            <a:ext cx="11678653" cy="4799764"/>
          </a:xfrm>
        </p:spPr>
        <p:txBody>
          <a:bodyPr/>
          <a:lstStyle/>
          <a:p>
            <a:pPr marL="0" indent="0">
              <a:buNone/>
            </a:pPr>
            <a:r>
              <a:rPr lang="ru-RU" dirty="0"/>
              <a:t>1. Расскажите о событии (минутный рассказ): </a:t>
            </a:r>
          </a:p>
          <a:p>
            <a:r>
              <a:rPr lang="ru-RU" dirty="0"/>
              <a:t>Первый экзамен</a:t>
            </a:r>
          </a:p>
          <a:p>
            <a:r>
              <a:rPr lang="ru-RU" dirty="0"/>
              <a:t>Я сидел у окна за столом и с упоением играл на компьютере в стрелялки. Вдруг настойчиво кто-то постучал в моё окно. Было уже  половина 11 вечера. А я живу на 10 этаже…..</a:t>
            </a:r>
          </a:p>
          <a:p>
            <a:r>
              <a:rPr lang="ru-RU" dirty="0"/>
              <a:t>Со мной однажды приключилась такая история……….. После этого я решил больше никогда туда не ездить!</a:t>
            </a:r>
          </a:p>
          <a:p>
            <a:pPr marL="0" indent="0">
              <a:buNone/>
            </a:pPr>
            <a:r>
              <a:rPr lang="ru-RU" dirty="0"/>
              <a:t>2. Опишите  человека,  в которого вы бы влюбились…</a:t>
            </a:r>
          </a:p>
          <a:p>
            <a:r>
              <a:rPr lang="ru-RU" dirty="0"/>
              <a:t>Что я вижу за окном?</a:t>
            </a:r>
          </a:p>
        </p:txBody>
      </p:sp>
    </p:spTree>
    <p:extLst>
      <p:ext uri="{BB962C8B-B14F-4D97-AF65-F5344CB8AC3E}">
        <p14:creationId xmlns:p14="http://schemas.microsoft.com/office/powerpoint/2010/main" val="608192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43A200-FED7-4F6B-9CE8-659A49F0283F}"/>
              </a:ext>
            </a:extLst>
          </p:cNvPr>
          <p:cNvSpPr>
            <a:spLocks noGrp="1"/>
          </p:cNvSpPr>
          <p:nvPr>
            <p:ph type="title"/>
          </p:nvPr>
        </p:nvSpPr>
        <p:spPr>
          <a:xfrm flipV="1">
            <a:off x="838200" y="-629586"/>
            <a:ext cx="10515600" cy="59960"/>
          </a:xfrm>
        </p:spPr>
        <p:txBody>
          <a:bodyPr>
            <a:normAutofit fontScale="90000"/>
          </a:bodyPr>
          <a:lstStyle/>
          <a:p>
            <a:endParaRPr lang="ru-RU" dirty="0"/>
          </a:p>
        </p:txBody>
      </p:sp>
      <p:sp>
        <p:nvSpPr>
          <p:cNvPr id="3" name="Объект 2">
            <a:extLst>
              <a:ext uri="{FF2B5EF4-FFF2-40B4-BE49-F238E27FC236}">
                <a16:creationId xmlns:a16="http://schemas.microsoft.com/office/drawing/2014/main" id="{56F6C811-CC17-47FF-B868-C0726E3BC346}"/>
              </a:ext>
            </a:extLst>
          </p:cNvPr>
          <p:cNvSpPr>
            <a:spLocks noGrp="1"/>
          </p:cNvSpPr>
          <p:nvPr>
            <p:ph idx="1"/>
          </p:nvPr>
        </p:nvSpPr>
        <p:spPr>
          <a:xfrm>
            <a:off x="329784" y="239842"/>
            <a:ext cx="11587396" cy="6385809"/>
          </a:xfrm>
        </p:spPr>
        <p:txBody>
          <a:bodyPr>
            <a:normAutofit/>
          </a:bodyPr>
          <a:lstStyle/>
          <a:p>
            <a:pPr indent="131763"/>
            <a:r>
              <a:rPr lang="ru-RU" dirty="0">
                <a:solidFill>
                  <a:srgbClr val="FF0000"/>
                </a:solidFill>
              </a:rPr>
              <a:t>ДЕДУКТИВНЫЙ</a:t>
            </a:r>
          </a:p>
          <a:p>
            <a:pPr indent="0">
              <a:buNone/>
            </a:pPr>
            <a:r>
              <a:rPr lang="ru-RU" dirty="0"/>
              <a:t>1. </a:t>
            </a:r>
            <a:r>
              <a:rPr lang="ru-RU" b="1" dirty="0"/>
              <a:t>Вступление</a:t>
            </a:r>
            <a:r>
              <a:rPr lang="ru-RU" dirty="0"/>
              <a:t> (привлечь внимание к проблеме)</a:t>
            </a:r>
          </a:p>
          <a:p>
            <a:pPr marL="1708150" indent="-179388">
              <a:buNone/>
            </a:pPr>
            <a:r>
              <a:rPr lang="ru-RU" b="1" dirty="0"/>
              <a:t>2.</a:t>
            </a:r>
            <a:r>
              <a:rPr lang="ru-RU" dirty="0"/>
              <a:t> </a:t>
            </a:r>
            <a:r>
              <a:rPr lang="ru-RU" b="1" dirty="0"/>
              <a:t>Вопрос-ответ на него= тезис</a:t>
            </a:r>
          </a:p>
          <a:p>
            <a:pPr marL="1708150" indent="-179388">
              <a:buNone/>
            </a:pPr>
            <a:r>
              <a:rPr lang="ru-RU" dirty="0"/>
              <a:t>Обоснование, подтверждение, примеры, факты, детали..</a:t>
            </a:r>
          </a:p>
          <a:p>
            <a:pPr indent="0">
              <a:buNone/>
            </a:pPr>
            <a:r>
              <a:rPr lang="ru-RU" dirty="0"/>
              <a:t>3. </a:t>
            </a:r>
            <a:r>
              <a:rPr lang="ru-RU" b="1" dirty="0"/>
              <a:t>Заключение</a:t>
            </a:r>
            <a:r>
              <a:rPr lang="ru-RU" dirty="0"/>
              <a:t> ( повторение тезиса; обобщение; оценки проблемы…)</a:t>
            </a:r>
          </a:p>
          <a:p>
            <a:pPr indent="131763"/>
            <a:endParaRPr lang="ru-RU" dirty="0"/>
          </a:p>
          <a:p>
            <a:pPr marL="360363" lvl="1" indent="-180975"/>
            <a:r>
              <a:rPr lang="ru-RU" dirty="0">
                <a:solidFill>
                  <a:srgbClr val="FF0000"/>
                </a:solidFill>
                <a:latin typeface="Times New Roman" panose="02020603050405020304" pitchFamily="18" charset="0"/>
                <a:cs typeface="Times New Roman" panose="02020603050405020304" pitchFamily="18" charset="0"/>
              </a:rPr>
              <a:t>ИНДУКТИВНЫЙ</a:t>
            </a:r>
          </a:p>
          <a:p>
            <a:pPr marL="90487" lvl="1" indent="0">
              <a:buNone/>
            </a:pPr>
            <a:r>
              <a:rPr lang="ru-RU" dirty="0">
                <a:latin typeface="Times New Roman" panose="02020603050405020304" pitchFamily="18" charset="0"/>
                <a:cs typeface="Times New Roman" panose="02020603050405020304" pitchFamily="18" charset="0"/>
              </a:rPr>
              <a:t>1. </a:t>
            </a:r>
            <a:r>
              <a:rPr lang="ru-RU" sz="2800" b="1" dirty="0">
                <a:latin typeface="Times New Roman" panose="02020603050405020304" pitchFamily="18" charset="0"/>
                <a:cs typeface="Times New Roman" panose="02020603050405020304" pitchFamily="18" charset="0"/>
              </a:rPr>
              <a:t>Вступление (</a:t>
            </a:r>
            <a:r>
              <a:rPr lang="ru-RU" sz="2800" dirty="0">
                <a:latin typeface="Times New Roman" panose="02020603050405020304" pitchFamily="18" charset="0"/>
                <a:cs typeface="Times New Roman" panose="02020603050405020304" pitchFamily="18" charset="0"/>
              </a:rPr>
              <a:t>привлечь внимание к проблеме)</a:t>
            </a:r>
          </a:p>
          <a:p>
            <a:pPr indent="-138113">
              <a:buNone/>
            </a:pPr>
            <a:r>
              <a:rPr lang="ru-RU" dirty="0">
                <a:latin typeface="Times New Roman" panose="02020603050405020304" pitchFamily="18" charset="0"/>
                <a:cs typeface="Times New Roman" panose="02020603050405020304" pitchFamily="18" charset="0"/>
              </a:rPr>
              <a:t>2. Вопрос – без ответа на него</a:t>
            </a:r>
          </a:p>
          <a:p>
            <a:pPr indent="-138113">
              <a:buNone/>
            </a:pPr>
            <a:r>
              <a:rPr lang="ru-RU" dirty="0">
                <a:latin typeface="Times New Roman" panose="02020603050405020304" pitchFamily="18" charset="0"/>
                <a:cs typeface="Times New Roman" panose="02020603050405020304" pitchFamily="18" charset="0"/>
              </a:rPr>
              <a:t>      Обоснование, подтверждение, примеры, факты, детали..</a:t>
            </a:r>
          </a:p>
          <a:p>
            <a:pPr indent="-138113">
              <a:buNone/>
            </a:pP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Ответ на вопрос = тезис</a:t>
            </a:r>
          </a:p>
          <a:p>
            <a:pPr indent="-138113"/>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Заключение </a:t>
            </a:r>
            <a:r>
              <a:rPr lang="ru-RU" dirty="0">
                <a:latin typeface="Times New Roman" panose="02020603050405020304" pitchFamily="18" charset="0"/>
                <a:cs typeface="Times New Roman" panose="02020603050405020304" pitchFamily="18" charset="0"/>
              </a:rPr>
              <a:t>(  обобщение; оценки </a:t>
            </a:r>
            <a:r>
              <a:rPr lang="ru-RU" dirty="0"/>
              <a:t>проблемы…)</a:t>
            </a:r>
          </a:p>
          <a:p>
            <a:pPr indent="131763"/>
            <a:endParaRPr lang="ru-RU" dirty="0"/>
          </a:p>
        </p:txBody>
      </p:sp>
    </p:spTree>
    <p:extLst>
      <p:ext uri="{BB962C8B-B14F-4D97-AF65-F5344CB8AC3E}">
        <p14:creationId xmlns:p14="http://schemas.microsoft.com/office/powerpoint/2010/main" val="2075463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138E74-6559-8AE6-815C-A50B0FF18BC8}"/>
              </a:ext>
            </a:extLst>
          </p:cNvPr>
          <p:cNvSpPr>
            <a:spLocks noGrp="1"/>
          </p:cNvSpPr>
          <p:nvPr>
            <p:ph type="title"/>
          </p:nvPr>
        </p:nvSpPr>
        <p:spPr>
          <a:xfrm>
            <a:off x="838200" y="365126"/>
            <a:ext cx="10515600" cy="669196"/>
          </a:xfrm>
        </p:spPr>
        <p:txBody>
          <a:bodyPr>
            <a:normAutofit fontScale="90000"/>
          </a:bodyPr>
          <a:lstStyle/>
          <a:p>
            <a:r>
              <a:rPr lang="ru-RU" dirty="0"/>
              <a:t>Рассуждение  </a:t>
            </a:r>
          </a:p>
        </p:txBody>
      </p:sp>
      <p:sp>
        <p:nvSpPr>
          <p:cNvPr id="3" name="Объект 2">
            <a:extLst>
              <a:ext uri="{FF2B5EF4-FFF2-40B4-BE49-F238E27FC236}">
                <a16:creationId xmlns:a16="http://schemas.microsoft.com/office/drawing/2014/main" id="{EB7DBE68-39C2-EC0D-5608-B941F4F41902}"/>
              </a:ext>
            </a:extLst>
          </p:cNvPr>
          <p:cNvSpPr>
            <a:spLocks noGrp="1"/>
          </p:cNvSpPr>
          <p:nvPr>
            <p:ph idx="1"/>
          </p:nvPr>
        </p:nvSpPr>
        <p:spPr>
          <a:xfrm>
            <a:off x="299804" y="1034321"/>
            <a:ext cx="11512446" cy="5636301"/>
          </a:xfrm>
        </p:spPr>
        <p:txBody>
          <a:bodyPr>
            <a:normAutofit lnSpcReduction="10000"/>
          </a:bodyPr>
          <a:lstStyle/>
          <a:p>
            <a:r>
              <a:rPr kumimoji="0" lang="ru-RU" altLang="ru-RU"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Стих-е  М. Цветаевой «Рассвет на рельсах».  Каждый прочитавший название, вряд ли подумает, что это мысль о родине. Удивительно: можно ли говорить о России через рельсы?  Рельсы – символ дороги. Но ведет </a:t>
            </a:r>
            <a:r>
              <a:rPr lang="ru-RU" altLang="ru-RU" dirty="0">
                <a:solidFill>
                  <a:srgbClr val="000000"/>
                </a:solidFill>
                <a:latin typeface="Calibri" panose="020F0502020204030204" pitchFamily="34" charset="0"/>
                <a:cs typeface="Calibri" panose="020F0502020204030204" pitchFamily="34" charset="0"/>
              </a:rPr>
              <a:t>ли поэта  эта дорога в </a:t>
            </a:r>
            <a:r>
              <a:rPr kumimoji="0" lang="ru-RU" altLang="ru-RU"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светлое будущее? Возможна ли встреча с прежней горячо любимой Россией?  Нет, эта дорога </a:t>
            </a:r>
            <a:r>
              <a:rPr kumimoji="0" lang="ru-RU" altLang="ru-RU" sz="1600" b="0" i="0" u="none" strike="noStrike" cap="none" normalizeH="0" baseline="0" dirty="0">
                <a:ln>
                  <a:noFill/>
                </a:ln>
                <a:solidFill>
                  <a:srgbClr val="2C2D2E"/>
                </a:solidFill>
                <a:effectLst/>
                <a:latin typeface="Arial" panose="020B0604020202020204" pitchFamily="34" charset="0"/>
                <a:cs typeface="Arial" panose="020B0604020202020204" pitchFamily="34" charset="0"/>
              </a:rPr>
              <a:t> </a:t>
            </a:r>
            <a:r>
              <a:rPr kumimoji="0" lang="ru-RU" altLang="ru-RU"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в никуда. Дороги в Россию нет. В ту Россию, которая была до Октябрьского переворота, не вернуться никому и никогда. Её можно только </a:t>
            </a:r>
            <a:r>
              <a:rPr lang="ru-RU" altLang="ru-RU" dirty="0">
                <a:solidFill>
                  <a:srgbClr val="000000"/>
                </a:solidFill>
                <a:latin typeface="Calibri" panose="020F0502020204030204" pitchFamily="34" charset="0"/>
                <a:cs typeface="Calibri" panose="020F0502020204030204" pitchFamily="34" charset="0"/>
              </a:rPr>
              <a:t>вспоминать, представлять   </a:t>
            </a:r>
            <a:r>
              <a:rPr lang="ru-RU" altLang="ru-RU" b="1" i="1" dirty="0">
                <a:solidFill>
                  <a:srgbClr val="000000"/>
                </a:solidFill>
                <a:latin typeface="Calibri" panose="020F0502020204030204" pitchFamily="34" charset="0"/>
                <a:cs typeface="Calibri" panose="020F0502020204030204" pitchFamily="34" charset="0"/>
              </a:rPr>
              <a:t>во всю горизонталь</a:t>
            </a:r>
            <a:r>
              <a:rPr lang="ru-RU" altLang="ru-RU" dirty="0">
                <a:solidFill>
                  <a:srgbClr val="000000"/>
                </a:solidFill>
                <a:latin typeface="Calibri" panose="020F0502020204030204" pitchFamily="34" charset="0"/>
                <a:cs typeface="Calibri" panose="020F0502020204030204" pitchFamily="34" charset="0"/>
              </a:rPr>
              <a:t>.  Она стала </a:t>
            </a:r>
            <a:r>
              <a:rPr lang="ru-RU" altLang="ru-RU" b="1" i="1" dirty="0">
                <a:solidFill>
                  <a:srgbClr val="000000"/>
                </a:solidFill>
                <a:latin typeface="Calibri" panose="020F0502020204030204" pitchFamily="34" charset="0"/>
                <a:cs typeface="Calibri" panose="020F0502020204030204" pitchFamily="34" charset="0"/>
              </a:rPr>
              <a:t>владением </a:t>
            </a:r>
            <a:r>
              <a:rPr lang="ru-RU" altLang="ru-RU" b="1" i="1" dirty="0" err="1">
                <a:solidFill>
                  <a:srgbClr val="000000"/>
                </a:solidFill>
                <a:latin typeface="Calibri" panose="020F0502020204030204" pitchFamily="34" charset="0"/>
                <a:cs typeface="Calibri" panose="020F0502020204030204" pitchFamily="34" charset="0"/>
              </a:rPr>
              <a:t>бесплотнейшим</a:t>
            </a:r>
            <a:r>
              <a:rPr lang="ru-RU" altLang="ru-RU" dirty="0">
                <a:solidFill>
                  <a:srgbClr val="000000"/>
                </a:solidFill>
                <a:latin typeface="Calibri" panose="020F0502020204030204" pitchFamily="34" charset="0"/>
                <a:cs typeface="Calibri" panose="020F0502020204030204" pitchFamily="34" charset="0"/>
              </a:rPr>
              <a:t>, </a:t>
            </a:r>
            <a:r>
              <a:rPr kumimoji="0" lang="ru-RU" altLang="ru-RU"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образом, навсегда </a:t>
            </a:r>
            <a:r>
              <a:rPr lang="ru-RU" altLang="ru-RU" dirty="0">
                <a:solidFill>
                  <a:srgbClr val="000000"/>
                </a:solidFill>
                <a:latin typeface="Calibri" panose="020F0502020204030204" pitchFamily="34" charset="0"/>
                <a:cs typeface="Calibri" panose="020F0502020204030204" pitchFamily="34" charset="0"/>
              </a:rPr>
              <a:t>поселившимся в сердцах тех,</a:t>
            </a:r>
            <a:r>
              <a:rPr lang="ru-RU" altLang="ru-RU" sz="1600" dirty="0">
                <a:solidFill>
                  <a:srgbClr val="2C2D2E"/>
                </a:solidFill>
                <a:latin typeface="Arial" panose="020B0604020202020204" pitchFamily="34" charset="0"/>
                <a:cs typeface="Arial" panose="020B0604020202020204" pitchFamily="34" charset="0"/>
              </a:rPr>
              <a:t> </a:t>
            </a:r>
            <a:r>
              <a:rPr lang="ru-RU" altLang="ru-RU" dirty="0">
                <a:solidFill>
                  <a:srgbClr val="000000"/>
                </a:solidFill>
                <a:latin typeface="Calibri" panose="020F0502020204030204" pitchFamily="34" charset="0"/>
                <a:cs typeface="Calibri" panose="020F0502020204030204" pitchFamily="34" charset="0"/>
              </a:rPr>
              <a:t>кто</a:t>
            </a:r>
            <a:r>
              <a:rPr lang="ru-RU" altLang="ru-RU" sz="1600" dirty="0">
                <a:solidFill>
                  <a:srgbClr val="2C2D2E"/>
                </a:solidFill>
                <a:latin typeface="Arial" panose="020B0604020202020204" pitchFamily="34" charset="0"/>
                <a:cs typeface="Arial" panose="020B0604020202020204" pitchFamily="34" charset="0"/>
              </a:rPr>
              <a:t> </a:t>
            </a:r>
            <a:r>
              <a:rPr kumimoji="0" lang="ru-RU" altLang="ru-RU"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вынужден</a:t>
            </a:r>
            <a:r>
              <a:rPr kumimoji="0" lang="ru-RU" altLang="ru-RU" sz="1600" b="0" i="0" u="none" strike="noStrike" cap="none" normalizeH="0" baseline="0" dirty="0">
                <a:ln>
                  <a:noFill/>
                </a:ln>
                <a:solidFill>
                  <a:srgbClr val="2C2D2E"/>
                </a:solidFill>
                <a:effectLst/>
                <a:latin typeface="Arial" panose="020B0604020202020204" pitchFamily="34" charset="0"/>
                <a:cs typeface="Arial" panose="020B0604020202020204" pitchFamily="34" charset="0"/>
              </a:rPr>
              <a:t> </a:t>
            </a:r>
            <a:r>
              <a:rPr kumimoji="0" lang="ru-RU" altLang="ru-RU"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был</a:t>
            </a:r>
            <a:r>
              <a:rPr kumimoji="0" lang="ru-RU" altLang="ru-RU" sz="1600" b="0" i="0" u="none" strike="noStrike" cap="none" normalizeH="0" baseline="0" dirty="0">
                <a:ln>
                  <a:noFill/>
                </a:ln>
                <a:solidFill>
                  <a:srgbClr val="2C2D2E"/>
                </a:solidFill>
                <a:effectLst/>
                <a:latin typeface="Arial" panose="020B0604020202020204" pitchFamily="34" charset="0"/>
                <a:cs typeface="Arial" panose="020B0604020202020204" pitchFamily="34" charset="0"/>
              </a:rPr>
              <a:t> </a:t>
            </a:r>
            <a:r>
              <a:rPr kumimoji="0" lang="ru-RU" altLang="ru-RU"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расстаться с Родиной, недостижимой мечтой, которая вроде бы так близко: </a:t>
            </a:r>
            <a:r>
              <a:rPr kumimoji="0" lang="ru-RU" altLang="ru-RU" sz="2800" b="1"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Эй, вот она</a:t>
            </a:r>
            <a:r>
              <a:rPr lang="ru-RU" altLang="ru-RU" b="1" i="1" dirty="0">
                <a:solidFill>
                  <a:srgbClr val="000000"/>
                </a:solidFill>
                <a:latin typeface="Calibri" panose="020F0502020204030204" pitchFamily="34" charset="0"/>
                <a:cs typeface="Calibri" panose="020F0502020204030204" pitchFamily="34" charset="0"/>
              </a:rPr>
              <a:t>! -  Держи!  </a:t>
            </a:r>
            <a:r>
              <a:rPr lang="ru-RU" altLang="ru-RU" dirty="0">
                <a:solidFill>
                  <a:srgbClr val="000000"/>
                </a:solidFill>
                <a:latin typeface="Calibri" panose="020F0502020204030204" pitchFamily="34" charset="0"/>
                <a:cs typeface="Calibri" panose="020F0502020204030204" pitchFamily="34" charset="0"/>
              </a:rPr>
              <a:t>Но удержать </a:t>
            </a:r>
            <a:r>
              <a:rPr kumimoji="0" lang="ru-RU" altLang="ru-RU"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мираж невозможно, прошлое утрачено навсегда, пути назад нет. </a:t>
            </a:r>
            <a:r>
              <a:rPr kumimoji="0" lang="ru-RU" altLang="ru-RU" sz="1600" b="0" i="0" u="none" strike="noStrike" cap="none" normalizeH="0" baseline="0" dirty="0">
                <a:ln>
                  <a:noFill/>
                </a:ln>
                <a:solidFill>
                  <a:srgbClr val="2C2D2E"/>
                </a:solidFill>
                <a:effectLst/>
                <a:latin typeface="Arial" panose="020B0604020202020204" pitchFamily="34" charset="0"/>
                <a:cs typeface="Arial" panose="020B0604020202020204" pitchFamily="34" charset="0"/>
              </a:rPr>
              <a:t> </a:t>
            </a:r>
            <a:r>
              <a:rPr kumimoji="0" lang="ru-RU" altLang="ru-RU"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Цветаева-поэт выразила</a:t>
            </a:r>
            <a:r>
              <a:rPr kumimoji="0" lang="ru-RU" altLang="ru-RU" sz="1600" b="0" i="0" u="none" strike="noStrike" cap="none" normalizeH="0" baseline="0" dirty="0">
                <a:ln>
                  <a:noFill/>
                </a:ln>
                <a:solidFill>
                  <a:srgbClr val="2C2D2E"/>
                </a:solidFill>
                <a:effectLst/>
                <a:latin typeface="Arial" panose="020B0604020202020204" pitchFamily="34" charset="0"/>
                <a:cs typeface="Arial" panose="020B0604020202020204" pitchFamily="34" charset="0"/>
              </a:rPr>
              <a:t> </a:t>
            </a:r>
            <a:r>
              <a:rPr kumimoji="0" lang="ru-RU" altLang="ru-RU"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чувства многих людей, через свою личную трагедию показала</a:t>
            </a:r>
            <a:r>
              <a:rPr kumimoji="0" lang="ru-RU" altLang="ru-RU" sz="1600" b="0" i="0" u="none" strike="noStrike" cap="none" normalizeH="0" baseline="0" dirty="0">
                <a:ln>
                  <a:noFill/>
                </a:ln>
                <a:solidFill>
                  <a:srgbClr val="2C2D2E"/>
                </a:solidFill>
                <a:effectLst/>
                <a:latin typeface="Arial" panose="020B0604020202020204" pitchFamily="34" charset="0"/>
                <a:cs typeface="Arial" panose="020B0604020202020204" pitchFamily="34" charset="0"/>
              </a:rPr>
              <a:t> </a:t>
            </a:r>
            <a:r>
              <a:rPr kumimoji="0" lang="ru-RU" altLang="ru-RU"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трагедию целого народа. Трагедию многих людей, покинувших Россию и никогда не вернувшихся</a:t>
            </a:r>
            <a:r>
              <a:rPr lang="ru-RU" altLang="ru-RU" dirty="0">
                <a:solidFill>
                  <a:srgbClr val="000000"/>
                </a:solidFill>
                <a:latin typeface="Calibri" panose="020F0502020204030204" pitchFamily="34" charset="0"/>
                <a:cs typeface="Calibri" panose="020F0502020204030204" pitchFamily="34" charset="0"/>
              </a:rPr>
              <a:t> на родину.</a:t>
            </a:r>
            <a:endParaRPr kumimoji="0" lang="ru-RU" altLang="ru-RU" sz="1600" b="0" i="0" u="none" strike="noStrike" cap="none" normalizeH="0" baseline="0" dirty="0">
              <a:ln>
                <a:noFill/>
              </a:ln>
              <a:solidFill>
                <a:srgbClr val="2C2D2E"/>
              </a:solidFill>
              <a:effectLst/>
              <a:latin typeface="Arial" panose="020B060402020202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425171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9C5BCB-C273-4E09-853C-90B89377389F}"/>
              </a:ext>
            </a:extLst>
          </p:cNvPr>
          <p:cNvSpPr>
            <a:spLocks noGrp="1"/>
          </p:cNvSpPr>
          <p:nvPr>
            <p:ph type="title"/>
          </p:nvPr>
        </p:nvSpPr>
        <p:spPr>
          <a:xfrm>
            <a:off x="838200" y="365126"/>
            <a:ext cx="10515600" cy="429354"/>
          </a:xfrm>
        </p:spPr>
        <p:txBody>
          <a:bodyPr>
            <a:normAutofit fontScale="90000"/>
          </a:bodyPr>
          <a:lstStyle/>
          <a:p>
            <a:r>
              <a:rPr lang="ru-RU" dirty="0"/>
              <a:t> </a:t>
            </a:r>
          </a:p>
        </p:txBody>
      </p:sp>
      <p:sp>
        <p:nvSpPr>
          <p:cNvPr id="3" name="Объект 2">
            <a:extLst>
              <a:ext uri="{FF2B5EF4-FFF2-40B4-BE49-F238E27FC236}">
                <a16:creationId xmlns:a16="http://schemas.microsoft.com/office/drawing/2014/main" id="{098B1A3A-B7F4-4755-A342-A95B6F37228B}"/>
              </a:ext>
            </a:extLst>
          </p:cNvPr>
          <p:cNvSpPr>
            <a:spLocks noGrp="1"/>
          </p:cNvSpPr>
          <p:nvPr>
            <p:ph idx="1"/>
          </p:nvPr>
        </p:nvSpPr>
        <p:spPr>
          <a:xfrm>
            <a:off x="314793" y="365126"/>
            <a:ext cx="11039007" cy="5891133"/>
          </a:xfrm>
        </p:spPr>
        <p:txBody>
          <a:bodyPr>
            <a:normAutofit lnSpcReduction="10000"/>
          </a:bodyPr>
          <a:lstStyle/>
          <a:p>
            <a:pPr>
              <a:lnSpc>
                <a:spcPct val="107000"/>
              </a:lnSpc>
              <a:spcAft>
                <a:spcPts val="800"/>
              </a:spcAft>
            </a:pPr>
            <a:r>
              <a:rPr lang="ru-RU" b="1" i="1" dirty="0">
                <a:effectLst/>
                <a:latin typeface="Calibri" panose="020F0502020204030204" pitchFamily="34" charset="0"/>
                <a:ea typeface="Calibri" panose="020F0502020204030204" pitchFamily="34" charset="0"/>
                <a:cs typeface="Times New Roman" panose="02020603050405020304" pitchFamily="18" charset="0"/>
              </a:rPr>
              <a:t> Сформулируйте  и запишите основную мысль текста.    Напишите текст-рассуждение (риторический текст) по содержанию этого текста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В нашем сложном и взаимозависимом мире  очень много тревожных проблем. И все же самая главная, на мой взгляд, перемена психологии людей. Очень тревожная проблема, которая возникла в ХХ веке,  пришла с ХХ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ве</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ком. Это дегуманизация. «Де» обозначает «разрушение». Дегуманизация – процесс уничтожения гуманности.  Ужасные войны и испытания, которые перенесли народы в ХХ веке, привели к кризису гуманизма. Не любовь к ближнему движет человечеством. Сегодня преобладает рационалистическое мышление и многие думают лишь о том, как бы прожить собственную жизнь. И прожить её безбедно, без лишних усилий.</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462272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182E00-F5CF-473E-B3EA-E8677D8A0AC5}"/>
              </a:ext>
            </a:extLst>
          </p:cNvPr>
          <p:cNvSpPr>
            <a:spLocks noGrp="1"/>
          </p:cNvSpPr>
          <p:nvPr>
            <p:ph type="title"/>
          </p:nvPr>
        </p:nvSpPr>
        <p:spPr>
          <a:xfrm>
            <a:off x="838200" y="365126"/>
            <a:ext cx="10515600" cy="315912"/>
          </a:xfrm>
        </p:spPr>
        <p:txBody>
          <a:bodyPr>
            <a:normAutofit fontScale="90000"/>
          </a:bodyPr>
          <a:lstStyle/>
          <a:p>
            <a:pPr algn="ctr"/>
            <a:r>
              <a:rPr lang="ru-RU" b="1" dirty="0"/>
              <a:t>Примерный образец</a:t>
            </a:r>
          </a:p>
        </p:txBody>
      </p:sp>
      <p:sp>
        <p:nvSpPr>
          <p:cNvPr id="3" name="Объект 2">
            <a:extLst>
              <a:ext uri="{FF2B5EF4-FFF2-40B4-BE49-F238E27FC236}">
                <a16:creationId xmlns:a16="http://schemas.microsoft.com/office/drawing/2014/main" id="{A7645CB4-F06E-48AD-801C-6619127676EE}"/>
              </a:ext>
            </a:extLst>
          </p:cNvPr>
          <p:cNvSpPr>
            <a:spLocks noGrp="1"/>
          </p:cNvSpPr>
          <p:nvPr>
            <p:ph idx="1"/>
          </p:nvPr>
        </p:nvSpPr>
        <p:spPr>
          <a:xfrm>
            <a:off x="406400" y="681038"/>
            <a:ext cx="11506200" cy="6176962"/>
          </a:xfrm>
        </p:spPr>
        <p:txBody>
          <a:bodyPr>
            <a:normAutofit fontScale="92500" lnSpcReduction="20000"/>
          </a:bodyPr>
          <a:lstStyle/>
          <a:p>
            <a:pPr marL="0" indent="0">
              <a:buNone/>
            </a:pPr>
            <a:r>
              <a:rPr lang="ru-RU" dirty="0">
                <a:latin typeface="Times New Roman" panose="02020603050405020304" pitchFamily="18" charset="0"/>
                <a:ea typeface="Calibri" panose="020F0502020204030204" pitchFamily="34" charset="0"/>
                <a:cs typeface="Times New Roman" panose="02020603050405020304" pitchFamily="18" charset="0"/>
              </a:rPr>
              <a:t>Вы согласитесь со мной, что в наш ХХ1 век люди стали жить более рационалистично? Слово-то какое! Сухое, чужое. </a:t>
            </a:r>
            <a:r>
              <a:rPr lang="ru-RU" dirty="0" err="1">
                <a:latin typeface="Times New Roman" panose="02020603050405020304" pitchFamily="18" charset="0"/>
                <a:ea typeface="Calibri" panose="020F0502020204030204" pitchFamily="34" charset="0"/>
                <a:cs typeface="Times New Roman" panose="02020603050405020304" pitchFamily="18" charset="0"/>
              </a:rPr>
              <a:t>Рацио</a:t>
            </a:r>
            <a:r>
              <a:rPr lang="ru-RU" dirty="0">
                <a:latin typeface="Times New Roman" panose="02020603050405020304" pitchFamily="18" charset="0"/>
                <a:ea typeface="Calibri" panose="020F0502020204030204" pitchFamily="34" charset="0"/>
                <a:cs typeface="Times New Roman" panose="02020603050405020304" pitchFamily="18" charset="0"/>
              </a:rPr>
              <a:t> – разум. Умом люди понимают, что цель  жизни - собственное благополучие. </a:t>
            </a:r>
            <a:r>
              <a:rPr lang="ru-RU" dirty="0">
                <a:latin typeface="Times New Roman" panose="02020603050405020304" pitchFamily="18" charset="0"/>
                <a:ea typeface="Times New Roman" panose="02020603050405020304" pitchFamily="18" charset="0"/>
                <a:cs typeface="Times New Roman" panose="02020603050405020304" pitchFamily="18" charset="0"/>
              </a:rPr>
              <a:t>Например, в школе мы выбираем те предметы, которые будем сдавать на ЕГЭ, нанимаем репетиров или сами долбим тесты, задачи по выбранным дисциплинам. Ради того, чтобы поступить в высшее учебное заведение. А в университет поступаем обязательно престижный, чтобы будущая работа хорошо оплачивалась. Да еще чтоб поменьше физически трудиться, но получать хорошие деньги.  Зачем? Для того  чтобы купить хорошую квартиру, суперсовременную машину, новые модели компьютера, айфона, модный прикид…Мы ценим материальное благополучие. Да и душевное равновесие для нас главное. Зачем выходить замуж и рожать детей – лишние заботы! Скорее вырваться из родительского дома, где могут быть проблемы с родителями, которые нужно разрешать…А ведь так  классно одной беззаботно гулять с друзьями, сидеть в соцсетях, питаться в кафе…Рационально! Продуманная забота о себе.! Рационализм предполагает и  высокий интеллект. Но повысить его – опять огромный  труд!!! Зачем читать сложные книги – много времени тратить на переосмысление сложных  текстов , когда проще пробежаться по интересным сайтам,  познакомиться с тем, что и искать не надо – все подается тебе на  интернетном блюдечке с золотой каемочкой…Стремительное время -  ХХ1 век! Нужно идти с ним в ногу! </a:t>
            </a:r>
            <a:r>
              <a:rPr lang="ru-RU" dirty="0">
                <a:effectLst/>
                <a:latin typeface="Times New Roman" panose="02020603050405020304" pitchFamily="18" charset="0"/>
                <a:ea typeface="Calibri" panose="020F0502020204030204" pitchFamily="34" charset="0"/>
                <a:cs typeface="Times New Roman" panose="02020603050405020304" pitchFamily="18" charset="0"/>
              </a:rPr>
              <a:t>Так что  мы спешим жить! Жить благополучно и беззаботно.</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454787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F15E41-3934-4C91-8300-13D7A27243F4}"/>
              </a:ext>
            </a:extLst>
          </p:cNvPr>
          <p:cNvSpPr>
            <a:spLocks noGrp="1"/>
          </p:cNvSpPr>
          <p:nvPr>
            <p:ph type="title"/>
          </p:nvPr>
        </p:nvSpPr>
        <p:spPr>
          <a:xfrm>
            <a:off x="539647" y="365125"/>
            <a:ext cx="11422504" cy="1325563"/>
          </a:xfrm>
        </p:spPr>
        <p:txBody>
          <a:bodyPr>
            <a:normAutofit/>
          </a:bodyPr>
          <a:lstStyle/>
          <a:p>
            <a:r>
              <a:rPr lang="ru-RU" dirty="0"/>
              <a:t>Сравнение дневниковых записей:</a:t>
            </a:r>
            <a:br>
              <a:rPr lang="ru-RU" dirty="0"/>
            </a:br>
            <a:r>
              <a:rPr lang="ru-RU" sz="3100" b="1" dirty="0"/>
              <a:t>чем привлекли?  почему? как в них проявляется личность автора?</a:t>
            </a:r>
          </a:p>
        </p:txBody>
      </p:sp>
      <p:sp>
        <p:nvSpPr>
          <p:cNvPr id="3" name="Объект 2">
            <a:extLst>
              <a:ext uri="{FF2B5EF4-FFF2-40B4-BE49-F238E27FC236}">
                <a16:creationId xmlns:a16="http://schemas.microsoft.com/office/drawing/2014/main" id="{9E3AC04E-979A-49B2-82D4-FCED4D7EAC80}"/>
              </a:ext>
            </a:extLst>
          </p:cNvPr>
          <p:cNvSpPr>
            <a:spLocks noGrp="1"/>
          </p:cNvSpPr>
          <p:nvPr>
            <p:ph idx="1"/>
          </p:nvPr>
        </p:nvSpPr>
        <p:spPr>
          <a:xfrm>
            <a:off x="284813" y="1825625"/>
            <a:ext cx="11677337" cy="4815018"/>
          </a:xfrm>
        </p:spPr>
        <p:txBody>
          <a:bodyPr>
            <a:normAutofit lnSpcReduction="10000"/>
          </a:bodyPr>
          <a:lstStyle/>
          <a:p>
            <a:pPr marL="0" indent="0">
              <a:buNone/>
            </a:pPr>
            <a:r>
              <a:rPr lang="ru-RU" dirty="0"/>
              <a:t>1  . Если человек оправданий себе не находит, значит, у него есть совесть. Как правило, человек, у которого есть совесть, несчастен. Счастливы люди, у которых совесть скромно зажмуривается и увертливо находит себе оправдание. Таков я, в частности (</a:t>
            </a:r>
            <a:r>
              <a:rPr lang="ru-RU" dirty="0" err="1"/>
              <a:t>А.С.Кончаловский</a:t>
            </a:r>
            <a:r>
              <a:rPr lang="ru-RU" dirty="0"/>
              <a:t>, дневник).</a:t>
            </a:r>
          </a:p>
          <a:p>
            <a:pPr marL="0" indent="0">
              <a:buNone/>
            </a:pPr>
            <a:r>
              <a:rPr lang="ru-RU" dirty="0"/>
              <a:t>2. Я стою и расту – я растение.</a:t>
            </a:r>
          </a:p>
          <a:p>
            <a:pPr marL="0" indent="0">
              <a:buNone/>
            </a:pPr>
            <a:r>
              <a:rPr lang="ru-RU" dirty="0"/>
              <a:t>Я стою и расту, и хожу – я животное.</a:t>
            </a:r>
          </a:p>
          <a:p>
            <a:pPr marL="0" indent="0">
              <a:buNone/>
            </a:pPr>
            <a:r>
              <a:rPr lang="ru-RU" dirty="0"/>
              <a:t>Я стою и расту, и хожу, и мыслю – я человек.</a:t>
            </a:r>
          </a:p>
          <a:p>
            <a:pPr marL="0" indent="0">
              <a:buNone/>
            </a:pPr>
            <a:r>
              <a:rPr lang="ru-RU" dirty="0"/>
              <a:t>Я стою и чувствую: Земля под моими ногами, вся Земля.</a:t>
            </a:r>
          </a:p>
          <a:p>
            <a:pPr marL="0" indent="0">
              <a:buNone/>
            </a:pPr>
            <a:r>
              <a:rPr lang="ru-RU" dirty="0"/>
              <a:t>Опираясь на Землю, я поднимаюсь: и надо мною небо, всё небо моё.</a:t>
            </a:r>
          </a:p>
          <a:p>
            <a:pPr marL="0" indent="0" algn="just">
              <a:buNone/>
            </a:pPr>
            <a:r>
              <a:rPr lang="ru-RU" dirty="0"/>
              <a:t>И начинается симфония Бетховена, и тема ее: все небо моё.        </a:t>
            </a:r>
          </a:p>
          <a:p>
            <a:pPr marL="0" indent="0" algn="just">
              <a:buNone/>
            </a:pPr>
            <a:r>
              <a:rPr lang="ru-RU" dirty="0"/>
              <a:t>                                                                                 (</a:t>
            </a:r>
            <a:r>
              <a:rPr lang="ru-RU" dirty="0" err="1"/>
              <a:t>М.М.Пришвин</a:t>
            </a:r>
            <a:r>
              <a:rPr lang="ru-RU" dirty="0"/>
              <a:t>, дневник). </a:t>
            </a:r>
          </a:p>
        </p:txBody>
      </p:sp>
    </p:spTree>
    <p:extLst>
      <p:ext uri="{BB962C8B-B14F-4D97-AF65-F5344CB8AC3E}">
        <p14:creationId xmlns:p14="http://schemas.microsoft.com/office/powerpoint/2010/main" val="1796945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D7B306-BB0A-4CAC-88A8-52593612D3CA}"/>
              </a:ext>
            </a:extLst>
          </p:cNvPr>
          <p:cNvSpPr>
            <a:spLocks noGrp="1"/>
          </p:cNvSpPr>
          <p:nvPr>
            <p:ph type="title"/>
          </p:nvPr>
        </p:nvSpPr>
        <p:spPr>
          <a:xfrm>
            <a:off x="838200" y="365125"/>
            <a:ext cx="10515600" cy="650875"/>
          </a:xfrm>
        </p:spPr>
        <p:txBody>
          <a:bodyPr>
            <a:normAutofit fontScale="90000"/>
          </a:bodyPr>
          <a:lstStyle/>
          <a:p>
            <a:r>
              <a:rPr lang="ru-RU" dirty="0"/>
              <a:t> </a:t>
            </a:r>
            <a:r>
              <a:rPr lang="ru-RU" b="1" dirty="0">
                <a:highlight>
                  <a:srgbClr val="FFFF00"/>
                </a:highlight>
              </a:rPr>
              <a:t>Поэтический текст </a:t>
            </a:r>
            <a:endParaRPr lang="ru-RU" dirty="0"/>
          </a:p>
        </p:txBody>
      </p:sp>
      <p:sp>
        <p:nvSpPr>
          <p:cNvPr id="3" name="Объект 2">
            <a:extLst>
              <a:ext uri="{FF2B5EF4-FFF2-40B4-BE49-F238E27FC236}">
                <a16:creationId xmlns:a16="http://schemas.microsoft.com/office/drawing/2014/main" id="{2655D85A-281D-4FD9-AFFF-247A019F4082}"/>
              </a:ext>
            </a:extLst>
          </p:cNvPr>
          <p:cNvSpPr>
            <a:spLocks noGrp="1"/>
          </p:cNvSpPr>
          <p:nvPr>
            <p:ph idx="1"/>
          </p:nvPr>
        </p:nvSpPr>
        <p:spPr>
          <a:xfrm>
            <a:off x="508000" y="1016000"/>
            <a:ext cx="11455400" cy="5842000"/>
          </a:xfrm>
        </p:spPr>
        <p:txBody>
          <a:bodyPr>
            <a:normAutofit fontScale="92500" lnSpcReduction="10000"/>
          </a:bodyPr>
          <a:lstStyle/>
          <a:p>
            <a:pPr indent="0">
              <a:lnSpc>
                <a:spcPct val="120000"/>
              </a:lnSpc>
              <a:spcBef>
                <a:spcPts val="0"/>
              </a:spcBef>
              <a:buNone/>
            </a:pPr>
            <a:r>
              <a:rPr lang="ru-RU" sz="2400" i="1" dirty="0">
                <a:effectLst/>
                <a:latin typeface="Times New Roman" panose="02020603050405020304" pitchFamily="18" charset="0"/>
                <a:ea typeface="Calibri" panose="020F0502020204030204" pitchFamily="34" charset="0"/>
                <a:cs typeface="Times New Roman" panose="02020603050405020304" pitchFamily="18" charset="0"/>
              </a:rPr>
              <a:t>«Только в поэзии язык раскрывает все свои возможности…Поэзия как бы выжимает все соки из языка, и язык превосходит здесь самого себя».</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М. Бахтин</a:t>
            </a:r>
          </a:p>
          <a:p>
            <a:pPr indent="360680" algn="r">
              <a:lnSpc>
                <a:spcPct val="120000"/>
              </a:lnSpc>
              <a:spcBef>
                <a:spcPts val="0"/>
              </a:spcBef>
            </a:pPr>
            <a:r>
              <a:rPr lang="ru-RU" sz="2400" dirty="0"/>
              <a:t>1914 г. </a:t>
            </a:r>
            <a:r>
              <a:rPr lang="ru-RU" sz="2400" dirty="0" err="1"/>
              <a:t>В.Шкловский</a:t>
            </a:r>
            <a:r>
              <a:rPr lang="ru-RU" sz="2400" dirty="0"/>
              <a:t> «Воскрешение слова»</a:t>
            </a:r>
          </a:p>
          <a:p>
            <a:pPr indent="360680">
              <a:lnSpc>
                <a:spcPct val="120000"/>
              </a:lnSpc>
              <a:spcBef>
                <a:spcPts val="0"/>
              </a:spcBef>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Поэзия = греч.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Poieo</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ru-RU" sz="2400" i="1" dirty="0">
                <a:effectLst/>
                <a:latin typeface="Times New Roman" panose="02020603050405020304" pitchFamily="18" charset="0"/>
                <a:ea typeface="Calibri" panose="020F0502020204030204" pitchFamily="34" charset="0"/>
                <a:cs typeface="Times New Roman" panose="02020603050405020304" pitchFamily="18" charset="0"/>
              </a:rPr>
              <a:t>творю, создаю, созидаю.</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360680">
              <a:lnSpc>
                <a:spcPct val="120000"/>
              </a:lnSpc>
              <a:spcBef>
                <a:spcPts val="0"/>
              </a:spcBef>
            </a:pPr>
            <a:r>
              <a:rPr lang="ru-RU" sz="2400" i="1" dirty="0">
                <a:effectLst/>
                <a:latin typeface="Times New Roman" panose="02020603050405020304" pitchFamily="18" charset="0"/>
                <a:ea typeface="Calibri" panose="020F0502020204030204" pitchFamily="34" charset="0"/>
                <a:cs typeface="Times New Roman" panose="02020603050405020304" pitchFamily="18" charset="0"/>
              </a:rPr>
              <a:t>«Творчество –процесс; восприятие творения – также процесс… Читательское восприятие произведения отличается от научного тем, что в читательском восприятии автору оказывается полное доверие, автор ведет читателя по своей «последней авторской воле»-</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Д.С. Лихачев.</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0">
              <a:lnSpc>
                <a:spcPct val="120000"/>
              </a:lnSpc>
              <a:spcBef>
                <a:spcPts val="0"/>
              </a:spcBef>
              <a:buNone/>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0"/>
              </a:spcBef>
              <a:buFont typeface="Symbol" panose="05050102010706020507" pitchFamily="18" charset="2"/>
              <a:buChar char=""/>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Бытовая, Научная                                              </a:t>
            </a:r>
            <a:r>
              <a:rPr lang="ru-RU" sz="2400" b="1" i="1" dirty="0">
                <a:effectLst/>
                <a:latin typeface="Times New Roman" panose="02020603050405020304" pitchFamily="18" charset="0"/>
                <a:ea typeface="Calibri" panose="020F0502020204030204" pitchFamily="34" charset="0"/>
                <a:cs typeface="Times New Roman" panose="02020603050405020304" pitchFamily="18" charset="0"/>
              </a:rPr>
              <a:t>номинации</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0"/>
              </a:spcBef>
              <a:buFont typeface="Symbol" panose="05050102010706020507" pitchFamily="18" charset="2"/>
              <a:buChar char=""/>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Художественная (образная) и Поэтическая     </a:t>
            </a:r>
            <a:r>
              <a:rPr lang="ru-RU" sz="2400" b="1" i="1" dirty="0" err="1">
                <a:effectLst/>
                <a:latin typeface="Times New Roman" panose="02020603050405020304" pitchFamily="18" charset="0"/>
                <a:ea typeface="Calibri" panose="020F0502020204030204" pitchFamily="34" charset="0"/>
                <a:cs typeface="Times New Roman" panose="02020603050405020304" pitchFamily="18" charset="0"/>
              </a:rPr>
              <a:t>реноминации</a:t>
            </a:r>
            <a:r>
              <a:rPr lang="ru-RU" sz="2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360680" algn="ctr">
              <a:lnSpc>
                <a:spcPct val="120000"/>
              </a:lnSpc>
              <a:spcBef>
                <a:spcPts val="0"/>
              </a:spcBef>
            </a:pPr>
            <a:r>
              <a:rPr lang="ru-RU" sz="2400" i="1" dirty="0">
                <a:effectLst/>
                <a:latin typeface="Times New Roman" panose="02020603050405020304" pitchFamily="18" charset="0"/>
                <a:ea typeface="Calibri" panose="020F0502020204030204" pitchFamily="34" charset="0"/>
                <a:cs typeface="Times New Roman" panose="02020603050405020304" pitchFamily="18" charset="0"/>
              </a:rPr>
              <a:t>Мужчина разлюбил женщину</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pPr>
            <a:endParaRPr lang="ru-RU" b="1" dirty="0">
              <a:solidFill>
                <a:srgbClr val="FF0000"/>
              </a:solidFill>
            </a:endParaRPr>
          </a:p>
          <a:p>
            <a:pPr marL="0" indent="1244600">
              <a:lnSpc>
                <a:spcPct val="120000"/>
              </a:lnSpc>
              <a:spcBef>
                <a:spcPts val="0"/>
              </a:spcBef>
              <a:buNone/>
            </a:pPr>
            <a:r>
              <a:rPr lang="ru-RU" b="1" dirty="0">
                <a:solidFill>
                  <a:srgbClr val="FF0000"/>
                </a:solidFill>
              </a:rPr>
              <a:t> </a:t>
            </a:r>
          </a:p>
          <a:p>
            <a:pPr marL="0" indent="0">
              <a:buNone/>
            </a:pPr>
            <a:endParaRPr lang="ru-RU" dirty="0"/>
          </a:p>
        </p:txBody>
      </p:sp>
    </p:spTree>
    <p:extLst>
      <p:ext uri="{BB962C8B-B14F-4D97-AF65-F5344CB8AC3E}">
        <p14:creationId xmlns:p14="http://schemas.microsoft.com/office/powerpoint/2010/main" val="3878287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1C3213-96E2-E185-B14D-33A468AB307D}"/>
              </a:ext>
            </a:extLst>
          </p:cNvPr>
          <p:cNvSpPr>
            <a:spLocks noGrp="1"/>
          </p:cNvSpPr>
          <p:nvPr>
            <p:ph type="title"/>
          </p:nvPr>
        </p:nvSpPr>
        <p:spPr>
          <a:xfrm>
            <a:off x="838200" y="365126"/>
            <a:ext cx="10515600" cy="315912"/>
          </a:xfrm>
        </p:spPr>
        <p:txBody>
          <a:bodyPr>
            <a:normAutofit fontScale="90000"/>
          </a:bodyPr>
          <a:lstStyle/>
          <a:p>
            <a:r>
              <a:rPr lang="ru-RU" dirty="0">
                <a:solidFill>
                  <a:srgbClr val="FF0000"/>
                </a:solidFill>
              </a:rPr>
              <a:t>Марина Цветаева          </a:t>
            </a:r>
            <a:r>
              <a:rPr lang="ru-RU" i="1" dirty="0">
                <a:solidFill>
                  <a:srgbClr val="FF0000"/>
                </a:solidFill>
              </a:rPr>
              <a:t>Рассвет на рельсах</a:t>
            </a:r>
          </a:p>
        </p:txBody>
      </p:sp>
      <p:sp>
        <p:nvSpPr>
          <p:cNvPr id="7" name="Объект 6">
            <a:extLst>
              <a:ext uri="{FF2B5EF4-FFF2-40B4-BE49-F238E27FC236}">
                <a16:creationId xmlns:a16="http://schemas.microsoft.com/office/drawing/2014/main" id="{E351F2DC-08C4-31CE-F7F2-17191908B97F}"/>
              </a:ext>
            </a:extLst>
          </p:cNvPr>
          <p:cNvSpPr>
            <a:spLocks noGrp="1"/>
          </p:cNvSpPr>
          <p:nvPr>
            <p:ph sz="half" idx="1"/>
          </p:nvPr>
        </p:nvSpPr>
        <p:spPr>
          <a:xfrm>
            <a:off x="703289" y="1199212"/>
            <a:ext cx="5181600" cy="5909272"/>
          </a:xfrm>
        </p:spPr>
        <p:txBody>
          <a:bodyPr>
            <a:normAutofit fontScale="550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Покамест день не встал</a:t>
            </a:r>
            <a:b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С его страстями стравленными,</a:t>
            </a:r>
            <a:b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Из сырости и шпал</a:t>
            </a:r>
            <a:b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Россию восстанавливаю.</a:t>
            </a:r>
            <a:endParaRPr kumimoji="0" lang="ru-RU" altLang="ru-RU" sz="3800" b="0" i="0" u="none" strike="noStrike" cap="none" normalizeH="0" baseline="0" dirty="0">
              <a:ln>
                <a:noFill/>
              </a:ln>
              <a:solidFill>
                <a:srgbClr val="2C2D2E"/>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800" b="0" i="0" u="none" strike="noStrike" cap="none" normalizeH="0" baseline="0" dirty="0">
                <a:ln>
                  <a:noFill/>
                </a:ln>
                <a:solidFill>
                  <a:srgbClr val="2C2D2E"/>
                </a:solidFill>
                <a:effectLst/>
                <a:latin typeface="Arial" panose="020B0604020202020204" pitchFamily="34" charset="0"/>
                <a:cs typeface="Arial" panose="020B0604020202020204" pitchFamily="34" charset="0"/>
              </a:rPr>
              <a:t>•</a:t>
            </a: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Из сырости — и свай,</a:t>
            </a:r>
            <a:b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Из сырости — и серости.</a:t>
            </a:r>
            <a:b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Покамест день не встал</a:t>
            </a:r>
            <a:b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И не вмешался стрелочник.</a:t>
            </a:r>
            <a:endParaRPr kumimoji="0" lang="ru-RU" altLang="ru-RU" sz="3800" b="0" i="0" u="none" strike="noStrike" cap="none" normalizeH="0" baseline="0" dirty="0">
              <a:ln>
                <a:noFill/>
              </a:ln>
              <a:solidFill>
                <a:srgbClr val="2C2D2E"/>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800" b="0" i="0" u="none" strike="noStrike" cap="none" normalizeH="0" baseline="0" dirty="0">
                <a:ln>
                  <a:noFill/>
                </a:ln>
                <a:solidFill>
                  <a:srgbClr val="2C2D2E"/>
                </a:solidFill>
                <a:effectLst/>
                <a:latin typeface="Arial" panose="020B0604020202020204" pitchFamily="34" charset="0"/>
                <a:cs typeface="Arial" panose="020B0604020202020204" pitchFamily="34" charset="0"/>
              </a:rPr>
              <a:t>•</a:t>
            </a: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Туман еще щадит,</a:t>
            </a:r>
            <a:b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Еще в холсты запахнутый</a:t>
            </a:r>
            <a:b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Спит ломовой гранит,</a:t>
            </a:r>
            <a:b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Полей не видно шахматных…</a:t>
            </a:r>
            <a:endParaRPr kumimoji="0" lang="ru-RU" altLang="ru-RU" sz="3800" b="0" i="0" u="none" strike="noStrike" cap="none" normalizeH="0" baseline="0" dirty="0">
              <a:ln>
                <a:noFill/>
              </a:ln>
              <a:solidFill>
                <a:srgbClr val="2C2D2E"/>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800" b="0" i="0" u="none" strike="noStrike" cap="none" normalizeH="0" baseline="0" dirty="0">
                <a:ln>
                  <a:noFill/>
                </a:ln>
                <a:solidFill>
                  <a:srgbClr val="2C2D2E"/>
                </a:solidFill>
                <a:effectLst/>
                <a:latin typeface="Arial" panose="020B0604020202020204" pitchFamily="34" charset="0"/>
                <a:cs typeface="Arial" panose="020B0604020202020204" pitchFamily="34" charset="0"/>
              </a:rPr>
              <a:t>•</a:t>
            </a: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Из сырости — и стай…</a:t>
            </a:r>
            <a:b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Еще вестями шалыми</a:t>
            </a:r>
            <a:b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Лжет вороная сталь —</a:t>
            </a:r>
            <a:b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Еще Москва за шпалами!</a:t>
            </a:r>
            <a:endParaRPr kumimoji="0" lang="ru-RU" altLang="ru-RU" sz="3800" b="0" i="0" u="none" strike="noStrike" cap="none" normalizeH="0" baseline="0" dirty="0">
              <a:ln>
                <a:noFill/>
              </a:ln>
              <a:solidFill>
                <a:srgbClr val="2C2D2E"/>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800" b="0" i="0" u="none" strike="noStrike" cap="none" normalizeH="0" baseline="0" dirty="0">
                <a:ln>
                  <a:noFill/>
                </a:ln>
                <a:solidFill>
                  <a:srgbClr val="2C2D2E"/>
                </a:solidFill>
                <a:effectLst/>
                <a:latin typeface="Arial" panose="020B0604020202020204" pitchFamily="34" charset="0"/>
                <a:cs typeface="Arial" panose="020B0604020202020204" pitchFamily="34" charset="0"/>
              </a:rPr>
              <a:t>•</a:t>
            </a: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Так, под упорством глаз —</a:t>
            </a:r>
            <a:b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Владением </a:t>
            </a:r>
            <a:r>
              <a:rPr kumimoji="0" lang="ru-RU" altLang="ru-RU" sz="38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бесплотнейшим</a:t>
            </a:r>
            <a:br>
              <a:rPr kumimoji="0" lang="ru-RU" altLang="ru-RU" sz="3800" b="0" i="0" u="none" strike="noStrike" cap="none" normalizeH="0" baseline="0" dirty="0">
                <a:ln>
                  <a:noFill/>
                </a:ln>
                <a:solidFill>
                  <a:srgbClr val="2C2D2E"/>
                </a:solidFill>
                <a:effectLst/>
                <a:latin typeface="Arial" panose="020B0604020202020204" pitchFamily="34" charset="0"/>
                <a:cs typeface="Arial" panose="020B0604020202020204" pitchFamily="34" charset="0"/>
              </a:rPr>
            </a:b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Какая разлилась</a:t>
            </a:r>
            <a:b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3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Россия — в три полотнища!</a:t>
            </a:r>
            <a:endParaRPr kumimoji="0" lang="ru-RU" altLang="ru-RU" sz="3800" b="0" i="0" u="none" strike="noStrike" cap="none" normalizeH="0" baseline="0" dirty="0">
              <a:ln>
                <a:noFill/>
              </a:ln>
              <a:solidFill>
                <a:srgbClr val="2C2D2E"/>
              </a:solidFill>
              <a:effectLst/>
              <a:latin typeface="Arial" panose="020B0604020202020204" pitchFamily="34" charset="0"/>
              <a:cs typeface="Arial" panose="020B0604020202020204" pitchFamily="34" charset="0"/>
            </a:endParaRPr>
          </a:p>
          <a:p>
            <a:endParaRPr lang="ru-RU" dirty="0"/>
          </a:p>
        </p:txBody>
      </p:sp>
      <p:sp>
        <p:nvSpPr>
          <p:cNvPr id="8" name="Объект 7">
            <a:extLst>
              <a:ext uri="{FF2B5EF4-FFF2-40B4-BE49-F238E27FC236}">
                <a16:creationId xmlns:a16="http://schemas.microsoft.com/office/drawing/2014/main" id="{3110F2E2-C4C0-4172-79A4-A7E27AEF728D}"/>
              </a:ext>
            </a:extLst>
          </p:cNvPr>
          <p:cNvSpPr>
            <a:spLocks noGrp="1"/>
          </p:cNvSpPr>
          <p:nvPr>
            <p:ph sz="half" idx="2"/>
          </p:nvPr>
        </p:nvSpPr>
        <p:spPr>
          <a:xfrm>
            <a:off x="6172200" y="1199212"/>
            <a:ext cx="5505138" cy="5658787"/>
          </a:xfrm>
        </p:spPr>
        <p:txBody>
          <a:bodyPr>
            <a:normAutofit fontScale="55000" lnSpcReduction="20000"/>
          </a:bodyPr>
          <a:lstStyle/>
          <a:p>
            <a:pPr marL="0" indent="0" eaLnBrk="0" fontAlgn="base" hangingPunct="0">
              <a:lnSpc>
                <a:spcPct val="100000"/>
              </a:lnSpc>
              <a:spcBef>
                <a:spcPct val="0"/>
              </a:spcBef>
              <a:spcAft>
                <a:spcPct val="0"/>
              </a:spcAft>
              <a:buNone/>
            </a:pPr>
            <a:r>
              <a:rPr kumimoji="0" lang="ru-RU" altLang="ru-RU" sz="4000" b="0" i="0" u="none" strike="noStrike" cap="none" normalizeH="0" baseline="0" dirty="0">
                <a:ln>
                  <a:noFill/>
                </a:ln>
                <a:solidFill>
                  <a:srgbClr val="2C2D2E"/>
                </a:solidFill>
                <a:effectLst/>
                <a:latin typeface="Arial" panose="020B0604020202020204" pitchFamily="34" charset="0"/>
                <a:cs typeface="Arial" panose="020B0604020202020204" pitchFamily="34" charset="0"/>
              </a:rPr>
              <a:t>•</a:t>
            </a: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И — шире раскручу!</a:t>
            </a:r>
            <a:b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Невидимыми рельсами</a:t>
            </a:r>
            <a:b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По сырости пущу</a:t>
            </a:r>
            <a:b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Вагоны с погорельцами:</a:t>
            </a:r>
            <a:endParaRPr kumimoji="0" lang="ru-RU" altLang="ru-RU" sz="4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4000" b="0" i="0" u="none" strike="noStrike" cap="none" normalizeH="0" baseline="0" dirty="0">
                <a:ln>
                  <a:noFill/>
                </a:ln>
                <a:solidFill>
                  <a:srgbClr val="2C2D2E"/>
                </a:solidFill>
                <a:effectLst/>
                <a:latin typeface="Arial" panose="020B0604020202020204" pitchFamily="34" charset="0"/>
                <a:cs typeface="Arial" panose="020B0604020202020204" pitchFamily="34" charset="0"/>
              </a:rPr>
              <a:t>•</a:t>
            </a: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С пропавшими навек</a:t>
            </a:r>
            <a:b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Для Бога и людей!</a:t>
            </a:r>
            <a:b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(Знак: сорок человек</a:t>
            </a:r>
            <a:b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И восемь лошадей).</a:t>
            </a:r>
            <a:endParaRPr kumimoji="0" lang="ru-RU" altLang="ru-RU" sz="4000" b="0" i="0" u="none" strike="noStrike" cap="none" normalizeH="0" baseline="0" dirty="0">
              <a:ln>
                <a:noFill/>
              </a:ln>
              <a:solidFill>
                <a:srgbClr val="2C2D2E"/>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4000" b="0" i="0" u="none" strike="noStrike" cap="none" normalizeH="0" baseline="0" dirty="0">
                <a:ln>
                  <a:noFill/>
                </a:ln>
                <a:solidFill>
                  <a:srgbClr val="2C2D2E"/>
                </a:solidFill>
                <a:effectLst/>
                <a:latin typeface="Arial" panose="020B0604020202020204" pitchFamily="34" charset="0"/>
                <a:cs typeface="Arial" panose="020B0604020202020204" pitchFamily="34" charset="0"/>
              </a:rPr>
              <a:t>•</a:t>
            </a: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Так, посредине шпал,</a:t>
            </a:r>
            <a:b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Где даль шлагбаумом выросла,</a:t>
            </a:r>
            <a:b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Из сырости и шпал,</a:t>
            </a:r>
            <a:b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Из сырости — и сирости,</a:t>
            </a:r>
            <a:endParaRPr kumimoji="0" lang="ru-RU" altLang="ru-RU" sz="4000" b="0" i="0" u="none" strike="noStrike" cap="none" normalizeH="0" baseline="0" dirty="0">
              <a:ln>
                <a:noFill/>
              </a:ln>
              <a:solidFill>
                <a:srgbClr val="2C2D2E"/>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4000" b="0" i="0" u="none" strike="noStrike" cap="none" normalizeH="0" baseline="0" dirty="0">
                <a:ln>
                  <a:noFill/>
                </a:ln>
                <a:solidFill>
                  <a:srgbClr val="2C2D2E"/>
                </a:solidFill>
                <a:effectLst/>
                <a:latin typeface="Arial" panose="020B0604020202020204" pitchFamily="34" charset="0"/>
                <a:cs typeface="Arial" panose="020B0604020202020204" pitchFamily="34" charset="0"/>
              </a:rPr>
              <a:t>•</a:t>
            </a: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Покамест день не встал</a:t>
            </a:r>
            <a:b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С его страстями стравленными —</a:t>
            </a:r>
            <a:b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Во всю горизонталь</a:t>
            </a:r>
            <a:b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Россию восстанавливаю!</a:t>
            </a:r>
            <a:endParaRPr kumimoji="0" lang="ru-RU" altLang="ru-RU" sz="4000" b="0" i="0" u="none" strike="noStrike" cap="none" normalizeH="0" baseline="0" dirty="0">
              <a:ln>
                <a:noFill/>
              </a:ln>
              <a:solidFill>
                <a:srgbClr val="2C2D2E"/>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4000" b="0" i="0" u="none" strike="noStrike" cap="none" normalizeH="0" baseline="0" dirty="0">
                <a:ln>
                  <a:noFill/>
                </a:ln>
                <a:solidFill>
                  <a:srgbClr val="2C2D2E"/>
                </a:solidFill>
                <a:effectLst/>
                <a:latin typeface="Arial" panose="020B0604020202020204" pitchFamily="34" charset="0"/>
                <a:cs typeface="Arial" panose="020B0604020202020204" pitchFamily="34" charset="0"/>
              </a:rPr>
              <a:t>•</a:t>
            </a: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Без низости, без лжи:</a:t>
            </a:r>
            <a:b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Даль — да две рельсы синие…</a:t>
            </a:r>
            <a:b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Эй, вот она! — Держи!</a:t>
            </a:r>
            <a:b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ru-RU" altLang="ru-RU" sz="4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По линиям, по линиям…</a:t>
            </a:r>
            <a:endParaRPr kumimoji="0" lang="ru-RU" altLang="ru-RU" sz="4000" b="0" i="0" u="none" strike="noStrike" cap="none" normalizeH="0" baseline="0" dirty="0">
              <a:ln>
                <a:noFill/>
              </a:ln>
              <a:solidFill>
                <a:srgbClr val="2C2D2E"/>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800" b="0"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                                                                                   12 октября 1922</a:t>
            </a:r>
            <a:endParaRPr kumimoji="0" lang="ru-RU" altLang="ru-RU" sz="1400" b="0" i="0" u="none" strike="noStrike" cap="none" normalizeH="0" baseline="0" dirty="0">
              <a:ln>
                <a:noFill/>
              </a:ln>
              <a:solidFill>
                <a:srgbClr val="2C2D2E"/>
              </a:solidFill>
              <a:effectLst/>
              <a:latin typeface="Arial" panose="020B060402020202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1952011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F957D9-B6A3-41E6-A957-CF06840BAB23}"/>
              </a:ext>
            </a:extLst>
          </p:cNvPr>
          <p:cNvSpPr>
            <a:spLocks noGrp="1"/>
          </p:cNvSpPr>
          <p:nvPr>
            <p:ph type="title"/>
          </p:nvPr>
        </p:nvSpPr>
        <p:spPr>
          <a:xfrm>
            <a:off x="838200" y="365126"/>
            <a:ext cx="10515600" cy="315912"/>
          </a:xfrm>
        </p:spPr>
        <p:txBody>
          <a:bodyPr>
            <a:normAutofit fontScale="90000"/>
          </a:bodyPr>
          <a:lstStyle/>
          <a:p>
            <a:pPr algn="ctr"/>
            <a:r>
              <a:rPr lang="ru-RU" b="1" dirty="0">
                <a:solidFill>
                  <a:srgbClr val="FF0000"/>
                </a:solidFill>
              </a:rPr>
              <a:t>Риторический текст </a:t>
            </a:r>
          </a:p>
        </p:txBody>
      </p:sp>
      <p:sp>
        <p:nvSpPr>
          <p:cNvPr id="3" name="Объект 2">
            <a:extLst>
              <a:ext uri="{FF2B5EF4-FFF2-40B4-BE49-F238E27FC236}">
                <a16:creationId xmlns:a16="http://schemas.microsoft.com/office/drawing/2014/main" id="{70D1871E-6D48-4A69-B22D-6A03E9BFF09C}"/>
              </a:ext>
            </a:extLst>
          </p:cNvPr>
          <p:cNvSpPr>
            <a:spLocks noGrp="1"/>
          </p:cNvSpPr>
          <p:nvPr>
            <p:ph idx="1"/>
          </p:nvPr>
        </p:nvSpPr>
        <p:spPr>
          <a:xfrm>
            <a:off x="434340" y="982979"/>
            <a:ext cx="11544300" cy="5717623"/>
          </a:xfrm>
        </p:spPr>
        <p:txBody>
          <a:bodyPr>
            <a:normAutofit fontScale="92500" lnSpcReduction="10000"/>
          </a:bodyPr>
          <a:lstStyle/>
          <a:p>
            <a:r>
              <a:rPr lang="ru-RU" dirty="0"/>
              <a:t>Текст, передающий информацию, которая способствует размышлению, рождает новые мысли, чувства с помощью особых выразительных средств – </a:t>
            </a:r>
            <a:r>
              <a:rPr lang="ru-RU" b="1" dirty="0"/>
              <a:t>риторических приемов.</a:t>
            </a:r>
          </a:p>
          <a:p>
            <a:pPr marL="0" indent="0" algn="ctr">
              <a:buNone/>
            </a:pPr>
            <a:r>
              <a:rPr lang="ru-RU" b="1" dirty="0"/>
              <a:t>Функция:</a:t>
            </a:r>
          </a:p>
          <a:p>
            <a:r>
              <a:rPr lang="ru-RU" b="1" dirty="0"/>
              <a:t>Адекватная передача информации</a:t>
            </a:r>
          </a:p>
          <a:p>
            <a:r>
              <a:rPr lang="ru-RU" b="1" dirty="0"/>
              <a:t>Порождение новых смыслов</a:t>
            </a:r>
          </a:p>
          <a:p>
            <a:pPr marL="0" indent="0" algn="ctr">
              <a:buNone/>
            </a:pPr>
            <a:r>
              <a:rPr lang="ru-RU" b="1" dirty="0"/>
              <a:t>Примеры </a:t>
            </a:r>
          </a:p>
          <a:p>
            <a:pPr marL="0" indent="0">
              <a:buNone/>
            </a:pPr>
            <a:r>
              <a:rPr lang="ru-RU" dirty="0">
                <a:solidFill>
                  <a:srgbClr val="00B0F0"/>
                </a:solidFill>
                <a:highlight>
                  <a:srgbClr val="FFFF00"/>
                </a:highlight>
              </a:rPr>
              <a:t>Пушкин играл огромную роль  в формировании русского литературного языка</a:t>
            </a:r>
            <a:r>
              <a:rPr lang="ru-RU" dirty="0"/>
              <a:t>.</a:t>
            </a:r>
          </a:p>
          <a:p>
            <a:pPr marL="0" indent="0">
              <a:buNone/>
            </a:pPr>
            <a:r>
              <a:rPr lang="ru-RU" dirty="0"/>
              <a:t>«</a:t>
            </a:r>
            <a:r>
              <a:rPr lang="ru-RU" i="1" dirty="0"/>
              <a:t>Пушкин – наше всё!»-  </a:t>
            </a:r>
            <a:r>
              <a:rPr lang="ru-RU" u="sng" dirty="0"/>
              <a:t>Аполлон Григорьев</a:t>
            </a:r>
          </a:p>
          <a:p>
            <a:pPr marL="0" indent="0">
              <a:buNone/>
            </a:pPr>
            <a:r>
              <a:rPr lang="ru-RU" b="0" i="0" dirty="0">
                <a:solidFill>
                  <a:srgbClr val="000000"/>
                </a:solidFill>
                <a:effectLst/>
                <a:latin typeface="Roboto" panose="02000000000000000000" pitchFamily="2" charset="0"/>
              </a:rPr>
              <a:t>Пушкин — </a:t>
            </a:r>
            <a:r>
              <a:rPr lang="ru-RU" b="0" i="1" dirty="0">
                <a:solidFill>
                  <a:srgbClr val="000000"/>
                </a:solidFill>
                <a:effectLst/>
                <a:latin typeface="Roboto" panose="02000000000000000000" pitchFamily="2" charset="0"/>
              </a:rPr>
              <a:t>«русский человек в своем развитии», «в нем русская природа, русская душа, русский язык, русский характер отразились в такой же чистоте, в такой очищенной красоте, в какой отражается ландшафт на выпуклой поверхности оптического стекла»</a:t>
            </a:r>
            <a:r>
              <a:rPr lang="ru-RU" b="0" i="0" dirty="0">
                <a:solidFill>
                  <a:srgbClr val="000000"/>
                </a:solidFill>
                <a:effectLst/>
                <a:latin typeface="Roboto" panose="02000000000000000000" pitchFamily="2" charset="0"/>
              </a:rPr>
              <a:t> </a:t>
            </a:r>
            <a:r>
              <a:rPr lang="ru-RU" b="1" dirty="0">
                <a:solidFill>
                  <a:srgbClr val="0563C1"/>
                </a:solidFill>
                <a:latin typeface="Roboto" panose="02000000000000000000" pitchFamily="2" charset="0"/>
                <a:hlinkClick r:id="rId2">
                  <a:extLst>
                    <a:ext uri="{A12FA001-AC4F-418D-AE19-62706E023703}">
                      <ahyp:hlinkClr xmlns:ahyp="http://schemas.microsoft.com/office/drawing/2018/hyperlinkcolor" val="tx"/>
                    </a:ext>
                  </a:extLst>
                </a:hlinkClick>
              </a:rPr>
              <a:t> </a:t>
            </a:r>
            <a:r>
              <a:rPr lang="ru-RU"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Николай Гоголь</a:t>
            </a:r>
            <a:r>
              <a:rPr lang="ru-RU" dirty="0">
                <a:latin typeface="Times New Roman" panose="02020603050405020304" pitchFamily="18" charset="0"/>
                <a:cs typeface="Times New Roman" panose="02020603050405020304" pitchFamily="18" charset="0"/>
              </a:rPr>
              <a:t>, </a:t>
            </a:r>
          </a:p>
          <a:p>
            <a:pPr marL="0" indent="0">
              <a:buNone/>
            </a:pPr>
            <a:r>
              <a:rPr lang="ru-RU" i="1" dirty="0">
                <a:latin typeface="Times New Roman" panose="02020603050405020304" pitchFamily="18" charset="0"/>
                <a:cs typeface="Times New Roman" panose="02020603050405020304" pitchFamily="18" charset="0"/>
              </a:rPr>
              <a:t>Пушкин – «солнце русской поэзии закатилось</a:t>
            </a:r>
            <a:r>
              <a:rPr lang="ru-RU" dirty="0">
                <a:latin typeface="Times New Roman" panose="02020603050405020304" pitchFamily="18" charset="0"/>
                <a:cs typeface="Times New Roman" panose="02020603050405020304" pitchFamily="18" charset="0"/>
              </a:rPr>
              <a:t>» - </a:t>
            </a:r>
            <a:r>
              <a:rPr lang="ru-RU" u="sng" dirty="0">
                <a:latin typeface="Times New Roman" panose="02020603050405020304" pitchFamily="18" charset="0"/>
                <a:cs typeface="Times New Roman" panose="02020603050405020304" pitchFamily="18" charset="0"/>
              </a:rPr>
              <a:t>Владимир Одоевский</a:t>
            </a:r>
          </a:p>
        </p:txBody>
      </p:sp>
    </p:spTree>
    <p:extLst>
      <p:ext uri="{BB962C8B-B14F-4D97-AF65-F5344CB8AC3E}">
        <p14:creationId xmlns:p14="http://schemas.microsoft.com/office/powerpoint/2010/main" val="106583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38200" y="275184"/>
            <a:ext cx="10515600" cy="594245"/>
          </a:xfrm>
        </p:spPr>
        <p:txBody>
          <a:bodyPr>
            <a:normAutofit fontScale="90000"/>
          </a:bodyPr>
          <a:lstStyle/>
          <a:p>
            <a:pPr algn="ctr" eaLnBrk="1" hangingPunct="1"/>
            <a:r>
              <a:rPr lang="ru-RU" b="1" dirty="0"/>
              <a:t>ПРИМЕРЫ </a:t>
            </a:r>
          </a:p>
        </p:txBody>
      </p:sp>
      <p:sp>
        <p:nvSpPr>
          <p:cNvPr id="19459" name="Rectangle 3"/>
          <p:cNvSpPr>
            <a:spLocks noGrp="1" noChangeArrowheads="1"/>
          </p:cNvSpPr>
          <p:nvPr>
            <p:ph type="body" idx="1"/>
          </p:nvPr>
        </p:nvSpPr>
        <p:spPr>
          <a:xfrm>
            <a:off x="254833" y="749508"/>
            <a:ext cx="11677337" cy="6108492"/>
          </a:xfrm>
        </p:spPr>
        <p:txBody>
          <a:bodyPr>
            <a:normAutofit lnSpcReduction="10000"/>
          </a:bodyPr>
          <a:lstStyle/>
          <a:p>
            <a:pPr marL="0" indent="0">
              <a:lnSpc>
                <a:spcPct val="100000"/>
              </a:lnSpc>
              <a:spcBef>
                <a:spcPts val="0"/>
              </a:spcBef>
              <a:buNone/>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p>
          <a:p>
            <a:pPr marL="0" indent="0">
              <a:lnSpc>
                <a:spcPct val="100000"/>
              </a:lnSpc>
              <a:spcBef>
                <a:spcPts val="0"/>
              </a:spcBef>
              <a:buNone/>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Всем привет!  Как сегодня ярко светит солнце! Как радостно на душе от солнечного тепла! Как вся душа переполняется этим солнечным светом и весенним теплом! Кажется, что внутри меня рождается неслыханная, невиданная  энергия. Я все могу сделать, мне все по плечу! Вам знакомо это  состояние? Что вы делаете  со своей любимой неразлучной игрушкой – телефоном?  Заряжаете -    без него уже и жизни не мыслим! Так и  солнышко меня заряжает – без него тяжко в жизни, друзья!</a:t>
            </a:r>
          </a:p>
          <a:p>
            <a:pPr marL="0" indent="0">
              <a:lnSpc>
                <a:spcPct val="100000"/>
              </a:lnSpc>
              <a:spcBef>
                <a:spcPts val="0"/>
              </a:spcBef>
              <a:buNone/>
            </a:pP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p>
          <a:p>
            <a:pPr marL="0" indent="0">
              <a:lnSpc>
                <a:spcPct val="100000"/>
              </a:lnSpc>
              <a:spcBef>
                <a:spcPts val="0"/>
              </a:spcBef>
              <a:buNone/>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Коррупция – это паразит государства. Прочно засев в организме, он беспрестанно высасывает его соки. Живой тому пример — сотрудники ГИБДД на дорогах. Взятка меньше государственного штрафа, отчего становится выгодной как самому «блюстителю порядка», так и нарушителю Правил дорожного движения. А деньги? Деньги вместо казны текут в карманы полицейских. Таким образом, коррупция разоряет государство.</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Коррупция — паразит общества. Он разрушает его механизм. Доказательством этого тезиса служит весьма распространённый в наше время подкуп влиятельных лиц ради достижения определённых целей (устроиться на работу, поступить в университет, избежать судебного приговора и т. д.).</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u-RU"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ru-RU" dirty="0">
              <a:solidFill>
                <a:srgbClr val="C00000"/>
              </a:solidFill>
            </a:endParaRPr>
          </a:p>
        </p:txBody>
      </p:sp>
    </p:spTree>
    <p:extLst>
      <p:ext uri="{BB962C8B-B14F-4D97-AF65-F5344CB8AC3E}">
        <p14:creationId xmlns:p14="http://schemas.microsoft.com/office/powerpoint/2010/main" val="254466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B73B19-F3BF-F65B-9894-586D5EB376D6}"/>
              </a:ext>
            </a:extLst>
          </p:cNvPr>
          <p:cNvSpPr>
            <a:spLocks noGrp="1"/>
          </p:cNvSpPr>
          <p:nvPr>
            <p:ph type="title"/>
          </p:nvPr>
        </p:nvSpPr>
        <p:spPr/>
        <p:txBody>
          <a:bodyPr/>
          <a:lstStyle/>
          <a:p>
            <a:endParaRPr lang="ru-RU"/>
          </a:p>
        </p:txBody>
      </p:sp>
      <p:pic>
        <p:nvPicPr>
          <p:cNvPr id="4" name="videoplayback (1) (1)">
            <a:hlinkClick r:id="" action="ppaction://media"/>
            <a:extLst>
              <a:ext uri="{FF2B5EF4-FFF2-40B4-BE49-F238E27FC236}">
                <a16:creationId xmlns:a16="http://schemas.microsoft.com/office/drawing/2014/main" id="{09AE203E-3781-84D2-4B1B-E6635B3FED48}"/>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838200" y="164892"/>
            <a:ext cx="10657661" cy="6012071"/>
          </a:xfrm>
        </p:spPr>
      </p:pic>
      <p:pic>
        <p:nvPicPr>
          <p:cNvPr id="3" name="videoplayback (1) (1)">
            <a:hlinkClick r:id="" action="ppaction://media"/>
            <a:extLst>
              <a:ext uri="{FF2B5EF4-FFF2-40B4-BE49-F238E27FC236}">
                <a16:creationId xmlns:a16="http://schemas.microsoft.com/office/drawing/2014/main" id="{2504D7DB-2189-EB24-BA50-DC848132E19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38200" y="0"/>
            <a:ext cx="10657661" cy="6012071"/>
          </a:xfrm>
          <a:prstGeom prst="rect">
            <a:avLst/>
          </a:prstGeom>
        </p:spPr>
      </p:pic>
    </p:spTree>
    <p:extLst>
      <p:ext uri="{BB962C8B-B14F-4D97-AF65-F5344CB8AC3E}">
        <p14:creationId xmlns:p14="http://schemas.microsoft.com/office/powerpoint/2010/main" val="2373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165"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4816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3"/>
                                        </p:tgtEl>
                                      </p:cBhvr>
                                    </p:cmd>
                                  </p:childTnLst>
                                </p:cTn>
                              </p:par>
                            </p:childTnLst>
                          </p:cTn>
                        </p:par>
                      </p:childTnLst>
                    </p:cTn>
                  </p:par>
                </p:childTnLst>
              </p:cTn>
              <p:nextCondLst>
                <p:cond evt="onClick" delay="0">
                  <p:tgtEl>
                    <p:spTgt spid="3"/>
                  </p:tgtEl>
                </p:cond>
              </p:nextCondLst>
            </p:seq>
            <p:video>
              <p:cMediaNode vol="80000">
                <p:cTn id="22" fill="hold" display="0">
                  <p:stCondLst>
                    <p:cond delay="indefinite"/>
                  </p:stCondLst>
                </p:cTn>
                <p:tgtEl>
                  <p:spTgt spid="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F3066F-22F7-BA00-6A16-69C8FC9A3E96}"/>
              </a:ext>
            </a:extLst>
          </p:cNvPr>
          <p:cNvSpPr>
            <a:spLocks noGrp="1"/>
          </p:cNvSpPr>
          <p:nvPr>
            <p:ph type="title"/>
          </p:nvPr>
        </p:nvSpPr>
        <p:spPr>
          <a:xfrm>
            <a:off x="805721" y="49215"/>
            <a:ext cx="10515600" cy="315912"/>
          </a:xfrm>
        </p:spPr>
        <p:txBody>
          <a:bodyPr>
            <a:normAutofit fontScale="90000"/>
          </a:bodyPr>
          <a:lstStyle/>
          <a:p>
            <a:r>
              <a:rPr lang="ru-RU" dirty="0"/>
              <a:t>Речь Чарли Чаплина </a:t>
            </a:r>
            <a:r>
              <a:rPr lang="ru-RU" i="1" dirty="0">
                <a:solidFill>
                  <a:srgbClr val="FF0000"/>
                </a:solidFill>
              </a:rPr>
              <a:t>«Когда я полюбил себя»</a:t>
            </a:r>
          </a:p>
        </p:txBody>
      </p:sp>
      <p:sp>
        <p:nvSpPr>
          <p:cNvPr id="3" name="Объект 2">
            <a:extLst>
              <a:ext uri="{FF2B5EF4-FFF2-40B4-BE49-F238E27FC236}">
                <a16:creationId xmlns:a16="http://schemas.microsoft.com/office/drawing/2014/main" id="{3F7D1CD5-3FD9-9586-4580-581F1C99CB67}"/>
              </a:ext>
            </a:extLst>
          </p:cNvPr>
          <p:cNvSpPr>
            <a:spLocks noGrp="1"/>
          </p:cNvSpPr>
          <p:nvPr>
            <p:ph idx="1"/>
          </p:nvPr>
        </p:nvSpPr>
        <p:spPr>
          <a:xfrm>
            <a:off x="164892" y="494675"/>
            <a:ext cx="11797259" cy="6175947"/>
          </a:xfrm>
        </p:spPr>
        <p:txBody>
          <a:bodyPr>
            <a:normAutofit fontScale="77500" lnSpcReduction="20000"/>
          </a:bodyPr>
          <a:lstStyle/>
          <a:p>
            <a:pPr marL="0" indent="228600" algn="just" fontAlgn="base">
              <a:lnSpc>
                <a:spcPct val="110000"/>
              </a:lnSpc>
              <a:spcBef>
                <a:spcPts val="0"/>
              </a:spcBef>
              <a:buNone/>
            </a:pPr>
            <a:r>
              <a:rPr lang="ru-RU" sz="2300" dirty="0">
                <a:solidFill>
                  <a:srgbClr val="000000"/>
                </a:solidFill>
                <a:effectLst/>
                <a:latin typeface="Times New Roman" panose="02020603050405020304" pitchFamily="18" charset="0"/>
                <a:ea typeface="Times New Roman" panose="02020603050405020304" pitchFamily="18" charset="0"/>
              </a:rPr>
              <a:t>Когда я полюбил себя, я понял, что тоска и страдания - это только предупредительные сигналы о том, что я живу против своей собственной истины. Сегодня я знаю, что это называется «БЫТЬ САМИМ СОБОЙ».</a:t>
            </a:r>
            <a:endParaRPr lang="ru-RU" sz="2300" dirty="0">
              <a:effectLst/>
              <a:latin typeface="Times New Roman" panose="02020603050405020304" pitchFamily="18" charset="0"/>
              <a:ea typeface="Times New Roman" panose="02020603050405020304" pitchFamily="18" charset="0"/>
            </a:endParaRPr>
          </a:p>
          <a:p>
            <a:pPr marL="0" indent="228600" algn="just" fontAlgn="base">
              <a:lnSpc>
                <a:spcPct val="110000"/>
              </a:lnSpc>
              <a:spcBef>
                <a:spcPts val="0"/>
              </a:spcBef>
              <a:buNone/>
            </a:pPr>
            <a:r>
              <a:rPr lang="ru-RU" sz="2300" dirty="0">
                <a:solidFill>
                  <a:srgbClr val="000000"/>
                </a:solidFill>
                <a:effectLst/>
                <a:latin typeface="Times New Roman" panose="02020603050405020304" pitchFamily="18" charset="0"/>
                <a:ea typeface="Times New Roman" panose="02020603050405020304" pitchFamily="18" charset="0"/>
              </a:rPr>
              <a:t>Когда я полюбил себя, я понял, как сильно можно обидеть кого-то, если навязывать ему исполнение моих же собственных желаний, когда время еще не подошло, и человек еще не готов, особенно, когда этот человек – я сам. Сегодня я называю это «УВАЖЕНИЕМ».</a:t>
            </a:r>
            <a:endParaRPr lang="ru-RU" sz="2300" dirty="0">
              <a:effectLst/>
              <a:latin typeface="Times New Roman" panose="02020603050405020304" pitchFamily="18" charset="0"/>
              <a:ea typeface="Times New Roman" panose="02020603050405020304" pitchFamily="18" charset="0"/>
            </a:endParaRPr>
          </a:p>
          <a:p>
            <a:pPr marL="0" indent="0" algn="just" fontAlgn="base">
              <a:lnSpc>
                <a:spcPct val="110000"/>
              </a:lnSpc>
              <a:spcBef>
                <a:spcPts val="0"/>
              </a:spcBef>
              <a:buNone/>
            </a:pPr>
            <a:r>
              <a:rPr lang="ru-RU" sz="2300" dirty="0">
                <a:solidFill>
                  <a:srgbClr val="000000"/>
                </a:solidFill>
                <a:effectLst/>
                <a:latin typeface="Times New Roman" panose="02020603050405020304" pitchFamily="18" charset="0"/>
                <a:ea typeface="Times New Roman" panose="02020603050405020304" pitchFamily="18" charset="0"/>
              </a:rPr>
              <a:t>Когда я полюбил себя, я перестал желать другой жизни, и вдруг увидел, что жизнь, которая меня окружает сейчас, предоставляет мне все возможности для роста. Сегодня я называю это «ЗРЕЛОСТЬ».</a:t>
            </a:r>
            <a:endParaRPr lang="ru-RU" sz="2300" dirty="0">
              <a:effectLst/>
              <a:latin typeface="Times New Roman" panose="02020603050405020304" pitchFamily="18" charset="0"/>
              <a:ea typeface="Times New Roman" panose="02020603050405020304" pitchFamily="18" charset="0"/>
            </a:endParaRPr>
          </a:p>
          <a:p>
            <a:pPr marL="0" indent="0" algn="just" fontAlgn="base">
              <a:lnSpc>
                <a:spcPct val="110000"/>
              </a:lnSpc>
              <a:spcBef>
                <a:spcPts val="0"/>
              </a:spcBef>
              <a:buNone/>
            </a:pPr>
            <a:r>
              <a:rPr lang="ru-RU" sz="2300" dirty="0">
                <a:solidFill>
                  <a:srgbClr val="000000"/>
                </a:solidFill>
                <a:effectLst/>
                <a:latin typeface="Times New Roman" panose="02020603050405020304" pitchFamily="18" charset="0"/>
                <a:ea typeface="Times New Roman" panose="02020603050405020304" pitchFamily="18" charset="0"/>
              </a:rPr>
              <a:t>Когда я полюбил себя, я понял, что при любых обстоятельствах я нахожусь в правильном месте в правильное время, и все происходит исключительно в правильный момент. Я могу быть спокоен всегда. Теперь я называю это «УВЕРЕННОСТЬ В СЕБЕ».</a:t>
            </a:r>
            <a:endParaRPr lang="ru-RU" sz="2300" dirty="0">
              <a:effectLst/>
              <a:latin typeface="Times New Roman" panose="02020603050405020304" pitchFamily="18" charset="0"/>
              <a:ea typeface="Times New Roman" panose="02020603050405020304" pitchFamily="18" charset="0"/>
            </a:endParaRPr>
          </a:p>
          <a:p>
            <a:pPr marL="0" indent="228600" algn="just" fontAlgn="base">
              <a:lnSpc>
                <a:spcPct val="110000"/>
              </a:lnSpc>
              <a:spcBef>
                <a:spcPts val="0"/>
              </a:spcBef>
              <a:buNone/>
            </a:pPr>
            <a:r>
              <a:rPr lang="ru-RU" sz="2300" dirty="0">
                <a:solidFill>
                  <a:srgbClr val="000000"/>
                </a:solidFill>
                <a:effectLst/>
                <a:latin typeface="Times New Roman" panose="02020603050405020304" pitchFamily="18" charset="0"/>
                <a:ea typeface="Times New Roman" panose="02020603050405020304" pitchFamily="18" charset="0"/>
              </a:rPr>
              <a:t>Когда я полюбил себя, я перестал красть свое собственное время и мечтать о больших будущих проектах. Сегодня я делаю только то, что доставляет мне радость и делает меня счастливым, что я люблю и что заставляет мое сердце улыбаться. Я делаю это так, как хочу, и в своем собственном ритме. Сегодня я называю это «ПРОСТОТА».</a:t>
            </a:r>
            <a:endParaRPr lang="ru-RU" sz="2300" dirty="0">
              <a:effectLst/>
              <a:latin typeface="Times New Roman" panose="02020603050405020304" pitchFamily="18" charset="0"/>
              <a:ea typeface="Times New Roman" panose="02020603050405020304" pitchFamily="18" charset="0"/>
            </a:endParaRPr>
          </a:p>
          <a:p>
            <a:pPr marL="0" indent="228600" algn="just" fontAlgn="base">
              <a:lnSpc>
                <a:spcPct val="110000"/>
              </a:lnSpc>
              <a:spcBef>
                <a:spcPts val="0"/>
              </a:spcBef>
              <a:buNone/>
            </a:pPr>
            <a:r>
              <a:rPr lang="ru-RU" sz="2300" dirty="0">
                <a:solidFill>
                  <a:srgbClr val="000000"/>
                </a:solidFill>
                <a:effectLst/>
                <a:latin typeface="Times New Roman" panose="02020603050405020304" pitchFamily="18" charset="0"/>
                <a:ea typeface="Times New Roman" panose="02020603050405020304" pitchFamily="18" charset="0"/>
              </a:rPr>
              <a:t>Когда я полюбил себя, я освободился от всего, что приносит вред моему здоровью – пищи, людей, вещей, ситуаций. Всего, что вело меня вниз и уводило с моего собственного пути. Когда-то я называл это здоровым эгоизмом. Сегодня я называю это «ЛЮБОВЬ К САМОМУ СЕБЕ».</a:t>
            </a:r>
            <a:endParaRPr lang="ru-RU" sz="2300" dirty="0">
              <a:effectLst/>
              <a:latin typeface="Times New Roman" panose="02020603050405020304" pitchFamily="18" charset="0"/>
              <a:ea typeface="Times New Roman" panose="02020603050405020304" pitchFamily="18" charset="0"/>
            </a:endParaRPr>
          </a:p>
          <a:p>
            <a:pPr marL="0" indent="228600" algn="just" fontAlgn="base">
              <a:lnSpc>
                <a:spcPct val="110000"/>
              </a:lnSpc>
              <a:spcBef>
                <a:spcPts val="0"/>
              </a:spcBef>
              <a:buNone/>
            </a:pPr>
            <a:r>
              <a:rPr lang="ru-RU" sz="2300" dirty="0">
                <a:solidFill>
                  <a:srgbClr val="000000"/>
                </a:solidFill>
                <a:effectLst/>
                <a:latin typeface="Times New Roman" panose="02020603050405020304" pitchFamily="18" charset="0"/>
                <a:ea typeface="Times New Roman" panose="02020603050405020304" pitchFamily="18" charset="0"/>
              </a:rPr>
              <a:t>Когда я полюбил себя, я перестал всегда быть правым. И именно тогда я стал все меньше и меньше ошибаться. Сегодня я понял, что это «СКРОМНОСТЬ».</a:t>
            </a:r>
            <a:endParaRPr lang="ru-RU" sz="2300" dirty="0">
              <a:effectLst/>
              <a:latin typeface="Times New Roman" panose="02020603050405020304" pitchFamily="18" charset="0"/>
              <a:ea typeface="Times New Roman" panose="02020603050405020304" pitchFamily="18" charset="0"/>
            </a:endParaRPr>
          </a:p>
          <a:p>
            <a:pPr marL="0" indent="228600" algn="just" fontAlgn="base">
              <a:lnSpc>
                <a:spcPct val="110000"/>
              </a:lnSpc>
              <a:spcBef>
                <a:spcPts val="0"/>
              </a:spcBef>
              <a:buNone/>
            </a:pPr>
            <a:r>
              <a:rPr lang="ru-RU" sz="2300" dirty="0">
                <a:solidFill>
                  <a:srgbClr val="000000"/>
                </a:solidFill>
                <a:effectLst/>
                <a:latin typeface="Times New Roman" panose="02020603050405020304" pitchFamily="18" charset="0"/>
                <a:ea typeface="Times New Roman" panose="02020603050405020304" pitchFamily="18" charset="0"/>
              </a:rPr>
              <a:t>Когда я полюбил себя, я прекратил жить прошлым и беспокоиться о будущем. Сегодня я живу только настоящим моментом и зову это «ЦЕЛОСТНОСТЬ».</a:t>
            </a:r>
            <a:endParaRPr lang="ru-RU" sz="2300" dirty="0">
              <a:effectLst/>
              <a:latin typeface="Times New Roman" panose="02020603050405020304" pitchFamily="18" charset="0"/>
              <a:ea typeface="Times New Roman" panose="02020603050405020304" pitchFamily="18" charset="0"/>
            </a:endParaRPr>
          </a:p>
          <a:p>
            <a:pPr marL="0" indent="228600" algn="just" fontAlgn="base">
              <a:lnSpc>
                <a:spcPct val="110000"/>
              </a:lnSpc>
              <a:spcBef>
                <a:spcPts val="0"/>
              </a:spcBef>
              <a:buNone/>
            </a:pPr>
            <a:r>
              <a:rPr lang="ru-RU" sz="2300" dirty="0">
                <a:solidFill>
                  <a:srgbClr val="000000"/>
                </a:solidFill>
                <a:effectLst/>
                <a:latin typeface="Times New Roman" panose="02020603050405020304" pitchFamily="18" charset="0"/>
                <a:ea typeface="Times New Roman" panose="02020603050405020304" pitchFamily="18" charset="0"/>
              </a:rPr>
              <a:t>Когда я полюбил себя, я осознал, что ум мой может мне мешать, что от него можно даже заболеть. Но когда я смог связать его с моим сердцем, он сразу стал моим ценным союзником. Сегодня я зову эту связь «МУДРОСТЬ СЕРДЦА».</a:t>
            </a:r>
            <a:endParaRPr lang="ru-RU" sz="2300" dirty="0">
              <a:effectLst/>
              <a:latin typeface="Times New Roman" panose="02020603050405020304" pitchFamily="18" charset="0"/>
              <a:ea typeface="Times New Roman" panose="02020603050405020304" pitchFamily="18" charset="0"/>
            </a:endParaRPr>
          </a:p>
          <a:p>
            <a:pPr marL="0" indent="228600" algn="just" fontAlgn="base">
              <a:lnSpc>
                <a:spcPct val="110000"/>
              </a:lnSpc>
              <a:spcBef>
                <a:spcPts val="0"/>
              </a:spcBef>
              <a:buNone/>
            </a:pPr>
            <a:r>
              <a:rPr lang="ru-RU" sz="2300" dirty="0">
                <a:solidFill>
                  <a:srgbClr val="000000"/>
                </a:solidFill>
                <a:effectLst/>
                <a:latin typeface="Times New Roman" panose="02020603050405020304" pitchFamily="18" charset="0"/>
                <a:ea typeface="Times New Roman" panose="02020603050405020304" pitchFamily="18" charset="0"/>
              </a:rPr>
              <a:t>Нам больше не нужно бояться споров, </a:t>
            </a:r>
            <a:r>
              <a:rPr lang="ru-RU" sz="2300" dirty="0" err="1">
                <a:solidFill>
                  <a:srgbClr val="000000"/>
                </a:solidFill>
                <a:effectLst/>
                <a:latin typeface="Times New Roman" panose="02020603050405020304" pitchFamily="18" charset="0"/>
                <a:ea typeface="Times New Roman" panose="02020603050405020304" pitchFamily="18" charset="0"/>
              </a:rPr>
              <a:t>конфронтаций</a:t>
            </a:r>
            <a:r>
              <a:rPr lang="ru-RU" sz="2300" dirty="0">
                <a:solidFill>
                  <a:srgbClr val="000000"/>
                </a:solidFill>
                <a:effectLst/>
                <a:latin typeface="Times New Roman" panose="02020603050405020304" pitchFamily="18" charset="0"/>
                <a:ea typeface="Times New Roman" panose="02020603050405020304" pitchFamily="18" charset="0"/>
              </a:rPr>
              <a:t>, проблем с самими собой и с другими людьми. Даже звезды сталкиваются, и из их столкновений рождаются новые миры. Сегодня я знаю, что это есть «ЖИЗНЬ».</a:t>
            </a:r>
            <a:endParaRPr lang="ru-RU" sz="23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334891477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4462</Words>
  <Application>Microsoft Office PowerPoint</Application>
  <PresentationFormat>Широкоэкранный</PresentationFormat>
  <Paragraphs>198</Paragraphs>
  <Slides>26</Slides>
  <Notes>7</Notes>
  <HiddenSlides>0</HiddenSlides>
  <MMClips>2</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26</vt:i4>
      </vt:variant>
    </vt:vector>
  </HeadingPairs>
  <TitlesOfParts>
    <vt:vector size="34" baseType="lpstr">
      <vt:lpstr>Arial</vt:lpstr>
      <vt:lpstr>Calibri</vt:lpstr>
      <vt:lpstr>Calibri Light</vt:lpstr>
      <vt:lpstr>Roboto</vt:lpstr>
      <vt:lpstr>Symbol</vt:lpstr>
      <vt:lpstr>Times New Roman</vt:lpstr>
      <vt:lpstr>Wingdings</vt:lpstr>
      <vt:lpstr>Тема Office</vt:lpstr>
      <vt:lpstr>О риторическом тексте</vt:lpstr>
      <vt:lpstr>Определения </vt:lpstr>
      <vt:lpstr>Сравнение дневниковых записей: чем привлекли?  почему? как в них проявляется личность автора?</vt:lpstr>
      <vt:lpstr> Поэтический текст </vt:lpstr>
      <vt:lpstr>Марина Цветаева          Рассвет на рельсах</vt:lpstr>
      <vt:lpstr>Риторический текст </vt:lpstr>
      <vt:lpstr>ПРИМЕРЫ </vt:lpstr>
      <vt:lpstr>Презентация PowerPoint</vt:lpstr>
      <vt:lpstr>Речь Чарли Чаплина «Когда я полюбил себя»</vt:lpstr>
      <vt:lpstr>Изобразительно—выразительные   средства речи</vt:lpstr>
      <vt:lpstr>Выразительные средства </vt:lpstr>
      <vt:lpstr>Презентация PowerPoint</vt:lpstr>
      <vt:lpstr>Презентация PowerPoint</vt:lpstr>
      <vt:lpstr>Докажите, что перед нами риторический текст </vt:lpstr>
      <vt:lpstr>Марина Цветаева          Рассвет на рельсах</vt:lpstr>
      <vt:lpstr>     Тип текста   (как излагается информация)</vt:lpstr>
      <vt:lpstr>Презентация PowerPoint</vt:lpstr>
      <vt:lpstr>Повествование </vt:lpstr>
      <vt:lpstr>Презентация PowerPoint</vt:lpstr>
      <vt:lpstr>Платон «Федр» Диалоги</vt:lpstr>
      <vt:lpstr>Презентация PowerPoint</vt:lpstr>
      <vt:lpstr>Практика по созданию разных типов риторического текста</vt:lpstr>
      <vt:lpstr>Презентация PowerPoint</vt:lpstr>
      <vt:lpstr>Рассуждение  </vt:lpstr>
      <vt:lpstr> </vt:lpstr>
      <vt:lpstr>Примерный образец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 риторическом тексте</dc:title>
  <dc:creator>ольга будко</dc:creator>
  <cp:lastModifiedBy>ольга будко</cp:lastModifiedBy>
  <cp:revision>1</cp:revision>
  <dcterms:created xsi:type="dcterms:W3CDTF">2023-03-05T20:05:02Z</dcterms:created>
  <dcterms:modified xsi:type="dcterms:W3CDTF">2023-03-05T20:08:02Z</dcterms:modified>
</cp:coreProperties>
</file>