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96" r:id="rId2"/>
    <p:sldMasterId id="2147483720" r:id="rId3"/>
  </p:sldMasterIdLst>
  <p:sldIdLst>
    <p:sldId id="312" r:id="rId4"/>
    <p:sldId id="257" r:id="rId5"/>
    <p:sldId id="265" r:id="rId6"/>
    <p:sldId id="266" r:id="rId7"/>
    <p:sldId id="267" r:id="rId8"/>
    <p:sldId id="374" r:id="rId9"/>
    <p:sldId id="269" r:id="rId10"/>
    <p:sldId id="270" r:id="rId11"/>
    <p:sldId id="271" r:id="rId12"/>
    <p:sldId id="272" r:id="rId13"/>
    <p:sldId id="273" r:id="rId14"/>
    <p:sldId id="274" r:id="rId15"/>
    <p:sldId id="258" r:id="rId16"/>
    <p:sldId id="275" r:id="rId17"/>
    <p:sldId id="276" r:id="rId18"/>
    <p:sldId id="277" r:id="rId19"/>
    <p:sldId id="259" r:id="rId20"/>
    <p:sldId id="278" r:id="rId21"/>
    <p:sldId id="279" r:id="rId22"/>
    <p:sldId id="307" r:id="rId23"/>
    <p:sldId id="280" r:id="rId24"/>
    <p:sldId id="308" r:id="rId25"/>
    <p:sldId id="309" r:id="rId26"/>
    <p:sldId id="375" r:id="rId27"/>
    <p:sldId id="283" r:id="rId28"/>
    <p:sldId id="284" r:id="rId29"/>
    <p:sldId id="285" r:id="rId30"/>
    <p:sldId id="282" r:id="rId31"/>
    <p:sldId id="262" r:id="rId32"/>
    <p:sldId id="287" r:id="rId33"/>
    <p:sldId id="286" r:id="rId34"/>
    <p:sldId id="263" r:id="rId35"/>
    <p:sldId id="288" r:id="rId36"/>
    <p:sldId id="289" r:id="rId37"/>
    <p:sldId id="290" r:id="rId38"/>
    <p:sldId id="260" r:id="rId39"/>
    <p:sldId id="292" r:id="rId40"/>
    <p:sldId id="293" r:id="rId41"/>
    <p:sldId id="295" r:id="rId42"/>
    <p:sldId id="294" r:id="rId43"/>
    <p:sldId id="297" r:id="rId44"/>
    <p:sldId id="298" r:id="rId45"/>
    <p:sldId id="296" r:id="rId46"/>
    <p:sldId id="299" r:id="rId47"/>
    <p:sldId id="291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10" r:id="rId56"/>
    <p:sldId id="311" r:id="rId57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696" y="120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3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96" indent="0" algn="ctr">
              <a:buNone/>
              <a:defRPr sz="1667"/>
            </a:lvl2pPr>
            <a:lvl3pPr marL="761992" indent="0" algn="ctr">
              <a:buNone/>
              <a:defRPr sz="1500"/>
            </a:lvl3pPr>
            <a:lvl4pPr marL="1142989" indent="0" algn="ctr">
              <a:buNone/>
              <a:defRPr sz="1333"/>
            </a:lvl4pPr>
            <a:lvl5pPr marL="1523985" indent="0" algn="ctr">
              <a:buNone/>
              <a:defRPr sz="1333"/>
            </a:lvl5pPr>
            <a:lvl6pPr marL="1904981" indent="0" algn="ctr">
              <a:buNone/>
              <a:defRPr sz="1333"/>
            </a:lvl6pPr>
            <a:lvl7pPr marL="2285977" indent="0" algn="ctr">
              <a:buNone/>
              <a:defRPr sz="1333"/>
            </a:lvl7pPr>
            <a:lvl8pPr marL="2666973" indent="0" algn="ctr">
              <a:buNone/>
              <a:defRPr sz="1333"/>
            </a:lvl8pPr>
            <a:lvl9pPr marL="3047970" indent="0" algn="ctr">
              <a:buNone/>
              <a:defRPr sz="13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0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6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1" y="304271"/>
            <a:ext cx="2190750" cy="4843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1" y="304271"/>
            <a:ext cx="6445250" cy="4843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3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FDB5-634B-45B1-8BE8-45E0278F97E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2E8C-C9D0-4B5D-BB0A-BEB3BF47C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0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FDB5-634B-45B1-8BE8-45E0278F97E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2E8C-C9D0-4B5D-BB0A-BEB3BF47C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4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FDB5-634B-45B1-8BE8-45E0278F97E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2E8C-C9D0-4B5D-BB0A-BEB3BF47C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7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FDB5-634B-45B1-8BE8-45E0278F97E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2E8C-C9D0-4B5D-BB0A-BEB3BF47C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25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FDB5-634B-45B1-8BE8-45E0278F97E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2E8C-C9D0-4B5D-BB0A-BEB3BF47C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2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FDB5-634B-45B1-8BE8-45E0278F97E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2E8C-C9D0-4B5D-BB0A-BEB3BF47C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51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FDB5-634B-45B1-8BE8-45E0278F97E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2E8C-C9D0-4B5D-BB0A-BEB3BF47C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14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FDB5-634B-45B1-8BE8-45E0278F97E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2E8C-C9D0-4B5D-BB0A-BEB3BF47C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6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0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FDB5-634B-45B1-8BE8-45E0278F97E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2E8C-C9D0-4B5D-BB0A-BEB3BF47C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2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FDB5-634B-45B1-8BE8-45E0278F97E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2E8C-C9D0-4B5D-BB0A-BEB3BF47C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26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FDB5-634B-45B1-8BE8-45E0278F97E4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2E8C-C9D0-4B5D-BB0A-BEB3BF47C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70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75355"/>
            <a:ext cx="86360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4BBC-1B24-480C-BB22-89F19F351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35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B708-CF90-4258-926F-0D0FE1D36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45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800F-4D3B-40BD-9F94-716C6EA71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15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6B8C5-0721-4E5C-B164-60C499E2E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28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0" y="1279261"/>
            <a:ext cx="4490861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40" y="1812396"/>
            <a:ext cx="4490861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F702-0E14-4933-8D32-75451D0D4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F962-BE3A-49F8-95B1-10E60CB67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79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C79D8-81CF-4493-BFDA-049EA7B42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7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9" y="1424783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9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96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23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27542"/>
            <a:ext cx="3342570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3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195918"/>
            <a:ext cx="3342570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2090-0348-4949-91D0-52C60D2D0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51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40BA-8852-49FF-B164-CBDB68892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90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238E-82C2-479B-AF10-382D8035E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4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79AB-9D98-40C5-88B2-3A12A2BC9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5"/>
            <a:ext cx="43180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5"/>
            <a:ext cx="43180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70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400970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087563"/>
            <a:ext cx="4319323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5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8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8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96" indent="0">
              <a:buNone/>
              <a:defRPr sz="1167"/>
            </a:lvl2pPr>
            <a:lvl3pPr marL="761992" indent="0">
              <a:buNone/>
              <a:defRPr sz="1000"/>
            </a:lvl3pPr>
            <a:lvl4pPr marL="1142989" indent="0">
              <a:buNone/>
              <a:defRPr sz="833"/>
            </a:lvl4pPr>
            <a:lvl5pPr marL="1523985" indent="0">
              <a:buNone/>
              <a:defRPr sz="833"/>
            </a:lvl5pPr>
            <a:lvl6pPr marL="1904981" indent="0">
              <a:buNone/>
              <a:defRPr sz="833"/>
            </a:lvl6pPr>
            <a:lvl7pPr marL="2285977" indent="0">
              <a:buNone/>
              <a:defRPr sz="833"/>
            </a:lvl7pPr>
            <a:lvl8pPr marL="2666973" indent="0">
              <a:buNone/>
              <a:defRPr sz="833"/>
            </a:lvl8pPr>
            <a:lvl9pPr marL="3047970" indent="0">
              <a:buNone/>
              <a:defRPr sz="8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5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96" indent="0">
              <a:buNone/>
              <a:defRPr sz="1167"/>
            </a:lvl2pPr>
            <a:lvl3pPr marL="761992" indent="0">
              <a:buNone/>
              <a:defRPr sz="1000"/>
            </a:lvl3pPr>
            <a:lvl4pPr marL="1142989" indent="0">
              <a:buNone/>
              <a:defRPr sz="833"/>
            </a:lvl4pPr>
            <a:lvl5pPr marL="1523985" indent="0">
              <a:buNone/>
              <a:defRPr sz="833"/>
            </a:lvl5pPr>
            <a:lvl6pPr marL="1904981" indent="0">
              <a:buNone/>
              <a:defRPr sz="833"/>
            </a:lvl6pPr>
            <a:lvl7pPr marL="2285977" indent="0">
              <a:buNone/>
              <a:defRPr sz="833"/>
            </a:lvl7pPr>
            <a:lvl8pPr marL="2666973" indent="0">
              <a:buNone/>
              <a:defRPr sz="833"/>
            </a:lvl8pPr>
            <a:lvl9pPr marL="3047970" indent="0">
              <a:buNone/>
              <a:defRPr sz="8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5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60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60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60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2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1992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8" indent="-190498" algn="l" defTabSz="761992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94" indent="-190498" algn="l" defTabSz="76199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90" indent="-190498" algn="l" defTabSz="76199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87" indent="-190498" algn="l" defTabSz="76199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83" indent="-190498" algn="l" defTabSz="76199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79" indent="-190498" algn="l" defTabSz="76199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75" indent="-190498" algn="l" defTabSz="76199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71" indent="-190498" algn="l" defTabSz="76199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68" indent="-190498" algn="l" defTabSz="76199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9305C-8D2C-442C-8D3B-E23ADF642A86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478F-6F6A-41A8-A66E-57512BCF2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6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8000" y="228865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8000" y="1333501"/>
            <a:ext cx="91440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A3B757-18AD-466C-A78B-846FA9A24DD9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51FE07-90ED-49BD-9D9F-9ED9CBCD2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3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itchFamily="34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8938" y="496278"/>
            <a:ext cx="8922369" cy="1786170"/>
          </a:xfrm>
          <a:prstGeom prst="rect">
            <a:avLst/>
          </a:prstGeom>
          <a:noFill/>
        </p:spPr>
        <p:txBody>
          <a:bodyPr wrap="square" lIns="54396" tIns="27198" rIns="54396" bIns="27198" rtlCol="0">
            <a:spAutoFit/>
          </a:bodyPr>
          <a:lstStyle/>
          <a:p>
            <a:pPr defTabSz="761992">
              <a:defRPr/>
            </a:pPr>
            <a:r>
              <a:rPr lang="ru-RU" sz="37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br>
              <a:rPr lang="ru-RU" sz="37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7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ТЕХНОЛОГИЧЕСКОГО ОБОРУДОВАНИЯ </a:t>
            </a:r>
          </a:p>
        </p:txBody>
      </p:sp>
    </p:spTree>
    <p:extLst>
      <p:ext uri="{BB962C8B-B14F-4D97-AF65-F5344CB8AC3E}">
        <p14:creationId xmlns:p14="http://schemas.microsoft.com/office/powerpoint/2010/main" val="32635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0" y="481236"/>
            <a:ext cx="9396536" cy="4929493"/>
          </a:xfrm>
        </p:spPr>
        <p:txBody>
          <a:bodyPr>
            <a:normAutofit/>
          </a:bodyPr>
          <a:lstStyle/>
          <a:p>
            <a:pPr marL="571494" indent="-571494">
              <a:buAutoNum type="arabicPeriod"/>
            </a:pPr>
            <a:r>
              <a:rPr lang="ru-RU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Конструкция сосуда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 должна быть надежной и предусматривать возможность осмотра, очистки и ремонта.</a:t>
            </a:r>
          </a:p>
          <a:p>
            <a:pPr marL="571494" indent="-571494">
              <a:buNone/>
            </a:pP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494" indent="-571494">
              <a:buNone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При диаметре сосуда более 800 мм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он оборудуется 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люками;</a:t>
            </a:r>
          </a:p>
          <a:p>
            <a:pPr marL="571494" indent="-571494">
              <a:buNone/>
            </a:pP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				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менее 800 мм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– лючками.</a:t>
            </a:r>
          </a:p>
          <a:p>
            <a:pPr marL="571494" indent="-571494" algn="ctr">
              <a:buNone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Сварные швы выполняются только </a:t>
            </a:r>
            <a:r>
              <a:rPr lang="ru-RU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встык !</a:t>
            </a:r>
          </a:p>
          <a:p>
            <a:pPr marL="571494" indent="-571494" algn="ctr">
              <a:buNone/>
            </a:pP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(При выполнении сварных швов внахлест , в оборудовании могут возникнуть механические напряжения).</a:t>
            </a:r>
          </a:p>
          <a:p>
            <a:pPr marL="571494" indent="-571494" algn="ctr">
              <a:buNone/>
            </a:pP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Отверстия для люков, лючков и штуцеров располагают вне сварных швов.</a:t>
            </a:r>
            <a:endParaRPr lang="ru-RU" sz="24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marL="571494" indent="-571494" algn="ctr">
              <a:buNone/>
            </a:pPr>
            <a:endParaRPr lang="ru-RU" sz="2667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458" y="304271"/>
            <a:ext cx="9633070" cy="5433549"/>
          </a:xfrm>
        </p:spPr>
        <p:txBody>
          <a:bodyPr>
            <a:normAutofit fontScale="92500" lnSpcReduction="10000"/>
          </a:bodyPr>
          <a:lstStyle/>
          <a:p>
            <a:pPr indent="500234" algn="just">
              <a:lnSpc>
                <a:spcPct val="120000"/>
              </a:lnSpc>
              <a:buNone/>
            </a:pPr>
            <a:r>
              <a:rPr lang="ru-RU" b="1" u="sng" dirty="0"/>
              <a:t>2. </a:t>
            </a:r>
            <a:r>
              <a:rPr lang="ru-RU" b="1" u="sng" dirty="0">
                <a:solidFill>
                  <a:srgbClr val="000000"/>
                </a:solidFill>
                <a:ea typeface="Times New Roman"/>
              </a:rPr>
              <a:t>Материалы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,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применяемые для изготовления сосудов, должны обеспечивать их надежную работу в течение всего срока службы с учетом условий эксплуатации (расчетное давление, минимальная отрицательная и максимальная расчетная температура), состава и характера среды (коррозионная активность, взрывоопасность, токсичность и др.) и влияния температуры окружающего воздуха.</a:t>
            </a:r>
          </a:p>
          <a:p>
            <a:pPr indent="500234" algn="just">
              <a:buNone/>
            </a:pPr>
            <a:endParaRPr lang="ru-RU" dirty="0">
              <a:solidFill>
                <a:srgbClr val="000000"/>
              </a:solidFill>
              <a:ea typeface="Times New Roman"/>
            </a:endParaRPr>
          </a:p>
          <a:p>
            <a:pPr indent="500234" algn="just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Т.е обладать хорошей свариваемостью, необходимыми прочностными и пластическими характеристиками.</a:t>
            </a:r>
          </a:p>
          <a:p>
            <a:pPr indent="500234" algn="just">
              <a:buNone/>
            </a:pPr>
            <a:endParaRPr lang="ru-RU" dirty="0">
              <a:ea typeface="Times New Roman"/>
            </a:endParaRPr>
          </a:p>
          <a:p>
            <a:pPr indent="500234" algn="just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Для изготовления, монтажа и ремонта сосудов и их элементов применяются основные материалы, качество и свойства которых соответствуют  установленным 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стандартам и ТУ.</a:t>
            </a:r>
            <a:endParaRPr lang="ru-RU" b="1" dirty="0">
              <a:ea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464" y="137198"/>
            <a:ext cx="9577064" cy="55206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/>
              <a:t>		</a:t>
            </a:r>
            <a:r>
              <a:rPr lang="ru-RU" u="sng" dirty="0"/>
              <a:t>3.   </a:t>
            </a:r>
            <a:r>
              <a:rPr lang="ru-RU" b="1" u="sng" dirty="0">
                <a:solidFill>
                  <a:srgbClr val="000000"/>
                </a:solidFill>
                <a:ea typeface="Times New Roman"/>
              </a:rPr>
              <a:t>Изготовление, монтаж, и ремонт</a:t>
            </a:r>
            <a:r>
              <a:rPr lang="ru-RU" u="sng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сосудов и их </a:t>
            </a:r>
            <a:br>
              <a:rPr lang="ru-RU" dirty="0">
                <a:solidFill>
                  <a:srgbClr val="000000"/>
                </a:solidFill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ea typeface="Times New Roman"/>
              </a:rPr>
              <a:t>элементов выполняются специализированными </a:t>
            </a:r>
            <a:br>
              <a:rPr lang="ru-RU" dirty="0">
                <a:solidFill>
                  <a:srgbClr val="000000"/>
                </a:solidFill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ea typeface="Times New Roman"/>
              </a:rPr>
              <a:t>организациями, располагающими техническими средствами, необходимыми для качественного выполнения работ по технологии, разработанной до начала работ организацией, их выполняющей. 	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	</a:t>
            </a:r>
          </a:p>
          <a:p>
            <a:pPr marL="0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		Все сосуды после их изготовления подлежат гидравлическому испытанию, которое проводят пробным давлением воды в течение 10 – 30 мин в зависимости от толщины стенки сосудов.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</a:rPr>
              <a:t>Для гидравлического испытания сосудов применяется вода с температурой от 5°С до 40°С.</a:t>
            </a:r>
            <a:endParaRPr lang="ru-RU" dirty="0">
              <a:solidFill>
                <a:srgbClr val="000000"/>
              </a:solidFill>
              <a:ea typeface="Times New Roman"/>
            </a:endParaRPr>
          </a:p>
          <a:p>
            <a:pPr marL="399996">
              <a:lnSpc>
                <a:spcPct val="120000"/>
              </a:lnSpc>
              <a:buNone/>
            </a:pPr>
            <a:endParaRPr lang="ru-RU" dirty="0">
              <a:solidFill>
                <a:srgbClr val="000000"/>
              </a:solidFill>
              <a:ea typeface="Times New Roman"/>
            </a:endParaRPr>
          </a:p>
          <a:p>
            <a:pPr marL="399996">
              <a:lnSpc>
                <a:spcPct val="120000"/>
              </a:lnSpc>
              <a:buNone/>
            </a:pPr>
            <a:endParaRPr lang="ru-RU" dirty="0">
              <a:solidFill>
                <a:srgbClr val="000000"/>
              </a:solidFill>
              <a:ea typeface="Times New Roman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расчетное давление сосуда, МПа (кгс/см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[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[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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допускаемые напряжения для материала сосуда или его элементов соответственно при 20°С и расчетной температуре, МПа (кгс/см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399996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Литые сосуды выдерживают под давлением в течение 1 часа.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B3A4A9-266E-432E-815B-FDB6DCD2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887" y="4153643"/>
            <a:ext cx="18010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78A9-79E3-465C-B1FC-69666BD30BB3}"/>
                  </a:ext>
                </a:extLst>
              </p:cNvPr>
              <p:cNvSpPr txBox="1"/>
              <p:nvPr/>
            </p:nvSpPr>
            <p:spPr>
              <a:xfrm>
                <a:off x="3063776" y="3799988"/>
                <a:ext cx="3750442" cy="872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ru-RU" sz="2400" b="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Р</m:t>
                          </m:r>
                        </m:e>
                        <m:sub>
                          <m:r>
                            <a:rPr lang="ru-RU" sz="2400" b="0" i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проб</m:t>
                          </m:r>
                        </m:sub>
                      </m:sSub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𝟏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𝟐𝟓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∙Р∙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𝝈</m:t>
                                  </m:r>
                                </m:e>
                              </m:d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𝟐𝟎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𝝈</m:t>
                                  </m:r>
                                </m:e>
                              </m:d>
                            </m:e>
                            <m: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b="1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78A9-79E3-465C-B1FC-69666BD30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776" y="3799988"/>
                <a:ext cx="3750442" cy="8720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7512" y="333374"/>
            <a:ext cx="9472488" cy="1227982"/>
          </a:xfrm>
        </p:spPr>
        <p:txBody>
          <a:bodyPr>
            <a:normAutofit fontScale="90000"/>
          </a:bodyPr>
          <a:lstStyle/>
          <a:p>
            <a:r>
              <a:rPr lang="ru-RU" sz="2667" b="1" dirty="0"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ru-RU" sz="2667" dirty="0">
                <a:latin typeface="Segoe UI" panose="020B0502040204020203" pitchFamily="34" charset="0"/>
                <a:cs typeface="Segoe UI" panose="020B0502040204020203" pitchFamily="34" charset="0"/>
              </a:rPr>
              <a:t>Сосуды, работающие под давлением снабжаются </a:t>
            </a:r>
            <a:br>
              <a:rPr lang="ru-RU" sz="266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667" b="1" u="sng" dirty="0">
                <a:latin typeface="Segoe UI" panose="020B0502040204020203" pitchFamily="34" charset="0"/>
                <a:cs typeface="Segoe UI" panose="020B0502040204020203" pitchFamily="34" charset="0"/>
              </a:rPr>
              <a:t>арматурой, </a:t>
            </a:r>
            <a:br>
              <a:rPr lang="ru-RU" sz="2667" b="1" u="sng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667" b="1" u="sng" dirty="0">
                <a:latin typeface="Segoe UI" panose="020B0502040204020203" pitchFamily="34" charset="0"/>
                <a:cs typeface="Segoe UI" panose="020B0502040204020203" pitchFamily="34" charset="0"/>
              </a:rPr>
              <a:t>контрольно-измерительными приборами и предохранительными устройствами.</a:t>
            </a:r>
            <a:endParaRPr lang="ru-RU" sz="4444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091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0" y="1190626"/>
            <a:ext cx="4487333" cy="4191000"/>
          </a:xfrm>
        </p:spPr>
        <p:txBody>
          <a:bodyPr/>
          <a:lstStyle/>
          <a:p>
            <a:pPr eaLnBrk="1" hangingPunct="1">
              <a:buNone/>
            </a:pPr>
            <a:r>
              <a:rPr lang="ru-RU" sz="3111" dirty="0"/>
              <a:t> </a:t>
            </a:r>
          </a:p>
        </p:txBody>
      </p:sp>
      <p:sp>
        <p:nvSpPr>
          <p:cNvPr id="89092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4143897" y="2065412"/>
            <a:ext cx="5688632" cy="3316214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1800" dirty="0"/>
              <a:t>1 — запорный орган (для спуска среды, воздуха при заполнении – задвижки, вентили, краны, клапана, …)</a:t>
            </a:r>
          </a:p>
          <a:p>
            <a:pPr eaLnBrk="1" hangingPunct="1">
              <a:buFontTx/>
              <a:buNone/>
            </a:pPr>
            <a:r>
              <a:rPr lang="ru-RU" sz="1800" dirty="0"/>
              <a:t>2 — сосуд; </a:t>
            </a:r>
          </a:p>
          <a:p>
            <a:pPr eaLnBrk="1" hangingPunct="1">
              <a:buFontTx/>
              <a:buNone/>
            </a:pPr>
            <a:r>
              <a:rPr lang="ru-RU" sz="1800" dirty="0"/>
              <a:t>3 — указатель уровня жидкости или уровня огневого нагрева; </a:t>
            </a:r>
          </a:p>
          <a:p>
            <a:pPr eaLnBrk="1" hangingPunct="1">
              <a:buFontTx/>
              <a:buNone/>
            </a:pPr>
            <a:r>
              <a:rPr lang="ru-RU" sz="1800" dirty="0"/>
              <a:t>4 — манометр; </a:t>
            </a:r>
          </a:p>
          <a:p>
            <a:pPr eaLnBrk="1" hangingPunct="1">
              <a:buFontTx/>
              <a:buNone/>
            </a:pPr>
            <a:r>
              <a:rPr lang="ru-RU" sz="1800" dirty="0"/>
              <a:t>5 — трехходовой кран; </a:t>
            </a:r>
          </a:p>
          <a:p>
            <a:pPr eaLnBrk="1" hangingPunct="1">
              <a:buFontTx/>
              <a:buNone/>
            </a:pPr>
            <a:r>
              <a:rPr lang="ru-RU" sz="1800" dirty="0"/>
              <a:t>6 — предохранительный клапан или мембрана; </a:t>
            </a:r>
          </a:p>
          <a:p>
            <a:pPr eaLnBrk="1" hangingPunct="1">
              <a:buFontTx/>
              <a:buNone/>
            </a:pPr>
            <a:r>
              <a:rPr lang="ru-RU" sz="1800" dirty="0"/>
              <a:t>7 — редуктор для снижении давления;  </a:t>
            </a:r>
          </a:p>
          <a:p>
            <a:pPr eaLnBrk="1" hangingPunct="1">
              <a:buFontTx/>
              <a:buNone/>
            </a:pPr>
            <a:r>
              <a:rPr lang="ru-RU" sz="1800" dirty="0"/>
              <a:t>8 —опора. </a:t>
            </a:r>
          </a:p>
        </p:txBody>
      </p:sp>
      <p:pic>
        <p:nvPicPr>
          <p:cNvPr id="89093" name="Picture 10" descr="&amp;Scy;&amp;khcy;&amp;iecy;&amp;mcy;&amp;acy; &amp;ocy;&amp;scy;&amp;ncy;&amp;acy;&amp;shchcy;&amp;iecy;&amp;ncy;&amp;icy;&amp;yacy; &amp;scy;&amp;ocy;&amp;scy;&amp;ucy;&amp;dcy;&amp;ocy;&amp;vcy;, &amp;rcy;&amp;acy;&amp;bcy;&amp;ocy;&amp;tcy;&amp;acy;&amp;yucy;&amp;shchcy;&amp;icy;&amp;khcy; &amp;pcy;&amp;ocy;&amp;dcy; &amp;dcy;&amp;acy;&amp;vcy;&amp;lcy;&amp;iecy;&amp;ncy;&amp;icy;&amp;iecy;&amp;mcy;, &amp;pcy;&amp;rcy;&amp;icy;&amp;bcy;&amp;ocy;&amp;rcy;&amp;acy;&amp;mcy;&amp;icy; &amp;icy; &amp;acy;&amp;rcy;&amp;mcy;&amp;acy;&amp;tcy;&amp;ucy;&amp;rcy;&amp;ocy;&amp;jcy; &amp;bcy;&amp;iecy;&amp;zcy;&amp;ocy;&amp;pcy;&amp;acy;&amp;scy;&amp;n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30" y="2316796"/>
            <a:ext cx="2912019" cy="296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458" y="193204"/>
            <a:ext cx="9777086" cy="5472608"/>
          </a:xfrm>
        </p:spPr>
        <p:txBody>
          <a:bodyPr>
            <a:normAutofit fontScale="92500"/>
          </a:bodyPr>
          <a:lstStyle/>
          <a:p>
            <a:pPr indent="500234">
              <a:lnSpc>
                <a:spcPct val="120000"/>
              </a:lnSpc>
              <a:buNone/>
            </a:pPr>
            <a:r>
              <a:rPr lang="ru-RU" sz="2200" u="sng" dirty="0">
                <a:latin typeface="Segoe UI" panose="020B0502040204020203" pitchFamily="34" charset="0"/>
                <a:cs typeface="Segoe UI" panose="020B0502040204020203" pitchFamily="34" charset="0"/>
              </a:rPr>
              <a:t>5.  </a:t>
            </a:r>
            <a:r>
              <a:rPr lang="ru-RU" sz="2200" b="1" u="sng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Установка сосудов.</a:t>
            </a:r>
            <a:r>
              <a:rPr lang="ru-RU" sz="2200" b="1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 </a:t>
            </a:r>
            <a:r>
              <a:rPr lang="ru-RU" sz="22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Сосуды устанавливают на </a:t>
            </a:r>
            <a:br>
              <a:rPr lang="ru-RU" sz="22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открытых площадках в местах, исключающих скопление людей, </a:t>
            </a:r>
            <a:br>
              <a:rPr lang="ru-RU" sz="22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или в отдельно стоящих зданиях.</a:t>
            </a:r>
            <a:endParaRPr lang="ru-RU" sz="22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 algn="just">
              <a:lnSpc>
                <a:spcPct val="120000"/>
              </a:lnSpc>
              <a:buNone/>
            </a:pPr>
            <a:r>
              <a:rPr lang="ru-RU" sz="22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Допускается установка сосудов: в помещениях, примыкающих к производственным зданиям, при условии их отделения от здания капитальной стеной; в производственных помещениях; с заглублением в грунт при условии обеспечения доступа к арматуре и защиты стенок сосуда от коррозии.</a:t>
            </a:r>
          </a:p>
          <a:p>
            <a:pPr indent="500234" algn="just">
              <a:buNone/>
            </a:pPr>
            <a:endParaRPr lang="ru-RU" sz="22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 algn="just">
              <a:buNone/>
            </a:pPr>
            <a:r>
              <a:rPr lang="ru-RU" sz="22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Не разрешается установка сосудов в жилых, общественных и бытовых зданиях, а также в примыкающих к ним помещениях.</a:t>
            </a:r>
            <a:endParaRPr lang="ru-RU" sz="22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 algn="just">
              <a:buNone/>
            </a:pPr>
            <a:r>
              <a:rPr lang="ru-RU" sz="22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Установка сосудов должна обеспечить возможность осмотра, ремонта и очистки их с внутренней и наружной сторон и исключать возможность их опрокидывания.</a:t>
            </a:r>
            <a:endParaRPr lang="ru-RU" sz="22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 algn="just">
              <a:buNone/>
            </a:pPr>
            <a:r>
              <a:rPr lang="ru-RU" sz="22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Для удобства обслуживания сосудов они оборудуются площадками и лестницами. </a:t>
            </a:r>
            <a:endParaRPr lang="ru-RU" sz="22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0" y="304271"/>
            <a:ext cx="9144000" cy="50506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dirty="0"/>
              <a:t>		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6. </a:t>
            </a:r>
            <a:r>
              <a:rPr lang="ru-RU" sz="2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Регистрация и введение в </a:t>
            </a:r>
            <a:r>
              <a:rPr lang="ru-RU" sz="2400" b="1" u="sng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эксплуатацию. </a:t>
            </a:r>
          </a:p>
          <a:p>
            <a:pPr>
              <a:lnSpc>
                <a:spcPct val="10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	Все сосуды, работающие под давлением до пуска в работу регистрируются в органах </a:t>
            </a:r>
            <a:r>
              <a:rPr lang="ru-RU" sz="2400" b="1" u="sng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Ростехнадзора</a:t>
            </a:r>
            <a:r>
              <a:rPr lang="ru-RU" sz="2400" b="1" u="sng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00000"/>
              </a:lnSpc>
              <a:buNone/>
            </a:pPr>
            <a:endParaRPr lang="ru-RU" sz="2400" b="1" u="sng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		На каждый сосуд после выдачи разрешения на его эксплуатацию краской на видном месте или на специальной табличке наносятся:</a:t>
            </a:r>
          </a:p>
          <a:p>
            <a:pPr>
              <a:lnSpc>
                <a:spcPct val="10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	- регистрационный номер, </a:t>
            </a:r>
            <a:b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разрешенное давление, </a:t>
            </a:r>
            <a:b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дату следующих наружного и внутреннего осмотров и гидравлического испытания.</a:t>
            </a:r>
            <a:endParaRPr lang="ru-RU" sz="24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>
              <a:buNone/>
            </a:pPr>
            <a:endParaRPr lang="ru-RU" sz="2667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480" y="304271"/>
            <a:ext cx="9561062" cy="52895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/>
              <a:t>		</a:t>
            </a:r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7. </a:t>
            </a: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Сосуды подвергаются </a:t>
            </a:r>
            <a:r>
              <a:rPr lang="ru-RU" sz="2600" b="1" u="sng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техническому освидетельствованию</a:t>
            </a: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(внешний и внутренний осмотр и гидравлическое испытание) </a:t>
            </a:r>
            <a:b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после монтажа, до пуска в работу, периодически в процессе эксплуатации и в необходимых случаях </a:t>
            </a: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  <a:sym typeface="Symbol"/>
              </a:rPr>
              <a:t></a:t>
            </a: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досрочно (внеочередному освидетельствованию. </a:t>
            </a:r>
          </a:p>
          <a:p>
            <a:pPr>
              <a:buNone/>
            </a:pPr>
            <a:endParaRPr lang="ru-RU" sz="2600" dirty="0">
              <a:solidFill>
                <a:srgbClr val="00000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	</a:t>
            </a:r>
            <a:r>
              <a:rPr lang="ru-RU" sz="26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Наружный и внутренний осмотр проводят раз в 4 года, гидравлическое испытание – раз в 8 лет.</a:t>
            </a:r>
          </a:p>
          <a:p>
            <a:pPr algn="ctr">
              <a:buNone/>
            </a:pPr>
            <a:endParaRPr lang="ru-RU" sz="2600" b="1" dirty="0">
              <a:solidFill>
                <a:srgbClr val="00000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	Внеочередное освидетельствование сосудов, проводится в случаях: </a:t>
            </a:r>
            <a:b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если сосуд не эксплуатировался более 12 месяцев; </a:t>
            </a:r>
            <a:b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если сосуд был демонтирован и установлен на новом месте; </a:t>
            </a:r>
            <a:b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если произведено выправление выпучин или вмятин, а также его реконструкция или ремонт; </a:t>
            </a:r>
            <a:b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после аварии сосуда</a:t>
            </a:r>
            <a:endParaRPr lang="ru-RU" sz="24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3536" y="193204"/>
            <a:ext cx="8064896" cy="80162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>
                <a:latin typeface="+mn-lt"/>
              </a:rPr>
              <a:t>Наружный и внутренний осмотры</a:t>
            </a:r>
            <a:r>
              <a:rPr lang="ru-RU" sz="3600" dirty="0">
                <a:latin typeface="+mn-lt"/>
              </a:rPr>
              <a:t> 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944096" y="1849387"/>
            <a:ext cx="4032448" cy="316835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sz="1800" u="sng" dirty="0"/>
              <a:t>Дефекты</a:t>
            </a:r>
            <a:r>
              <a:rPr lang="ru-RU" sz="1800" dirty="0"/>
              <a:t> сварных швов:</a:t>
            </a:r>
            <a:br>
              <a:rPr lang="ru-RU" sz="1800" dirty="0"/>
            </a:br>
            <a:r>
              <a:rPr lang="ru-RU" sz="1800" dirty="0"/>
              <a:t>- поры</a:t>
            </a:r>
            <a:br>
              <a:rPr lang="ru-RU" sz="1800" dirty="0"/>
            </a:br>
            <a:r>
              <a:rPr lang="ru-RU" sz="1800" dirty="0"/>
              <a:t>- свищи</a:t>
            </a:r>
            <a:br>
              <a:rPr lang="ru-RU" sz="1800" dirty="0"/>
            </a:br>
            <a:r>
              <a:rPr lang="ru-RU" sz="1800" dirty="0"/>
              <a:t>- подрезы</a:t>
            </a:r>
            <a:br>
              <a:rPr lang="ru-RU" sz="1800" dirty="0"/>
            </a:br>
            <a:r>
              <a:rPr lang="ru-RU" sz="1800" dirty="0"/>
              <a:t>- наплывы</a:t>
            </a:r>
            <a:br>
              <a:rPr lang="ru-RU" sz="1800" dirty="0"/>
            </a:br>
            <a:r>
              <a:rPr lang="ru-RU" sz="1800" dirty="0"/>
              <a:t>- трещины</a:t>
            </a:r>
            <a:br>
              <a:rPr lang="ru-RU" sz="1800" dirty="0"/>
            </a:br>
            <a:r>
              <a:rPr lang="ru-RU" sz="1800" dirty="0"/>
              <a:t>- смещение кромок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sz="1800" u="sng" dirty="0"/>
              <a:t>Страхующий</a:t>
            </a:r>
            <a:r>
              <a:rPr lang="ru-RU" sz="1800" dirty="0"/>
              <a:t> (работать внутри сосуда одному, без страхующего, ЗАПРЕЩЕНО!)  </a:t>
            </a:r>
          </a:p>
        </p:txBody>
      </p:sp>
      <p:pic>
        <p:nvPicPr>
          <p:cNvPr id="90117" name="Picture 5" descr="15034_html_4bfdaa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504" y="1201316"/>
            <a:ext cx="4032449" cy="416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458" y="409228"/>
            <a:ext cx="9601067" cy="4945646"/>
          </a:xfrm>
        </p:spPr>
        <p:txBody>
          <a:bodyPr>
            <a:normAutofit/>
          </a:bodyPr>
          <a:lstStyle/>
          <a:p>
            <a:pPr indent="500234">
              <a:lnSpc>
                <a:spcPct val="100000"/>
              </a:lnSpc>
              <a:buNone/>
              <a:tabLst>
                <a:tab pos="4988933" algn="l"/>
              </a:tabLst>
            </a:pP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Наружный и внутренний осмотры имеют целью: </a:t>
            </a:r>
            <a:b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при первичном освидетельствовании проверить </a:t>
            </a:r>
            <a:b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правильность установления и оборудования сосуда, а также что сосуд и его элементы не имеют повреждений; </a:t>
            </a:r>
            <a:b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при периодических и внеочередных освидетельствованиях установить исправность сосуда и возможность его дальнейшей работы.</a:t>
            </a:r>
            <a:endParaRPr lang="ru-RU" sz="24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 algn="just">
              <a:lnSpc>
                <a:spcPct val="100000"/>
              </a:lnSpc>
              <a:buNone/>
            </a:pPr>
            <a:endParaRPr lang="ru-RU" sz="2400" dirty="0">
              <a:solidFill>
                <a:srgbClr val="00000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 algn="just">
              <a:lnSpc>
                <a:spcPct val="100000"/>
              </a:lnSpc>
              <a:buNone/>
            </a:pPr>
            <a:r>
              <a:rPr lang="ru-RU" sz="2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Гидравлическое испытание имеет целью проверку прочности элементов сосуда и плотности соединений. Сосуды подвергаются гидравлическому испытанию с установленной на них арматурой.</a:t>
            </a:r>
            <a:endParaRPr lang="ru-RU" sz="24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458" y="193205"/>
            <a:ext cx="9705078" cy="5472608"/>
          </a:xfrm>
        </p:spPr>
        <p:txBody>
          <a:bodyPr>
            <a:normAutofit/>
          </a:bodyPr>
          <a:lstStyle/>
          <a:p>
            <a:pPr indent="500234">
              <a:lnSpc>
                <a:spcPct val="100000"/>
              </a:lnSpc>
              <a:buNone/>
            </a:pPr>
            <a:r>
              <a:rPr lang="ru-RU" sz="2000" b="1" u="sng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8. Надзор, содержание, обслуживание и ремонт.</a:t>
            </a:r>
            <a:r>
              <a:rPr lang="ru-RU" sz="20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</a:t>
            </a:r>
            <a:br>
              <a:rPr lang="ru-RU" sz="20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Для содержания сосудов в исправном состоянии необходимо:</a:t>
            </a:r>
            <a:endParaRPr lang="ru-RU" sz="20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>
              <a:lnSpc>
                <a:spcPct val="100000"/>
              </a:lnSpc>
              <a:buNone/>
            </a:pP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назначать ответственного за исправное состояние и </a:t>
            </a:r>
            <a:b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безопасное действие сосудов; ответственных по надзору за техническим состоянием и эксплуатацией сосудов; необходимое количество лиц обслуживающего персонала, обученного и имеющего удостоверения на право обслуживания сосудов; </a:t>
            </a:r>
            <a:endParaRPr lang="ru-RU" sz="20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 algn="just">
              <a:lnSpc>
                <a:spcPct val="100000"/>
              </a:lnSpc>
              <a:buNone/>
            </a:pP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устанавливать порядок по обслуживанию сосудов, наблюдению за оборудованием путем его осмотра, проверки действия арматуры, КИП, предохранительных и блокировочных устройств и поддержания сосудов в исправном состоянии; </a:t>
            </a:r>
            <a:endParaRPr lang="ru-RU" sz="20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 algn="just">
              <a:lnSpc>
                <a:spcPct val="100000"/>
              </a:lnSpc>
              <a:buNone/>
            </a:pP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проводить технические освидетельствования, диагностику сосудов в установленные сроки;</a:t>
            </a:r>
            <a:endParaRPr lang="ru-RU" sz="20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 algn="just">
              <a:lnSpc>
                <a:spcPct val="100000"/>
              </a:lnSpc>
              <a:buNone/>
            </a:pP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проводить проверку знаний Правил и инструкций по режиму работы и безопасному обслуживанию сосудов, а также их выполнение руководящими работниками, специалистами и персоналом.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93" y="-182838"/>
            <a:ext cx="9144000" cy="640071"/>
          </a:xfrm>
        </p:spPr>
        <p:txBody>
          <a:bodyPr>
            <a:normAutofit/>
          </a:bodyPr>
          <a:lstStyle/>
          <a:p>
            <a:r>
              <a:rPr lang="ru-RU" sz="2667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Классификация технологического оборудования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458" y="537242"/>
            <a:ext cx="9681076" cy="53605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556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химической промышленности применяется разнообразное по назначению, устройству и особенностям эксплуатации оборудование. Все оборудование химических производств можно разделить на три класса: аппараты, машины, транспортные средства. В зависимости от назначения оборудование делят на универсальное, специализированное и специальное.</a:t>
            </a:r>
          </a:p>
          <a:p>
            <a:pPr>
              <a:lnSpc>
                <a:spcPct val="100000"/>
              </a:lnSpc>
              <a:buNone/>
            </a:pPr>
            <a:r>
              <a:rPr lang="ru-RU" sz="1556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Универсальное</a:t>
            </a:r>
            <a:r>
              <a:rPr lang="ru-RU" sz="1556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56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оборудование общего назначения (общезаводское) применяется в различных химических производствах. К нему относятся: насосы, компрессоры, вентиляторы, центрифуги, сушилки, экстракторы, сепараторы, газоочистное и пылеулавливающее оборудование, а также транспортные средства.</a:t>
            </a:r>
          </a:p>
          <a:p>
            <a:pPr>
              <a:lnSpc>
                <a:spcPct val="100000"/>
              </a:lnSpc>
              <a:buNone/>
            </a:pPr>
            <a:r>
              <a:rPr lang="ru-RU" sz="1556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Специализированное</a:t>
            </a:r>
            <a:r>
              <a:rPr lang="ru-RU" sz="1556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56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оборудование применяется для проведения одного процесса различных модификаций: теплообменники, ректификационные колонны, адсорберы и др.</a:t>
            </a:r>
          </a:p>
          <a:p>
            <a:pPr>
              <a:lnSpc>
                <a:spcPct val="100000"/>
              </a:lnSpc>
              <a:buNone/>
            </a:pPr>
            <a:r>
              <a:rPr lang="ru-RU" sz="1556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Специальное</a:t>
            </a:r>
            <a:r>
              <a:rPr lang="ru-RU" sz="1556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56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предназначено для проведения только одного процесса: каландры, </a:t>
            </a:r>
            <a:r>
              <a:rPr lang="ru-RU" sz="1556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грануляторы</a:t>
            </a:r>
            <a:r>
              <a:rPr lang="ru-RU" sz="1556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хлораторы, </a:t>
            </a:r>
            <a:r>
              <a:rPr lang="ru-RU" sz="1556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сублиматоры</a:t>
            </a:r>
            <a:r>
              <a:rPr lang="ru-RU" sz="1556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 др.</a:t>
            </a:r>
          </a:p>
          <a:p>
            <a:pPr>
              <a:lnSpc>
                <a:spcPct val="100000"/>
              </a:lnSpc>
              <a:buNone/>
            </a:pPr>
            <a:r>
              <a:rPr lang="ru-RU" sz="1556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Технологическое оборудование также делят на основное и вспомогательное.</a:t>
            </a:r>
          </a:p>
          <a:p>
            <a:pPr>
              <a:lnSpc>
                <a:spcPct val="100000"/>
              </a:lnSpc>
              <a:buNone/>
            </a:pPr>
            <a:r>
              <a:rPr lang="ru-RU" sz="1556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Основное</a:t>
            </a:r>
            <a:r>
              <a:rPr lang="ru-RU" sz="1556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56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технологическое оборудование служит для ведения различных технологических процессов – химических, физико-химических и других, в результате которых получают целевые продукты. К такому оборудованию относят – реакционную аппаратуру (реакторы, контактные аппараты, колонны синтеза, конверторы и др.), а также аппараты и машины (адсорберы, экстракторы, ректификационные колонны, сушилки, выпарные и теплообменные аппараты, вальцы, прессы и </a:t>
            </a:r>
            <a:r>
              <a:rPr lang="ru-RU" sz="1556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др</a:t>
            </a:r>
            <a:r>
              <a:rPr lang="ru-RU" sz="1556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>
              <a:lnSpc>
                <a:spcPct val="100000"/>
              </a:lnSpc>
              <a:buNone/>
            </a:pPr>
            <a:r>
              <a:rPr lang="ru-RU" sz="1556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1556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вспомогательному</a:t>
            </a:r>
            <a:r>
              <a:rPr lang="ru-RU" sz="1556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оборудованию относят емкости, резервуары, хранилища и др.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5034_html_21ef5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67" y="57189"/>
            <a:ext cx="2583049" cy="30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3821" y="233937"/>
            <a:ext cx="6779257" cy="680457"/>
          </a:xfrm>
        </p:spPr>
        <p:txBody>
          <a:bodyPr>
            <a:normAutofit/>
          </a:bodyPr>
          <a:lstStyle/>
          <a:p>
            <a:r>
              <a:rPr lang="ru-RU" dirty="0"/>
              <a:t>Безопасность работы сосудов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183456" y="3274275"/>
            <a:ext cx="4314353" cy="2206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1778" b="1" dirty="0"/>
              <a:t>Возможные неисправности предохранительного клапана:</a:t>
            </a:r>
            <a:br>
              <a:rPr lang="ru-RU" altLang="ru-RU" sz="1778" b="1" dirty="0"/>
            </a:br>
            <a:r>
              <a:rPr lang="ru-RU" altLang="ru-RU" sz="1778" dirty="0"/>
              <a:t>- </a:t>
            </a:r>
            <a:r>
              <a:rPr lang="ru-RU" altLang="ru-RU" sz="1778" dirty="0" err="1"/>
              <a:t>прикипание</a:t>
            </a:r>
            <a:br>
              <a:rPr lang="ru-RU" altLang="ru-RU" sz="1778" dirty="0"/>
            </a:br>
            <a:r>
              <a:rPr lang="ru-RU" altLang="ru-RU" sz="1778" dirty="0"/>
              <a:t>- примерзание</a:t>
            </a:r>
            <a:br>
              <a:rPr lang="ru-RU" altLang="ru-RU" sz="1778" dirty="0"/>
            </a:br>
            <a:r>
              <a:rPr lang="ru-RU" altLang="ru-RU" sz="1778" dirty="0"/>
              <a:t>- отсутствие посадки клапана в седло.</a:t>
            </a:r>
          </a:p>
          <a:p>
            <a:pPr marL="0" indent="0">
              <a:buNone/>
            </a:pPr>
            <a:r>
              <a:rPr lang="ru-RU" altLang="ru-RU" sz="1778" dirty="0"/>
              <a:t>Систематически проверяйте предохранительный клапан </a:t>
            </a:r>
            <a:br>
              <a:rPr lang="ru-RU" altLang="ru-RU" sz="1778" dirty="0"/>
            </a:br>
            <a:r>
              <a:rPr lang="ru-RU" altLang="ru-RU" sz="1778" dirty="0"/>
              <a:t>принудительным открыванием!</a:t>
            </a:r>
          </a:p>
        </p:txBody>
      </p:sp>
      <p:pic>
        <p:nvPicPr>
          <p:cNvPr id="6" name="Picture 8" descr="15034_html_2f1b4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943" y="2408376"/>
            <a:ext cx="2676543" cy="307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080000" y="1129308"/>
            <a:ext cx="1712190" cy="1232141"/>
          </a:xfrm>
          <a:prstGeom prst="rect">
            <a:avLst/>
          </a:prstGeom>
        </p:spPr>
        <p:txBody>
          <a:bodyPr vert="horz" lIns="101600" tIns="50800" rIns="101600" bIns="50800" rtlCol="0">
            <a:normAutofit fontScale="70000" lnSpcReduction="20000"/>
          </a:bodyPr>
          <a:lstStyle/>
          <a:p>
            <a:pPr algn="ctr" defTabSz="1015990">
              <a:spcBef>
                <a:spcPct val="20000"/>
              </a:spcBef>
              <a:defRPr/>
            </a:pPr>
            <a:r>
              <a:rPr lang="ru-RU" altLang="ru-RU" sz="3200" dirty="0"/>
              <a:t>Плотно закрывайте крышку люка.</a:t>
            </a:r>
          </a:p>
        </p:txBody>
      </p:sp>
      <p:pic>
        <p:nvPicPr>
          <p:cNvPr id="8" name="Picture 10" descr="15034_html_3176d6b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0620" y="1397682"/>
            <a:ext cx="2459913" cy="279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7223486" y="4231347"/>
            <a:ext cx="2676543" cy="1249716"/>
          </a:xfrm>
          <a:prstGeom prst="rect">
            <a:avLst/>
          </a:prstGeom>
        </p:spPr>
        <p:txBody>
          <a:bodyPr vert="horz" lIns="101600" tIns="50800" rIns="101600" bIns="50800" rtlCol="0">
            <a:normAutofit fontScale="70000" lnSpcReduction="20000"/>
          </a:bodyPr>
          <a:lstStyle/>
          <a:p>
            <a:pPr marL="380996" indent="-380996" defTabSz="1015990">
              <a:spcBef>
                <a:spcPct val="20000"/>
              </a:spcBef>
              <a:defRPr/>
            </a:pPr>
            <a:r>
              <a:rPr lang="ru-RU" altLang="ru-RU" sz="3111" dirty="0"/>
              <a:t>	Запрещается работать при неисправном манометре.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458" y="193205"/>
            <a:ext cx="9601067" cy="53285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		</a:t>
            </a:r>
            <a:r>
              <a:rPr lang="ru-RU" sz="29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Аварийная остановка сосудов.</a:t>
            </a:r>
            <a:r>
              <a:rPr lang="ru-RU" sz="2900" b="1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</a:t>
            </a:r>
            <a:br>
              <a:rPr lang="ru-RU" sz="2900" b="1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9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Сосуд должен быть </a:t>
            </a:r>
            <a:r>
              <a:rPr lang="ru-RU" sz="2900" u="sng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немедленно остановлен в следующих случаях: 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	</a:t>
            </a: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если давление в сосуде поднялось выше разрешенного; </a:t>
            </a:r>
            <a:b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при выявлении неисправности предохранительных устройств; </a:t>
            </a:r>
            <a:b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при обнаружении в сосуде и его элементах механических дефектов – неплотностей, выпучин, разрыва прокладок; </a:t>
            </a:r>
            <a:b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при неисправности манометра и невозможности определить давление по другим приборам; </a:t>
            </a:r>
            <a:b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при снижении уровня жидкости ниже допустимого в сосудах с огневым обогревом; </a:t>
            </a:r>
            <a:b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при выходе из строя всех указателей уровня жидкости; </a:t>
            </a:r>
            <a:b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при неисправности предохранительных блокировочных устройств; </a:t>
            </a:r>
            <a:b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6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при возникновении пожара, непосредственно угрожающего сосуду.</a:t>
            </a:r>
            <a:endParaRPr lang="ru-RU" sz="26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9521" y="134399"/>
            <a:ext cx="7920880" cy="722851"/>
          </a:xfrm>
        </p:spPr>
        <p:txBody>
          <a:bodyPr/>
          <a:lstStyle/>
          <a:p>
            <a:pPr eaLnBrk="1" hangingPunct="1"/>
            <a:r>
              <a:rPr lang="ru-RU" altLang="ru-RU" b="1" dirty="0"/>
              <a:t>Аварийная остановка сосуда 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199431" y="2861750"/>
            <a:ext cx="2000250" cy="2664296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dirty="0"/>
              <a:t>Давление поднялось выше разрешенного и не снижается, </a:t>
            </a:r>
            <a:br>
              <a:rPr lang="ru-RU" altLang="ru-RU" sz="2000" dirty="0"/>
            </a:br>
            <a:r>
              <a:rPr lang="ru-RU" altLang="ru-RU" sz="2000" dirty="0"/>
              <a:t>не смотря на принятые меры 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7298854" y="1769140"/>
            <a:ext cx="2640542" cy="1048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000" dirty="0"/>
              <a:t>При неисправности предохранительных устройств </a:t>
            </a:r>
          </a:p>
        </p:txBody>
      </p:sp>
      <p:pic>
        <p:nvPicPr>
          <p:cNvPr id="49157" name="Picture 8" descr="15034_html_7bca6c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67" y="1017296"/>
            <a:ext cx="1760471" cy="16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0" descr="15034_html_7de97c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913" y="3073888"/>
            <a:ext cx="2239889" cy="224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5034_html_m638a2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009" y="1017296"/>
            <a:ext cx="2000222" cy="25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30551" y="3700152"/>
            <a:ext cx="26402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/>
              <a:t>Уровень жидкости опустился ниже допустимой </a:t>
            </a:r>
            <a:br>
              <a:rPr lang="ru-RU" altLang="ru-RU" sz="2000" dirty="0"/>
            </a:br>
            <a:r>
              <a:rPr lang="ru-RU" altLang="ru-RU" sz="2000" dirty="0"/>
              <a:t>в сосуде линии огневого</a:t>
            </a:r>
            <a:br>
              <a:rPr lang="ru-RU" altLang="ru-RU" sz="2000" dirty="0"/>
            </a:br>
            <a:r>
              <a:rPr lang="ru-RU" altLang="ru-RU" sz="2000" dirty="0"/>
              <a:t> подогрева </a:t>
            </a:r>
            <a:endParaRPr lang="ru-RU" sz="2000" dirty="0"/>
          </a:p>
        </p:txBody>
      </p:sp>
      <p:pic>
        <p:nvPicPr>
          <p:cNvPr id="9" name="Picture 10" descr="15034_html_m49f53d9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3910" y="2634810"/>
            <a:ext cx="2359763" cy="280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39467" y="857251"/>
            <a:ext cx="1819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/>
              <a:t>Если вышли из строя все указатели уровня жидкости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800270" y="697260"/>
            <a:ext cx="3427238" cy="101630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dirty="0"/>
              <a:t>При возникновении пожара, угрожающего сосуду </a:t>
            </a:r>
          </a:p>
        </p:txBody>
      </p:sp>
      <p:sp>
        <p:nvSpPr>
          <p:cNvPr id="51203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4647952" y="3997340"/>
            <a:ext cx="5174512" cy="144016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dirty="0"/>
              <a:t>При обнаружении в сосуде или его элементах, работающих под давлением, неплотностей, выпучин, разрыва прокладок </a:t>
            </a:r>
          </a:p>
        </p:txBody>
      </p:sp>
      <p:pic>
        <p:nvPicPr>
          <p:cNvPr id="51204" name="Picture 10" descr="15034_html_m6e4db3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70" y="1981600"/>
            <a:ext cx="3280144" cy="325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2" descr="15034_html_58edb6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154" y="769268"/>
            <a:ext cx="3760611" cy="310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684255" y="1258644"/>
            <a:ext cx="6437953" cy="701053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61961" fontAlgn="base">
              <a:spcAft>
                <a:spcPct val="0"/>
              </a:spcAft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1961" fontAlgn="base">
              <a:spcAft>
                <a:spcPct val="0"/>
              </a:spcAft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1961" fontAlgn="base">
              <a:spcAft>
                <a:spcPct val="0"/>
              </a:spcAft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1961" fontAlgn="base">
              <a:spcAft>
                <a:spcPct val="0"/>
              </a:spcAft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1961" fontAlgn="base">
              <a:spcAft>
                <a:spcPct val="0"/>
              </a:spcAft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1961" fontAlgn="base">
              <a:spcAft>
                <a:spcPct val="0"/>
              </a:spcAft>
              <a:defRPr/>
            </a:pPr>
            <a:b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99503" y="197713"/>
            <a:ext cx="6437953" cy="710109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761961" fontAlgn="base">
              <a:spcAft>
                <a:spcPct val="0"/>
              </a:spcAft>
              <a:defRPr/>
            </a:pPr>
            <a:r>
              <a:rPr lang="ru-RU" sz="2667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3. Инженерные основы промышленной 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1183" y="1198149"/>
            <a:ext cx="8288319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1325" y="5296962"/>
            <a:ext cx="989642" cy="304271"/>
          </a:xfrm>
        </p:spPr>
        <p:txBody>
          <a:bodyPr/>
          <a:lstStyle/>
          <a:p>
            <a:pPr defTabSz="761961" fontAlgn="base">
              <a:spcBef>
                <a:spcPct val="0"/>
              </a:spcBef>
              <a:spcAft>
                <a:spcPct val="0"/>
              </a:spcAft>
              <a:defRPr/>
            </a:pPr>
            <a:fld id="{9DD0990C-240E-4F6D-96E9-50DBAF192F56}" type="slidenum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761961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491" y="197713"/>
            <a:ext cx="564217" cy="1000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637" y="2321679"/>
            <a:ext cx="878672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Сосуды, работающие под давлением. </a:t>
            </a:r>
          </a:p>
          <a:p>
            <a:pPr defTabSz="7619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Баллоны.</a:t>
            </a:r>
          </a:p>
          <a:p>
            <a:pPr defTabSz="7619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Трубопроводы.</a:t>
            </a:r>
          </a:p>
          <a:p>
            <a:pPr defTabSz="7619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Компрессоры.</a:t>
            </a:r>
          </a:p>
          <a:p>
            <a:pPr defTabSz="7619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Газгольдеры.</a:t>
            </a:r>
          </a:p>
          <a:p>
            <a:pPr defTabSz="76196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C080AB-B40B-4F2A-BA52-49366EF395BF}"/>
              </a:ext>
            </a:extLst>
          </p:cNvPr>
          <p:cNvSpPr txBox="1"/>
          <p:nvPr/>
        </p:nvSpPr>
        <p:spPr>
          <a:xfrm>
            <a:off x="2436397" y="3900277"/>
            <a:ext cx="50813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1961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500" dirty="0">
              <a:solidFill>
                <a:prstClr val="black"/>
              </a:solidFill>
              <a:latin typeface="Segoe UI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27800-063F-4637-84C2-ED7705C8EE4B}"/>
              </a:ext>
            </a:extLst>
          </p:cNvPr>
          <p:cNvSpPr txBox="1"/>
          <p:nvPr/>
        </p:nvSpPr>
        <p:spPr>
          <a:xfrm>
            <a:off x="599502" y="1340910"/>
            <a:ext cx="7760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19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эксплуатации баллонов для   сжатых, </a:t>
            </a:r>
            <a:b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сжиженных   и растворенных газов.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7E4C8D-3BF1-4369-B2E8-7265D3BC1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4" y="2623658"/>
            <a:ext cx="4639458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54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5464" y="409228"/>
            <a:ext cx="9649072" cy="4896544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4000" b="1" dirty="0"/>
              <a:t>	</a:t>
            </a:r>
            <a:r>
              <a:rPr lang="ru-RU" altLang="ru-RU" sz="2800" b="1" dirty="0"/>
              <a:t>В баллонах транспортируются и хранятся: </a:t>
            </a:r>
          </a:p>
          <a:p>
            <a:pPr eaLnBrk="1" hangingPunct="1">
              <a:buFontTx/>
              <a:buNone/>
            </a:pPr>
            <a:endParaRPr lang="ru-RU" altLang="ru-RU" sz="2400" b="1" dirty="0"/>
          </a:p>
          <a:p>
            <a:pPr eaLnBrk="1" hangingPunct="1">
              <a:buFontTx/>
              <a:buNone/>
            </a:pPr>
            <a:r>
              <a:rPr lang="ru-RU" altLang="ru-RU" sz="2400" b="1" i="1" dirty="0"/>
              <a:t>		сжатые газы</a:t>
            </a:r>
            <a:r>
              <a:rPr lang="ru-RU" altLang="ru-RU" sz="2400" dirty="0"/>
              <a:t>: кислород, водород, азот, воздух, коксовый, некоторые промышленные газы (побочные продукты основного производства), аргон, гелий и др. </a:t>
            </a:r>
          </a:p>
          <a:p>
            <a:pPr eaLnBrk="1" hangingPunct="1">
              <a:buFontTx/>
              <a:buNone/>
            </a:pPr>
            <a:r>
              <a:rPr lang="ru-RU" altLang="ru-RU" sz="2400" b="1" i="1" dirty="0"/>
              <a:t>		сжиженные газы</a:t>
            </a:r>
            <a:r>
              <a:rPr lang="ru-RU" altLang="ru-RU" sz="2400" dirty="0"/>
              <a:t>: аммиак, бутан, бутилен, </a:t>
            </a:r>
            <a:r>
              <a:rPr lang="ru-RU" altLang="ru-RU" sz="2400" dirty="0" err="1"/>
              <a:t>дихлордифторметан</a:t>
            </a:r>
            <a:r>
              <a:rPr lang="ru-RU" altLang="ru-RU" sz="2400" dirty="0"/>
              <a:t> (фреон), изобутилен, сероводород, сернистый ангидрид, пропан, пропилен, углекислота, фосген, хлор, хлористый метил, хлористый этил, этилен и др.; </a:t>
            </a:r>
          </a:p>
          <a:p>
            <a:pPr eaLnBrk="1" hangingPunct="1">
              <a:buFontTx/>
              <a:buNone/>
            </a:pPr>
            <a:r>
              <a:rPr lang="ru-RU" altLang="ru-RU" sz="2400" b="1" i="1" dirty="0"/>
              <a:t>		в растворенном виде:</a:t>
            </a:r>
            <a:r>
              <a:rPr lang="ru-RU" altLang="ru-RU" sz="2400" dirty="0"/>
              <a:t> ацетилен, пропан-бутановая смесь и др.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903536" y="4417660"/>
            <a:ext cx="3120320" cy="721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Кислород в баллонах высокого давления.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769131" y="4563873"/>
            <a:ext cx="4487333" cy="1093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222" dirty="0"/>
              <a:t> </a:t>
            </a:r>
            <a:r>
              <a:rPr lang="ru-RU" altLang="ru-RU" sz="2000" dirty="0"/>
              <a:t>Баллон со сжиженной пропан - бутановой смесью на газифицированном автомобиле. </a:t>
            </a:r>
          </a:p>
        </p:txBody>
      </p:sp>
      <p:pic>
        <p:nvPicPr>
          <p:cNvPr id="6148" name="Picture 4" descr="180px-Emergency_stock_of_oxy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536" y="776855"/>
            <a:ext cx="3152227" cy="32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80px-Propane_cylinder_on_GAZ_3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391" y="1201316"/>
            <a:ext cx="4160601" cy="316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99725" y="-102829"/>
            <a:ext cx="4487333" cy="560062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/>
          <a:p>
            <a:pPr defTabSz="1015990">
              <a:spcBef>
                <a:spcPct val="20000"/>
              </a:spcBef>
              <a:defRPr/>
            </a:pPr>
            <a:r>
              <a:rPr lang="ru-RU" altLang="ru-RU" sz="4000" b="1" dirty="0"/>
              <a:t>Виды баллонов.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476" y="481236"/>
            <a:ext cx="8680964" cy="15121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/>
              <a:t>	На космических аппаратах могут применяться баллоны высокого давления сферической формы.</a:t>
            </a:r>
            <a:br>
              <a:rPr lang="ru-RU" altLang="ru-RU" sz="2400" b="1" dirty="0"/>
            </a:br>
            <a:r>
              <a:rPr lang="ru-RU" altLang="ru-RU" sz="2400" b="1" dirty="0"/>
              <a:t>	Получают распространение баллоны из армированного стеклопластика для хранения сжиженных углеводородных газов.</a:t>
            </a:r>
            <a:br>
              <a:rPr lang="ru-RU" altLang="ru-RU" sz="2400" b="1" dirty="0"/>
            </a:br>
            <a:endParaRPr lang="ru-RU" altLang="ru-RU" sz="24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855864" y="2064137"/>
            <a:ext cx="6489716" cy="36004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ru-RU" altLang="ru-RU" sz="2000" dirty="0"/>
              <a:t>малые сферы — баллоны высокого давления.</a:t>
            </a:r>
          </a:p>
          <a:p>
            <a:pPr eaLnBrk="1" hangingPunct="1"/>
            <a:endParaRPr lang="ru-RU" altLang="ru-RU" sz="2667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15504" y="4831147"/>
            <a:ext cx="5646013" cy="625931"/>
          </a:xfrm>
        </p:spPr>
        <p:txBody>
          <a:bodyPr>
            <a:normAutofit lnSpcReduction="10000"/>
          </a:bodyPr>
          <a:lstStyle/>
          <a:p>
            <a:pPr marL="0" indent="0" algn="r" eaLnBrk="1" hangingPunct="1">
              <a:buNone/>
            </a:pPr>
            <a:r>
              <a:rPr lang="ru-RU" altLang="ru-RU" sz="2000" dirty="0"/>
              <a:t>Стеклопластиковый баллон для сжиженных углеводородных газов </a:t>
            </a:r>
          </a:p>
          <a:p>
            <a:pPr marL="0" indent="0" eaLnBrk="1" hangingPunct="1">
              <a:buNone/>
            </a:pPr>
            <a:endParaRPr lang="ru-RU" altLang="ru-RU" sz="2667" dirty="0"/>
          </a:p>
        </p:txBody>
      </p:sp>
      <p:pic>
        <p:nvPicPr>
          <p:cNvPr id="7173" name="Picture 5" descr="180px-Phobos_Grunt_base_section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2040479"/>
            <a:ext cx="3263922" cy="271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180px-%D0%9F%D0%BB%D0%B0%D1%81%D1%82%D0%BC%D0%B0%D1%81%D1%81%D0%BE%D0%B2%D1%8B%D0%B9_%D0%B3%D0%B0%D0%B7%D0%BE%D0%B2%D1%8B%D0%B9_%D0%B1%D0%B0%D0%BB%D0%BB%D0%BE%D0%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481" y="2713484"/>
            <a:ext cx="3485772" cy="27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-63205"/>
            <a:ext cx="9144000" cy="840474"/>
          </a:xfrm>
        </p:spPr>
        <p:txBody>
          <a:bodyPr>
            <a:normAutofit/>
          </a:bodyPr>
          <a:lstStyle/>
          <a:p>
            <a:r>
              <a:rPr lang="ru-RU" b="1" dirty="0"/>
              <a:t>Причины взрывов баллонов: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466" y="857278"/>
            <a:ext cx="9681076" cy="49605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/>
              <a:t>- повреждение корпуса баллона в случае его падения или удара по нему, особенно при температурах ниже (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 30)</a:t>
            </a:r>
            <a:r>
              <a:rPr lang="ru-RU" dirty="0">
                <a:sym typeface="Symbol"/>
              </a:rPr>
              <a:t></a:t>
            </a:r>
            <a:r>
              <a:rPr lang="ru-RU" dirty="0"/>
              <a:t>С, когда повышается хрупкость стали из которой изготавливается баллон;</a:t>
            </a:r>
          </a:p>
          <a:p>
            <a:pPr>
              <a:lnSpc>
                <a:spcPct val="120000"/>
              </a:lnSpc>
              <a:buNone/>
            </a:pPr>
            <a:r>
              <a:rPr lang="ru-RU" dirty="0"/>
              <a:t>- повышение температуры газа в баллоне, которое приводит к повышению давления и разрыву баллона;</a:t>
            </a:r>
          </a:p>
          <a:p>
            <a:pPr>
              <a:lnSpc>
                <a:spcPct val="120000"/>
              </a:lnSpc>
              <a:buNone/>
            </a:pPr>
            <a:r>
              <a:rPr lang="ru-RU" dirty="0"/>
              <a:t>- переполнение баллона сжиженными газами, что приводит к повышению давления выше допустимого (для предотвращения переполнения 10 % (об) баллона оставляют свободными);</a:t>
            </a:r>
          </a:p>
          <a:p>
            <a:pPr>
              <a:lnSpc>
                <a:spcPct val="120000"/>
              </a:lnSpc>
              <a:buNone/>
            </a:pPr>
            <a:r>
              <a:rPr lang="ru-RU" dirty="0"/>
              <a:t>- попадание масел и других жировых веществ во внутреннюю полость вентилей кислородных баллонов (вентили кислородных баллонов ввертываются на глете, фольге или с применением жидкого натриевого стекла, т.е. не должны иметь промасленных деталей и прокладок);</a:t>
            </a:r>
          </a:p>
          <a:p>
            <a:pPr>
              <a:lnSpc>
                <a:spcPct val="120000"/>
              </a:lnSpc>
              <a:buNone/>
            </a:pPr>
            <a:r>
              <a:rPr lang="ru-RU" dirty="0"/>
              <a:t>- загрязнение водорода (для водородных баллонов) кислородом в количестве более 1%(об) (при кислородно-водородной сварке, при водородной коррозии, а также при накоплении в баллонах окалины).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&amp;Scy;&amp;khcy;&amp;iecy;&amp;mcy;&amp;acy; &amp;ucy;&amp;scy;&amp;tcy;&amp;rcy;&amp;ocy;&amp;jcy;&amp;scy;&amp;tcy;&amp;vcy;&amp;acy; &amp;bcy;&amp;acy;&amp;lcy;&amp;lcy;&amp;ocy;&amp;ncy;&amp;acy; &amp;dcy;&amp;lcy;&amp;yacy; &amp;gcy;&amp;acy;&amp;z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3" b="98582" l="0" r="69388"/>
                    </a14:imgEffect>
                  </a14:imgLayer>
                </a14:imgProps>
              </a:ext>
            </a:extLst>
          </a:blip>
          <a:srcRect t="3077" r="30754" b="4615"/>
          <a:stretch>
            <a:fillRect/>
          </a:stretch>
        </p:blipFill>
        <p:spPr bwMode="auto">
          <a:xfrm>
            <a:off x="8283521" y="1561356"/>
            <a:ext cx="1744194" cy="387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8112" y="4128048"/>
            <a:ext cx="2160763" cy="1439333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67" i="1" dirty="0">
                <a:latin typeface="Times New Roman" pitchFamily="18" charset="0"/>
                <a:cs typeface="Times New Roman" pitchFamily="18" charset="0"/>
              </a:rPr>
              <a:t>1 - корпус; </a:t>
            </a:r>
            <a:br>
              <a:rPr lang="ru-RU" sz="2667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67" i="1" dirty="0">
                <a:latin typeface="Times New Roman" pitchFamily="18" charset="0"/>
                <a:cs typeface="Times New Roman" pitchFamily="18" charset="0"/>
              </a:rPr>
              <a:t>2 - днище;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67" i="1" dirty="0">
                <a:latin typeface="Times New Roman" pitchFamily="18" charset="0"/>
                <a:cs typeface="Times New Roman" pitchFamily="18" charset="0"/>
              </a:rPr>
              <a:t>3 - башмак;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67" i="1" dirty="0">
                <a:latin typeface="Times New Roman" pitchFamily="18" charset="0"/>
                <a:cs typeface="Times New Roman" pitchFamily="18" charset="0"/>
              </a:rPr>
              <a:t>4 - горловина;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67" i="1" dirty="0">
                <a:latin typeface="Times New Roman" pitchFamily="18" charset="0"/>
                <a:cs typeface="Times New Roman" pitchFamily="18" charset="0"/>
              </a:rPr>
              <a:t>5 - обойма </a:t>
            </a:r>
          </a:p>
          <a:p>
            <a:pPr eaLnBrk="1" hangingPunct="1">
              <a:buFontTx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1457" y="337220"/>
            <a:ext cx="8416935" cy="524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Баллоны изготавливают из цельнотянутых бесшовных стальных труб.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	На нижнюю сферическую часть баллона, для устойчивости, надевается – башмак.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верхней части – имеется вентиль для отбора газа.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безопасной эксплуатации и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предотвращения использования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редукторов не по назначению - 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штуцера вентилей баллонов,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наполненных водородом и горючими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газами имеют </a:t>
            </a:r>
            <a:r>
              <a:rPr lang="ru-RU" sz="2200" u="sng" dirty="0">
                <a:latin typeface="Segoe UI" panose="020B0502040204020203" pitchFamily="34" charset="0"/>
                <a:cs typeface="Segoe UI" panose="020B0502040204020203" pitchFamily="34" charset="0"/>
              </a:rPr>
              <a:t>левую резьбу.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Баллонов для кислорода и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негорючих газов – </a:t>
            </a:r>
            <a:r>
              <a:rPr lang="ru-RU" sz="2200" u="sng" dirty="0">
                <a:latin typeface="Segoe UI" panose="020B0502040204020203" pitchFamily="34" charset="0"/>
                <a:cs typeface="Segoe UI" panose="020B0502040204020203" pitchFamily="34" charset="0"/>
              </a:rPr>
              <a:t>правую.</a:t>
            </a:r>
          </a:p>
        </p:txBody>
      </p:sp>
      <p:pic>
        <p:nvPicPr>
          <p:cNvPr id="24580" name="Picture 4" descr="https://pandia.ru/text/80/525/images/img2_45.jpg"/>
          <p:cNvPicPr>
            <a:picLocks noChangeAspect="1" noChangeArrowheads="1"/>
          </p:cNvPicPr>
          <p:nvPr/>
        </p:nvPicPr>
        <p:blipFill>
          <a:blip r:embed="rId4" cstate="print"/>
          <a:srcRect l="31391" r="29371"/>
          <a:stretch>
            <a:fillRect/>
          </a:stretch>
        </p:blipFill>
        <p:spPr bwMode="auto">
          <a:xfrm>
            <a:off x="5334913" y="3217540"/>
            <a:ext cx="413851" cy="2080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66" y="265212"/>
            <a:ext cx="8688966" cy="792088"/>
          </a:xfrm>
        </p:spPr>
        <p:txBody>
          <a:bodyPr>
            <a:noAutofit/>
          </a:bodyPr>
          <a:lstStyle/>
          <a:p>
            <a:pPr marL="499528"/>
            <a:r>
              <a:rPr lang="ru-RU" sz="24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Общие требования безопасности и надежности </a:t>
            </a:r>
            <a:br>
              <a:rPr lang="ru-RU" sz="24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производственного оборудования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456" y="1164167"/>
            <a:ext cx="9468544" cy="4285621"/>
          </a:xfrm>
        </p:spPr>
        <p:txBody>
          <a:bodyPr>
            <a:normAutofit fontScale="62500" lnSpcReduction="20000"/>
          </a:bodyPr>
          <a:lstStyle/>
          <a:p>
            <a:pPr indent="507995" algn="just">
              <a:lnSpc>
                <a:spcPct val="120000"/>
              </a:lnSpc>
              <a:buNone/>
            </a:pPr>
            <a:r>
              <a:rPr lang="ru-RU" sz="3222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Важным фактором обеспечения безопасности технологического оборудования является выполнение требований к его надежности и безопасной эксплуатации. Повышение надежности химического оборудования имеет особенное значение, т.к. его эксплуатация связана с переработкой вредных и опасных веществ и осуществляется в условиях повышенной опасности (Т, </a:t>
            </a:r>
            <a:r>
              <a:rPr lang="ru-RU" sz="3222" dirty="0" err="1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Р</a:t>
            </a:r>
            <a:r>
              <a:rPr lang="ru-RU" sz="3222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, высокие скорости перемещения веществ).</a:t>
            </a:r>
          </a:p>
          <a:p>
            <a:pPr indent="507995" algn="just">
              <a:lnSpc>
                <a:spcPct val="120000"/>
              </a:lnSpc>
              <a:buNone/>
            </a:pPr>
            <a:endParaRPr lang="ru-RU" sz="3222" dirty="0">
              <a:solidFill>
                <a:srgbClr val="00000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7995" algn="just">
              <a:lnSpc>
                <a:spcPct val="120000"/>
              </a:lnSpc>
              <a:buNone/>
            </a:pPr>
            <a:r>
              <a:rPr lang="ru-RU" sz="3222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Под </a:t>
            </a:r>
            <a:r>
              <a:rPr lang="ru-RU" sz="3222" b="1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надежностью</a:t>
            </a:r>
            <a:r>
              <a:rPr lang="ru-RU" sz="3222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понимают свойство оборудования выполнять заданные функции при сохранении эксплуатационных показателей в течение требуемого промежутка времени или требуемой наработки.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04" y="197014"/>
            <a:ext cx="8064896" cy="66026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Маркировка.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467" y="857278"/>
            <a:ext cx="9361040" cy="136015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8889" dirty="0"/>
              <a:t>		При изготовлении баллонов для сжатых, сжиженных и растворенных газов их окрашивают в определенный цвет, соответствующий цвету, присвоенному газу, для которого предназначен баллон.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17189"/>
              </p:ext>
            </p:extLst>
          </p:nvPr>
        </p:nvGraphicFramePr>
        <p:xfrm>
          <a:off x="543496" y="2457456"/>
          <a:ext cx="8669544" cy="305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 газа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Окраска баллонов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Наименование газа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Окраска баллонов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Негорючие газы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Черная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Ацетилен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Белая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Воздух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Черная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Кислород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Голубая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Азот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Черная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Водород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Темно-зеленая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Горючие газы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Красная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520" y="617251"/>
            <a:ext cx="8560951" cy="453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ru-RU" sz="2667" b="1" dirty="0"/>
              <a:t>На верхней сферической части каждого баллона клеймением наносятся следующие данные: </a:t>
            </a:r>
          </a:p>
          <a:p>
            <a:pPr>
              <a:spcAft>
                <a:spcPts val="667"/>
              </a:spcAft>
              <a:buFontTx/>
              <a:buChar char="-"/>
            </a:pPr>
            <a:r>
              <a:rPr lang="ru-RU" sz="2222" dirty="0"/>
              <a:t>-товарный знак изготовителя; </a:t>
            </a:r>
          </a:p>
          <a:p>
            <a:pPr>
              <a:spcAft>
                <a:spcPts val="667"/>
              </a:spcAft>
              <a:buFontTx/>
              <a:buChar char="-"/>
            </a:pPr>
            <a:r>
              <a:rPr lang="ru-RU" sz="2222" dirty="0"/>
              <a:t>- номер баллона;</a:t>
            </a:r>
          </a:p>
          <a:p>
            <a:pPr>
              <a:spcAft>
                <a:spcPts val="667"/>
              </a:spcAft>
              <a:buFontTx/>
              <a:buChar char="-"/>
            </a:pPr>
            <a:r>
              <a:rPr lang="ru-RU" sz="2222" dirty="0"/>
              <a:t>- фактическая масса порожнего баллона (кг);</a:t>
            </a:r>
          </a:p>
          <a:p>
            <a:pPr>
              <a:spcAft>
                <a:spcPts val="667"/>
              </a:spcAft>
              <a:buFontTx/>
              <a:buChar char="-"/>
            </a:pPr>
            <a:r>
              <a:rPr lang="ru-RU" sz="2222" dirty="0"/>
              <a:t>- дата изготовления и год следующего освидетельствования;</a:t>
            </a:r>
          </a:p>
          <a:p>
            <a:pPr>
              <a:spcAft>
                <a:spcPts val="667"/>
              </a:spcAft>
              <a:buFontTx/>
              <a:buChar char="-"/>
            </a:pPr>
            <a:r>
              <a:rPr lang="ru-RU" sz="2222" dirty="0"/>
              <a:t>- рабочее давление </a:t>
            </a:r>
            <a:r>
              <a:rPr lang="ru-RU" sz="2222" dirty="0" err="1"/>
              <a:t>Р</a:t>
            </a:r>
            <a:r>
              <a:rPr lang="ru-RU" sz="2222" dirty="0"/>
              <a:t>, МПа (кгс/</a:t>
            </a:r>
            <a:r>
              <a:rPr lang="ru-RU" sz="2222" dirty="0" err="1"/>
              <a:t>см</a:t>
            </a:r>
            <a:r>
              <a:rPr lang="ru-RU" sz="2222" baseline="30000" dirty="0" err="1"/>
              <a:t>2</a:t>
            </a:r>
            <a:r>
              <a:rPr lang="ru-RU" sz="2222" dirty="0"/>
              <a:t>); </a:t>
            </a:r>
          </a:p>
          <a:p>
            <a:pPr>
              <a:spcAft>
                <a:spcPts val="667"/>
              </a:spcAft>
              <a:buFontTx/>
              <a:buChar char="-"/>
            </a:pPr>
            <a:r>
              <a:rPr lang="ru-RU" sz="2222" dirty="0"/>
              <a:t>- пробное гидравлическое давление </a:t>
            </a:r>
            <a:r>
              <a:rPr lang="ru-RU" sz="2222" dirty="0" err="1"/>
              <a:t>Р</a:t>
            </a:r>
            <a:r>
              <a:rPr lang="ru-RU" sz="2222" baseline="-25000" dirty="0" err="1"/>
              <a:t>пр</a:t>
            </a:r>
            <a:r>
              <a:rPr lang="ru-RU" sz="2222" dirty="0"/>
              <a:t>, МПа (кгс/</a:t>
            </a:r>
            <a:r>
              <a:rPr lang="ru-RU" sz="2222" dirty="0" err="1"/>
              <a:t>см</a:t>
            </a:r>
            <a:r>
              <a:rPr lang="ru-RU" sz="2222" baseline="30000" dirty="0" err="1"/>
              <a:t>2</a:t>
            </a:r>
            <a:r>
              <a:rPr lang="ru-RU" sz="2222" dirty="0"/>
              <a:t>);</a:t>
            </a:r>
          </a:p>
          <a:p>
            <a:pPr>
              <a:spcAft>
                <a:spcPts val="667"/>
              </a:spcAft>
              <a:buFontTx/>
              <a:buChar char="-"/>
            </a:pPr>
            <a:r>
              <a:rPr lang="ru-RU" sz="2222" dirty="0"/>
              <a:t>- вместимость баллонов, л;</a:t>
            </a:r>
          </a:p>
          <a:p>
            <a:pPr>
              <a:spcAft>
                <a:spcPts val="667"/>
              </a:spcAft>
              <a:buFontTx/>
              <a:buChar char="-"/>
            </a:pPr>
            <a:r>
              <a:rPr lang="ru-RU" sz="2222" dirty="0"/>
              <a:t>- клеймо ОТК изготовителя;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317500"/>
            <a:ext cx="10160000" cy="635000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/>
              <a:t> </a:t>
            </a:r>
          </a:p>
        </p:txBody>
      </p:sp>
      <p:pic>
        <p:nvPicPr>
          <p:cNvPr id="94211" name="Picture 4" descr="&amp;Ocy;&amp;pcy;&amp;icy;&amp;scy;&amp;acy;&amp;ncy;&amp;icy;&amp;iecy; &amp;pcy;&amp;iecy;&amp;rcy;&amp;iecy;&amp;ocy;&amp;scy;&amp;vcy;&amp;icy;&amp;dcy;&amp;iecy;&amp;tcy;&amp;iecy;&amp;lcy;&amp;softcy;&amp;scy;&amp;tcy;&amp;vcy;&amp;ocy;&amp;vcy;&amp;acy;&amp;ncy;&amp;ncy;&amp;ocy;&amp;gcy;&amp;ocy; &amp;kcy;&amp;icy;&amp;scy;&amp;lcy;&amp;ocy;&amp;rcy;&amp;ocy;&amp;dcy;&amp;ncy;&amp;ocy;&amp;gcy;&amp;ocy; &amp;bcy;&amp;acy;&amp;lcy;&amp;lcy;&amp;ocy;&amp;ncy;&amp;acy; &amp;scy; &amp;vcy;&amp;iecy;&amp;ncy;&amp;tcy;&amp;icy;&amp;lcy;&amp;iecy;&amp;mcy; &amp;kcy;&amp;icy;&amp;scy;&amp;lcy;&amp;ocy;&amp;rcy;&amp;ocy;&amp;dcy;&amp;ncy;&amp;ycy;&amp;mcy; &amp;Vcy;&amp;Kcy;-94"/>
          <p:cNvPicPr>
            <a:picLocks noChangeAspect="1" noChangeArrowheads="1"/>
          </p:cNvPicPr>
          <p:nvPr/>
        </p:nvPicPr>
        <p:blipFill>
          <a:blip r:embed="rId2" cstate="print"/>
          <a:srcRect l="8263"/>
          <a:stretch>
            <a:fillRect/>
          </a:stretch>
        </p:blipFill>
        <p:spPr bwMode="auto">
          <a:xfrm>
            <a:off x="471488" y="80228"/>
            <a:ext cx="8152906" cy="55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7472" y="793718"/>
            <a:ext cx="9153017" cy="45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  <a:spAutoFit/>
          </a:bodyPr>
          <a:lstStyle/>
          <a:p>
            <a:pPr indent="500939" defTabSz="1015990" fontAlgn="base">
              <a:spcBef>
                <a:spcPct val="0"/>
              </a:spcBef>
              <a:spcAft>
                <a:spcPts val="667"/>
              </a:spcAft>
            </a:pP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Баллоны, находящиеся в эксплуатации подвергаются </a:t>
            </a:r>
            <a:b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</a:br>
            <a:r>
              <a:rPr lang="ru-RU" sz="2000" b="1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периодическому освидетельствованию. 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500939" algn="just" defTabSz="1015990" eaLnBrk="0" fontAlgn="base" hangingPunct="0">
              <a:spcBef>
                <a:spcPct val="0"/>
              </a:spcBef>
              <a:spcAft>
                <a:spcPts val="667"/>
              </a:spcAft>
            </a:pP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Освидетельствование баллонов включает: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500939" algn="just" defTabSz="1015990" eaLnBrk="0" fontAlgn="base" hangingPunct="0">
              <a:spcBef>
                <a:spcPct val="0"/>
              </a:spcBef>
              <a:spcAft>
                <a:spcPts val="667"/>
              </a:spcAft>
            </a:pP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Осмотр наружной поверхности баллона;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500939" algn="just" defTabSz="1015990" eaLnBrk="0" fontAlgn="base" hangingPunct="0">
              <a:spcBef>
                <a:spcPct val="0"/>
              </a:spcBef>
              <a:spcAft>
                <a:spcPts val="667"/>
              </a:spcAft>
            </a:pP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Проверку массы и вместимости;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500939" algn="just" eaLnBrk="0" fontAlgn="base" hangingPunct="0">
              <a:spcBef>
                <a:spcPct val="0"/>
              </a:spcBef>
              <a:spcAft>
                <a:spcPts val="667"/>
              </a:spcAft>
            </a:pP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Гидравлическое испытание. </a:t>
            </a:r>
          </a:p>
          <a:p>
            <a:pPr indent="500939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Segoe UI" panose="020B0502040204020203" pitchFamily="34" charset="0"/>
              <a:ea typeface="Times New Roman" pitchFamily="18" charset="0"/>
              <a:cs typeface="Segoe UI" panose="020B0502040204020203" pitchFamily="34" charset="0"/>
            </a:endParaRPr>
          </a:p>
          <a:p>
            <a:pPr indent="50093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Как правило, наружный осмотр баллонов проводится раз в 4 года, а гидравлическое испытание - раз в 8 лет.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indent="500939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50093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Баллоны, в которых хранят сжатый воздух, кислород, азот, аргон, гелий и  обезвоженную углекислоту подвергают наружному осмотру и гидравлическому испытанию один раз в 10 лет.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9583" y="-22820"/>
            <a:ext cx="7781233" cy="639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56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Освидетельствование баллонов.</a:t>
            </a:r>
            <a:endParaRPr lang="ru-RU" sz="3556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456" y="265212"/>
            <a:ext cx="97930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093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Осмотр баллонов</a:t>
            </a:r>
            <a:r>
              <a:rPr lang="ru-RU" sz="2000" b="1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производится с целью выявления на их стенках коррозии, трещин, плен, вмятин и других повреждений (для установления пригодности баллонов к дальнейшей эксплуатации). Перед осмотром баллоны тщательно очищают и промывают водой, а в необходимых случаях промывают соответствующим растворителем или дегазируют.</a:t>
            </a:r>
          </a:p>
          <a:p>
            <a:pPr indent="500939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50093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Баллоны, в которых при осмотре наружной и внутренней поверхности выявлены трещины, плены, вмятины, </a:t>
            </a:r>
            <a:r>
              <a:rPr lang="ru-RU" sz="2000" dirty="0" err="1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о</a:t>
            </a:r>
            <a:r>
              <a:rPr lang="ru-RU" sz="2000" dirty="0" err="1" bmk="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тдулины</a:t>
            </a:r>
            <a:r>
              <a:rPr lang="ru-RU" sz="2000" dirty="0" bmk="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, раковины и риски глубиной более 10% от номинальной толщины стенки, надрывы и </a:t>
            </a:r>
            <a:r>
              <a:rPr lang="ru-RU" sz="2000" dirty="0" err="1" bmk="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выщербления</a:t>
            </a:r>
            <a:r>
              <a:rPr lang="ru-RU" sz="2000" dirty="0" bmk="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, износ резьбы горловины и отсутствуют некоторые паспортные данные - выбраковываются.</a:t>
            </a:r>
          </a:p>
          <a:p>
            <a:pPr indent="500939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bmk="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50093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bmk="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Проверка массы и емкости.</a:t>
            </a:r>
            <a:r>
              <a:rPr lang="ru-RU" sz="2000" b="1" dirty="0" bmk="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 </a:t>
            </a:r>
            <a:r>
              <a:rPr lang="ru-RU" sz="2000" dirty="0" bmk="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Бесшовные стандартные баллоны вместимост</a:t>
            </a: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ью от 12 до 55 л при уменьшении массы на 7,5% и выше, а также при увеличении их вместимости более чем на 1% бракуются и изымаются из эксплуатации. Емкость баллона определяют по разности между весом баллона, наполненного водой, и весом порожнего баллона или при помощи мерных бачков.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47474" y="481236"/>
            <a:ext cx="9465052" cy="441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  <a:spAutoFit/>
          </a:bodyPr>
          <a:lstStyle/>
          <a:p>
            <a:pPr indent="500939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Баллоны прошедшие осмотр, проверку массы и емкости </a:t>
            </a:r>
            <a:b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подвергаются </a:t>
            </a:r>
            <a:r>
              <a:rPr lang="ru-RU" sz="2000" b="1" i="1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испытанию на герметичность, </a:t>
            </a:r>
            <a:br>
              <a:rPr lang="ru-RU" sz="2000" b="1" i="1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которое </a:t>
            </a:r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 производиться в отдельных, специально оборудованных помещениях. Температура воздуха в этих помещениях должна быть не ниже 12 </a:t>
            </a:r>
            <a:r>
              <a:rPr lang="ru-RU" alt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°С</a:t>
            </a:r>
            <a:r>
              <a:rPr lang="ru-RU" alt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Для внутреннего осмотра баллонов допускается применение электрического освещения с напряжением не выше 12 В.</a:t>
            </a:r>
            <a:endParaRPr lang="ru-RU" sz="2000" i="1" dirty="0">
              <a:latin typeface="Segoe UI" panose="020B0502040204020203" pitchFamily="34" charset="0"/>
              <a:ea typeface="Times New Roman" pitchFamily="18" charset="0"/>
              <a:cs typeface="Segoe UI" panose="020B0502040204020203" pitchFamily="34" charset="0"/>
            </a:endParaRPr>
          </a:p>
          <a:p>
            <a:pPr indent="500939" algn="just" defTabSz="1015990" fontAlgn="base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latin typeface="Segoe UI" panose="020B0502040204020203" pitchFamily="34" charset="0"/>
              <a:ea typeface="Times New Roman" pitchFamily="18" charset="0"/>
              <a:cs typeface="Segoe UI" panose="020B0502040204020203" pitchFamily="34" charset="0"/>
            </a:endParaRPr>
          </a:p>
          <a:p>
            <a:pPr indent="500939" algn="just" defTabSz="1015990" fontAlgn="base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latin typeface="Segoe UI" panose="020B0502040204020203" pitchFamily="34" charset="0"/>
              <a:ea typeface="Times New Roman" pitchFamily="18" charset="0"/>
              <a:cs typeface="Segoe UI" panose="020B0502040204020203" pitchFamily="34" charset="0"/>
            </a:endParaRPr>
          </a:p>
          <a:p>
            <a:pPr indent="500939" algn="just" defTabSz="101599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Гидравлическое испытание </a:t>
            </a: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проводят пробным давлением воды в 1,5 раза превышающее рабочее в течение 1 мин.</a:t>
            </a:r>
          </a:p>
          <a:p>
            <a:pPr indent="500939" algn="just" defTabSz="101599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500939" algn="just" defTabSz="1015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Пневматическое испытание</a:t>
            </a:r>
            <a:r>
              <a:rPr lang="ru-RU" sz="2000" b="1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  </a:t>
            </a:r>
            <a:r>
              <a:rPr lang="ru-RU" sz="2000" dirty="0"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проводят давлением воздуха или инертных газов, равным рабочему давлению. При пневматическом испытании баллоны должны быть погружены в ванну с водой на глубину 1 м. 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480" y="445660"/>
            <a:ext cx="7135664" cy="1120070"/>
          </a:xfrm>
        </p:spPr>
        <p:txBody>
          <a:bodyPr>
            <a:normAutofit fontScale="90000"/>
          </a:bodyPr>
          <a:lstStyle/>
          <a:p>
            <a:r>
              <a:rPr lang="ru-RU" sz="3111" b="1" dirty="0"/>
              <a:t>Стенд для испытания баллонов </a:t>
            </a:r>
            <a:br>
              <a:rPr lang="ru-RU" sz="3111" b="1" dirty="0"/>
            </a:br>
            <a:r>
              <a:rPr lang="ru-RU" sz="3111" b="1" dirty="0"/>
              <a:t>(азотных, углекислотных, кислородных, </a:t>
            </a:r>
            <a:r>
              <a:rPr lang="ru-RU" sz="3111" b="1" dirty="0" err="1"/>
              <a:t>пропановых</a:t>
            </a:r>
            <a:r>
              <a:rPr lang="ru-RU" sz="3111" b="1" dirty="0"/>
              <a:t>, …) </a:t>
            </a:r>
            <a:endParaRPr lang="ru-RU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" y="2324806"/>
            <a:ext cx="2961570" cy="2989792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/>
              <a:t> </a:t>
            </a:r>
          </a:p>
        </p:txBody>
      </p:sp>
      <p:pic>
        <p:nvPicPr>
          <p:cNvPr id="91140" name="Picture 4" descr="&amp;Scy;&amp;tcy;&amp;iecy;&amp;ncy;&amp;dcy;&amp;ycy; &amp;mcy;&amp;ocy;&amp;dcy;&amp;iecy;&amp;lcy;&amp;icy; &amp;Scy;&amp;Icy;&amp;Bcy; &amp;dcy;&amp;lcy;&amp;yacy; &amp;icy;&amp;scy;&amp;pcy;&amp;ycy;&amp;tcy;&amp;acy;&amp;ncy;&amp;icy;&amp;yacy; &amp;scy;&amp;ocy;&amp;scy;&amp;ucy;&amp;dcy;&amp;ocy;&amp;vcy;, &amp;rcy;&amp;acy;&amp;bcy;&amp;ocy;&amp;tcy;&amp;acy;&amp;yucy;&amp;shchcy;&amp;icy;&amp;khcy; &amp;pcy;&amp;ocy;&amp;dcy; &amp;dcy;&amp;acy;&amp;vcy;&amp;lcy;&amp;iecy;&amp;ncy;&amp;icy;&amp;iecy;&amp;mcy; (&amp;acy;&amp;zcy;&amp;ocy;&amp;tcy;&amp;ncy;&amp;ycy;&amp;khcy;, &amp;ucy;&amp;gcy;&amp;lcy;&amp;iecy;&amp;kcy;&amp;icy;&amp;scy;&amp;lcy;&amp;ocy;&amp;tcy;&amp;ncy;&amp;ycy;&amp;khcy;, &amp;kcy;&amp;icy;&amp;scy;&amp;lcy;&amp;ocy;&amp;rcy;&amp;ocy;&amp;dcy;&amp;ncy;&amp;ycy;&amp;khcy;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158" y="1565730"/>
            <a:ext cx="4904545" cy="374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4271"/>
            <a:ext cx="8952089" cy="110463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Эксплуатация, хранение и транспортирование баллонов.</a:t>
            </a:r>
            <a:endParaRPr 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65" y="1613220"/>
            <a:ext cx="9132507" cy="1104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		При эксплуатации баллонов находящийся в них газ запрещается расходовать полностью. Остаточное давление газа в баллоне должно быть не менее 0,05 МПа (0,5 кгс/</a:t>
            </a:r>
            <a:r>
              <a:rPr lang="ru-RU" sz="2400" dirty="0" err="1"/>
              <a:t>см</a:t>
            </a:r>
            <a:r>
              <a:rPr lang="ru-RU" sz="2400" baseline="30000" dirty="0" err="1"/>
              <a:t>2</a:t>
            </a:r>
            <a:r>
              <a:rPr lang="ru-RU" sz="2400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504" y="2997145"/>
            <a:ext cx="5520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		Выпуск газов из баллонов в емкости с меньшим рабочим давлением производится через редуктор, предназначенный для данного газа и окрашенный в соответствующий цвет. </a:t>
            </a:r>
          </a:p>
        </p:txBody>
      </p:sp>
      <p:pic>
        <p:nvPicPr>
          <p:cNvPr id="5" name="Рисунок 4" descr="C:\Users\Андрей\Desktop\к НОВОМУ УЧЕБНИКУ\рисунки учебника\001.jpg"/>
          <p:cNvPicPr/>
          <p:nvPr/>
        </p:nvPicPr>
        <p:blipFill>
          <a:blip r:embed="rId2" cstate="print"/>
          <a:srcRect t="19118" b="6863"/>
          <a:stretch>
            <a:fillRect/>
          </a:stretch>
        </p:blipFill>
        <p:spPr bwMode="auto">
          <a:xfrm>
            <a:off x="5960098" y="2777491"/>
            <a:ext cx="3799858" cy="28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-63205"/>
            <a:ext cx="9144000" cy="68045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448" y="282406"/>
            <a:ext cx="9144000" cy="5150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		Баллоны с газами могут храниться как в специальных помещениях, так и на открытом воздухе, </a:t>
            </a:r>
            <a:br>
              <a:rPr lang="ru-RU" sz="2400" dirty="0"/>
            </a:br>
            <a:r>
              <a:rPr lang="ru-RU" sz="2400" dirty="0"/>
              <a:t>в последнем случае они должны быть защищены от атмосферных осадков и солнечных лучей.</a:t>
            </a:r>
          </a:p>
          <a:p>
            <a:pPr>
              <a:buNone/>
            </a:pPr>
            <a:r>
              <a:rPr lang="ru-RU" sz="2400" dirty="0"/>
              <a:t>		Складское хранение в одном помещении баллонов с кислородом и горючими газами запрещается.</a:t>
            </a:r>
          </a:p>
          <a:p>
            <a:pPr>
              <a:buNone/>
            </a:pPr>
            <a:r>
              <a:rPr lang="ru-RU" sz="2400" dirty="0"/>
              <a:t>		Баллоны с газом, устанавливаемые в помещениях, должны находиться на расстоянии не менее 1 м </a:t>
            </a:r>
            <a:br>
              <a:rPr lang="ru-RU" sz="2400" dirty="0"/>
            </a:br>
            <a:r>
              <a:rPr lang="ru-RU" sz="2400" dirty="0"/>
              <a:t>от радиаторов отопления и других </a:t>
            </a:r>
            <a:br>
              <a:rPr lang="ru-RU" sz="2400" dirty="0"/>
            </a:br>
            <a:r>
              <a:rPr lang="ru-RU" sz="2400" dirty="0"/>
              <a:t>отопительных приборов и печей и </a:t>
            </a:r>
            <a:br>
              <a:rPr lang="ru-RU" sz="2400" dirty="0"/>
            </a:br>
            <a:r>
              <a:rPr lang="ru-RU" sz="2400" dirty="0"/>
              <a:t>не менее 5 м от источников тепла с </a:t>
            </a:r>
            <a:br>
              <a:rPr lang="ru-RU" sz="2400" dirty="0"/>
            </a:br>
            <a:r>
              <a:rPr lang="ru-RU" sz="2400" dirty="0"/>
              <a:t>открытым огнем.</a:t>
            </a:r>
          </a:p>
          <a:p>
            <a:pPr>
              <a:buNone/>
            </a:pPr>
            <a:r>
              <a:rPr lang="ru-RU" altLang="ru-RU" sz="2400" dirty="0"/>
              <a:t>		Колпаки и заглушки на штуцерах должны</a:t>
            </a:r>
            <a:br>
              <a:rPr lang="ru-RU" altLang="ru-RU" sz="2400" dirty="0"/>
            </a:br>
            <a:r>
              <a:rPr lang="ru-RU" altLang="ru-RU" sz="2400" dirty="0"/>
              <a:t> быть завернуты.</a:t>
            </a:r>
            <a:endParaRPr lang="ru-RU" dirty="0"/>
          </a:p>
        </p:txBody>
      </p:sp>
      <p:pic>
        <p:nvPicPr>
          <p:cNvPr id="4" name="Picture 8" descr="15034_html_m304791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8272" y="2892234"/>
            <a:ext cx="2402597" cy="26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5080000" y="-22930"/>
            <a:ext cx="5080000" cy="1680986"/>
          </a:xfrm>
        </p:spPr>
        <p:txBody>
          <a:bodyPr>
            <a:noAutofit/>
          </a:bodyPr>
          <a:lstStyle/>
          <a:p>
            <a:pPr marL="592661" indent="-592661">
              <a:buFontTx/>
              <a:buAutoNum type="arabicPeriod"/>
            </a:pPr>
            <a:r>
              <a:rPr lang="ru-RU" altLang="ru-RU" sz="2444" dirty="0"/>
              <a:t>Расстояние до отопительных приборов не менее 1 м</a:t>
            </a:r>
          </a:p>
          <a:p>
            <a:pPr marL="592661" indent="-592661">
              <a:buFontTx/>
              <a:buAutoNum type="arabicPeriod"/>
            </a:pPr>
            <a:r>
              <a:rPr lang="ru-RU" altLang="ru-RU" sz="2444" dirty="0"/>
              <a:t>Расстояние до источников тепла с открытым огнем не менее 5 м 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1" y="-22929"/>
            <a:ext cx="4161014" cy="1920874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3111" dirty="0"/>
              <a:t>	</a:t>
            </a:r>
            <a:r>
              <a:rPr lang="ru-RU" altLang="ru-RU" sz="2667" dirty="0"/>
              <a:t>Баллоны должны быть защищены от солнца и осадков (максимальная температура корпуса баллона +45 </a:t>
            </a:r>
            <a:r>
              <a:rPr lang="ru-RU" altLang="ru-RU" sz="2667" dirty="0" err="1"/>
              <a:t>С</a:t>
            </a:r>
            <a:r>
              <a:rPr lang="ru-RU" altLang="ru-RU" sz="2667" baseline="30000" dirty="0" err="1"/>
              <a:t>0</a:t>
            </a:r>
            <a:r>
              <a:rPr lang="ru-RU" altLang="ru-RU" sz="2667" dirty="0"/>
              <a:t> ) </a:t>
            </a:r>
          </a:p>
        </p:txBody>
      </p:sp>
      <p:pic>
        <p:nvPicPr>
          <p:cNvPr id="36868" name="Picture 8" descr="15034_html_3298d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035" y="1985277"/>
            <a:ext cx="3920436" cy="382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0" descr="15034_html_m7a77d2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93" y="2137421"/>
            <a:ext cx="3680327" cy="357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456" y="193204"/>
            <a:ext cx="9793087" cy="5400600"/>
          </a:xfrm>
        </p:spPr>
        <p:txBody>
          <a:bodyPr>
            <a:noAutofit/>
          </a:bodyPr>
          <a:lstStyle/>
          <a:p>
            <a:pPr marL="0" indent="50799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Надежность оборудования рассчитывают и закладывают при проектировании, обеспечивают при изготовлении и поддерживают в условиях эксплуатации.</a:t>
            </a:r>
          </a:p>
          <a:p>
            <a:pPr marL="0" indent="507995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marL="0" indent="50799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При </a:t>
            </a:r>
            <a:r>
              <a:rPr lang="ru-RU" sz="1800" b="1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проектировании оборудования </a:t>
            </a:r>
            <a:r>
              <a:rPr lang="ru-RU" sz="1800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</a:t>
            </a:r>
            <a:r>
              <a:rPr lang="ru-RU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применительно к условиям эксплуатации выбирают конструкцию оптимальных форм и размеров, требуемой механической прочности и герметичности. Конструкционные материалы выбирают с учетом общих и специальных условий эксплуатации оборудования: давления, температуры, агрессивного воздействия среды и др. </a:t>
            </a:r>
          </a:p>
          <a:p>
            <a:pPr marL="0" indent="507995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marL="0" indent="50799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В процессе </a:t>
            </a:r>
            <a:r>
              <a:rPr lang="ru-RU" sz="1800" b="1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изготовления оборудования</a:t>
            </a:r>
            <a:r>
              <a:rPr lang="ru-RU" sz="1800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Получение заготовок высокого качества; применение современных технологических приемов, обеспечивающих качественное изготовление и сборку оборудования, применение процессов упрочняющей обработки для получения деталей с высоким сопротивлением износу в условиях эксплуатации; повышение точности изготовления деталей и сборки машин и аппаратов и т. д.</a:t>
            </a:r>
          </a:p>
          <a:p>
            <a:pPr marL="0" indent="507995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8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marL="0" indent="50799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В процессе </a:t>
            </a:r>
            <a:r>
              <a:rPr lang="ru-RU" sz="1800" b="1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эксплуатации</a:t>
            </a:r>
            <a:r>
              <a:rPr lang="ru-RU" sz="1800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надежность оборудования поддерживается строгим соблюдением заданных параметров рабочего режима, качественным обслуживанием и необходимым профилактическим обслуживанием.</a:t>
            </a:r>
            <a:endParaRPr lang="ru-R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448" y="193204"/>
            <a:ext cx="9829092" cy="54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/>
              <a:t>		Наполненные баллоны с насаженными на них башмаками хранятся в вертикальном положении. Для предохранения от падения баллоны устанавливают в специально оборудованные гнезда, клетки или </a:t>
            </a:r>
            <a:br>
              <a:rPr lang="ru-RU" dirty="0"/>
            </a:br>
            <a:r>
              <a:rPr lang="ru-RU" dirty="0"/>
              <a:t>ограждаются барьером.</a:t>
            </a:r>
          </a:p>
          <a:p>
            <a:pPr>
              <a:lnSpc>
                <a:spcPct val="120000"/>
              </a:lnSpc>
              <a:buNone/>
            </a:pPr>
            <a:r>
              <a:rPr lang="ru-RU" dirty="0"/>
              <a:t>		Баллоны без башмаков можно хранить в горизонтальном положении на деревянных рамах или стеллажах. При хранении на открытых площадках разрешается укладывать баллоны с башмаками в штабеля с прокладками из веревки, деревянных брусьев или резины между горизонтальными рядами. При этом высота штабелей не должна превышать 1,5 м. Вентили баллонов должны быть обращены в одну сторону.</a:t>
            </a:r>
          </a:p>
          <a:p>
            <a:pPr>
              <a:lnSpc>
                <a:spcPct val="120000"/>
              </a:lnSpc>
              <a:buNone/>
            </a:pPr>
            <a:r>
              <a:rPr lang="ru-RU" dirty="0"/>
              <a:t>		Хранят баллоны в одноэтажных складских помещениях с перекрытиями легкого типа, без чердаков, окна и двери которых открываются наружу. Стены, перегородки, покрытия складов выполняются из несгораемых материалов не ниже </a:t>
            </a:r>
            <a:r>
              <a:rPr lang="ru-RU" dirty="0" err="1"/>
              <a:t>II</a:t>
            </a:r>
            <a:r>
              <a:rPr lang="ru-RU" dirty="0"/>
              <a:t> степени огнестойкости. Для окон и дверей используют матовые стекла или закрашенные белой краской. Высота складских помещений должна быть не менее 3,25 м.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0" y="137583"/>
            <a:ext cx="4728987" cy="524404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667" dirty="0"/>
              <a:t>Наполненные и порожние баллоны хранят раздельно, обозначая места хранения соответствующими табличками 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5159376" y="137583"/>
            <a:ext cx="5000624" cy="524404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altLang="ru-RU" sz="2667" dirty="0"/>
              <a:t>Запрещается в местах хранения баллонов размещать легковоспламеняющиеся и горючие вещества </a:t>
            </a:r>
          </a:p>
        </p:txBody>
      </p:sp>
      <p:pic>
        <p:nvPicPr>
          <p:cNvPr id="38916" name="Picture 8" descr="15034_html_m3605d1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11" y="2377447"/>
            <a:ext cx="3680822" cy="315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0" descr="15034_html_2f9cc2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35" y="2057412"/>
            <a:ext cx="4079956" cy="351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278694" y="334667"/>
            <a:ext cx="4487333" cy="52705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altLang="ru-RU" sz="2000" dirty="0"/>
              <a:t>		Вентили должны быть направлены в одну сторону, высота штабелей не более 1,5 м 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5001618" y="334667"/>
            <a:ext cx="4974926" cy="540455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altLang="ru-RU" sz="2000" dirty="0"/>
              <a:t>		При вертикальном хранении баллоны устанавливают в </a:t>
            </a:r>
            <a:br>
              <a:rPr lang="ru-RU" altLang="ru-RU" sz="2000" dirty="0"/>
            </a:br>
            <a:r>
              <a:rPr lang="ru-RU" altLang="ru-RU" sz="2000" dirty="0"/>
              <a:t>специальные гнезда, клети, или ограждают барьером от падения </a:t>
            </a:r>
          </a:p>
        </p:txBody>
      </p:sp>
      <p:pic>
        <p:nvPicPr>
          <p:cNvPr id="37892" name="Picture 8" descr="15034_html_71cc2f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35" y="1724203"/>
            <a:ext cx="4159250" cy="366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0" descr="15034_html_m31a732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563" y="1857964"/>
            <a:ext cx="4640791" cy="353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500" y="257298"/>
            <a:ext cx="9515028" cy="54577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/>
              <a:t>Полы складов должны быть ровные с нескользкой поверхностью, а складов для баллонов с горючими газами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 с поверхностью из материалов, исключающих искрообразование при ударе о них какими-либо предметами.</a:t>
            </a:r>
          </a:p>
          <a:p>
            <a:pPr>
              <a:lnSpc>
                <a:spcPct val="120000"/>
              </a:lnSpc>
              <a:buNone/>
            </a:pPr>
            <a:r>
              <a:rPr lang="ru-RU" dirty="0"/>
              <a:t>Склады для баллонов оборудуют естественной или искусственной вентиляцией.</a:t>
            </a:r>
          </a:p>
          <a:p>
            <a:pPr>
              <a:lnSpc>
                <a:spcPct val="120000"/>
              </a:lnSpc>
              <a:buNone/>
            </a:pPr>
            <a:r>
              <a:rPr lang="ru-RU" dirty="0"/>
              <a:t>Склады для баллонов с </a:t>
            </a:r>
            <a:r>
              <a:rPr lang="ru-RU" dirty="0" err="1"/>
              <a:t>взрыво</a:t>
            </a:r>
            <a:r>
              <a:rPr lang="ru-RU" dirty="0"/>
              <a:t>- и пожароопасными газами располагают в зоне </a:t>
            </a:r>
            <a:r>
              <a:rPr lang="ru-RU" dirty="0" err="1"/>
              <a:t>молниезащиты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dirty="0"/>
              <a:t>Складское помещение для хранения баллонов разделяется несгораемыми стенами на отсеки, в каждом из которых допускается хранение не более 500 баллонов (40 л) с горючими или ядовитыми газами и не более 1000 баллонов (40 л) с негорючими и неядовитыми газами.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467" y="304271"/>
            <a:ext cx="9481053" cy="510645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222" dirty="0"/>
              <a:t>		</a:t>
            </a:r>
            <a:r>
              <a:rPr lang="ru-RU" sz="3222" b="1" dirty="0"/>
              <a:t>Перевозка </a:t>
            </a:r>
            <a:r>
              <a:rPr lang="ru-RU" sz="3222" dirty="0"/>
              <a:t>наполненных газами баллонов производится на </a:t>
            </a:r>
            <a:br>
              <a:rPr lang="ru-RU" sz="3222" dirty="0"/>
            </a:br>
            <a:r>
              <a:rPr lang="ru-RU" sz="3222" dirty="0"/>
              <a:t>рессорном транспорте или на автокарах в горизонтальном положении </a:t>
            </a:r>
            <a:br>
              <a:rPr lang="ru-RU" sz="3222" dirty="0"/>
            </a:br>
            <a:r>
              <a:rPr lang="ru-RU" sz="3222" dirty="0"/>
              <a:t>обязательно с прокладками между баллонами. В качестве прокладок применяются деревянные бруски с вырезанными гнездами для баллонов, а также веревочные или резиновые кольца толщиной не менее 25 мм (по два кольца на баллон) или другие прокладки, предохраняющие баллоны от ударов друг о друга. Все баллоны во время перевозки укладываются вентилями в одну сторону.</a:t>
            </a:r>
          </a:p>
          <a:p>
            <a:pPr>
              <a:lnSpc>
                <a:spcPct val="120000"/>
              </a:lnSpc>
              <a:buNone/>
            </a:pPr>
            <a:r>
              <a:rPr lang="ru-RU" sz="3222" dirty="0"/>
              <a:t>		Разрешается перевозка баллонов в специальных контейнерах, а также без контейнеров в вертикальном положении обязательно с прокладками между ними и ограждением от возможного падения.</a:t>
            </a:r>
          </a:p>
          <a:p>
            <a:pPr>
              <a:lnSpc>
                <a:spcPct val="120000"/>
              </a:lnSpc>
              <a:buNone/>
            </a:pPr>
            <a:r>
              <a:rPr lang="ru-RU" altLang="ru-RU" sz="3222" dirty="0"/>
              <a:t>		Допускается перевозка кислородных и ацетиленовых баллонов совместно.</a:t>
            </a:r>
          </a:p>
          <a:p>
            <a:pPr>
              <a:lnSpc>
                <a:spcPct val="120000"/>
              </a:lnSpc>
              <a:buNone/>
            </a:pPr>
            <a:endParaRPr lang="ru-RU" altLang="ru-RU" dirty="0"/>
          </a:p>
          <a:p>
            <a:pPr algn="ctr">
              <a:lnSpc>
                <a:spcPct val="120000"/>
              </a:lnSpc>
              <a:buNone/>
            </a:pPr>
            <a:r>
              <a:rPr lang="ru-RU" sz="3778" b="1" dirty="0">
                <a:solidFill>
                  <a:schemeClr val="accent2"/>
                </a:solidFill>
              </a:rPr>
              <a:t>Ручная переноска баллонов строго запрещена !!!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Tcy;&amp;iecy;&amp;lcy;&amp;iecy;&amp;zhcy;&amp;kcy;&amp;icy; &amp;rcy;&amp;ucy;&amp;chcy;&amp;ncy;&amp;ycy;&amp;iecy; &amp;dcy;&amp;lcy;&amp;yacy; &amp;bcy;&amp;ocy;&amp;chcy;&amp;iecy;&amp;kcy; 200&amp;lcy;,&amp;gcy;&amp;acy;&amp;zcy;&amp;ocy;&amp;vcy;&amp;ycy;&amp;khcy; &amp;bcy;&amp;acy;&amp;lcy;&amp;lcy;&amp;ocy;&amp;ncy;&amp;ocy;&amp;vcy;,&amp;lcy;&amp;iecy;&amp;scy;&amp;tcy;&amp;ncy;&amp;icy;&amp;chcy;&amp;ncy;&amp;ycy;&amp;iecy;,&amp;scy;&amp;kcy;&amp;lcy;&amp;acy;&amp;dcy;&amp;scy;&amp;kcy;&amp;icy;&amp;iecy; - &amp;Dcy;&amp;ocy;&amp;scy;&amp;kcy;&amp;acy; &amp;ocy;&amp;bcy;&amp;hardcy;&amp;yacy;&amp;vcy;&amp;lcy;&amp;iecy;&amp;ncy;&amp;icy;&amp;jcy;"/>
          <p:cNvPicPr>
            <a:picLocks noChangeAspect="1" noChangeArrowheads="1"/>
          </p:cNvPicPr>
          <p:nvPr/>
        </p:nvPicPr>
        <p:blipFill>
          <a:blip r:embed="rId2" cstate="print"/>
          <a:srcRect l="48431" b="11898"/>
          <a:stretch>
            <a:fillRect/>
          </a:stretch>
        </p:blipFill>
        <p:spPr bwMode="auto">
          <a:xfrm>
            <a:off x="839529" y="3097527"/>
            <a:ext cx="1972800" cy="25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15034_html_m38b0dc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04" y="337220"/>
            <a:ext cx="2727827" cy="30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15034_html_m7c0e86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225" y="217207"/>
            <a:ext cx="346865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479823" y="2297438"/>
            <a:ext cx="1959350" cy="485152"/>
          </a:xfrm>
          <a:prstGeom prst="rect">
            <a:avLst/>
          </a:prstGeom>
        </p:spPr>
        <p:txBody>
          <a:bodyPr vert="horz" lIns="101600" tIns="50800" rIns="101600" bIns="50800" rtlCol="0">
            <a:normAutofit/>
          </a:bodyPr>
          <a:lstStyle/>
          <a:p>
            <a:pPr marL="380996" indent="-380996" defTabSz="1015990">
              <a:spcBef>
                <a:spcPct val="20000"/>
              </a:spcBef>
              <a:defRPr/>
            </a:pPr>
            <a:r>
              <a:rPr lang="ru-RU" altLang="ru-RU" sz="2222" b="1" i="1" dirty="0"/>
              <a:t>1.</a:t>
            </a:r>
            <a:r>
              <a:rPr lang="ru-RU" altLang="ru-RU" sz="2222" i="1" dirty="0"/>
              <a:t> Хомуты </a:t>
            </a:r>
          </a:p>
        </p:txBody>
      </p:sp>
      <p:pic>
        <p:nvPicPr>
          <p:cNvPr id="6" name="Picture 8" descr="15034_html_m29c2a6a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5230" y="2620097"/>
            <a:ext cx="2211164" cy="299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194044" y="4684216"/>
            <a:ext cx="3771911" cy="720080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92500" lnSpcReduction="10000"/>
          </a:bodyPr>
          <a:lstStyle/>
          <a:p>
            <a:pPr algn="ctr" defTabSz="1015990">
              <a:spcBef>
                <a:spcPct val="0"/>
              </a:spcBef>
              <a:defRPr/>
            </a:pPr>
            <a:r>
              <a:rPr lang="ru-RU" altLang="ru-RU" sz="2222" i="1" dirty="0">
                <a:latin typeface="+mj-lt"/>
                <a:ea typeface="+mj-ea"/>
                <a:cs typeface="+mj-cs"/>
              </a:rPr>
              <a:t>Кантование на башмаке в наклонном положении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198929" y="142056"/>
            <a:ext cx="2720831" cy="7152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altLang="ru-RU" sz="2000" dirty="0"/>
              <a:t>Переносить баллоны </a:t>
            </a:r>
            <a:br>
              <a:rPr lang="ru-RU" altLang="ru-RU" sz="2000" dirty="0"/>
            </a:br>
            <a:r>
              <a:rPr lang="ru-RU" altLang="ru-RU" sz="2000" dirty="0"/>
              <a:t>на руках или на плече 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198928" y="5223355"/>
            <a:ext cx="4233000" cy="395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000" dirty="0"/>
              <a:t>Перекатывать баллоны по земле </a:t>
            </a:r>
          </a:p>
        </p:txBody>
      </p:sp>
      <p:pic>
        <p:nvPicPr>
          <p:cNvPr id="33796" name="Picture 8" descr="15034_html_107dfb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58" y="857278"/>
            <a:ext cx="2160239" cy="203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15034_html_m1ce701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29" y="3121313"/>
            <a:ext cx="2119671" cy="20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15034_html_m5b2ef5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0303" y="137198"/>
            <a:ext cx="2005229" cy="224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7240240" y="2377447"/>
            <a:ext cx="2720302" cy="960107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/>
          <a:p>
            <a:pPr algn="ctr" defTabSz="1015990">
              <a:spcBef>
                <a:spcPct val="20000"/>
              </a:spcBef>
              <a:defRPr/>
            </a:pPr>
            <a:r>
              <a:rPr lang="ru-RU" altLang="ru-RU" sz="2000" dirty="0"/>
              <a:t>Сбрасывать баллоны и ударять один о другой </a:t>
            </a:r>
          </a:p>
        </p:txBody>
      </p:sp>
      <p:pic>
        <p:nvPicPr>
          <p:cNvPr id="8" name="Picture 10" descr="15034_html_m2082a6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2165" y="3337554"/>
            <a:ext cx="2165758" cy="221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15034_html_m43dc8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520" y="137198"/>
            <a:ext cx="2123194" cy="227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475901" y="1507009"/>
            <a:ext cx="2892131" cy="814853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/>
          <a:p>
            <a:pPr defTabSz="101599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000" dirty="0"/>
              <a:t>Работать одному </a:t>
            </a:r>
            <a:br>
              <a:rPr lang="ru-RU" altLang="ru-RU" sz="2000" dirty="0"/>
            </a:br>
            <a:r>
              <a:rPr lang="ru-RU" altLang="ru-RU" sz="2000" dirty="0"/>
              <a:t>(должно участвовать </a:t>
            </a:r>
            <a:br>
              <a:rPr lang="ru-RU" altLang="ru-RU" sz="2000" dirty="0"/>
            </a:br>
            <a:r>
              <a:rPr lang="ru-RU" altLang="ru-RU" sz="2000" dirty="0"/>
              <a:t>не менее 2-х человек)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9681" y="2457456"/>
            <a:ext cx="5083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u="sng" dirty="0">
                <a:solidFill>
                  <a:srgbClr val="FF0000"/>
                </a:solidFill>
              </a:rPr>
              <a:t>СТРОГО  ЗАПРЕЩЕНО !!!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pic>
        <p:nvPicPr>
          <p:cNvPr id="13" name="Picture 10" descr="15034_html_6dac54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9598" y="3128394"/>
            <a:ext cx="1901871" cy="196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928787" y="4629525"/>
            <a:ext cx="2850660" cy="960107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/>
          <a:p>
            <a:pPr algn="r" defTabSz="1015990">
              <a:spcBef>
                <a:spcPct val="20000"/>
              </a:spcBef>
              <a:defRPr/>
            </a:pPr>
            <a:r>
              <a:rPr lang="ru-RU" altLang="ru-RU" sz="2000" dirty="0"/>
              <a:t>Подавать или удерживать баллон вентилем вниз 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4611011" y="3096990"/>
            <a:ext cx="2558988" cy="1440160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/>
          <a:p>
            <a:pPr defTabSz="101599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000" dirty="0"/>
              <a:t>Работать в промасленной одежде, рукавицах со следами масла, жира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1568" y="696737"/>
            <a:ext cx="7952432" cy="601486"/>
          </a:xfrm>
        </p:spPr>
        <p:txBody>
          <a:bodyPr>
            <a:normAutofit fontScale="90000"/>
          </a:bodyPr>
          <a:lstStyle/>
          <a:p>
            <a:r>
              <a:rPr lang="ru-RU" altLang="ru-RU" sz="4444" b="1" dirty="0"/>
              <a:t>Ацетиленовые   баллоны</a:t>
            </a:r>
          </a:p>
        </p:txBody>
      </p:sp>
      <p:pic>
        <p:nvPicPr>
          <p:cNvPr id="14340" name="Picture 4" descr="govnochist - &amp;Bcy;&amp;acy;&amp;lcy;&amp;lcy;&amp;o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0991" y="1737376"/>
            <a:ext cx="5219472" cy="34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111448" y="4620360"/>
            <a:ext cx="6952208" cy="963477"/>
          </a:xfrm>
        </p:spPr>
        <p:txBody>
          <a:bodyPr>
            <a:normAutofit fontScale="92500" lnSpcReduction="20000"/>
          </a:bodyPr>
          <a:lstStyle/>
          <a:p>
            <a:pPr algn="r" eaLnBrk="1" hangingPunct="1">
              <a:buNone/>
            </a:pPr>
            <a:r>
              <a:rPr lang="ru-RU" altLang="ru-RU" sz="2000" dirty="0"/>
              <a:t>Оборудование для газовой сварки и резки:</a:t>
            </a:r>
            <a:br>
              <a:rPr lang="ru-RU" altLang="ru-RU" sz="2000" dirty="0"/>
            </a:br>
            <a:r>
              <a:rPr lang="ru-RU" altLang="ru-RU" sz="2000" dirty="0"/>
              <a:t>ацетиленовый газовый баллон с ацетиленовым редуктором и кислородный газовый баллон с кислородным редуктором. 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3484893" y="2857500"/>
            <a:ext cx="367947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 err="1"/>
              <a:t>Ацетилено</a:t>
            </a:r>
            <a:r>
              <a:rPr lang="ru-RU" altLang="ru-RU" sz="2000" dirty="0"/>
              <a:t>-кислородное </a:t>
            </a:r>
            <a:br>
              <a:rPr lang="ru-RU" altLang="ru-RU" sz="2000" dirty="0"/>
            </a:br>
            <a:r>
              <a:rPr lang="ru-RU" altLang="ru-RU" sz="2000" dirty="0"/>
              <a:t>пламя </a:t>
            </a:r>
            <a:br>
              <a:rPr lang="ru-RU" altLang="ru-RU" sz="2000" dirty="0"/>
            </a:br>
            <a:r>
              <a:rPr lang="ru-RU" altLang="ru-RU" sz="2000" dirty="0"/>
              <a:t>(температура «ядра» 2621 °C) </a:t>
            </a:r>
          </a:p>
        </p:txBody>
      </p:sp>
      <p:pic>
        <p:nvPicPr>
          <p:cNvPr id="19460" name="Picture 8" descr="180px-%D0%90%D1%86%D0%B5%D1%82%D0%B8%D0%BB%D0%B5%D0%BD%D0%BE%D0%B2%D1%8B%D0%B9_%D0%B8_%D0%BA%D0%B8%D1%81%D0%BB%D0%BE%D1%80%D0%BE%D0%B4%D0%BD%D1%8B%D0%B9_%D0%B1%D0%B0%D0%BB%D0%BB%D0%BE%D0%BD_%D1%81_%D1%80%D0%B5%D0%B4%D1%83%D0%BA%D1%82%D0%BE%D1%80%D0%B0%D0%BC%D0%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241" y="3012328"/>
            <a:ext cx="2679732" cy="25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250px-%D0%90%D1%86%D0%B5%D1%82%D0%B8%D0%BB%D0%B5%D0%BD%D0%BE-%D0%BA%D0%B8%D1%81%D0%BB%D0%BE%D1%80%D0%BE%D0%B4%D0%BD%D0%BE%D0%B5_%D0%BF%D0%BB%D0%B0%D0%BC%D1%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458" y="2857500"/>
            <a:ext cx="3280364" cy="175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508" y="271666"/>
            <a:ext cx="9951974" cy="2293001"/>
          </a:xfrm>
          <a:prstGeom prst="rect">
            <a:avLst/>
          </a:prstGeom>
        </p:spPr>
        <p:txBody>
          <a:bodyPr vert="horz" lIns="101600" tIns="50800" rIns="101600" bIns="50800" rtlCol="0">
            <a:normAutofit fontScale="62500" lnSpcReduction="20000"/>
          </a:bodyPr>
          <a:lstStyle/>
          <a:p>
            <a:pPr marL="380996" indent="-380996" algn="ctr" defTabSz="1015990">
              <a:spcBef>
                <a:spcPct val="20000"/>
              </a:spcBef>
              <a:defRPr/>
            </a:pPr>
            <a:r>
              <a:rPr lang="ru-RU" altLang="ru-RU" sz="4444" b="1" dirty="0">
                <a:latin typeface="Segoe UI" panose="020B0502040204020203" pitchFamily="34" charset="0"/>
                <a:cs typeface="Segoe UI" panose="020B0502040204020203" pitchFamily="34" charset="0"/>
              </a:rPr>
              <a:t>Применение ацетилена:</a:t>
            </a:r>
            <a:endParaRPr lang="ru-RU" altLang="ru-RU" sz="4444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0996" indent="-380996" defTabSz="1015990">
              <a:spcBef>
                <a:spcPct val="20000"/>
              </a:spcBef>
              <a:defRPr/>
            </a:pPr>
            <a:r>
              <a:rPr lang="ru-RU" altLang="ru-RU" sz="3556" dirty="0">
                <a:latin typeface="Segoe UI" panose="020B0502040204020203" pitchFamily="34" charset="0"/>
                <a:cs typeface="Segoe UI" panose="020B0502040204020203" pitchFamily="34" charset="0"/>
              </a:rPr>
              <a:t>	- может применяться в качестве </a:t>
            </a:r>
            <a:r>
              <a:rPr lang="ru-RU" altLang="ru-RU" sz="3556" b="1" i="1" dirty="0">
                <a:latin typeface="Segoe UI" panose="020B0502040204020203" pitchFamily="34" charset="0"/>
                <a:cs typeface="Segoe UI" panose="020B0502040204020203" pitchFamily="34" charset="0"/>
              </a:rPr>
              <a:t>горючего</a:t>
            </a:r>
            <a:r>
              <a:rPr lang="ru-RU" altLang="ru-RU" sz="3556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3556" dirty="0">
                <a:latin typeface="Segoe UI" panose="020B0502040204020203" pitchFamily="34" charset="0"/>
                <a:cs typeface="Segoe UI" panose="020B0502040204020203" pitchFamily="34" charset="0"/>
              </a:rPr>
              <a:t>при газовой сварке </a:t>
            </a:r>
            <a:br>
              <a:rPr lang="ru-RU" altLang="ru-RU" sz="3556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3556" dirty="0">
                <a:latin typeface="Segoe UI" panose="020B0502040204020203" pitchFamily="34" charset="0"/>
                <a:cs typeface="Segoe UI" panose="020B0502040204020203" pitchFamily="34" charset="0"/>
              </a:rPr>
              <a:t>и резке металлов;</a:t>
            </a:r>
          </a:p>
          <a:p>
            <a:pPr marL="380996" indent="-380996" defTabSz="1015990">
              <a:spcBef>
                <a:spcPct val="20000"/>
              </a:spcBef>
              <a:defRPr/>
            </a:pPr>
            <a:r>
              <a:rPr lang="ru-RU" altLang="ru-RU" sz="3556" dirty="0">
                <a:latin typeface="Segoe UI" panose="020B0502040204020203" pitchFamily="34" charset="0"/>
                <a:cs typeface="Segoe UI" panose="020B0502040204020203" pitchFamily="34" charset="0"/>
              </a:rPr>
              <a:t>	- используется для </a:t>
            </a:r>
            <a:r>
              <a:rPr lang="ru-RU" altLang="ru-RU" sz="3556" b="1" i="1" dirty="0">
                <a:latin typeface="Segoe UI" panose="020B0502040204020203" pitchFamily="34" charset="0"/>
                <a:cs typeface="Segoe UI" panose="020B0502040204020203" pitchFamily="34" charset="0"/>
              </a:rPr>
              <a:t>синтеза</a:t>
            </a:r>
            <a:r>
              <a:rPr lang="ru-RU" altLang="ru-RU" sz="3556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3556" dirty="0">
                <a:latin typeface="Segoe UI" panose="020B0502040204020203" pitchFamily="34" charset="0"/>
                <a:cs typeface="Segoe UI" panose="020B0502040204020203" pitchFamily="34" charset="0"/>
              </a:rPr>
              <a:t>различных органических соединений (1,1,2,2-тетрахлорэтана и других его  хлорпроизводных, </a:t>
            </a:r>
            <a:r>
              <a:rPr lang="ru-RU" altLang="ru-RU" sz="3556" dirty="0" err="1">
                <a:latin typeface="Segoe UI" panose="020B0502040204020203" pitchFamily="34" charset="0"/>
                <a:cs typeface="Segoe UI" panose="020B0502040204020203" pitchFamily="34" charset="0"/>
              </a:rPr>
              <a:t>трихлорэтена</a:t>
            </a:r>
            <a:r>
              <a:rPr lang="ru-RU" altLang="ru-RU" sz="3556" dirty="0">
                <a:latin typeface="Segoe UI" panose="020B0502040204020203" pitchFamily="34" charset="0"/>
                <a:cs typeface="Segoe UI" panose="020B0502040204020203" pitchFamily="34" charset="0"/>
              </a:rPr>
              <a:t>, винилхлорида, поливинилхлорида (для изоляции проводов, изготовления плащей, искусственной кожи, труб и других продуктов)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458" y="1489348"/>
            <a:ext cx="9633070" cy="40154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alt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		При нормальных условиях - бесцветный газ, легче воздуха. Чистый 100 % ацетилен не обладает запахом, однако технический ацетилен содержит примеси, которые придают ему резкий запах. Мало растворим в воде, хорошо растворяется в ацетоне. </a:t>
            </a:r>
            <a:r>
              <a:rPr lang="ru-RU" altLang="ru-R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КПВ</a:t>
            </a:r>
            <a:r>
              <a:rPr lang="ru-RU" alt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 2,3 - 80,7 </a:t>
            </a:r>
            <a:r>
              <a:rPr lang="ru-RU" altLang="ru-RU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об.%</a:t>
            </a:r>
            <a:r>
              <a:rPr lang="ru-RU" alt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Может взрываться от удара, при нагреве до 50 °C или при сжатии до 1,4 </a:t>
            </a:r>
            <a:r>
              <a:rPr lang="ru-RU" altLang="ru-RU" sz="1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атм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при комнатной температуре. </a:t>
            </a:r>
          </a:p>
          <a:p>
            <a:pPr lvl="0">
              <a:lnSpc>
                <a:spcPct val="100000"/>
              </a:lnSpc>
              <a:buNone/>
              <a:defRPr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Струя ацетилена, выпущенная на открытый воздух, может загореться от малейшей искры, в том числе от разряда статического электричества с пальца руки. </a:t>
            </a:r>
          </a:p>
          <a:p>
            <a:pPr lvl="0">
              <a:lnSpc>
                <a:spcPct val="100000"/>
              </a:lnSpc>
              <a:buNone/>
              <a:defRPr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Ацетилен в баллонах крайне взрывоопасен, температура самовоспламенения 335 </a:t>
            </a:r>
            <a:r>
              <a:rPr lang="ru-RU" altLang="ru-RU" sz="18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С, а смесь ацетилена и кислорода воспламеняется при температуре выше 297 </a:t>
            </a:r>
            <a:r>
              <a:rPr lang="ru-RU" altLang="ru-RU" sz="18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ru-RU" altLang="ru-RU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Взрывоопасность уменьшается при разбавлении ацетилена другими газами, например азотом, метаном или пропаном.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487" y="254746"/>
            <a:ext cx="8424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СВОЙСТВА    АЦЕТИЛЕНА </a:t>
            </a:r>
            <a:br>
              <a:rPr lang="ru-RU" alt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и опасности при обращении с ацетиленом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9458" y="3577580"/>
            <a:ext cx="9761084" cy="2764813"/>
          </a:xfrm>
          <a:prstGeom prst="rect">
            <a:avLst/>
          </a:prstGeom>
        </p:spPr>
        <p:txBody>
          <a:bodyPr vert="horz" lIns="101600" tIns="50800" rIns="101600" bIns="50800" rtlCol="0">
            <a:normAutofit/>
          </a:bodyPr>
          <a:lstStyle/>
          <a:p>
            <a:pPr marL="380996" indent="-380996" defTabSz="1015990">
              <a:spcBef>
                <a:spcPct val="20000"/>
              </a:spcBef>
              <a:defRPr/>
            </a:pPr>
            <a:r>
              <a:rPr lang="ru-RU" altLang="ru-RU" sz="3111" dirty="0"/>
              <a:t>		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458" y="193204"/>
            <a:ext cx="9761084" cy="5400600"/>
          </a:xfrm>
        </p:spPr>
        <p:txBody>
          <a:bodyPr>
            <a:noAutofit/>
          </a:bodyPr>
          <a:lstStyle/>
          <a:p>
            <a:pPr marL="0" indent="507995" algn="just">
              <a:buNone/>
            </a:pPr>
            <a:r>
              <a:rPr lang="ru-RU" sz="18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Производственное оборудование должно отвечать требованиям безопасности </a:t>
            </a:r>
            <a:br>
              <a:rPr lang="ru-RU" sz="16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в течение всего периода эксплуатации:</a:t>
            </a:r>
          </a:p>
          <a:p>
            <a:pPr marL="0" indent="507995" algn="just">
              <a:buNone/>
            </a:pP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не загрязнять окружающую среду выбросами вредных веществ и вредных микроорганизмов;</a:t>
            </a:r>
          </a:p>
          <a:p>
            <a:pPr marL="0" indent="507995" algn="just">
              <a:buNone/>
            </a:pP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должно быть </a:t>
            </a:r>
            <a:r>
              <a:rPr lang="ru-RU" sz="1600" dirty="0" err="1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пожаро</a:t>
            </a: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взрывобезопасным;</a:t>
            </a:r>
          </a:p>
          <a:p>
            <a:pPr marL="0" indent="507995" algn="just">
              <a:buNone/>
            </a:pP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не должно оказывать опасное и вредное воздействие на организм человека на всех заданных режимах работы и предусмотренных условиях эксплуатации (воздействия влажности, механических колебаний, высоких и низких температур и давлений, агрессивных сред и т.д.) </a:t>
            </a:r>
          </a:p>
          <a:p>
            <a:pPr indent="507995" algn="just"/>
            <a:endParaRPr lang="ru-RU" sz="16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marL="0" indent="507995" algn="just">
              <a:buNone/>
            </a:pPr>
            <a:r>
              <a:rPr lang="ru-RU" sz="1800" b="1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Безопасность производственного оборудования обеспечивается:</a:t>
            </a:r>
          </a:p>
          <a:p>
            <a:pPr marL="0" indent="507995" algn="just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правильным выбором принципов действия и конструктивных схем, источников энергии, параметров рабочих процессов, системы управления и ее элементов;</a:t>
            </a:r>
          </a:p>
          <a:p>
            <a:pPr marL="0" indent="507995" algn="just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выбором комплектующих изделий и материалов для изготовления конструкций, а также применяемых при эксплуатации;</a:t>
            </a:r>
          </a:p>
          <a:p>
            <a:pPr marL="0" indent="507995" algn="just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выбором технологических процессов изготовления;</a:t>
            </a:r>
          </a:p>
          <a:p>
            <a:pPr marL="0" indent="507995" algn="just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применением встроенных в конструкцию средств защиты работающих, а также средств информации, предупреждающих о возникновении опасных (в том числе </a:t>
            </a:r>
            <a:r>
              <a:rPr lang="ru-RU" sz="1600" dirty="0" err="1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пожаровзрывоопасных</a:t>
            </a: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) ситуаций;</a:t>
            </a:r>
          </a:p>
          <a:p>
            <a:pPr marL="0" indent="507995" algn="just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надежностью конструкции и ее элементов;</a:t>
            </a:r>
          </a:p>
          <a:p>
            <a:pPr marL="0" indent="507995" algn="just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применением средств механизации, автоматизации и дистанционного управления и контроля;</a:t>
            </a:r>
          </a:p>
          <a:p>
            <a:pPr marL="0" indent="507995" algn="just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ru-RU" sz="1600" dirty="0"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выполнением эргономических требований;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7472" y="1417340"/>
            <a:ext cx="9505056" cy="416007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altLang="ru-RU" sz="3111" dirty="0"/>
              <a:t>	</a:t>
            </a:r>
            <a:r>
              <a:rPr lang="ru-RU" altLang="ru-RU" sz="3111" dirty="0">
                <a:latin typeface="Segoe UI" panose="020B0502040204020203" pitchFamily="34" charset="0"/>
                <a:cs typeface="Segoe UI" panose="020B0502040204020203" pitchFamily="34" charset="0"/>
              </a:rPr>
              <a:t>Учитывая взрывоопасность газа, при работе с ним определяются дополнительные меры безопасности, а именно:</a:t>
            </a:r>
            <a:br>
              <a:rPr lang="ru-RU" altLang="ru-RU" sz="311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3111" dirty="0">
                <a:latin typeface="Segoe UI" panose="020B0502040204020203" pitchFamily="34" charset="0"/>
                <a:cs typeface="Segoe UI" panose="020B0502040204020203" pitchFamily="34" charset="0"/>
              </a:rPr>
              <a:t>•    Непрерывный контроль воздуха рабочей среды на наличие газа, норма –  до 0,46%.</a:t>
            </a:r>
            <a:br>
              <a:rPr lang="ru-RU" altLang="ru-RU" sz="311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3111" dirty="0">
                <a:latin typeface="Segoe UI" panose="020B0502040204020203" pitchFamily="34" charset="0"/>
                <a:cs typeface="Segoe UI" panose="020B0502040204020203" pitchFamily="34" charset="0"/>
              </a:rPr>
              <a:t>•    Баллоны с ацетиленом при работе закрепляются в вертикальном положении, используется не искрящийся инструмент.</a:t>
            </a:r>
            <a:br>
              <a:rPr lang="ru-RU" altLang="ru-RU" sz="311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3111" dirty="0">
                <a:latin typeface="Segoe UI" panose="020B0502040204020203" pitchFamily="34" charset="0"/>
                <a:cs typeface="Segoe UI" panose="020B0502040204020203" pitchFamily="34" charset="0"/>
              </a:rPr>
              <a:t>•    В случае непроизвольного нагрева производится охлаждение водой, до остужения баллона.</a:t>
            </a:r>
            <a:br>
              <a:rPr lang="ru-RU" altLang="ru-RU" sz="311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3111" dirty="0">
                <a:latin typeface="Segoe UI" panose="020B0502040204020203" pitchFamily="34" charset="0"/>
                <a:cs typeface="Segoe UI" panose="020B0502040204020203" pitchFamily="34" charset="0"/>
              </a:rPr>
              <a:t>•    При отборе газа из баллона следует не допускать падение остаточного давления ниже 0,1 МПа. </a:t>
            </a:r>
          </a:p>
        </p:txBody>
      </p:sp>
      <p:sp>
        <p:nvSpPr>
          <p:cNvPr id="18435" name="AutoShape 3" descr="&amp;Acy;&amp;tscy;&amp;iecy;&amp;tcy;&amp;icy;&amp;lcy;&amp;iecy;&amp;ncy; &amp;vcy; &amp;bcy;&amp;acy;&amp;lcy;&amp;lcy;&amp;ocy;&amp;ncy;&amp;acy;&amp;khcy;"/>
          <p:cNvSpPr>
            <a:spLocks noChangeAspect="1" noChangeArrowheads="1"/>
          </p:cNvSpPr>
          <p:nvPr/>
        </p:nvSpPr>
        <p:spPr bwMode="auto">
          <a:xfrm>
            <a:off x="172861" y="-274872"/>
            <a:ext cx="338667" cy="2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199458" y="57190"/>
            <a:ext cx="8696966" cy="118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556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 при работе с ацетиленом</a:t>
            </a:r>
            <a:endParaRPr lang="ru-RU" sz="3556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2861" y="193204"/>
            <a:ext cx="9731675" cy="5400599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5100" dirty="0"/>
              <a:t>	</a:t>
            </a:r>
            <a:r>
              <a:rPr lang="ru-RU" altLang="ru-RU" sz="5100" b="1" dirty="0"/>
              <a:t>Ацетиленовые баллоны (ГОСТ 5948-51)</a:t>
            </a:r>
            <a:r>
              <a:rPr lang="ru-RU" altLang="ru-RU" sz="51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ru-RU" altLang="ru-RU" sz="2667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667" dirty="0"/>
              <a:t>	</a:t>
            </a:r>
            <a:r>
              <a:rPr lang="ru-RU" altLang="ru-RU" sz="3600" dirty="0"/>
              <a:t>Изготавливаются из бесшовных труб с толщиной стенки 7—8 мм.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600" dirty="0"/>
              <a:t>	Окрашиваются в белый цвет и имеют надпись </a:t>
            </a:r>
            <a:r>
              <a:rPr lang="ru-RU" altLang="ru-RU" sz="3600" dirty="0">
                <a:solidFill>
                  <a:srgbClr val="FF0000"/>
                </a:solidFill>
              </a:rPr>
              <a:t>«Ацетилен» </a:t>
            </a:r>
            <a:r>
              <a:rPr lang="ru-RU" altLang="ru-RU" sz="3600" dirty="0"/>
              <a:t>красными буквами.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4400" b="1" dirty="0" err="1"/>
              <a:t>Р</a:t>
            </a:r>
            <a:r>
              <a:rPr lang="ru-RU" altLang="ru-RU" sz="4400" dirty="0"/>
              <a:t> </a:t>
            </a:r>
            <a:r>
              <a:rPr lang="ru-RU" altLang="ru-RU" sz="4400" baseline="-25000" dirty="0"/>
              <a:t>раб</a:t>
            </a:r>
            <a:r>
              <a:rPr lang="ru-RU" altLang="ru-RU" sz="4400" dirty="0"/>
              <a:t> = 1,6 </a:t>
            </a:r>
            <a:r>
              <a:rPr lang="ru-RU" altLang="ru-RU" sz="4400" dirty="0" err="1"/>
              <a:t>Мпа</a:t>
            </a:r>
            <a:endParaRPr lang="ru-RU" altLang="ru-RU" sz="4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200" dirty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200" dirty="0"/>
              <a:t>	</a:t>
            </a:r>
            <a:r>
              <a:rPr lang="ru-RU" altLang="ru-RU" sz="3600" dirty="0"/>
              <a:t>Внутри ацетиленовый баллон заполнен специальной пористой массой, пропитанной ацетоном, в котором хорошо растворяется ацетилен (один объем ацетона при давлении в одну атмосферу и комнатной температуре растворяет 23 объема ацетилена).</a:t>
            </a:r>
            <a:endParaRPr lang="ru-RU" altLang="ru-RU" sz="36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200" dirty="0"/>
              <a:t>	</a:t>
            </a:r>
            <a:r>
              <a:rPr lang="ru-RU" altLang="ru-RU" sz="3600" dirty="0"/>
              <a:t>В качества пористой массы применяется березовый активизированный уголь. Состояние пористой массы в баллоне проверяется заводом-наполнителем ежегодно.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2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200" dirty="0"/>
              <a:t>	</a:t>
            </a:r>
            <a:r>
              <a:rPr lang="ru-RU" altLang="ru-RU" sz="3600" dirty="0"/>
              <a:t>Растворение ацетилена в ацетоне делается с целью увеличения количества ацетилена, вмещающегося в баллоне.</a:t>
            </a:r>
          </a:p>
        </p:txBody>
      </p:sp>
      <p:sp>
        <p:nvSpPr>
          <p:cNvPr id="20483" name="AutoShape 3" descr="&amp;Acy;&amp;tscy;&amp;iecy;&amp;tcy;&amp;icy;&amp;lcy;&amp;iecy;&amp;ncy; &amp;vcy; &amp;bcy;&amp;acy;&amp;lcy;&amp;lcy;&amp;ocy;&amp;ncy;&amp;acy;&amp;khcy;"/>
          <p:cNvSpPr>
            <a:spLocks noChangeAspect="1" noChangeArrowheads="1"/>
          </p:cNvSpPr>
          <p:nvPr/>
        </p:nvSpPr>
        <p:spPr bwMode="auto">
          <a:xfrm>
            <a:off x="172861" y="-274872"/>
            <a:ext cx="338667" cy="2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z="20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99458" y="845542"/>
            <a:ext cx="9601067" cy="47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  <a:spAutoFit/>
          </a:bodyPr>
          <a:lstStyle/>
          <a:p>
            <a:pPr indent="500939" defTabSz="101599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Производится на ацетиленовых наполнительных станциях </a:t>
            </a:r>
            <a:b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не реже чем через 5 лет и состоит из:</a:t>
            </a:r>
          </a:p>
          <a:p>
            <a:pPr indent="500939" defTabSz="101599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	- осмотра наружной поверхности, </a:t>
            </a:r>
            <a:b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	- проверки пористой массы;</a:t>
            </a:r>
            <a:b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  <a:ea typeface="Times New Roman" pitchFamily="18" charset="0"/>
                <a:cs typeface="Segoe UI" panose="020B0502040204020203" pitchFamily="34" charset="0"/>
              </a:rPr>
              <a:t> 	- проведения пневматического испытания.</a:t>
            </a:r>
          </a:p>
          <a:p>
            <a:pPr indent="500939" algn="just" defTabSz="101599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0000"/>
              </a:solidFill>
              <a:latin typeface="Segoe UI" panose="020B0502040204020203" pitchFamily="34" charset="0"/>
              <a:ea typeface="Times New Roman" pitchFamily="18" charset="0"/>
              <a:cs typeface="Segoe UI" panose="020B0502040204020203" pitchFamily="34" charset="0"/>
            </a:endParaRPr>
          </a:p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	При удовлетворительном состоянии пористой массы на каждом баллоне выбивается: год и месяц проверки пористой массы; клеймо наполнительной станции; клеймо с изображением букв Пм, удостоверяющее проверку пористой массы.</a:t>
            </a:r>
          </a:p>
          <a:p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	Баллоны для ацетилена, наполненные пористой массой, испытывают азотом под давлением 3,5 МПа (35 кгс/</a:t>
            </a:r>
            <a:r>
              <a:rPr 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см</a:t>
            </a:r>
            <a:r>
              <a:rPr lang="ru-RU" sz="2000" baseline="30000" dirty="0" err="1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). Чистота азота должна быть не ниже 97 % по объему. При этом баллон должен быть погружен в воду на глубину 1 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458" y="57189"/>
            <a:ext cx="9761084" cy="571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11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Освидетельствование ацетиленовых баллонов</a:t>
            </a:r>
            <a:endParaRPr lang="ru-RU" sz="3111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>
          <a:xfrm>
            <a:off x="310909" y="2687709"/>
            <a:ext cx="4512501" cy="1552587"/>
          </a:xfrm>
          <a:noFill/>
          <a:ln w="76200" cmpd="tri">
            <a:solidFill>
              <a:srgbClr val="FF9966"/>
            </a:solidFill>
          </a:ln>
        </p:spPr>
      </p:pic>
      <p:pic>
        <p:nvPicPr>
          <p:cNvPr id="5222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>
          <a:xfrm>
            <a:off x="5079999" y="3753820"/>
            <a:ext cx="4720525" cy="1135549"/>
          </a:xfrm>
          <a:noFill/>
          <a:ln w="76200" cmpd="tri">
            <a:solidFill>
              <a:srgbClr val="FF9966"/>
            </a:solidFill>
          </a:ln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98684" y="121196"/>
            <a:ext cx="9681849" cy="246554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00939" algn="ctr"/>
            <a:r>
              <a:rPr lang="ru-RU" altLang="ru-RU" sz="3111" b="1" dirty="0"/>
              <a:t>Цистерны и бочки для перевозки сжиженных газов</a:t>
            </a:r>
          </a:p>
          <a:p>
            <a:pPr indent="500939" algn="ctr"/>
            <a:endParaRPr lang="ru-RU" altLang="ru-RU" sz="2000" b="1" dirty="0"/>
          </a:p>
          <a:p>
            <a:pPr indent="500939" algn="just"/>
            <a:r>
              <a:rPr lang="ru-RU" altLang="ru-RU" b="1" dirty="0"/>
              <a:t>Цистерной называют</a:t>
            </a:r>
            <a:r>
              <a:rPr lang="ru-RU" altLang="ru-RU" dirty="0"/>
              <a:t> сосуд, постоянно установленный на раме железнодорожной платформы или на шасси автомобиля, а бочкой – сосуд цилиндрической формы, который можно перекатывать с одного места на другое и ставить на торцы без дополнительных опор.</a:t>
            </a:r>
          </a:p>
        </p:txBody>
      </p:sp>
      <p:sp>
        <p:nvSpPr>
          <p:cNvPr id="52229" name="Text Box 11"/>
          <p:cNvSpPr txBox="1">
            <a:spLocks noChangeArrowheads="1"/>
          </p:cNvSpPr>
          <p:nvPr/>
        </p:nvSpPr>
        <p:spPr bwMode="auto">
          <a:xfrm>
            <a:off x="278696" y="4990337"/>
            <a:ext cx="9521472" cy="646331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00939" algn="just"/>
            <a:r>
              <a:rPr lang="ru-RU" altLang="ru-RU" b="1" dirty="0"/>
              <a:t>Пример нанесения надписей и отличительных полос на автомобильные цистерны для перевозки сжиженных газов:</a:t>
            </a:r>
            <a:r>
              <a:rPr lang="ru-RU" altLang="ru-RU" dirty="0"/>
              <a:t> цвет букв черный, полос – красный.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2-3-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278695" y="316031"/>
            <a:ext cx="9602611" cy="4474398"/>
          </a:xfrm>
          <a:noFill/>
          <a:ln w="76200" cmpd="tri">
            <a:solidFill>
              <a:srgbClr val="FF9966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684255" y="1258644"/>
            <a:ext cx="6437953" cy="701053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61961" fontAlgn="base">
              <a:spcAft>
                <a:spcPct val="0"/>
              </a:spcAft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1961" fontAlgn="base">
              <a:spcAft>
                <a:spcPct val="0"/>
              </a:spcAft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1961" fontAlgn="base">
              <a:spcAft>
                <a:spcPct val="0"/>
              </a:spcAft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1961" fontAlgn="base">
              <a:spcAft>
                <a:spcPct val="0"/>
              </a:spcAft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1961" fontAlgn="base">
              <a:spcAft>
                <a:spcPct val="0"/>
              </a:spcAft>
              <a:defRPr/>
            </a:pP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1961" fontAlgn="base">
              <a:spcAft>
                <a:spcPct val="0"/>
              </a:spcAft>
              <a:defRPr/>
            </a:pPr>
            <a:b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99503" y="197713"/>
            <a:ext cx="6437953" cy="710109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761961" fontAlgn="base">
              <a:spcAft>
                <a:spcPct val="0"/>
              </a:spcAft>
              <a:defRPr/>
            </a:pPr>
            <a:r>
              <a:rPr lang="ru-RU" sz="2667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3. Инженерные основы промышленной безопасности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1183" y="1198149"/>
            <a:ext cx="8288319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1325" y="5296962"/>
            <a:ext cx="989642" cy="304271"/>
          </a:xfrm>
        </p:spPr>
        <p:txBody>
          <a:bodyPr/>
          <a:lstStyle/>
          <a:p>
            <a:pPr defTabSz="761961" fontAlgn="base">
              <a:spcBef>
                <a:spcPct val="0"/>
              </a:spcBef>
              <a:spcAft>
                <a:spcPct val="0"/>
              </a:spcAft>
              <a:defRPr/>
            </a:pPr>
            <a:fld id="{9DD0990C-240E-4F6D-96E9-50DBAF192F56}" type="slidenum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761961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491" y="197713"/>
            <a:ext cx="564217" cy="1000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637" y="2321679"/>
            <a:ext cx="878672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Сосуды, работающие под давлением. </a:t>
            </a:r>
          </a:p>
          <a:p>
            <a:pPr defTabSz="7619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Баллоны.</a:t>
            </a:r>
          </a:p>
          <a:p>
            <a:pPr defTabSz="7619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Трубопроводы.</a:t>
            </a:r>
          </a:p>
          <a:p>
            <a:pPr defTabSz="7619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Компрессоры.</a:t>
            </a:r>
          </a:p>
          <a:p>
            <a:pPr defTabSz="76196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Газгольдеры.</a:t>
            </a:r>
          </a:p>
          <a:p>
            <a:pPr defTabSz="76196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C080AB-B40B-4F2A-BA52-49366EF395BF}"/>
              </a:ext>
            </a:extLst>
          </p:cNvPr>
          <p:cNvSpPr txBox="1"/>
          <p:nvPr/>
        </p:nvSpPr>
        <p:spPr>
          <a:xfrm>
            <a:off x="2436397" y="3900277"/>
            <a:ext cx="50813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1961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500" dirty="0">
              <a:solidFill>
                <a:prstClr val="black"/>
              </a:solidFill>
              <a:latin typeface="Segoe UI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27800-063F-4637-84C2-ED7705C8EE4B}"/>
              </a:ext>
            </a:extLst>
          </p:cNvPr>
          <p:cNvSpPr txBox="1"/>
          <p:nvPr/>
        </p:nvSpPr>
        <p:spPr>
          <a:xfrm>
            <a:off x="599502" y="1340910"/>
            <a:ext cx="7760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619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эксплуатации сосудов и аппаратов,</a:t>
            </a:r>
            <a:b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работающих под давлением</a:t>
            </a:r>
          </a:p>
        </p:txBody>
      </p:sp>
    </p:spTree>
    <p:extLst>
      <p:ext uri="{BB962C8B-B14F-4D97-AF65-F5344CB8AC3E}">
        <p14:creationId xmlns:p14="http://schemas.microsoft.com/office/powerpoint/2010/main" val="368002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456" y="193205"/>
            <a:ext cx="9793088" cy="5328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		</a:t>
            </a:r>
            <a:r>
              <a:rPr lang="ru-RU" b="1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Сосуды</a:t>
            </a:r>
            <a:r>
              <a:rPr lang="ru-RU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  <a:sym typeface="Symbol"/>
              </a:rPr>
              <a:t>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герметически закрытые емкости, предназначенные </a:t>
            </a:r>
            <a:b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для ведения химических, тепловых и других технологических процессов, а также для хранения и транспортирования </a:t>
            </a:r>
            <a:b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газообразных, жидких и других веществ. Границей сосуда являются входные и выходные штуцера.</a:t>
            </a:r>
          </a:p>
          <a:p>
            <a:pPr>
              <a:lnSpc>
                <a:spcPct val="110000"/>
              </a:lnSpc>
              <a:buNone/>
            </a:pPr>
            <a:endParaRPr lang="ru-RU" sz="19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 algn="just">
              <a:lnSpc>
                <a:spcPct val="11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Основная опасность при их эксплуатации заключается в возможности их разрушения при внезапном адиабатическом расширении газов и паров (физический взрыв). При физическом взрыве энергия сжатой среды реализуется в кинетическую энергию осколков разрушенного сосуда и ударную волну.</a:t>
            </a:r>
          </a:p>
          <a:p>
            <a:pPr indent="500234" algn="just">
              <a:lnSpc>
                <a:spcPct val="110000"/>
              </a:lnSpc>
              <a:buNone/>
            </a:pPr>
            <a:endParaRPr lang="ru-RU" sz="1900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500234" algn="just">
              <a:lnSpc>
                <a:spcPct val="11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Особенно опасны взрывы сосудов, содержащих горючую среду, так как осколки резервуаров большой массы разлетаются на значительные расстояния и при падении на здания, технологическое оборудование и емкости вызывают разрушения, новые очаги пожара, гибель людей.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56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Причины аварий и взрывов сосудов</a:t>
            </a:r>
            <a:endParaRPr lang="ru-RU" sz="3556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99528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несоответствие конструкции сосуда максимально допустимому давлению и температуре;</a:t>
            </a:r>
            <a:endParaRPr lang="ru-RU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499528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превышение давления сверх предельного;</a:t>
            </a:r>
            <a:endParaRPr lang="ru-RU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499528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потеря механической прочности (внутренние дефекты металла, коррозия);</a:t>
            </a:r>
            <a:endParaRPr lang="ru-RU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499528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несоблюдение установленного режима работ – технологического режима;</a:t>
            </a:r>
            <a:endParaRPr lang="ru-RU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499528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недостаточная квалификация обслуживающего персонала;</a:t>
            </a:r>
            <a:endParaRPr lang="ru-RU" dirty="0"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indent="499528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- отсутствие технического надзора.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456" y="121196"/>
            <a:ext cx="9721080" cy="5616624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44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Общие требования безопасности </a:t>
            </a:r>
            <a:br>
              <a:rPr lang="ru-RU" sz="44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4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к сосудам и аппаратам работающим под давлением определены  Федеральными нормами и правила в области промышленной безопасности </a:t>
            </a:r>
            <a:br>
              <a:rPr lang="ru-RU" sz="4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4400" b="1" i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«Правила промышленной безопасности опасных производственных объектов, на которых используется оборудование, работающее под избыточным давлением»</a:t>
            </a:r>
            <a:r>
              <a:rPr lang="ru-RU" sz="4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, </a:t>
            </a:r>
            <a:br>
              <a:rPr lang="ru-RU" sz="4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4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утвержденные приказом Федеральной службы по экологическому, технологическому и атомному надзору от 25 марта 2014 г. № 116,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содержат требования безопасной эксплуатации оборудования, направлены на обеспечение промышленной безопасности, предупреждение аварий, инцидентов, производственного травматизма на объектах при использовании оборудования, работающего под избыточным давлением более 0,07 МПа:</a:t>
            </a:r>
            <a:br>
              <a:rPr lang="ru-RU" sz="3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3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а) пара, газа (в газообразном, сжиженном состоянии);</a:t>
            </a:r>
            <a:br>
              <a:rPr lang="ru-RU" sz="3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3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б) воды при температуре более 115 °C;</a:t>
            </a:r>
            <a:br>
              <a:rPr lang="ru-RU" sz="3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3400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в) иных жидкостей при температуре, превышающей температуру их кипения при избыточном давлении 0,07 МПа.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400" b="1" dirty="0">
                <a:solidFill>
                  <a:srgbClr val="00000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которые заключаются в следующем:</a:t>
            </a:r>
            <a:endParaRPr lang="ru-RU" sz="3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от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от" id="{DF520602-77A6-4B5E-B79C-040841B9D14B}" vid="{B53E423F-012A-46C6-B09E-A6E41B858C31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лот</Template>
  <TotalTime>6418</TotalTime>
  <Words>4324</Words>
  <Application>Microsoft Office PowerPoint</Application>
  <PresentationFormat>Произвольный</PresentationFormat>
  <Paragraphs>320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54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Open Sans</vt:lpstr>
      <vt:lpstr>Segoe UI</vt:lpstr>
      <vt:lpstr>Segoe UI Semibold</vt:lpstr>
      <vt:lpstr>Times New Roman</vt:lpstr>
      <vt:lpstr>лот</vt:lpstr>
      <vt:lpstr>1_Тема Office</vt:lpstr>
      <vt:lpstr>2_Тема Office</vt:lpstr>
      <vt:lpstr>Презентация PowerPoint</vt:lpstr>
      <vt:lpstr>Классификация технологического оборудования</vt:lpstr>
      <vt:lpstr>Общие требования безопасности и надежности  производственного оборудования</vt:lpstr>
      <vt:lpstr> </vt:lpstr>
      <vt:lpstr> </vt:lpstr>
      <vt:lpstr>Презентация PowerPoint</vt:lpstr>
      <vt:lpstr> </vt:lpstr>
      <vt:lpstr>Причины аварий и взрывов сосудов</vt:lpstr>
      <vt:lpstr> </vt:lpstr>
      <vt:lpstr> </vt:lpstr>
      <vt:lpstr> </vt:lpstr>
      <vt:lpstr> </vt:lpstr>
      <vt:lpstr>4. Сосуды, работающие под давлением снабжаются  арматурой,  контрольно-измерительными приборами и предохранительными устройствами.</vt:lpstr>
      <vt:lpstr> </vt:lpstr>
      <vt:lpstr> </vt:lpstr>
      <vt:lpstr> </vt:lpstr>
      <vt:lpstr>Наружный и внутренний осмотры </vt:lpstr>
      <vt:lpstr> </vt:lpstr>
      <vt:lpstr> </vt:lpstr>
      <vt:lpstr>Безопасность работы сосудов</vt:lpstr>
      <vt:lpstr> </vt:lpstr>
      <vt:lpstr>Аварийная остановка сосуда </vt:lpstr>
      <vt:lpstr>Презентация PowerPoint</vt:lpstr>
      <vt:lpstr>Презентация PowerPoint</vt:lpstr>
      <vt:lpstr>Презентация PowerPoint</vt:lpstr>
      <vt:lpstr>Презентация PowerPoint</vt:lpstr>
      <vt:lpstr> На космических аппаратах могут применяться баллоны высокого давления сферической формы.  Получают распространение баллоны из армированного стеклопластика для хранения сжиженных углеводородных газов. </vt:lpstr>
      <vt:lpstr>Причины взрывов баллонов:</vt:lpstr>
      <vt:lpstr>Презентация PowerPoint</vt:lpstr>
      <vt:lpstr>Маркировка.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Стенд для испытания баллонов  (азотных, углекислотных, кислородных, пропановых, …) </vt:lpstr>
      <vt:lpstr>Эксплуатация, хранение и транспортирование баллонов.</vt:lpstr>
      <vt:lpstr> </vt:lpstr>
      <vt:lpstr>Презентация PowerPoint</vt:lpstr>
      <vt:lpstr> 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Ацетиленовые   баллоны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 ТЕХНОЛОГИЧЕСКОГО ОБОРУДОВАНИЯ</dc:title>
  <dc:creator>QuantumEpoch</dc:creator>
  <cp:lastModifiedBy>Шушпанов Александр Николаевич</cp:lastModifiedBy>
  <cp:revision>29</cp:revision>
  <dcterms:created xsi:type="dcterms:W3CDTF">2020-03-25T11:53:31Z</dcterms:created>
  <dcterms:modified xsi:type="dcterms:W3CDTF">2022-11-28T08:31:36Z</dcterms:modified>
</cp:coreProperties>
</file>