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9" r:id="rId5"/>
    <p:sldId id="264" r:id="rId6"/>
    <p:sldId id="260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2A1BB8-65D2-1F13-E595-5B025C0A6283}" v="364" dt="2020-05-20T13:18:07.800"/>
    <p1510:client id="{A1FE543C-F998-A5C3-8AC2-D5E58E235F69}" v="365" dt="2020-05-20T15:10:44.8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6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4426AB7-D619-4515-962A-BC83909EC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F62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E47DF98-723F-4AAC-ABCF-CACBC438F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A29FC7C-9308-4FDE-8DCA-405668055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895600" y="5768204"/>
            <a:ext cx="6400800" cy="0"/>
          </a:xfrm>
          <a:prstGeom prst="line">
            <a:avLst/>
          </a:prstGeom>
          <a:ln>
            <a:solidFill>
              <a:srgbClr val="3F62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9980" y="4277356"/>
            <a:ext cx="9966960" cy="1560320"/>
          </a:xfrm>
        </p:spPr>
        <p:txBody>
          <a:bodyPr>
            <a:normAutofit/>
          </a:bodyPr>
          <a:lstStyle/>
          <a:p>
            <a:r>
              <a:rPr lang="ru-RU" sz="5800">
                <a:solidFill>
                  <a:srgbClr val="3F6267"/>
                </a:solidFill>
                <a:cs typeface="Calibri Light"/>
              </a:rPr>
              <a:t>Создание подсистем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09530" y="5799489"/>
            <a:ext cx="8767860" cy="440822"/>
          </a:xfrm>
        </p:spPr>
        <p:txBody>
          <a:bodyPr>
            <a:normAutofit/>
          </a:bodyPr>
          <a:lstStyle/>
          <a:p>
            <a:endParaRPr lang="ru-RU" sz="2000">
              <a:solidFill>
                <a:srgbClr val="3F6267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B0C5B60-BB00-4887-9C19-8B5FC6A052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003" r="1" b="1"/>
          <a:stretch/>
        </p:blipFill>
        <p:spPr>
          <a:xfrm>
            <a:off x="243840" y="256540"/>
            <a:ext cx="11704320" cy="376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65EF3C-CFC2-4E95-A5F8-7880750C2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Subsystem - подсистемы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5AAC6-25FC-424F-8CB5-A10BAA934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ru-RU" sz="1300">
                <a:ea typeface="+mn-lt"/>
                <a:cs typeface="+mn-lt"/>
              </a:rPr>
              <a:t>По мере увеличения размера и сложности модели ее можно упростить, сгруппировав блоки на подсистемы.</a:t>
            </a:r>
            <a:endParaRPr lang="en-US" sz="1300"/>
          </a:p>
          <a:p>
            <a:pPr marL="0" indent="0">
              <a:buNone/>
            </a:pPr>
            <a:r>
              <a:rPr lang="ru-RU" sz="1300">
                <a:ea typeface="+mn-lt"/>
                <a:cs typeface="+mn-lt"/>
              </a:rPr>
              <a:t>Подсистема - это фрагмент </a:t>
            </a:r>
            <a:r>
              <a:rPr lang="ru-RU" sz="1300" b="1" err="1">
                <a:ea typeface="+mn-lt"/>
                <a:cs typeface="+mn-lt"/>
              </a:rPr>
              <a:t>Simulink</a:t>
            </a:r>
            <a:r>
              <a:rPr lang="ru-RU" sz="1300">
                <a:ea typeface="+mn-lt"/>
                <a:cs typeface="+mn-lt"/>
              </a:rPr>
              <a:t>-модели, оформленный в виде отдельного блока. </a:t>
            </a:r>
            <a:endParaRPr lang="ru-RU" sz="1300">
              <a:cs typeface="Calibri"/>
            </a:endParaRPr>
          </a:p>
          <a:p>
            <a:pPr marL="0" indent="0">
              <a:buNone/>
            </a:pPr>
            <a:r>
              <a:rPr lang="ru-RU" sz="1300">
                <a:ea typeface="+mn-lt"/>
                <a:cs typeface="+mn-lt"/>
              </a:rPr>
              <a:t>Использование подсистем при составлении модели имеет следующие положительные стороны:</a:t>
            </a:r>
            <a:endParaRPr lang="ru-RU" sz="1300">
              <a:cs typeface="Calibri" panose="020F0502020204030204"/>
            </a:endParaRPr>
          </a:p>
          <a:p>
            <a:r>
              <a:rPr lang="ru-RU" sz="1300">
                <a:ea typeface="+mn-lt"/>
                <a:cs typeface="+mn-lt"/>
              </a:rPr>
              <a:t>Уменьшает количество одновременно отображаемых блоков на экране, что облегчает восприятие модели (в идеале модель полностью должна отображаться на экране монитора).</a:t>
            </a:r>
            <a:endParaRPr lang="ru-RU" sz="1300">
              <a:cs typeface="Calibri"/>
            </a:endParaRPr>
          </a:p>
          <a:p>
            <a:r>
              <a:rPr lang="ru-RU" sz="1300">
                <a:ea typeface="+mn-lt"/>
                <a:cs typeface="+mn-lt"/>
              </a:rPr>
              <a:t>Позволяет создавать и отлаживать фрагменты модели по отдельности, что повышает технологичность создания модели.</a:t>
            </a:r>
            <a:endParaRPr lang="ru-RU" sz="1300">
              <a:cs typeface="Calibri"/>
            </a:endParaRPr>
          </a:p>
          <a:p>
            <a:r>
              <a:rPr lang="ru-RU" sz="1300">
                <a:ea typeface="+mn-lt"/>
                <a:cs typeface="+mn-lt"/>
              </a:rPr>
              <a:t>Позволяет создавать собственные библиотеки.</a:t>
            </a:r>
            <a:endParaRPr lang="ru-RU" sz="1300">
              <a:cs typeface="Calibri"/>
            </a:endParaRPr>
          </a:p>
          <a:p>
            <a:r>
              <a:rPr lang="ru-RU" sz="1300">
                <a:ea typeface="+mn-lt"/>
                <a:cs typeface="+mn-lt"/>
              </a:rPr>
              <a:t>Дает возможность синхронизации параллельно работающих подсистем.</a:t>
            </a:r>
            <a:endParaRPr lang="ru-RU" sz="1300">
              <a:cs typeface="Calibri"/>
            </a:endParaRPr>
          </a:p>
          <a:p>
            <a:r>
              <a:rPr lang="ru-RU" sz="1300">
                <a:ea typeface="+mn-lt"/>
                <a:cs typeface="+mn-lt"/>
              </a:rPr>
              <a:t>Позволяет включать в модель собственные справочные средства.</a:t>
            </a:r>
            <a:endParaRPr lang="ru-RU" sz="1300">
              <a:cs typeface="Calibri"/>
            </a:endParaRPr>
          </a:p>
          <a:p>
            <a:r>
              <a:rPr lang="ru-RU" sz="1300">
                <a:ea typeface="+mn-lt"/>
                <a:cs typeface="+mn-lt"/>
              </a:rPr>
              <a:t>Дает возможность связывать подсистему с каким-либо </a:t>
            </a:r>
            <a:r>
              <a:rPr lang="ru-RU" sz="1300" b="1">
                <a:ea typeface="+mn-lt"/>
                <a:cs typeface="+mn-lt"/>
              </a:rPr>
              <a:t>m</a:t>
            </a:r>
            <a:r>
              <a:rPr lang="ru-RU" sz="1300">
                <a:ea typeface="+mn-lt"/>
                <a:cs typeface="+mn-lt"/>
              </a:rPr>
              <a:t>-файлом, обеспечивая запуск этого файла при открытии подсистемы (нестандартное открытие подсистемы).</a:t>
            </a:r>
            <a:endParaRPr lang="ru-RU" sz="1300">
              <a:cs typeface="Calibri"/>
            </a:endParaRPr>
          </a:p>
          <a:p>
            <a:pPr marL="0" indent="0">
              <a:buNone/>
            </a:pPr>
            <a:r>
              <a:rPr lang="ru-RU" sz="1300">
                <a:ea typeface="+mn-lt"/>
                <a:cs typeface="+mn-lt"/>
              </a:rPr>
              <a:t>Использование подсистем и механизма их блоков позволяет создавать блоки, не уступающие стандартным по своему оформлению (собственное окно параметров блока, пиктограмма, справка и т.п.).</a:t>
            </a:r>
            <a:endParaRPr lang="ru-RU" sz="1300">
              <a:cs typeface="Calibri" panose="020F0502020204030204"/>
            </a:endParaRPr>
          </a:p>
          <a:p>
            <a:pPr marL="0" indent="0">
              <a:buNone/>
            </a:pPr>
            <a:r>
              <a:rPr lang="ru-RU" sz="1300">
                <a:ea typeface="+mn-lt"/>
                <a:cs typeface="+mn-lt"/>
              </a:rPr>
              <a:t>Количество подсистем в модели не ограничено, кроме того подсистемы могут включать в себя другие подсистемы. Уровень вложенности подсистем друг в друга также не ограничен.</a:t>
            </a:r>
            <a:endParaRPr lang="ru-RU" sz="1300">
              <a:cs typeface="Calibri" panose="020F0502020204030204"/>
            </a:endParaRPr>
          </a:p>
          <a:p>
            <a:endParaRPr lang="en-US" sz="13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1716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</a:pPr>
            <a:r>
              <a:rPr lang="en-US" err="1">
                <a:cs typeface="Calibri"/>
              </a:rPr>
              <a:t>При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закрытии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окна</a:t>
            </a:r>
            <a:r>
              <a:rPr lang="en-US">
                <a:cs typeface="Calibri"/>
              </a:rPr>
              <a:t> </a:t>
            </a:r>
            <a:r>
              <a:rPr lang="en-US" err="1">
                <a:cs typeface="Calibri"/>
              </a:rPr>
              <a:t>подсистемы</a:t>
            </a:r>
            <a:r>
              <a:rPr lang="en-US">
                <a:cs typeface="Calibri"/>
              </a:rPr>
              <a:t> </a:t>
            </a:r>
            <a:r>
              <a:rPr lang="en-US" err="1">
                <a:cs typeface="Calibri"/>
              </a:rPr>
              <a:t>блок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подсистемы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включает</a:t>
            </a:r>
            <a:r>
              <a:rPr lang="en-US">
                <a:cs typeface="Calibri"/>
              </a:rPr>
              <a:t> в </a:t>
            </a:r>
            <a:r>
              <a:rPr lang="en-US" err="1">
                <a:cs typeface="Calibri"/>
              </a:rPr>
              <a:t>себя</a:t>
            </a:r>
            <a:r>
              <a:rPr lang="en-US">
                <a:cs typeface="Calibri"/>
              </a:rPr>
              <a:t> </a:t>
            </a:r>
            <a:r>
              <a:rPr lang="en-US" err="1">
                <a:cs typeface="Calibri"/>
              </a:rPr>
              <a:t>порт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для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каждого</a:t>
            </a:r>
            <a:r>
              <a:rPr lang="en-US">
                <a:cs typeface="Calibri"/>
              </a:rPr>
              <a:t> </a:t>
            </a:r>
            <a:r>
              <a:rPr lang="en-US" err="1">
                <a:cs typeface="Calibri"/>
              </a:rPr>
              <a:t>блока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Inport</a:t>
            </a:r>
            <a:r>
              <a:rPr lang="en-US">
                <a:cs typeface="Calibri"/>
              </a:rPr>
              <a:t> и </a:t>
            </a:r>
            <a:r>
              <a:rPr lang="en-US" err="1">
                <a:cs typeface="Calibri"/>
              </a:rPr>
              <a:t>Outport</a:t>
            </a:r>
            <a:r>
              <a:rPr lang="en-US">
                <a:cs typeface="Calibri"/>
              </a:rPr>
              <a:t>.</a:t>
            </a:r>
            <a:endParaRPr lang="en-US">
              <a:ea typeface="+mn-lt"/>
              <a:cs typeface="+mn-lt"/>
            </a:endParaRPr>
          </a:p>
          <a:p>
            <a:pPr algn="ctr"/>
            <a:endParaRPr lang="en-US">
              <a:cs typeface="Calibri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65EF3C-CFC2-4E95-A5F8-7880750C2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175299" cy="4166010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en-US">
                <a:solidFill>
                  <a:srgbClr val="FFFFFF"/>
                </a:solidFill>
                <a:latin typeface="Calibri"/>
                <a:cs typeface="Calibri"/>
              </a:rPr>
              <a:t>Как создать подсистему</a:t>
            </a:r>
            <a:endParaRPr lang="en-US">
              <a:solidFill>
                <a:srgbClr val="FFFFFF"/>
              </a:solidFill>
              <a:ea typeface="+mj-lt"/>
              <a:cs typeface="+mj-lt"/>
            </a:endParaRPr>
          </a:p>
          <a:p>
            <a:endParaRPr lang="en-US" b="1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5AAC6-25FC-424F-8CB5-A10BAA934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5455" y="243608"/>
            <a:ext cx="6793344" cy="307671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sz="2600" b="1">
                <a:ea typeface="+mn-lt"/>
                <a:cs typeface="+mn-lt"/>
              </a:rPr>
              <a:t>1.Использование блока Subsystem .</a:t>
            </a:r>
            <a:endParaRPr lang="en-US"/>
          </a:p>
          <a:p>
            <a:pPr marL="457200" indent="-457200"/>
            <a:r>
              <a:rPr lang="en-US" sz="2600" err="1">
                <a:ea typeface="+mn-lt"/>
                <a:cs typeface="+mn-lt"/>
              </a:rPr>
              <a:t>Добавьте</a:t>
            </a:r>
            <a:r>
              <a:rPr lang="en-US" sz="2600" dirty="0">
                <a:ea typeface="+mn-lt"/>
                <a:cs typeface="+mn-lt"/>
              </a:rPr>
              <a:t> </a:t>
            </a:r>
            <a:r>
              <a:rPr lang="en-US" sz="2600" err="1">
                <a:ea typeface="+mn-lt"/>
                <a:cs typeface="+mn-lt"/>
              </a:rPr>
              <a:t>блок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b="1">
                <a:ea typeface="+mn-lt"/>
                <a:cs typeface="+mn-lt"/>
              </a:rPr>
              <a:t>Subsystem </a:t>
            </a:r>
            <a:r>
              <a:rPr lang="en-US" sz="2600">
                <a:ea typeface="+mn-lt"/>
                <a:cs typeface="+mn-lt"/>
              </a:rPr>
              <a:t>в </a:t>
            </a:r>
            <a:r>
              <a:rPr lang="en-US" sz="2600" err="1">
                <a:ea typeface="+mn-lt"/>
                <a:cs typeface="+mn-lt"/>
              </a:rPr>
              <a:t>модель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из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раздела</a:t>
            </a:r>
            <a:r>
              <a:rPr lang="en-US" sz="2600" dirty="0">
                <a:ea typeface="+mn-lt"/>
                <a:cs typeface="+mn-lt"/>
              </a:rPr>
              <a:t>  </a:t>
            </a:r>
            <a:r>
              <a:rPr lang="en-US" sz="2600" b="1">
                <a:ea typeface="+mn-lt"/>
                <a:cs typeface="+mn-lt"/>
              </a:rPr>
              <a:t>Ports &amp; Subsystems </a:t>
            </a:r>
            <a:r>
              <a:rPr lang="en-US" sz="2600" err="1">
                <a:ea typeface="+mn-lt"/>
                <a:cs typeface="+mn-lt"/>
              </a:rPr>
              <a:t>библиотеки</a:t>
            </a:r>
            <a:r>
              <a:rPr lang="en-US" sz="2600" dirty="0">
                <a:ea typeface="+mn-lt"/>
                <a:cs typeface="+mn-lt"/>
              </a:rPr>
              <a:t> </a:t>
            </a:r>
            <a:r>
              <a:rPr lang="ru-RU" sz="2600" err="1">
                <a:ea typeface="+mn-lt"/>
                <a:cs typeface="+mn-lt"/>
              </a:rPr>
              <a:t>Simulink</a:t>
            </a:r>
            <a:endParaRPr lang="en-US" sz="2600" err="1">
              <a:cs typeface="Calibri" panose="020F0502020204030204"/>
            </a:endParaRPr>
          </a:p>
          <a:p>
            <a:pPr marL="457200" indent="-457200"/>
            <a:r>
              <a:rPr lang="en-US" sz="2600" err="1">
                <a:ea typeface="+mn-lt"/>
                <a:cs typeface="+mn-lt"/>
              </a:rPr>
              <a:t>Дважды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щелкните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блок</a:t>
            </a:r>
            <a:r>
              <a:rPr lang="en-US" sz="2600">
                <a:ea typeface="+mn-lt"/>
                <a:cs typeface="+mn-lt"/>
              </a:rPr>
              <a:t>, </a:t>
            </a:r>
            <a:r>
              <a:rPr lang="en-US" sz="2600" err="1">
                <a:ea typeface="+mn-lt"/>
                <a:cs typeface="+mn-lt"/>
              </a:rPr>
              <a:t>чтобы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открыть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его</a:t>
            </a:r>
            <a:r>
              <a:rPr lang="en-US" sz="2600">
                <a:ea typeface="+mn-lt"/>
                <a:cs typeface="+mn-lt"/>
              </a:rPr>
              <a:t>.</a:t>
            </a:r>
            <a:endParaRPr lang="en-US">
              <a:cs typeface="Calibri" panose="020F0502020204030204"/>
            </a:endParaRPr>
          </a:p>
          <a:p>
            <a:pPr marL="457200" indent="-457200"/>
            <a:r>
              <a:rPr lang="en-US" sz="2600">
                <a:ea typeface="+mn-lt"/>
                <a:cs typeface="+mn-lt"/>
              </a:rPr>
              <a:t>В </a:t>
            </a:r>
            <a:r>
              <a:rPr lang="en-US" sz="2600" err="1">
                <a:ea typeface="+mn-lt"/>
                <a:cs typeface="+mn-lt"/>
              </a:rPr>
              <a:t>пустом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окне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подсистемы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создайте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содержимое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подсистемы</a:t>
            </a:r>
            <a:r>
              <a:rPr lang="en-US" sz="2600">
                <a:ea typeface="+mn-lt"/>
                <a:cs typeface="+mn-lt"/>
              </a:rPr>
              <a:t>. </a:t>
            </a:r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endParaRPr lang="en-US" sz="2600">
              <a:ea typeface="+mn-lt"/>
              <a:cs typeface="+mn-lt"/>
            </a:endParaRPr>
          </a:p>
          <a:p>
            <a:pPr marL="0" indent="0">
              <a:buNone/>
            </a:pPr>
            <a:endParaRPr lang="en-US" sz="1800">
              <a:ea typeface="+mn-lt"/>
              <a:cs typeface="+mn-lt"/>
            </a:endParaRPr>
          </a:p>
          <a:p>
            <a:pPr>
              <a:buNone/>
            </a:pPr>
            <a:endParaRPr lang="en-US" sz="2600">
              <a:ea typeface="+mn-lt"/>
              <a:cs typeface="+mn-lt"/>
            </a:endParaRPr>
          </a:p>
          <a:p>
            <a:pPr marL="0" indent="0">
              <a:buNone/>
            </a:pPr>
            <a:endParaRPr lang="en-US" sz="2600">
              <a:cs typeface="Calibri"/>
            </a:endParaRPr>
          </a:p>
          <a:p>
            <a:pPr marL="0" indent="0">
              <a:buNone/>
            </a:pPr>
            <a:endParaRPr lang="en-US" sz="2600">
              <a:ea typeface="+mn-lt"/>
              <a:cs typeface="+mn-lt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16A693-5DE8-43D5-AD7F-27DE67A6FB09}"/>
              </a:ext>
            </a:extLst>
          </p:cNvPr>
          <p:cNvSpPr txBox="1"/>
          <p:nvPr/>
        </p:nvSpPr>
        <p:spPr>
          <a:xfrm>
            <a:off x="5116945" y="3373581"/>
            <a:ext cx="6968837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noProof="1">
                <a:latin typeface="Arial"/>
                <a:cs typeface="Arial"/>
              </a:rPr>
              <a:t>Связь подсистемы с моделью (или подсистемой верхнего уровня иерархии) выполняется с помощью входных (блок </a:t>
            </a:r>
            <a:r>
              <a:rPr lang="en-US" b="1" noProof="1">
                <a:latin typeface="Arial"/>
                <a:cs typeface="Arial"/>
              </a:rPr>
              <a:t>Inport</a:t>
            </a:r>
            <a:r>
              <a:rPr lang="en-US" noProof="1">
                <a:latin typeface="Arial"/>
                <a:cs typeface="Arial"/>
              </a:rPr>
              <a:t> библиотеки </a:t>
            </a:r>
            <a:r>
              <a:rPr lang="en-US" b="1" noProof="1">
                <a:latin typeface="Arial"/>
                <a:cs typeface="Arial"/>
              </a:rPr>
              <a:t>Sources</a:t>
            </a:r>
            <a:r>
              <a:rPr lang="en-US" noProof="1">
                <a:latin typeface="Arial"/>
                <a:cs typeface="Arial"/>
              </a:rPr>
              <a:t>) и выходных (блок </a:t>
            </a:r>
            <a:r>
              <a:rPr lang="en-US" b="1" noProof="1">
                <a:latin typeface="Arial"/>
                <a:cs typeface="Arial"/>
              </a:rPr>
              <a:t>Outport</a:t>
            </a:r>
            <a:r>
              <a:rPr lang="en-US" noProof="1">
                <a:latin typeface="Arial"/>
                <a:cs typeface="Arial"/>
              </a:rPr>
              <a:t> библиотеки </a:t>
            </a:r>
            <a:r>
              <a:rPr lang="en-US" b="1" noProof="1">
                <a:latin typeface="Arial"/>
                <a:cs typeface="Arial"/>
              </a:rPr>
              <a:t>Sinks</a:t>
            </a:r>
            <a:r>
              <a:rPr lang="en-US" noProof="1">
                <a:latin typeface="Arial"/>
                <a:cs typeface="Arial"/>
              </a:rPr>
              <a:t>) портов. Добавление в подсистему входного или выходного порта приводит к появлению на изображении подсистемы метки порта, с помощью которой внешние сигналы передаются внутрь подсистемы или выводятся в основную модель. Переименование блоков </a:t>
            </a:r>
            <a:r>
              <a:rPr lang="en-US" b="1" noProof="1">
                <a:latin typeface="Arial"/>
                <a:cs typeface="Arial"/>
              </a:rPr>
              <a:t>Inport </a:t>
            </a:r>
            <a:r>
              <a:rPr lang="en-US" noProof="1">
                <a:latin typeface="Arial"/>
                <a:cs typeface="Arial"/>
              </a:rPr>
              <a:t>или </a:t>
            </a:r>
            <a:r>
              <a:rPr lang="en-US" b="1" noProof="1">
                <a:latin typeface="Arial"/>
                <a:cs typeface="Arial"/>
              </a:rPr>
              <a:t>Outport </a:t>
            </a:r>
            <a:r>
              <a:rPr lang="en-US" noProof="1">
                <a:latin typeface="Arial"/>
                <a:cs typeface="Arial"/>
              </a:rPr>
              <a:t>позволяет изменить метки портов, отображаемые на пиктограмме подсистемы со стандартных (</a:t>
            </a:r>
            <a:r>
              <a:rPr lang="en-US" b="1" noProof="1">
                <a:latin typeface="Arial"/>
                <a:cs typeface="Arial"/>
              </a:rPr>
              <a:t>In</a:t>
            </a:r>
            <a:r>
              <a:rPr lang="en-US" noProof="1">
                <a:latin typeface="Arial"/>
                <a:cs typeface="Arial"/>
              </a:rPr>
              <a:t> и </a:t>
            </a:r>
            <a:r>
              <a:rPr lang="en-US" b="1" noProof="1">
                <a:latin typeface="Arial"/>
                <a:cs typeface="Arial"/>
              </a:rPr>
              <a:t>Out</a:t>
            </a:r>
            <a:r>
              <a:rPr lang="en-US" noProof="1">
                <a:latin typeface="Arial"/>
                <a:cs typeface="Arial"/>
              </a:rPr>
              <a:t>) на те, которые нужны пользователю.</a:t>
            </a:r>
            <a:endParaRPr lang="en-US" noProof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005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</a:pPr>
            <a:r>
              <a:rPr lang="en-US" err="1">
                <a:cs typeface="Calibri"/>
              </a:rPr>
              <a:t>При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закрытии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окна</a:t>
            </a:r>
            <a:r>
              <a:rPr lang="en-US">
                <a:cs typeface="Calibri"/>
              </a:rPr>
              <a:t> </a:t>
            </a:r>
            <a:r>
              <a:rPr lang="en-US" err="1">
                <a:cs typeface="Calibri"/>
              </a:rPr>
              <a:t>подсистемы</a:t>
            </a:r>
            <a:r>
              <a:rPr lang="en-US">
                <a:cs typeface="Calibri"/>
              </a:rPr>
              <a:t> </a:t>
            </a:r>
            <a:r>
              <a:rPr lang="en-US" err="1">
                <a:cs typeface="Calibri"/>
              </a:rPr>
              <a:t>блок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подсистемы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включает</a:t>
            </a:r>
            <a:r>
              <a:rPr lang="en-US">
                <a:cs typeface="Calibri"/>
              </a:rPr>
              <a:t> в </a:t>
            </a:r>
            <a:r>
              <a:rPr lang="en-US" err="1">
                <a:cs typeface="Calibri"/>
              </a:rPr>
              <a:t>себя</a:t>
            </a:r>
            <a:r>
              <a:rPr lang="en-US">
                <a:cs typeface="Calibri"/>
              </a:rPr>
              <a:t> </a:t>
            </a:r>
            <a:r>
              <a:rPr lang="en-US" err="1">
                <a:cs typeface="Calibri"/>
              </a:rPr>
              <a:t>порт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для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каждого</a:t>
            </a:r>
            <a:r>
              <a:rPr lang="en-US">
                <a:cs typeface="Calibri"/>
              </a:rPr>
              <a:t> </a:t>
            </a:r>
            <a:r>
              <a:rPr lang="en-US" err="1">
                <a:cs typeface="Calibri"/>
              </a:rPr>
              <a:t>блока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Inport</a:t>
            </a:r>
            <a:r>
              <a:rPr lang="en-US">
                <a:cs typeface="Calibri"/>
              </a:rPr>
              <a:t> и </a:t>
            </a:r>
            <a:r>
              <a:rPr lang="en-US" err="1">
                <a:cs typeface="Calibri"/>
              </a:rPr>
              <a:t>Outport</a:t>
            </a:r>
            <a:r>
              <a:rPr lang="en-US">
                <a:cs typeface="Calibri"/>
              </a:rPr>
              <a:t>.</a:t>
            </a:r>
            <a:endParaRPr lang="en-US">
              <a:ea typeface="+mn-lt"/>
              <a:cs typeface="+mn-lt"/>
            </a:endParaRPr>
          </a:p>
          <a:p>
            <a:pPr algn="ctr"/>
            <a:endParaRPr lang="en-US">
              <a:cs typeface="Calibri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65EF3C-CFC2-4E95-A5F8-7880750C2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175299" cy="4166010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en-US">
                <a:solidFill>
                  <a:srgbClr val="FFFFFF"/>
                </a:solidFill>
                <a:latin typeface="Calibri"/>
                <a:cs typeface="Calibri"/>
              </a:rPr>
              <a:t>Как создать подсистему</a:t>
            </a:r>
            <a:endParaRPr lang="en-US">
              <a:solidFill>
                <a:srgbClr val="FFFFFF"/>
              </a:solidFill>
              <a:ea typeface="+mj-lt"/>
              <a:cs typeface="+mj-lt"/>
            </a:endParaRPr>
          </a:p>
          <a:p>
            <a:endParaRPr lang="en-US" b="1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BFE4DCC-2E4B-4586-A678-11756ACCB9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6276" y="140564"/>
            <a:ext cx="3080903" cy="1693139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8E0FB764-9C00-466F-9440-E48958DCBF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7764" y="2932420"/>
            <a:ext cx="6749472" cy="290970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8EDF7EA-A8FA-4B97-BA33-3C97005D6EE9}"/>
              </a:ext>
            </a:extLst>
          </p:cNvPr>
          <p:cNvSpPr txBox="1"/>
          <p:nvPr/>
        </p:nvSpPr>
        <p:spPr>
          <a:xfrm>
            <a:off x="5197763" y="1895763"/>
            <a:ext cx="6888017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Например, эта подсистема включает в себя блок Sum и Блоки Inport и Outport для представления входных данных и вывода данных из подсистемы.​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640CA3-B179-4A84-BA99-C952983BA616}"/>
              </a:ext>
            </a:extLst>
          </p:cNvPr>
          <p:cNvSpPr txBox="1"/>
          <p:nvPr/>
        </p:nvSpPr>
        <p:spPr>
          <a:xfrm>
            <a:off x="5463310" y="6029037"/>
            <a:ext cx="672638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При закрытии окна подсистемы блок подсистемы включает в себя порт для каждого блока Inport и Outport.​</a:t>
            </a:r>
          </a:p>
        </p:txBody>
      </p:sp>
    </p:spTree>
    <p:extLst>
      <p:ext uri="{BB962C8B-B14F-4D97-AF65-F5344CB8AC3E}">
        <p14:creationId xmlns:p14="http://schemas.microsoft.com/office/powerpoint/2010/main" val="2019217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</a:pPr>
            <a:r>
              <a:rPr lang="en-US" err="1">
                <a:cs typeface="Calibri"/>
              </a:rPr>
              <a:t>При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закрытии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окна</a:t>
            </a:r>
            <a:r>
              <a:rPr lang="en-US">
                <a:cs typeface="Calibri"/>
              </a:rPr>
              <a:t> </a:t>
            </a:r>
            <a:r>
              <a:rPr lang="en-US" err="1">
                <a:cs typeface="Calibri"/>
              </a:rPr>
              <a:t>подсистемы</a:t>
            </a:r>
            <a:r>
              <a:rPr lang="en-US">
                <a:cs typeface="Calibri"/>
              </a:rPr>
              <a:t> </a:t>
            </a:r>
            <a:r>
              <a:rPr lang="en-US" err="1">
                <a:cs typeface="Calibri"/>
              </a:rPr>
              <a:t>блок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подсистемы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включает</a:t>
            </a:r>
            <a:r>
              <a:rPr lang="en-US">
                <a:cs typeface="Calibri"/>
              </a:rPr>
              <a:t> в </a:t>
            </a:r>
            <a:r>
              <a:rPr lang="en-US" err="1">
                <a:cs typeface="Calibri"/>
              </a:rPr>
              <a:t>себя</a:t>
            </a:r>
            <a:r>
              <a:rPr lang="en-US">
                <a:cs typeface="Calibri"/>
              </a:rPr>
              <a:t> </a:t>
            </a:r>
            <a:r>
              <a:rPr lang="en-US" err="1">
                <a:cs typeface="Calibri"/>
              </a:rPr>
              <a:t>порт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для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каждого</a:t>
            </a:r>
            <a:r>
              <a:rPr lang="en-US">
                <a:cs typeface="Calibri"/>
              </a:rPr>
              <a:t> </a:t>
            </a:r>
            <a:r>
              <a:rPr lang="en-US" err="1">
                <a:cs typeface="Calibri"/>
              </a:rPr>
              <a:t>блока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Inport</a:t>
            </a:r>
            <a:r>
              <a:rPr lang="en-US">
                <a:cs typeface="Calibri"/>
              </a:rPr>
              <a:t> и </a:t>
            </a:r>
            <a:r>
              <a:rPr lang="en-US" err="1">
                <a:cs typeface="Calibri"/>
              </a:rPr>
              <a:t>Outport</a:t>
            </a:r>
            <a:r>
              <a:rPr lang="en-US">
                <a:cs typeface="Calibri"/>
              </a:rPr>
              <a:t>.</a:t>
            </a:r>
            <a:endParaRPr lang="en-US">
              <a:ea typeface="+mn-lt"/>
              <a:cs typeface="+mn-lt"/>
            </a:endParaRPr>
          </a:p>
          <a:p>
            <a:pPr algn="ctr"/>
            <a:endParaRPr lang="en-US">
              <a:cs typeface="Calibri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65EF3C-CFC2-4E95-A5F8-7880750C2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175299" cy="4166010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en-US">
                <a:solidFill>
                  <a:srgbClr val="FFFFFF"/>
                </a:solidFill>
                <a:latin typeface="Calibri"/>
                <a:cs typeface="Calibri"/>
              </a:rPr>
              <a:t>Как создать подсистему</a:t>
            </a:r>
            <a:endParaRPr lang="en-US">
              <a:solidFill>
                <a:srgbClr val="FFFFFF"/>
              </a:solidFill>
              <a:ea typeface="+mj-lt"/>
              <a:cs typeface="+mj-lt"/>
            </a:endParaRPr>
          </a:p>
          <a:p>
            <a:endParaRPr lang="en-US" b="1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A43112-A33B-4187-80C8-211FB54DA926}"/>
              </a:ext>
            </a:extLst>
          </p:cNvPr>
          <p:cNvSpPr txBox="1"/>
          <p:nvPr/>
        </p:nvSpPr>
        <p:spPr>
          <a:xfrm>
            <a:off x="5648036" y="48491"/>
            <a:ext cx="6437745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404040"/>
                </a:solidFill>
                <a:latin typeface="Arial"/>
                <a:cs typeface="Arial"/>
              </a:rPr>
              <a:t>Вы также можете создать входные и выходные порты, щелкнув по краю окна блок подсистемы или </a:t>
            </a:r>
            <a:r>
              <a:rPr lang="en-US">
                <a:solidFill>
                  <a:srgbClr val="404040"/>
                </a:solidFill>
                <a:latin typeface="Arial"/>
                <a:cs typeface="Arial"/>
              </a:rPr>
              <a:t>перетаскивая на ребро (край, рамку) вход/выход другого блока. Порт </a:t>
            </a:r>
            <a:r>
              <a:rPr lang="en-US" dirty="0">
                <a:solidFill>
                  <a:srgbClr val="404040"/>
                </a:solidFill>
                <a:latin typeface="Arial"/>
                <a:cs typeface="Arial"/>
              </a:rPr>
              <a:t>отображается в блоке и соответствующий входной или выходной блок добавляется внутри подсистемы.</a:t>
            </a:r>
          </a:p>
          <a:p>
            <a:endParaRPr lang="en-US">
              <a:solidFill>
                <a:srgbClr val="404040"/>
              </a:solidFill>
              <a:latin typeface="Arial"/>
              <a:cs typeface="Arial"/>
            </a:endParaRP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C5A9F947-7E5A-4AFC-817E-1CF93EFFE8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5582" y="1712494"/>
            <a:ext cx="5721927" cy="2301558"/>
          </a:xfrm>
          <a:prstGeom prst="rect">
            <a:avLst/>
          </a:prstGeom>
        </p:spPr>
      </p:pic>
      <p:pic>
        <p:nvPicPr>
          <p:cNvPr id="9" name="Picture 9">
            <a:extLst>
              <a:ext uri="{FF2B5EF4-FFF2-40B4-BE49-F238E27FC236}">
                <a16:creationId xmlns:a16="http://schemas.microsoft.com/office/drawing/2014/main" id="{058980C8-E543-4815-B357-365EFCFF06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2485" y="4016952"/>
            <a:ext cx="5535756" cy="2841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929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65EF3C-CFC2-4E95-A5F8-7880750C2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en-US">
                <a:solidFill>
                  <a:srgbClr val="FFFFFF"/>
                </a:solidFill>
                <a:latin typeface="Calibri"/>
                <a:cs typeface="Calibri"/>
              </a:rPr>
              <a:t>Как создать подсистему</a:t>
            </a:r>
            <a:endParaRPr lang="en-US">
              <a:solidFill>
                <a:srgbClr val="FFFFFF"/>
              </a:solidFill>
              <a:ea typeface="+mj-lt"/>
              <a:cs typeface="+mj-lt"/>
            </a:endParaRPr>
          </a:p>
          <a:p>
            <a:endParaRPr lang="en-US" b="1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5AAC6-25FC-424F-8CB5-A10BAA934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1637" y="116608"/>
            <a:ext cx="6862616" cy="662116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600" b="1" dirty="0">
                <a:ea typeface="+mn-lt"/>
                <a:cs typeface="+mn-lt"/>
              </a:rPr>
              <a:t>2.</a:t>
            </a:r>
            <a:r>
              <a:rPr lang="en-US" b="1"/>
              <a:t>Создание подсистемы из выделенного </a:t>
            </a:r>
            <a:r>
              <a:rPr lang="en-US" b="1" dirty="0"/>
              <a:t>элемента</a:t>
            </a:r>
            <a:endParaRPr lang="en-US" sz="2600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sz="2600">
              <a:cs typeface="Calibri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6D582F-2349-4982-B9BD-44FE34A58A88}"/>
              </a:ext>
            </a:extLst>
          </p:cNvPr>
          <p:cNvSpPr txBox="1"/>
          <p:nvPr/>
        </p:nvSpPr>
        <p:spPr>
          <a:xfrm>
            <a:off x="5197764" y="902855"/>
            <a:ext cx="6784109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ea typeface="+mn-lt"/>
                <a:cs typeface="+mn-lt"/>
              </a:rPr>
              <a:t>1. Выделить с помощью мыши нужный фрагмент модели и выполнить команду </a:t>
            </a:r>
            <a:r>
              <a:rPr lang="en-US" b="1">
                <a:ea typeface="+mn-lt"/>
                <a:cs typeface="+mn-lt"/>
              </a:rPr>
              <a:t>Create Subsystem </a:t>
            </a:r>
            <a:r>
              <a:rPr lang="en-US">
                <a:ea typeface="+mn-lt"/>
                <a:cs typeface="+mn-lt"/>
              </a:rPr>
              <a:t>из меню</a:t>
            </a:r>
            <a:r>
              <a:rPr lang="en-US" b="1">
                <a:ea typeface="+mn-lt"/>
                <a:cs typeface="+mn-lt"/>
              </a:rPr>
              <a:t> Edit </a:t>
            </a:r>
            <a:r>
              <a:rPr lang="en-US">
                <a:ea typeface="+mn-lt"/>
                <a:cs typeface="+mn-lt"/>
              </a:rPr>
              <a:t>окна модели. Или из контекстного меню, вызываемого правой кнопкой мыши. Выделенный фрагмент будет помещен в подсистему, а входы и выходы подсистемы будут снабжены соответствующими </a:t>
            </a:r>
            <a:r>
              <a:rPr lang="en-US" dirty="0">
                <a:ea typeface="+mn-lt"/>
                <a:cs typeface="+mn-lt"/>
              </a:rPr>
              <a:t>портами. </a:t>
            </a:r>
            <a:endParaRPr lang="en-US" dirty="0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23BFFC5B-EC52-49A5-B3E2-5F48752F84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7763" y="2380785"/>
            <a:ext cx="4821381" cy="1923247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D916D461-AC96-4AE6-9DFA-1FA3865B69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6974" y="5154180"/>
            <a:ext cx="1780597" cy="165273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75D4A49-97EA-4CB3-9ABA-82E883E9113D}"/>
              </a:ext>
            </a:extLst>
          </p:cNvPr>
          <p:cNvSpPr txBox="1"/>
          <p:nvPr/>
        </p:nvSpPr>
        <p:spPr>
          <a:xfrm>
            <a:off x="5197763" y="4135581"/>
            <a:ext cx="689956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404040"/>
                </a:solidFill>
                <a:latin typeface="Calibri"/>
                <a:cs typeface="Arial"/>
              </a:rPr>
              <a:t>2. На панели действий выберите подсистему, которую требуется </a:t>
            </a:r>
            <a:r>
              <a:rPr lang="en-US">
                <a:solidFill>
                  <a:srgbClr val="404040"/>
                </a:solidFill>
                <a:latin typeface="Calibri"/>
                <a:cs typeface="Arial"/>
              </a:rPr>
              <a:t>создать. Вы можете создавать различные типы подсистем</a:t>
            </a:r>
            <a:r>
              <a:rPr lang="en-US" dirty="0">
                <a:solidFill>
                  <a:srgbClr val="404040"/>
                </a:solidFill>
                <a:latin typeface="Calibri"/>
                <a:cs typeface="Arial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573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65EF3C-CFC2-4E95-A5F8-7880750C2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en-US">
                <a:solidFill>
                  <a:srgbClr val="FFFFFF"/>
                </a:solidFill>
                <a:latin typeface="Calibri"/>
                <a:cs typeface="Calibri"/>
              </a:rPr>
              <a:t>Как создать подсистему</a:t>
            </a:r>
            <a:endParaRPr lang="en-US">
              <a:solidFill>
                <a:srgbClr val="FFFFFF"/>
              </a:solidFill>
              <a:ea typeface="+mj-lt"/>
              <a:cs typeface="+mj-lt"/>
            </a:endParaRPr>
          </a:p>
          <a:p>
            <a:endParaRPr lang="en-US" b="1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5AAC6-25FC-424F-8CB5-A10BAA934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4637" y="820880"/>
            <a:ext cx="7001162" cy="56398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endParaRPr lang="en-US" sz="26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600">
                <a:ea typeface="+mn-lt"/>
                <a:cs typeface="+mn-lt"/>
              </a:rPr>
              <a:t>3. Скопируйте модель в подсистему.   В редакторе Simulink скопируйте и вставьте модель в окно подсистемы или используйте </a:t>
            </a:r>
          </a:p>
          <a:p>
            <a:pPr marL="0" indent="0">
              <a:buNone/>
            </a:pPr>
            <a:r>
              <a:rPr lang="en-US" sz="2600">
                <a:ea typeface="+mn-lt"/>
                <a:cs typeface="+mn-lt"/>
              </a:rPr>
              <a:t>Simulink.BlockDiagram.copyContentsToSubsystem.</a:t>
            </a:r>
            <a:endParaRPr lang="en-US"/>
          </a:p>
          <a:p>
            <a:pPr marL="0" indent="0">
              <a:buNone/>
            </a:pPr>
            <a:r>
              <a:rPr lang="en-US" sz="2600">
                <a:ea typeface="+mn-lt"/>
                <a:cs typeface="+mn-lt"/>
              </a:rPr>
              <a:t>4. Скопируйте существующий блок подсистемы в модель</a:t>
            </a:r>
          </a:p>
          <a:p>
            <a:endParaRPr lang="en-US" sz="2600">
              <a:cs typeface="Calibri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243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Тема Office</vt:lpstr>
      <vt:lpstr>Создание подсистем</vt:lpstr>
      <vt:lpstr>Subsystem - подсистемы</vt:lpstr>
      <vt:lpstr>Как создать подсистему </vt:lpstr>
      <vt:lpstr>Как создать подсистему </vt:lpstr>
      <vt:lpstr>Как создать подсистему </vt:lpstr>
      <vt:lpstr>Как создать подсистему </vt:lpstr>
      <vt:lpstr>Как создать подсистему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78</cp:revision>
  <dcterms:created xsi:type="dcterms:W3CDTF">2020-05-20T12:13:56Z</dcterms:created>
  <dcterms:modified xsi:type="dcterms:W3CDTF">2020-05-20T15:14:24Z</dcterms:modified>
</cp:coreProperties>
</file>