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9"/>
    <p:restoredTop sz="94692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6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1.3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Бизнес-процессы: понятие, определения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БП как процесс создания новых ценностей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связан </a:t>
            </a:r>
            <a:r>
              <a:rPr lang="ru-RU" sz="2400" dirty="0"/>
              <a:t>с удовлетворением запросов </a:t>
            </a:r>
            <a:r>
              <a:rPr lang="ru-RU" sz="2400" dirty="0" smtClean="0"/>
              <a:t>потребителей</a:t>
            </a:r>
          </a:p>
          <a:p>
            <a:r>
              <a:rPr lang="ru-RU" sz="2400" dirty="0" smtClean="0"/>
              <a:t>Ориентирован </a:t>
            </a:r>
            <a:r>
              <a:rPr lang="ru-RU" sz="2400" dirty="0"/>
              <a:t>на конкретного </a:t>
            </a:r>
            <a:r>
              <a:rPr lang="ru-RU" sz="2400" dirty="0" smtClean="0"/>
              <a:t>потребителя</a:t>
            </a:r>
          </a:p>
          <a:p>
            <a:r>
              <a:rPr lang="ru-RU" sz="2400" dirty="0" smtClean="0"/>
              <a:t>Требования </a:t>
            </a:r>
            <a:r>
              <a:rPr lang="ru-RU" sz="2400" dirty="0"/>
              <a:t>потребителей должны быть учтены на входе в процесс и при выполнении всех работ</a:t>
            </a:r>
            <a:r>
              <a:rPr lang="ru-RU" sz="2400" dirty="0" smtClean="0"/>
              <a:t>, чтобы </a:t>
            </a:r>
            <a:r>
              <a:rPr lang="ru-RU" sz="2400" dirty="0"/>
              <a:t>создать ценность для потребителя на выходе процесса</a:t>
            </a:r>
          </a:p>
        </p:txBody>
      </p:sp>
    </p:spTree>
    <p:extLst>
      <p:ext uri="{BB962C8B-B14F-4D97-AF65-F5344CB8AC3E}">
        <p14:creationId xmlns="" xmlns:p14="http://schemas.microsoft.com/office/powerpoint/2010/main" val="55520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БП как процесс создания новых ценностей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21784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/>
              <a:t>Потребитель</a:t>
            </a:r>
            <a:r>
              <a:rPr lang="en-US" sz="3200" b="1" dirty="0" smtClean="0"/>
              <a:t> </a:t>
            </a:r>
            <a:r>
              <a:rPr lang="ru-RU" sz="3200" b="1" dirty="0" smtClean="0"/>
              <a:t>- </a:t>
            </a:r>
            <a:r>
              <a:rPr lang="ru-RU" sz="3200" b="1" dirty="0"/>
              <a:t>всегда самое важное звено </a:t>
            </a:r>
            <a:r>
              <a:rPr lang="ru-RU" sz="3200" b="1" dirty="0" smtClean="0"/>
              <a:t>процесса</a:t>
            </a:r>
            <a:endParaRPr lang="ru-RU" sz="3200" b="1" dirty="0"/>
          </a:p>
          <a:p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532" y="2970141"/>
            <a:ext cx="4912226" cy="3592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157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БП </a:t>
            </a:r>
            <a:r>
              <a:rPr lang="ru-RU" dirty="0"/>
              <a:t>как процесс антикризисного управления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Необходим для обеспечения жизнедеятельности организации и проведения антикризисных мероприятий</a:t>
            </a:r>
          </a:p>
          <a:p>
            <a:r>
              <a:rPr lang="ru-RU" sz="2800" dirty="0"/>
              <a:t>Направлены н</a:t>
            </a:r>
            <a:r>
              <a:rPr lang="ru-RU" sz="2800" dirty="0" smtClean="0"/>
              <a:t>а </a:t>
            </a:r>
            <a:r>
              <a:rPr lang="ru-RU" sz="2800" dirty="0"/>
              <a:t>организационное совершенствование </a:t>
            </a:r>
          </a:p>
        </p:txBody>
      </p:sp>
    </p:spTree>
    <p:extLst>
      <p:ext uri="{BB962C8B-B14F-4D97-AF65-F5344CB8AC3E}">
        <p14:creationId xmlns="" xmlns:p14="http://schemas.microsoft.com/office/powerpoint/2010/main" val="853440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БП как процесс стратегического управления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Стратегия-комплексный план осуществления миссии организации и достижения ее целей</a:t>
            </a:r>
          </a:p>
          <a:p>
            <a:r>
              <a:rPr lang="ru-RU" sz="2800" dirty="0"/>
              <a:t>Стратегия-процесс принятия и осуществления различных решений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основанных </a:t>
            </a:r>
            <a:r>
              <a:rPr lang="ru-RU" sz="2800" dirty="0"/>
              <a:t>на сопоставлении ресурсного потенциала с возможностями и угрозами внешней среды</a:t>
            </a:r>
          </a:p>
          <a:p>
            <a:r>
              <a:rPr lang="ru-RU" sz="2800" dirty="0"/>
              <a:t>Главная стратегическая задача-модернизация и существенное повышение эффективности бизнеса посредством комплексной программы реинжиниринга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759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БП как процесс достижения конкурентоспособности организации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Используются </a:t>
            </a:r>
            <a:r>
              <a:rPr lang="ru-RU" sz="2800" dirty="0" smtClean="0"/>
              <a:t>концепции-</a:t>
            </a:r>
            <a:r>
              <a:rPr lang="en-US" sz="2800" dirty="0" smtClean="0"/>
              <a:t>JIT-</a:t>
            </a:r>
            <a:r>
              <a:rPr lang="ru-RU" sz="2800" dirty="0"/>
              <a:t>точно в срок</a:t>
            </a:r>
          </a:p>
          <a:p>
            <a:r>
              <a:rPr lang="en-US" sz="2800" dirty="0"/>
              <a:t>TQM-</a:t>
            </a:r>
            <a:r>
              <a:rPr lang="ru-RU" sz="2800" dirty="0"/>
              <a:t>глобальное управление качеством</a:t>
            </a:r>
          </a:p>
          <a:p>
            <a:r>
              <a:rPr lang="ru-RU" sz="2800" dirty="0"/>
              <a:t>Реинжиниринг БП</a:t>
            </a:r>
          </a:p>
          <a:p>
            <a:r>
              <a:rPr lang="ru-RU" sz="2800" dirty="0"/>
              <a:t>Это- средства достижения устойчивого конкурентного преимущества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4967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БП- инжиниринг и реинжиниринг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BRP-Business process reengineering-</a:t>
            </a:r>
            <a:r>
              <a:rPr lang="ru-RU" sz="2800" dirty="0"/>
              <a:t>реинжиниринг бизнес-процессов</a:t>
            </a:r>
          </a:p>
          <a:p>
            <a:r>
              <a:rPr lang="ru-RU" sz="2800" dirty="0"/>
              <a:t>Инжиниринг-инженерно-консультационные услуги, связанные с подготовкой производственного процесса и обеспечения нормального хода процесса производства и реализации продукции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069411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БП- инжиниринг и реинжиниринг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Цель инжиниринга-повышение эффективности производства на основе известных науке и практике достижений инженерной науки</a:t>
            </a:r>
          </a:p>
          <a:p>
            <a:r>
              <a:rPr lang="ru-RU" sz="2800" dirty="0"/>
              <a:t>Реинжиниринг-инновационный процесс, направленный на перепроектирование бизнеса для достижения значительного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скачкообразного </a:t>
            </a:r>
            <a:r>
              <a:rPr lang="ru-RU" sz="2800" dirty="0"/>
              <a:t>улучшения деятельности предприятия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5817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9562" y="928670"/>
            <a:ext cx="81864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Громов, А. И. </a:t>
            </a:r>
            <a:r>
              <a:rPr lang="ru-RU" sz="2000" dirty="0"/>
              <a:t>Управление бизнес-процессами: современные методы : монография / А. И. Громов, А. </a:t>
            </a:r>
            <a:r>
              <a:rPr lang="ru-RU" sz="2000" dirty="0" err="1"/>
              <a:t>Фляйшман</a:t>
            </a:r>
            <a:r>
              <a:rPr lang="ru-RU" sz="2000" dirty="0"/>
              <a:t>, В. Шмидт ; под редакцией А. И. Громова.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367 с. — (Актуальные монографии). — ISBN 978-5-534-03094-5.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2"/>
              </a:rPr>
              <a:t>https://biblio-online.ru/bcode/432861</a:t>
            </a:r>
            <a:endParaRPr lang="ru-RU" sz="2000" dirty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Фролов, Ю. В. </a:t>
            </a:r>
            <a:r>
              <a:rPr lang="ru-RU" sz="2000" dirty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Ю. В. Фролов, Р. В. Серышев ; под редакцией Ю. В. Фролова. — 2-е изд., </a:t>
            </a:r>
            <a:r>
              <a:rPr lang="ru-RU" sz="2000" dirty="0" err="1"/>
              <a:t>испр</a:t>
            </a:r>
            <a:r>
              <a:rPr lang="ru-RU" sz="2000" dirty="0"/>
              <a:t>. и доп.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154 с. — (Университеты России). — ISBN 978-5-534-09015-4.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3"/>
              </a:rPr>
              <a:t>https://biblio-online.ru/bcode/437776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Долганова, О. И. </a:t>
            </a:r>
            <a:r>
              <a:rPr lang="ru-RU" sz="2000" dirty="0"/>
              <a:t>Моделирование бизнес-процессов : учебник и практикум для академического </a:t>
            </a:r>
            <a:r>
              <a:rPr lang="ru-RU" sz="2000" dirty="0" err="1"/>
              <a:t>бакалавриата</a:t>
            </a:r>
            <a:r>
              <a:rPr lang="ru-RU" sz="2000" dirty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4"/>
              </a:rPr>
              <a:t>https://biblio-online.ru/bcode/433143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/>
              <a:t>Каменнова</a:t>
            </a:r>
            <a:r>
              <a:rPr lang="ru-RU" sz="2000" i="1" dirty="0"/>
              <a:t>, М. С. </a:t>
            </a:r>
            <a:r>
              <a:rPr lang="ru-RU" sz="2000" dirty="0"/>
              <a:t>Моделирование бизнес-процессов. В 2 ч. Часть 1 : учебник и практикум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М. С. </a:t>
            </a:r>
            <a:r>
              <a:rPr lang="ru-RU" sz="2000" dirty="0" err="1"/>
              <a:t>Каменнова</a:t>
            </a:r>
            <a:r>
              <a:rPr lang="ru-RU" sz="2000" dirty="0"/>
              <a:t>, В. В. Крохин, И. В. Машков.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5"/>
              </a:rPr>
              <a:t>https://biblio-online.ru/bcode/431307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6439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 Процессный </a:t>
            </a:r>
            <a:r>
              <a:rPr lang="ru-RU" dirty="0"/>
              <a:t>подход</a:t>
            </a:r>
            <a:br>
              <a:rPr lang="ru-RU" dirty="0"/>
            </a:br>
            <a:r>
              <a:rPr lang="ru-RU" dirty="0"/>
              <a:t>2</a:t>
            </a:r>
            <a:r>
              <a:rPr lang="ru-RU" dirty="0" smtClean="0"/>
              <a:t>. БП </a:t>
            </a:r>
            <a:r>
              <a:rPr lang="ru-RU" dirty="0"/>
              <a:t>как объект управления</a:t>
            </a:r>
            <a:br>
              <a:rPr lang="ru-RU" dirty="0"/>
            </a:br>
            <a:r>
              <a:rPr lang="ru-RU" dirty="0"/>
              <a:t>3</a:t>
            </a:r>
            <a:r>
              <a:rPr lang="ru-RU" dirty="0" smtClean="0"/>
              <a:t>. БП </a:t>
            </a:r>
            <a:r>
              <a:rPr lang="ru-RU" dirty="0"/>
              <a:t>как производственный проект</a:t>
            </a:r>
            <a:br>
              <a:rPr lang="ru-RU" dirty="0"/>
            </a:br>
            <a:r>
              <a:rPr lang="ru-RU" dirty="0"/>
              <a:t>4</a:t>
            </a:r>
            <a:r>
              <a:rPr lang="ru-RU" dirty="0" smtClean="0"/>
              <a:t>. БП </a:t>
            </a:r>
            <a:r>
              <a:rPr lang="ru-RU" dirty="0"/>
              <a:t>как маркетинговый процесс</a:t>
            </a:r>
            <a:br>
              <a:rPr lang="ru-RU" dirty="0"/>
            </a:br>
            <a:r>
              <a:rPr lang="ru-RU" dirty="0"/>
              <a:t>5</a:t>
            </a:r>
            <a:r>
              <a:rPr lang="ru-RU" dirty="0" smtClean="0"/>
              <a:t>. БП </a:t>
            </a:r>
            <a:r>
              <a:rPr lang="ru-RU" dirty="0"/>
              <a:t>как процесс стратегического управления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08614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Процессный подход-важнейший признак совершенного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Методология структурного анализа и проектирования сложных </a:t>
            </a:r>
            <a:r>
              <a:rPr lang="ru-RU" sz="2800" dirty="0" smtClean="0"/>
              <a:t>систем-</a:t>
            </a:r>
            <a:r>
              <a:rPr lang="en-US" sz="2800" dirty="0" smtClean="0"/>
              <a:t> SADT- </a:t>
            </a:r>
            <a:r>
              <a:rPr lang="en-US" sz="2800" dirty="0"/>
              <a:t>Structured analysis and design technique</a:t>
            </a:r>
            <a:endParaRPr lang="ru-RU" sz="2800" dirty="0"/>
          </a:p>
          <a:p>
            <a:r>
              <a:rPr lang="ru-RU" sz="2800" dirty="0"/>
              <a:t>В настоящее </a:t>
            </a:r>
            <a:r>
              <a:rPr lang="ru-RU" sz="2800" dirty="0" smtClean="0"/>
              <a:t>время</a:t>
            </a:r>
            <a:r>
              <a:rPr lang="en-US" sz="2800" dirty="0" smtClean="0"/>
              <a:t> </a:t>
            </a:r>
            <a:r>
              <a:rPr lang="ru-RU" sz="2800" dirty="0" smtClean="0"/>
              <a:t>федеральный </a:t>
            </a:r>
            <a:r>
              <a:rPr lang="ru-RU" sz="2800" dirty="0"/>
              <a:t>стандарт США </a:t>
            </a:r>
            <a:r>
              <a:rPr lang="en-US" sz="2800" dirty="0" smtClean="0"/>
              <a:t>IDEF</a:t>
            </a:r>
            <a:endParaRPr lang="ru-RU" sz="2800" dirty="0"/>
          </a:p>
          <a:p>
            <a:r>
              <a:rPr lang="en-US" sz="2800" dirty="0"/>
              <a:t>1988 </a:t>
            </a:r>
            <a:r>
              <a:rPr lang="ru-RU" sz="2800" dirty="0"/>
              <a:t>г.- Включен в модель премии </a:t>
            </a:r>
            <a:r>
              <a:rPr lang="ru-RU" sz="2800" dirty="0" err="1"/>
              <a:t>М.Болдриджа</a:t>
            </a:r>
            <a:endParaRPr lang="ru-RU" sz="2800" dirty="0"/>
          </a:p>
          <a:p>
            <a:r>
              <a:rPr lang="ru-RU" sz="2800" dirty="0"/>
              <a:t>1991 г</a:t>
            </a:r>
            <a:r>
              <a:rPr lang="ru-RU" sz="2800" dirty="0" smtClean="0"/>
              <a:t>.-</a:t>
            </a:r>
            <a:r>
              <a:rPr lang="en-US" sz="2800" dirty="0" smtClean="0"/>
              <a:t> </a:t>
            </a:r>
            <a:r>
              <a:rPr lang="ru-RU" sz="2800" dirty="0" smtClean="0"/>
              <a:t>Модель </a:t>
            </a:r>
            <a:r>
              <a:rPr lang="ru-RU" sz="2800" dirty="0"/>
              <a:t>совершенного бизнеса Европейской премии качества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7733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Процесс</a:t>
            </a:r>
            <a:r>
              <a:rPr lang="en-US" dirty="0" smtClean="0"/>
              <a:t>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694329"/>
            <a:ext cx="7200900" cy="4495800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/>
              <a:t>последовательная смена в развитии явлений</a:t>
            </a:r>
            <a:r>
              <a:rPr lang="ru-RU" sz="3500" dirty="0" smtClean="0"/>
              <a:t>,</a:t>
            </a:r>
            <a:r>
              <a:rPr lang="en-US" sz="3500" dirty="0" smtClean="0"/>
              <a:t> </a:t>
            </a:r>
            <a:r>
              <a:rPr lang="ru-RU" sz="3500" dirty="0" smtClean="0"/>
              <a:t>состояний,</a:t>
            </a:r>
            <a:r>
              <a:rPr lang="en-US" sz="3500" dirty="0" smtClean="0"/>
              <a:t> </a:t>
            </a:r>
            <a:r>
              <a:rPr lang="ru-RU" sz="3500" dirty="0" smtClean="0"/>
              <a:t>изменений</a:t>
            </a:r>
            <a:r>
              <a:rPr lang="ru-RU" sz="3500" dirty="0"/>
              <a:t>. </a:t>
            </a:r>
            <a:endParaRPr lang="en-US" sz="3500" dirty="0" smtClean="0"/>
          </a:p>
          <a:p>
            <a:r>
              <a:rPr lang="ru-RU" sz="3500" dirty="0"/>
              <a:t>образующая систему и имеющая функцию достижения цели последовательность </a:t>
            </a:r>
            <a:r>
              <a:rPr lang="ru-RU" sz="3500" dirty="0" smtClean="0"/>
              <a:t>поведения</a:t>
            </a:r>
            <a:r>
              <a:rPr lang="en-US" sz="3500" dirty="0" smtClean="0"/>
              <a:t> (</a:t>
            </a:r>
            <a:r>
              <a:rPr lang="ru-RU" sz="3500" dirty="0" err="1" smtClean="0"/>
              <a:t>Р.Акофф</a:t>
            </a:r>
            <a:r>
              <a:rPr lang="en-US" sz="3500" dirty="0" smtClean="0"/>
              <a:t>)</a:t>
            </a:r>
          </a:p>
          <a:p>
            <a:r>
              <a:rPr lang="ru-RU" sz="3500" dirty="0"/>
              <a:t>всякая работа выполняется как процесс </a:t>
            </a:r>
            <a:r>
              <a:rPr lang="en-US" sz="3500" dirty="0" smtClean="0"/>
              <a:t>(</a:t>
            </a:r>
            <a:r>
              <a:rPr lang="ru-RU" sz="3500" dirty="0"/>
              <a:t>ИСО 9004:</a:t>
            </a:r>
            <a:r>
              <a:rPr lang="en-US" sz="3500" dirty="0" smtClean="0"/>
              <a:t>96)</a:t>
            </a:r>
          </a:p>
          <a:p>
            <a:r>
              <a:rPr lang="ru-RU" sz="3500" dirty="0"/>
              <a:t>это организация ресурсов и организационная деятельность.</a:t>
            </a:r>
          </a:p>
          <a:p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015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Бизнес-процесс </a:t>
            </a:r>
            <a:r>
              <a:rPr lang="mr-IN" dirty="0" smtClean="0"/>
              <a:t>–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734670"/>
            <a:ext cx="7200900" cy="4087906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ресурсы</a:t>
            </a:r>
            <a:r>
              <a:rPr lang="ru-RU" sz="3200" dirty="0" smtClean="0"/>
              <a:t>,</a:t>
            </a:r>
            <a:r>
              <a:rPr lang="en-US" sz="3200" dirty="0" smtClean="0"/>
              <a:t> </a:t>
            </a:r>
            <a:r>
              <a:rPr lang="ru-RU" sz="3200" dirty="0" smtClean="0"/>
              <a:t>необходимые </a:t>
            </a:r>
            <a:r>
              <a:rPr lang="ru-RU" sz="3200" dirty="0"/>
              <a:t>для функционирования процессов с заданной эффективностью и результативностью</a:t>
            </a:r>
          </a:p>
          <a:p>
            <a:r>
              <a:rPr lang="ru-RU" sz="3200" dirty="0" smtClean="0"/>
              <a:t>средства </a:t>
            </a:r>
            <a:r>
              <a:rPr lang="ru-RU" sz="3200" dirty="0"/>
              <a:t>и способы достижения запланированных результатов и установленных целей</a:t>
            </a:r>
          </a:p>
          <a:p>
            <a:r>
              <a:rPr lang="ru-RU" sz="3200" dirty="0" smtClean="0"/>
              <a:t>процедуры </a:t>
            </a:r>
            <a:r>
              <a:rPr lang="ru-RU" sz="3200" dirty="0"/>
              <a:t>управления изменениями процессов</a:t>
            </a:r>
          </a:p>
          <a:p>
            <a:r>
              <a:rPr lang="ru-RU" sz="3200" dirty="0" smtClean="0"/>
              <a:t>порядок </a:t>
            </a:r>
            <a:r>
              <a:rPr lang="ru-RU" sz="3200" dirty="0"/>
              <a:t>действий и принятия решений в случае появления несоответствий и сбоев в процессе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566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БП </a:t>
            </a:r>
            <a:r>
              <a:rPr lang="ru-RU" dirty="0"/>
              <a:t>как </a:t>
            </a:r>
            <a:r>
              <a:rPr lang="ru-RU" dirty="0" smtClean="0"/>
              <a:t>объект управления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609165"/>
            <a:ext cx="7200900" cy="3581400"/>
          </a:xfrm>
        </p:spPr>
        <p:txBody>
          <a:bodyPr/>
          <a:lstStyle/>
          <a:p>
            <a:r>
              <a:rPr lang="ru-RU" sz="2800" dirty="0"/>
              <a:t>Выступает как производственный процесс, инновационный</a:t>
            </a:r>
            <a:r>
              <a:rPr lang="ru-RU" sz="2800" dirty="0" smtClean="0"/>
              <a:t>, маркетинговый</a:t>
            </a:r>
            <a:r>
              <a:rPr lang="ru-RU" sz="2800" dirty="0"/>
              <a:t>, процесс создания новых ценностей, антикризисного управления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240741"/>
            <a:ext cx="7432862" cy="35231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875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БП как производственный </a:t>
            </a:r>
            <a:r>
              <a:rPr lang="ru-RU" dirty="0" smtClean="0"/>
              <a:t>процесс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Производственный процесс- совокупность организованных в определенной последовательности процессов труда и естественных процессов, необходимых для производства продукции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383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4" y="685800"/>
            <a:ext cx="3299572" cy="2157884"/>
          </a:xfrm>
        </p:spPr>
        <p:txBody>
          <a:bodyPr>
            <a:normAutofit/>
          </a:bodyPr>
          <a:lstStyle/>
          <a:p>
            <a:r>
              <a:rPr lang="ru-RU" sz="4000" dirty="0"/>
              <a:t>БП как маркетинговый </a:t>
            </a:r>
            <a:r>
              <a:rPr lang="ru-RU" sz="4000" dirty="0" smtClean="0"/>
              <a:t>процесс</a:t>
            </a:r>
            <a:endParaRPr lang="ru-RU" sz="40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3370169" cy="3598620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/>
              <a:t>Маркетинговый процесс- подготовка, тщательный анализ</a:t>
            </a:r>
            <a:r>
              <a:rPr lang="ru-RU" sz="3300" dirty="0" smtClean="0"/>
              <a:t>,  подробное </a:t>
            </a:r>
            <a:r>
              <a:rPr lang="ru-RU" sz="3300" dirty="0"/>
              <a:t>планирование</a:t>
            </a:r>
            <a:r>
              <a:rPr lang="ru-RU" sz="3300" dirty="0" smtClean="0"/>
              <a:t>, регулярные </a:t>
            </a:r>
            <a:r>
              <a:rPr lang="ru-RU" sz="3300" dirty="0"/>
              <a:t>обзоры и строго управляемая реализация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62548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БП как инновационный процесса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4047565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Инновационный процесс- последовательность действий от зарождения идеи до практического </a:t>
            </a:r>
            <a:r>
              <a:rPr lang="ru-RU" sz="2800" dirty="0" smtClean="0"/>
              <a:t>применения</a:t>
            </a:r>
            <a:r>
              <a:rPr lang="en-US" sz="2800" dirty="0" smtClean="0"/>
              <a:t>. </a:t>
            </a:r>
          </a:p>
          <a:p>
            <a:endParaRPr lang="ru-RU" sz="2800" dirty="0"/>
          </a:p>
          <a:p>
            <a:pPr marL="0" indent="0" algn="ctr">
              <a:buNone/>
            </a:pPr>
            <a:r>
              <a:rPr lang="ru-RU" sz="3200" b="1" dirty="0" smtClean="0"/>
              <a:t>ФИ</a:t>
            </a:r>
            <a:r>
              <a:rPr lang="ru-RU" sz="3200" b="1" dirty="0" smtClean="0">
                <a:sym typeface="Wingdings"/>
              </a:rPr>
              <a:t></a:t>
            </a:r>
            <a:r>
              <a:rPr lang="ru-RU" sz="3200" b="1" dirty="0" smtClean="0"/>
              <a:t>ПИ</a:t>
            </a:r>
            <a:r>
              <a:rPr lang="ru-RU" sz="3200" b="1" dirty="0" smtClean="0">
                <a:sym typeface="Wingdings"/>
              </a:rPr>
              <a:t></a:t>
            </a:r>
            <a:r>
              <a:rPr lang="ru-RU" sz="3200" b="1" dirty="0" smtClean="0"/>
              <a:t>Р-</a:t>
            </a:r>
            <a:r>
              <a:rPr lang="en-US" sz="3200" b="1" dirty="0" smtClean="0"/>
              <a:t>-&gt;</a:t>
            </a:r>
            <a:r>
              <a:rPr lang="ru-RU" sz="3200" b="1" dirty="0" err="1" smtClean="0"/>
              <a:t>Пр</a:t>
            </a:r>
            <a:r>
              <a:rPr lang="ru-RU" sz="3200" b="1" dirty="0" err="1" smtClean="0">
                <a:sym typeface="Wingdings"/>
              </a:rPr>
              <a:t></a:t>
            </a:r>
            <a:r>
              <a:rPr lang="ru-RU" sz="3200" b="1" dirty="0" err="1" smtClean="0"/>
              <a:t>С</a:t>
            </a:r>
            <a:r>
              <a:rPr lang="ru-RU" sz="3200" b="1" dirty="0" err="1" smtClean="0">
                <a:sym typeface="Wingdings"/>
              </a:rPr>
              <a:t></a:t>
            </a:r>
            <a:r>
              <a:rPr lang="ru-RU" sz="3200" b="1" dirty="0" err="1" smtClean="0"/>
              <a:t>ОС</a:t>
            </a:r>
            <a:r>
              <a:rPr lang="ru-RU" sz="3200" b="1" dirty="0" err="1" smtClean="0">
                <a:sym typeface="Wingdings"/>
              </a:rPr>
              <a:t></a:t>
            </a:r>
            <a:r>
              <a:rPr lang="ru-RU" sz="3200" b="1" dirty="0" err="1" smtClean="0"/>
              <a:t>ПП</a:t>
            </a:r>
            <a:r>
              <a:rPr lang="ru-RU" sz="3200" b="1" dirty="0" err="1" smtClean="0">
                <a:sym typeface="Wingdings"/>
              </a:rPr>
              <a:t></a:t>
            </a:r>
            <a:r>
              <a:rPr lang="ru-RU" sz="3200" b="1" dirty="0" err="1" smtClean="0"/>
              <a:t>М</a:t>
            </a:r>
            <a:r>
              <a:rPr lang="ru-RU" sz="3200" b="1" dirty="0" err="1" smtClean="0">
                <a:sym typeface="Wingdings"/>
              </a:rPr>
              <a:t></a:t>
            </a:r>
            <a:r>
              <a:rPr lang="ru-RU" sz="3200" b="1" dirty="0" err="1" smtClean="0"/>
              <a:t>Сб</a:t>
            </a:r>
            <a:endParaRPr lang="en-US" sz="3200" b="1" dirty="0"/>
          </a:p>
          <a:p>
            <a:pPr marL="0" indent="0" algn="ctr">
              <a:buNone/>
            </a:pPr>
            <a:r>
              <a:rPr lang="ru-RU" sz="2400" b="1" dirty="0" smtClean="0"/>
              <a:t>ФИ</a:t>
            </a:r>
            <a:r>
              <a:rPr lang="ru-RU" sz="2400" dirty="0" smtClean="0"/>
              <a:t>-фундаментальные исследования,</a:t>
            </a:r>
            <a:r>
              <a:rPr lang="en-US" sz="2400" dirty="0" smtClean="0"/>
              <a:t> </a:t>
            </a:r>
            <a:r>
              <a:rPr lang="ru-RU" sz="2400" b="1" dirty="0" smtClean="0"/>
              <a:t>ПИ</a:t>
            </a:r>
            <a:r>
              <a:rPr lang="ru-RU" sz="2400" dirty="0" smtClean="0"/>
              <a:t>-прикладные исследования,</a:t>
            </a:r>
            <a:r>
              <a:rPr lang="en-US" sz="2400" dirty="0" smtClean="0"/>
              <a:t> </a:t>
            </a:r>
            <a:r>
              <a:rPr lang="ru-RU" sz="2400" b="1" dirty="0" smtClean="0"/>
              <a:t>Р</a:t>
            </a:r>
            <a:r>
              <a:rPr lang="ru-RU" sz="2400" dirty="0" smtClean="0"/>
              <a:t>-разработки,</a:t>
            </a:r>
            <a:r>
              <a:rPr lang="en-US" sz="2400" dirty="0" smtClean="0"/>
              <a:t> </a:t>
            </a:r>
            <a:r>
              <a:rPr lang="ru-RU" sz="2400" b="1" dirty="0" err="1" smtClean="0"/>
              <a:t>Пр</a:t>
            </a:r>
            <a:r>
              <a:rPr lang="ru-RU" sz="2400" dirty="0" smtClean="0"/>
              <a:t>-проектирование,</a:t>
            </a:r>
            <a:r>
              <a:rPr lang="en-US" sz="2400" dirty="0" smtClean="0"/>
              <a:t> </a:t>
            </a:r>
            <a:r>
              <a:rPr lang="ru-RU" sz="2400" b="1" dirty="0" smtClean="0"/>
              <a:t>С</a:t>
            </a:r>
            <a:r>
              <a:rPr lang="ru-RU" sz="2400" dirty="0" smtClean="0"/>
              <a:t>-строительство,</a:t>
            </a:r>
            <a:r>
              <a:rPr lang="en-US" sz="2400" dirty="0" smtClean="0"/>
              <a:t> </a:t>
            </a:r>
            <a:r>
              <a:rPr lang="ru-RU" sz="2400" b="1" dirty="0" smtClean="0"/>
              <a:t>ОС</a:t>
            </a:r>
            <a:r>
              <a:rPr lang="ru-RU" sz="2400" dirty="0" smtClean="0"/>
              <a:t>-освоение,</a:t>
            </a:r>
            <a:r>
              <a:rPr lang="en-US" sz="2400" dirty="0" smtClean="0"/>
              <a:t> </a:t>
            </a:r>
            <a:r>
              <a:rPr lang="ru-RU" sz="2400" b="1" dirty="0" smtClean="0"/>
              <a:t>ПП</a:t>
            </a:r>
            <a:r>
              <a:rPr lang="ru-RU" sz="2400" dirty="0" smtClean="0"/>
              <a:t>-промышленное производство,</a:t>
            </a:r>
            <a:r>
              <a:rPr lang="en-US" sz="2400" dirty="0" smtClean="0"/>
              <a:t> </a:t>
            </a:r>
            <a:r>
              <a:rPr lang="ru-RU" sz="2400" b="1" dirty="0" smtClean="0"/>
              <a:t>М</a:t>
            </a:r>
            <a:r>
              <a:rPr lang="ru-RU" sz="2400" dirty="0" smtClean="0"/>
              <a:t>-маркетинг,</a:t>
            </a:r>
            <a:r>
              <a:rPr lang="en-US" sz="2400" dirty="0" smtClean="0"/>
              <a:t> </a:t>
            </a:r>
            <a:r>
              <a:rPr lang="ru-RU" sz="2400" b="1" dirty="0" err="1" smtClean="0"/>
              <a:t>Сб</a:t>
            </a:r>
            <a:r>
              <a:rPr lang="ru-RU" sz="2400" dirty="0" smtClean="0"/>
              <a:t>-сбыт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0700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770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Управление бизнес-процессами</vt:lpstr>
      <vt:lpstr>План</vt:lpstr>
      <vt:lpstr>Процессный подход-важнейший признак совершенного управления</vt:lpstr>
      <vt:lpstr>Процесс - </vt:lpstr>
      <vt:lpstr>Бизнес-процесс – </vt:lpstr>
      <vt:lpstr>БП как объект управления </vt:lpstr>
      <vt:lpstr>БП как производственный процесс </vt:lpstr>
      <vt:lpstr>БП как маркетинговый процесс</vt:lpstr>
      <vt:lpstr>БП как инновационный процесса </vt:lpstr>
      <vt:lpstr>БП как процесс создания новых ценностей</vt:lpstr>
      <vt:lpstr>БП как процесс создания новых ценностей</vt:lpstr>
      <vt:lpstr>БП как процесс антикризисного управления </vt:lpstr>
      <vt:lpstr>БП как процесс стратегического управления </vt:lpstr>
      <vt:lpstr>БП как процесс достижения конкурентоспособности организации </vt:lpstr>
      <vt:lpstr>БП- инжиниринг и реинжиниринг </vt:lpstr>
      <vt:lpstr>БП- инжиниринг и реинжиниринг 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Бизнес-процессы понятие, определения </dc:title>
  <dc:creator>пользователь Microsoft Office</dc:creator>
  <cp:lastModifiedBy>Alex</cp:lastModifiedBy>
  <cp:revision>14</cp:revision>
  <dcterms:created xsi:type="dcterms:W3CDTF">2019-11-26T19:12:29Z</dcterms:created>
  <dcterms:modified xsi:type="dcterms:W3CDTF">2019-12-09T16:31:02Z</dcterms:modified>
</cp:coreProperties>
</file>