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86" r:id="rId5"/>
    <p:sldId id="273" r:id="rId6"/>
    <p:sldId id="274" r:id="rId7"/>
    <p:sldId id="275" r:id="rId8"/>
    <p:sldId id="276" r:id="rId9"/>
    <p:sldId id="288" r:id="rId10"/>
    <p:sldId id="277" r:id="rId11"/>
    <p:sldId id="278" r:id="rId12"/>
    <p:sldId id="289" r:id="rId13"/>
    <p:sldId id="279" r:id="rId14"/>
    <p:sldId id="280" r:id="rId15"/>
    <p:sldId id="281" r:id="rId16"/>
    <p:sldId id="282" r:id="rId17"/>
    <p:sldId id="292" r:id="rId18"/>
    <p:sldId id="284" r:id="rId19"/>
    <p:sldId id="293"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38168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54147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6849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01953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06190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61479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D5C11EB-D329-41AC-A27B-AABF4C979710}" type="datetimeFigureOut">
              <a:rPr lang="ru-RU" smtClean="0"/>
              <a:t>27.05.2021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95169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D5C11EB-D329-41AC-A27B-AABF4C979710}" type="datetimeFigureOut">
              <a:rPr lang="ru-RU" smtClean="0"/>
              <a:t>27.05.2021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47769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C11EB-D329-41AC-A27B-AABF4C979710}" type="datetimeFigureOut">
              <a:rPr lang="ru-RU" smtClean="0"/>
              <a:t>27.05.2021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414595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8876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190171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C11EB-D329-41AC-A27B-AABF4C979710}" type="datetimeFigureOut">
              <a:rPr lang="ru-RU" smtClean="0"/>
              <a:t>27.05.2021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2F6E2-0908-4D29-8778-2BC2E0C33BC7}" type="slidenum">
              <a:rPr lang="ru-RU" smtClean="0"/>
              <a:t>‹#›</a:t>
            </a:fld>
            <a:endParaRPr lang="ru-RU"/>
          </a:p>
        </p:txBody>
      </p:sp>
    </p:spTree>
    <p:extLst>
      <p:ext uri="{BB962C8B-B14F-4D97-AF65-F5344CB8AC3E}">
        <p14:creationId xmlns:p14="http://schemas.microsoft.com/office/powerpoint/2010/main" val="2169073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412" y="1752"/>
            <a:ext cx="9141587" cy="6870713"/>
          </a:xfrm>
          <a:prstGeom prst="rect">
            <a:avLst/>
          </a:prstGeom>
        </p:spPr>
      </p:pic>
      <p:sp>
        <p:nvSpPr>
          <p:cNvPr id="5" name="TextBox 4"/>
          <p:cNvSpPr txBox="1"/>
          <p:nvPr/>
        </p:nvSpPr>
        <p:spPr>
          <a:xfrm>
            <a:off x="127932" y="2788599"/>
            <a:ext cx="8888135" cy="1297018"/>
          </a:xfrm>
          <a:prstGeom prst="rect">
            <a:avLst/>
          </a:prstGeom>
          <a:noFill/>
        </p:spPr>
        <p:txBody>
          <a:bodyPr wrap="square" lIns="65274" tIns="32637" rIns="65274" bIns="32637" rtlCol="0">
            <a:spAutoFit/>
          </a:bodyPr>
          <a:lstStyle/>
          <a:p>
            <a:pPr algn="ctr"/>
            <a:r>
              <a:rPr lang="ru-RU" sz="4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Технология хозяйственно-бытовой керамики</a:t>
            </a:r>
            <a:endParaRPr lang="ru-RU" sz="4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48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10</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D0E3CBC1-ED91-483F-99BD-8C93DEB6A561}"/>
              </a:ext>
            </a:extLst>
          </p:cNvPr>
          <p:cNvSpPr txBox="1"/>
          <p:nvPr/>
        </p:nvSpPr>
        <p:spPr>
          <a:xfrm>
            <a:off x="1080009" y="1752721"/>
            <a:ext cx="7164198" cy="4770537"/>
          </a:xfrm>
          <a:prstGeom prst="rect">
            <a:avLst/>
          </a:prstGeom>
          <a:noFill/>
        </p:spPr>
        <p:txBody>
          <a:bodyPr wrap="square" rtlCol="0">
            <a:spAutoFit/>
          </a:bodyPr>
          <a:lstStyle/>
          <a:p>
            <a:pPr algn="just"/>
            <a:r>
              <a:rPr lang="ru-RU" sz="1600" b="1" i="1" dirty="0">
                <a:latin typeface="Times New Roman" panose="02020603050405020304" pitchFamily="18" charset="0"/>
                <a:cs typeface="Times New Roman" panose="02020603050405020304" pitchFamily="18" charset="0"/>
              </a:rPr>
              <a:t>Водопоглощение</a:t>
            </a:r>
            <a:r>
              <a:rPr lang="ru-RU" sz="1600" dirty="0">
                <a:latin typeface="Times New Roman" panose="02020603050405020304" pitchFamily="18" charset="0"/>
                <a:cs typeface="Times New Roman" panose="02020603050405020304" pitchFamily="18" charset="0"/>
              </a:rPr>
              <a:t> санитарно-технической керамики составляет:</a:t>
            </a:r>
          </a:p>
          <a:p>
            <a:pPr algn="just"/>
            <a:r>
              <a:rPr lang="ru-RU" sz="16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для фаянса — 10—12%,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полуфарфора — 3—5%,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фарфора — 0,2—0,5%,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algn="just"/>
            <a:r>
              <a:rPr lang="ru-RU" sz="1600" b="1" i="1" dirty="0">
                <a:latin typeface="Times New Roman" panose="02020603050405020304" pitchFamily="18" charset="0"/>
                <a:cs typeface="Times New Roman" panose="02020603050405020304" pitchFamily="18" charset="0"/>
              </a:rPr>
              <a:t>Прочность при сжатии </a:t>
            </a:r>
            <a:r>
              <a:rPr lang="ru-RU" sz="1600" dirty="0">
                <a:latin typeface="Times New Roman" panose="02020603050405020304" pitchFamily="18" charset="0"/>
                <a:cs typeface="Times New Roman" panose="02020603050405020304" pitchFamily="18" charset="0"/>
              </a:rPr>
              <a:t>составляет:</a:t>
            </a:r>
            <a:endParaRPr lang="ru-RU" sz="1600" b="1" i="1"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для фаянса — 100 МПа,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полуфарфора — 180—200 МПа,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фарфора — 400—500 МПа. </a:t>
            </a: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Изделия должны иметь белый либо светло-желтоватый цвет, правильную форму, гладкую и чистую поверхность без искривлений, равномерно покрытую глазурью.</a:t>
            </a:r>
          </a:p>
        </p:txBody>
      </p:sp>
    </p:spTree>
    <p:extLst>
      <p:ext uri="{BB962C8B-B14F-4D97-AF65-F5344CB8AC3E}">
        <p14:creationId xmlns:p14="http://schemas.microsoft.com/office/powerpoint/2010/main" val="337839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11</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F7274F5F-29FE-4197-AA7D-EC7B2130E909}"/>
              </a:ext>
            </a:extLst>
          </p:cNvPr>
          <p:cNvSpPr txBox="1"/>
          <p:nvPr/>
        </p:nvSpPr>
        <p:spPr>
          <a:xfrm>
            <a:off x="604007" y="1820411"/>
            <a:ext cx="7675927" cy="4524315"/>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Бытовая или хозяйственная тонкая керамика в основном представлена различными видами посуды (тарелки, чашки и др.), а также декоративными изделиями. По составу сырьевых масс и принципиальной технологической схеме производства она достаточно близка другим видам тонкой керамики. Однако есть два существенных отличия.</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Бытовая керамика в основном тонкостенные изделия, полуфабрикату которых при погружении в глазурную массу угрожает размокание. Поэтому перед глазурованием их подвергают первичному (утильному) обжигу, температура которого меняется в зависимости от состава массы — фаянс или фарфор. Этот вид изделий имеет повышенную эстетическую значимость, поэтому в технологической схеме появляется дополнительная операция — декорирование изделий различными способами. Отличия технологии бытового фаянса и фарфора, кроме традиционной разницы в составах масс, состоят в соответствующем подборе состава глазурей и выборе температур первичного (утельного) и вторичного (политого) обжига. Сравнительно невысокая температура обжига фаянса при более низкой плотности изделий позволяет применять легкоплавкие глазури и соответственно использовать широкую палитру </a:t>
            </a:r>
            <a:r>
              <a:rPr lang="ru-RU" sz="1600" dirty="0" err="1">
                <a:latin typeface="Times New Roman" panose="02020603050405020304" pitchFamily="18" charset="0"/>
                <a:cs typeface="Times New Roman" panose="02020603050405020304" pitchFamily="18" charset="0"/>
              </a:rPr>
              <a:t>подглазурных</a:t>
            </a:r>
            <a:r>
              <a:rPr lang="ru-RU" sz="1600" dirty="0">
                <a:latin typeface="Times New Roman" panose="02020603050405020304" pitchFamily="18" charset="0"/>
                <a:cs typeface="Times New Roman" panose="02020603050405020304" pitchFamily="18" charset="0"/>
              </a:rPr>
              <a:t> красок по сравнению с изделиями из фарфора.</a:t>
            </a:r>
          </a:p>
        </p:txBody>
      </p:sp>
    </p:spTree>
    <p:extLst>
      <p:ext uri="{BB962C8B-B14F-4D97-AF65-F5344CB8AC3E}">
        <p14:creationId xmlns:p14="http://schemas.microsoft.com/office/powerpoint/2010/main" val="170138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3806"/>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12</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D7A2B37B-C69C-49A9-B50F-4838B989C9D3}"/>
              </a:ext>
            </a:extLst>
          </p:cNvPr>
          <p:cNvSpPr txBox="1"/>
          <p:nvPr/>
        </p:nvSpPr>
        <p:spPr>
          <a:xfrm>
            <a:off x="998290" y="1803633"/>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Непластичные</a:t>
            </a:r>
          </a:p>
        </p:txBody>
      </p:sp>
      <p:sp>
        <p:nvSpPr>
          <p:cNvPr id="12" name="TextBox 11">
            <a:extLst>
              <a:ext uri="{FF2B5EF4-FFF2-40B4-BE49-F238E27FC236}">
                <a16:creationId xmlns:a16="http://schemas.microsoft.com/office/drawing/2014/main" id="{05A9D413-7DDF-44C1-81CD-A7FF9B2222EC}"/>
              </a:ext>
            </a:extLst>
          </p:cNvPr>
          <p:cNvSpPr txBox="1"/>
          <p:nvPr/>
        </p:nvSpPr>
        <p:spPr>
          <a:xfrm>
            <a:off x="998289" y="3946133"/>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Мокрое измельчение</a:t>
            </a:r>
          </a:p>
        </p:txBody>
      </p:sp>
      <p:sp>
        <p:nvSpPr>
          <p:cNvPr id="13" name="TextBox 12">
            <a:extLst>
              <a:ext uri="{FF2B5EF4-FFF2-40B4-BE49-F238E27FC236}">
                <a16:creationId xmlns:a16="http://schemas.microsoft.com/office/drawing/2014/main" id="{A0158891-9FEB-4E6E-BE8B-08A36D2474A6}"/>
              </a:ext>
            </a:extLst>
          </p:cNvPr>
          <p:cNvSpPr txBox="1"/>
          <p:nvPr/>
        </p:nvSpPr>
        <p:spPr>
          <a:xfrm>
            <a:off x="998290" y="2388648"/>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Грубое дробление</a:t>
            </a:r>
          </a:p>
        </p:txBody>
      </p:sp>
      <p:sp>
        <p:nvSpPr>
          <p:cNvPr id="14" name="TextBox 13">
            <a:extLst>
              <a:ext uri="{FF2B5EF4-FFF2-40B4-BE49-F238E27FC236}">
                <a16:creationId xmlns:a16="http://schemas.microsoft.com/office/drawing/2014/main" id="{0A2B8A51-0817-4167-A63C-BE51B58CB2A2}"/>
              </a:ext>
            </a:extLst>
          </p:cNvPr>
          <p:cNvSpPr txBox="1"/>
          <p:nvPr/>
        </p:nvSpPr>
        <p:spPr>
          <a:xfrm>
            <a:off x="2668596" y="2388925"/>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Грубое дробление</a:t>
            </a:r>
          </a:p>
        </p:txBody>
      </p:sp>
      <p:sp>
        <p:nvSpPr>
          <p:cNvPr id="15" name="TextBox 14">
            <a:extLst>
              <a:ext uri="{FF2B5EF4-FFF2-40B4-BE49-F238E27FC236}">
                <a16:creationId xmlns:a16="http://schemas.microsoft.com/office/drawing/2014/main" id="{98E3D4D7-68B2-4E2B-A1B6-B0AE4CAA001A}"/>
              </a:ext>
            </a:extLst>
          </p:cNvPr>
          <p:cNvSpPr txBox="1"/>
          <p:nvPr/>
        </p:nvSpPr>
        <p:spPr>
          <a:xfrm>
            <a:off x="2668596" y="3275111"/>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Распускание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 воде</a:t>
            </a:r>
          </a:p>
        </p:txBody>
      </p:sp>
      <p:sp>
        <p:nvSpPr>
          <p:cNvPr id="16" name="TextBox 15">
            <a:extLst>
              <a:ext uri="{FF2B5EF4-FFF2-40B4-BE49-F238E27FC236}">
                <a16:creationId xmlns:a16="http://schemas.microsoft.com/office/drawing/2014/main" id="{684626CF-C1BC-4D1D-A691-F231B2B0FDD6}"/>
              </a:ext>
            </a:extLst>
          </p:cNvPr>
          <p:cNvSpPr txBox="1"/>
          <p:nvPr/>
        </p:nvSpPr>
        <p:spPr>
          <a:xfrm>
            <a:off x="998288" y="3168453"/>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Среднее дробление</a:t>
            </a:r>
          </a:p>
        </p:txBody>
      </p:sp>
      <p:sp>
        <p:nvSpPr>
          <p:cNvPr id="17" name="TextBox 16">
            <a:extLst>
              <a:ext uri="{FF2B5EF4-FFF2-40B4-BE49-F238E27FC236}">
                <a16:creationId xmlns:a16="http://schemas.microsoft.com/office/drawing/2014/main" id="{92FFD20F-3E4E-40A8-9C86-03A926D3B14F}"/>
              </a:ext>
            </a:extLst>
          </p:cNvPr>
          <p:cNvSpPr txBox="1"/>
          <p:nvPr/>
        </p:nvSpPr>
        <p:spPr>
          <a:xfrm>
            <a:off x="2668596" y="1803633"/>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Пластичные</a:t>
            </a:r>
          </a:p>
        </p:txBody>
      </p:sp>
      <p:sp>
        <p:nvSpPr>
          <p:cNvPr id="18" name="TextBox 17">
            <a:extLst>
              <a:ext uri="{FF2B5EF4-FFF2-40B4-BE49-F238E27FC236}">
                <a16:creationId xmlns:a16="http://schemas.microsoft.com/office/drawing/2014/main" id="{EFC1B66C-7318-44CB-927A-8DC60B84D8A0}"/>
              </a:ext>
            </a:extLst>
          </p:cNvPr>
          <p:cNvSpPr txBox="1"/>
          <p:nvPr/>
        </p:nvSpPr>
        <p:spPr>
          <a:xfrm>
            <a:off x="1809545" y="4988110"/>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Смешивание</a:t>
            </a:r>
          </a:p>
        </p:txBody>
      </p:sp>
      <p:sp>
        <p:nvSpPr>
          <p:cNvPr id="19" name="TextBox 18">
            <a:extLst>
              <a:ext uri="{FF2B5EF4-FFF2-40B4-BE49-F238E27FC236}">
                <a16:creationId xmlns:a16="http://schemas.microsoft.com/office/drawing/2014/main" id="{4E89426B-7AE1-45E6-8C16-82AB00A73619}"/>
              </a:ext>
            </a:extLst>
          </p:cNvPr>
          <p:cNvSpPr txBox="1"/>
          <p:nvPr/>
        </p:nvSpPr>
        <p:spPr>
          <a:xfrm>
            <a:off x="1809544" y="5765790"/>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Магнитная сепарация</a:t>
            </a:r>
          </a:p>
        </p:txBody>
      </p:sp>
      <p:cxnSp>
        <p:nvCxnSpPr>
          <p:cNvPr id="4" name="Прямая со стрелкой 3">
            <a:extLst>
              <a:ext uri="{FF2B5EF4-FFF2-40B4-BE49-F238E27FC236}">
                <a16:creationId xmlns:a16="http://schemas.microsoft.com/office/drawing/2014/main" id="{14C356B0-B15F-49F8-9C6F-319B9B8D3415}"/>
              </a:ext>
            </a:extLst>
          </p:cNvPr>
          <p:cNvCxnSpPr>
            <a:cxnSpLocks/>
          </p:cNvCxnSpPr>
          <p:nvPr/>
        </p:nvCxnSpPr>
        <p:spPr>
          <a:xfrm>
            <a:off x="1665212" y="2111410"/>
            <a:ext cx="0" cy="27723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9A60F956-4235-47F9-9091-40CDD245DE75}"/>
              </a:ext>
            </a:extLst>
          </p:cNvPr>
          <p:cNvCxnSpPr>
            <a:cxnSpLocks/>
          </p:cNvCxnSpPr>
          <p:nvPr/>
        </p:nvCxnSpPr>
        <p:spPr>
          <a:xfrm>
            <a:off x="3336918" y="2111410"/>
            <a:ext cx="0" cy="27723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F249BB13-4188-4F01-8F33-A428619600E2}"/>
              </a:ext>
            </a:extLst>
          </p:cNvPr>
          <p:cNvCxnSpPr>
            <a:cxnSpLocks/>
            <a:stCxn id="14" idx="2"/>
          </p:cNvCxnSpPr>
          <p:nvPr/>
        </p:nvCxnSpPr>
        <p:spPr>
          <a:xfrm>
            <a:off x="3335521" y="2912145"/>
            <a:ext cx="0" cy="36296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48F7554E-F587-4ADF-A6E5-17E82917782A}"/>
              </a:ext>
            </a:extLst>
          </p:cNvPr>
          <p:cNvCxnSpPr>
            <a:cxnSpLocks/>
            <a:endCxn id="16" idx="0"/>
          </p:cNvCxnSpPr>
          <p:nvPr/>
        </p:nvCxnSpPr>
        <p:spPr>
          <a:xfrm>
            <a:off x="1661018" y="2911868"/>
            <a:ext cx="4195" cy="256585"/>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7E9596BC-8A09-42ED-8420-B7CC685F48E0}"/>
              </a:ext>
            </a:extLst>
          </p:cNvPr>
          <p:cNvCxnSpPr>
            <a:cxnSpLocks/>
            <a:endCxn id="12" idx="0"/>
          </p:cNvCxnSpPr>
          <p:nvPr/>
        </p:nvCxnSpPr>
        <p:spPr>
          <a:xfrm>
            <a:off x="1661018" y="3691673"/>
            <a:ext cx="4196" cy="25446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F37E1A73-6B22-457B-BBD3-928E8BDE035A}"/>
              </a:ext>
            </a:extLst>
          </p:cNvPr>
          <p:cNvCxnSpPr>
            <a:cxnSpLocks/>
            <a:endCxn id="18" idx="0"/>
          </p:cNvCxnSpPr>
          <p:nvPr/>
        </p:nvCxnSpPr>
        <p:spPr>
          <a:xfrm>
            <a:off x="1676398" y="4469353"/>
            <a:ext cx="800072" cy="518757"/>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E271EC9A-BAD1-4747-BE01-F2837457D798}"/>
              </a:ext>
            </a:extLst>
          </p:cNvPr>
          <p:cNvCxnSpPr>
            <a:cxnSpLocks/>
          </p:cNvCxnSpPr>
          <p:nvPr/>
        </p:nvCxnSpPr>
        <p:spPr>
          <a:xfrm flipH="1">
            <a:off x="2476468" y="3798331"/>
            <a:ext cx="859052" cy="118977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6A0AC299-4334-4B69-A86B-564EA560E256}"/>
              </a:ext>
            </a:extLst>
          </p:cNvPr>
          <p:cNvCxnSpPr>
            <a:cxnSpLocks/>
          </p:cNvCxnSpPr>
          <p:nvPr/>
        </p:nvCxnSpPr>
        <p:spPr>
          <a:xfrm>
            <a:off x="2476468" y="5295887"/>
            <a:ext cx="0" cy="469903"/>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A64D704-2F81-4BF3-8C1D-F42D1D93B708}"/>
              </a:ext>
            </a:extLst>
          </p:cNvPr>
          <p:cNvSpPr txBox="1"/>
          <p:nvPr/>
        </p:nvSpPr>
        <p:spPr>
          <a:xfrm>
            <a:off x="4772650" y="1791991"/>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Непластичные</a:t>
            </a:r>
          </a:p>
        </p:txBody>
      </p:sp>
      <p:sp>
        <p:nvSpPr>
          <p:cNvPr id="37" name="TextBox 36">
            <a:extLst>
              <a:ext uri="{FF2B5EF4-FFF2-40B4-BE49-F238E27FC236}">
                <a16:creationId xmlns:a16="http://schemas.microsoft.com/office/drawing/2014/main" id="{4E5A5CC5-5037-4B99-8EDC-EF4BFDAC9715}"/>
              </a:ext>
            </a:extLst>
          </p:cNvPr>
          <p:cNvSpPr txBox="1"/>
          <p:nvPr/>
        </p:nvSpPr>
        <p:spPr>
          <a:xfrm>
            <a:off x="4772649" y="3934491"/>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Сепарация</a:t>
            </a:r>
          </a:p>
        </p:txBody>
      </p:sp>
      <p:sp>
        <p:nvSpPr>
          <p:cNvPr id="38" name="TextBox 37">
            <a:extLst>
              <a:ext uri="{FF2B5EF4-FFF2-40B4-BE49-F238E27FC236}">
                <a16:creationId xmlns:a16="http://schemas.microsoft.com/office/drawing/2014/main" id="{2F3B0AB3-E488-4A7C-AE64-98785280FB36}"/>
              </a:ext>
            </a:extLst>
          </p:cNvPr>
          <p:cNvSpPr txBox="1"/>
          <p:nvPr/>
        </p:nvSpPr>
        <p:spPr>
          <a:xfrm>
            <a:off x="4772650" y="2377006"/>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Грубое дробление</a:t>
            </a:r>
          </a:p>
        </p:txBody>
      </p:sp>
      <p:sp>
        <p:nvSpPr>
          <p:cNvPr id="39" name="TextBox 38">
            <a:extLst>
              <a:ext uri="{FF2B5EF4-FFF2-40B4-BE49-F238E27FC236}">
                <a16:creationId xmlns:a16="http://schemas.microsoft.com/office/drawing/2014/main" id="{582676D2-9AD6-4D3C-BEDE-9E7A7FE8A4FA}"/>
              </a:ext>
            </a:extLst>
          </p:cNvPr>
          <p:cNvSpPr txBox="1"/>
          <p:nvPr/>
        </p:nvSpPr>
        <p:spPr>
          <a:xfrm>
            <a:off x="6442956" y="2377283"/>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Грубое дробление</a:t>
            </a:r>
          </a:p>
        </p:txBody>
      </p:sp>
      <p:sp>
        <p:nvSpPr>
          <p:cNvPr id="40" name="TextBox 39">
            <a:extLst>
              <a:ext uri="{FF2B5EF4-FFF2-40B4-BE49-F238E27FC236}">
                <a16:creationId xmlns:a16="http://schemas.microsoft.com/office/drawing/2014/main" id="{64427CD3-2115-48F0-A7B4-A549149C638D}"/>
              </a:ext>
            </a:extLst>
          </p:cNvPr>
          <p:cNvSpPr txBox="1"/>
          <p:nvPr/>
        </p:nvSpPr>
        <p:spPr>
          <a:xfrm>
            <a:off x="6442956" y="3263469"/>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Сушка</a:t>
            </a:r>
          </a:p>
        </p:txBody>
      </p:sp>
      <p:sp>
        <p:nvSpPr>
          <p:cNvPr id="41" name="TextBox 40">
            <a:extLst>
              <a:ext uri="{FF2B5EF4-FFF2-40B4-BE49-F238E27FC236}">
                <a16:creationId xmlns:a16="http://schemas.microsoft.com/office/drawing/2014/main" id="{F751D1AF-82A5-44F2-A888-AF2C1DBAA250}"/>
              </a:ext>
            </a:extLst>
          </p:cNvPr>
          <p:cNvSpPr txBox="1"/>
          <p:nvPr/>
        </p:nvSpPr>
        <p:spPr>
          <a:xfrm>
            <a:off x="4772648" y="3156811"/>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Сухое измельчение</a:t>
            </a:r>
          </a:p>
        </p:txBody>
      </p:sp>
      <p:sp>
        <p:nvSpPr>
          <p:cNvPr id="42" name="TextBox 41">
            <a:extLst>
              <a:ext uri="{FF2B5EF4-FFF2-40B4-BE49-F238E27FC236}">
                <a16:creationId xmlns:a16="http://schemas.microsoft.com/office/drawing/2014/main" id="{16960F56-A83C-488C-9995-DE2927D4B01C}"/>
              </a:ext>
            </a:extLst>
          </p:cNvPr>
          <p:cNvSpPr txBox="1"/>
          <p:nvPr/>
        </p:nvSpPr>
        <p:spPr>
          <a:xfrm>
            <a:off x="6442956" y="1791991"/>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Пластичные</a:t>
            </a:r>
          </a:p>
        </p:txBody>
      </p:sp>
      <p:sp>
        <p:nvSpPr>
          <p:cNvPr id="43" name="TextBox 42">
            <a:extLst>
              <a:ext uri="{FF2B5EF4-FFF2-40B4-BE49-F238E27FC236}">
                <a16:creationId xmlns:a16="http://schemas.microsoft.com/office/drawing/2014/main" id="{E8368AF0-75F8-42DC-A4BF-2D4681806EB3}"/>
              </a:ext>
            </a:extLst>
          </p:cNvPr>
          <p:cNvSpPr txBox="1"/>
          <p:nvPr/>
        </p:nvSpPr>
        <p:spPr>
          <a:xfrm>
            <a:off x="5583905" y="4976468"/>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Смешивание</a:t>
            </a:r>
          </a:p>
        </p:txBody>
      </p:sp>
      <p:sp>
        <p:nvSpPr>
          <p:cNvPr id="44" name="TextBox 43">
            <a:extLst>
              <a:ext uri="{FF2B5EF4-FFF2-40B4-BE49-F238E27FC236}">
                <a16:creationId xmlns:a16="http://schemas.microsoft.com/office/drawing/2014/main" id="{906EDBA1-CE79-406D-87F0-007F1FB10394}"/>
              </a:ext>
            </a:extLst>
          </p:cNvPr>
          <p:cNvSpPr txBox="1"/>
          <p:nvPr/>
        </p:nvSpPr>
        <p:spPr>
          <a:xfrm>
            <a:off x="5583904" y="5754148"/>
            <a:ext cx="1333849" cy="307777"/>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Увлажнение</a:t>
            </a:r>
          </a:p>
        </p:txBody>
      </p:sp>
      <p:cxnSp>
        <p:nvCxnSpPr>
          <p:cNvPr id="45" name="Прямая со стрелкой 44">
            <a:extLst>
              <a:ext uri="{FF2B5EF4-FFF2-40B4-BE49-F238E27FC236}">
                <a16:creationId xmlns:a16="http://schemas.microsoft.com/office/drawing/2014/main" id="{6B24A68A-C4E4-4D1C-B9DF-CE9BF9A77DBF}"/>
              </a:ext>
            </a:extLst>
          </p:cNvPr>
          <p:cNvCxnSpPr>
            <a:cxnSpLocks/>
          </p:cNvCxnSpPr>
          <p:nvPr/>
        </p:nvCxnSpPr>
        <p:spPr>
          <a:xfrm>
            <a:off x="5439572" y="2099768"/>
            <a:ext cx="0" cy="27723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1357EE7A-FA97-4F0F-891B-FCC5BFED1A29}"/>
              </a:ext>
            </a:extLst>
          </p:cNvPr>
          <p:cNvCxnSpPr>
            <a:cxnSpLocks/>
          </p:cNvCxnSpPr>
          <p:nvPr/>
        </p:nvCxnSpPr>
        <p:spPr>
          <a:xfrm>
            <a:off x="7111278" y="2099768"/>
            <a:ext cx="0" cy="27723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a16="http://schemas.microsoft.com/office/drawing/2014/main" id="{EF9BC8D6-CC9C-47AE-A7AF-73306966229E}"/>
              </a:ext>
            </a:extLst>
          </p:cNvPr>
          <p:cNvCxnSpPr>
            <a:cxnSpLocks/>
            <a:stCxn id="39" idx="2"/>
          </p:cNvCxnSpPr>
          <p:nvPr/>
        </p:nvCxnSpPr>
        <p:spPr>
          <a:xfrm>
            <a:off x="7109881" y="2900503"/>
            <a:ext cx="0" cy="36296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AE96D4DC-8871-4880-A059-7D0B4890147D}"/>
              </a:ext>
            </a:extLst>
          </p:cNvPr>
          <p:cNvCxnSpPr>
            <a:cxnSpLocks/>
            <a:endCxn id="41" idx="0"/>
          </p:cNvCxnSpPr>
          <p:nvPr/>
        </p:nvCxnSpPr>
        <p:spPr>
          <a:xfrm>
            <a:off x="5435378" y="2900226"/>
            <a:ext cx="4195" cy="256585"/>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835E84DF-54C7-4F1E-9A77-DABCD3D3C4F0}"/>
              </a:ext>
            </a:extLst>
          </p:cNvPr>
          <p:cNvCxnSpPr>
            <a:cxnSpLocks/>
            <a:endCxn id="37" idx="0"/>
          </p:cNvCxnSpPr>
          <p:nvPr/>
        </p:nvCxnSpPr>
        <p:spPr>
          <a:xfrm>
            <a:off x="5435378" y="3680031"/>
            <a:ext cx="4196" cy="25446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D13379A1-7EDF-4776-BE6B-EBA0474591BB}"/>
              </a:ext>
            </a:extLst>
          </p:cNvPr>
          <p:cNvCxnSpPr>
            <a:cxnSpLocks/>
            <a:endCxn id="43" idx="0"/>
          </p:cNvCxnSpPr>
          <p:nvPr/>
        </p:nvCxnSpPr>
        <p:spPr>
          <a:xfrm>
            <a:off x="5453251" y="4252911"/>
            <a:ext cx="797579" cy="723557"/>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513FA74D-1D05-4308-B4CF-4262E622F9C0}"/>
              </a:ext>
            </a:extLst>
          </p:cNvPr>
          <p:cNvCxnSpPr>
            <a:cxnSpLocks/>
            <a:stCxn id="53" idx="2"/>
          </p:cNvCxnSpPr>
          <p:nvPr/>
        </p:nvCxnSpPr>
        <p:spPr>
          <a:xfrm flipH="1">
            <a:off x="6250828" y="4453248"/>
            <a:ext cx="872730" cy="52322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5A9CD231-3C0B-4E8E-BC9E-2B4EB6BBEF9D}"/>
              </a:ext>
            </a:extLst>
          </p:cNvPr>
          <p:cNvCxnSpPr>
            <a:cxnSpLocks/>
          </p:cNvCxnSpPr>
          <p:nvPr/>
        </p:nvCxnSpPr>
        <p:spPr>
          <a:xfrm>
            <a:off x="6250828" y="5284245"/>
            <a:ext cx="0" cy="469903"/>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B8BAB5B-BD95-4305-951C-E08CA3AA8C3B}"/>
              </a:ext>
            </a:extLst>
          </p:cNvPr>
          <p:cNvSpPr txBox="1"/>
          <p:nvPr/>
        </p:nvSpPr>
        <p:spPr>
          <a:xfrm>
            <a:off x="6456633" y="3930028"/>
            <a:ext cx="1333849" cy="523220"/>
          </a:xfrm>
          <a:prstGeom prst="rect">
            <a:avLst/>
          </a:prstGeom>
          <a:noFill/>
          <a:ln>
            <a:solidFill>
              <a:schemeClr val="accent1">
                <a:lumMod val="75000"/>
              </a:schemeClr>
            </a:solidFill>
          </a:ln>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Сухое измельчение</a:t>
            </a:r>
          </a:p>
        </p:txBody>
      </p:sp>
      <p:cxnSp>
        <p:nvCxnSpPr>
          <p:cNvPr id="57" name="Прямая со стрелкой 56">
            <a:extLst>
              <a:ext uri="{FF2B5EF4-FFF2-40B4-BE49-F238E27FC236}">
                <a16:creationId xmlns:a16="http://schemas.microsoft.com/office/drawing/2014/main" id="{E54B8FEA-3D7E-43C8-BD37-E55469564501}"/>
              </a:ext>
            </a:extLst>
          </p:cNvPr>
          <p:cNvCxnSpPr>
            <a:cxnSpLocks/>
            <a:endCxn id="53" idx="0"/>
          </p:cNvCxnSpPr>
          <p:nvPr/>
        </p:nvCxnSpPr>
        <p:spPr>
          <a:xfrm>
            <a:off x="7123557" y="3583167"/>
            <a:ext cx="1" cy="346861"/>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01F90DC-72BA-4987-9627-27019F10E329}"/>
              </a:ext>
            </a:extLst>
          </p:cNvPr>
          <p:cNvSpPr txBox="1"/>
          <p:nvPr/>
        </p:nvSpPr>
        <p:spPr>
          <a:xfrm>
            <a:off x="2544684" y="6461555"/>
            <a:ext cx="3788037"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Схема приготовления масс</a:t>
            </a:r>
          </a:p>
        </p:txBody>
      </p:sp>
      <p:sp>
        <p:nvSpPr>
          <p:cNvPr id="60" name="TextBox 59">
            <a:extLst>
              <a:ext uri="{FF2B5EF4-FFF2-40B4-BE49-F238E27FC236}">
                <a16:creationId xmlns:a16="http://schemas.microsoft.com/office/drawing/2014/main" id="{444A1A65-5F35-4CE4-B860-FA09741A0181}"/>
              </a:ext>
            </a:extLst>
          </p:cNvPr>
          <p:cNvSpPr txBox="1"/>
          <p:nvPr/>
        </p:nvSpPr>
        <p:spPr>
          <a:xfrm>
            <a:off x="1661018" y="1426128"/>
            <a:ext cx="1674502" cy="307777"/>
          </a:xfrm>
          <a:prstGeom prst="rect">
            <a:avLst/>
          </a:prstGeom>
          <a:noFill/>
        </p:spPr>
        <p:txBody>
          <a:bodyPr wrap="square" rtlCol="0">
            <a:spAutoFit/>
          </a:bodyPr>
          <a:lstStyle/>
          <a:p>
            <a:pPr algn="ctr"/>
            <a:r>
              <a:rPr lang="ru-RU" sz="1400" b="1" i="1" dirty="0">
                <a:latin typeface="Times New Roman" panose="02020603050405020304" pitchFamily="18" charset="0"/>
                <a:cs typeface="Times New Roman" panose="02020603050405020304" pitchFamily="18" charset="0"/>
              </a:rPr>
              <a:t>Мокрый способ</a:t>
            </a:r>
          </a:p>
        </p:txBody>
      </p:sp>
      <p:sp>
        <p:nvSpPr>
          <p:cNvPr id="61" name="TextBox 60">
            <a:extLst>
              <a:ext uri="{FF2B5EF4-FFF2-40B4-BE49-F238E27FC236}">
                <a16:creationId xmlns:a16="http://schemas.microsoft.com/office/drawing/2014/main" id="{D00D8A73-A4D8-4D9C-A4CF-C51D6558330C}"/>
              </a:ext>
            </a:extLst>
          </p:cNvPr>
          <p:cNvSpPr txBox="1"/>
          <p:nvPr/>
        </p:nvSpPr>
        <p:spPr>
          <a:xfrm>
            <a:off x="5495470" y="1421724"/>
            <a:ext cx="1674502" cy="307777"/>
          </a:xfrm>
          <a:prstGeom prst="rect">
            <a:avLst/>
          </a:prstGeom>
          <a:noFill/>
        </p:spPr>
        <p:txBody>
          <a:bodyPr wrap="square" rtlCol="0">
            <a:spAutoFit/>
          </a:bodyPr>
          <a:lstStyle/>
          <a:p>
            <a:pPr algn="ctr"/>
            <a:r>
              <a:rPr lang="ru-RU" sz="1400" b="1" i="1" dirty="0">
                <a:latin typeface="Times New Roman" panose="02020603050405020304" pitchFamily="18" charset="0"/>
                <a:cs typeface="Times New Roman" panose="02020603050405020304" pitchFamily="18" charset="0"/>
              </a:rPr>
              <a:t>Сухой способ</a:t>
            </a:r>
          </a:p>
        </p:txBody>
      </p:sp>
      <p:sp>
        <p:nvSpPr>
          <p:cNvPr id="63" name="Прямоугольник 62">
            <a:extLst>
              <a:ext uri="{FF2B5EF4-FFF2-40B4-BE49-F238E27FC236}">
                <a16:creationId xmlns:a16="http://schemas.microsoft.com/office/drawing/2014/main" id="{EB64BFDE-EEEA-4B30-A489-03C9830E613E}"/>
              </a:ext>
            </a:extLst>
          </p:cNvPr>
          <p:cNvSpPr/>
          <p:nvPr/>
        </p:nvSpPr>
        <p:spPr>
          <a:xfrm>
            <a:off x="855677" y="1421724"/>
            <a:ext cx="7029974" cy="5051014"/>
          </a:xfrm>
          <a:prstGeom prst="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148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13</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F1D4CAD3-A430-461D-8CFB-6FBB1B656B45}"/>
              </a:ext>
            </a:extLst>
          </p:cNvPr>
          <p:cNvSpPr txBox="1"/>
          <p:nvPr/>
        </p:nvSpPr>
        <p:spPr>
          <a:xfrm>
            <a:off x="561613" y="1702923"/>
            <a:ext cx="8015681" cy="4524315"/>
          </a:xfrm>
          <a:prstGeom prst="rect">
            <a:avLst/>
          </a:prstGeom>
          <a:noFill/>
        </p:spPr>
        <p:txBody>
          <a:bodyPr wrap="square" rtlCol="0">
            <a:spAutoFit/>
          </a:bodyPr>
          <a:lstStyle/>
          <a:p>
            <a:pPr algn="just"/>
            <a:r>
              <a:rPr lang="ru-RU" sz="1600">
                <a:latin typeface="Times New Roman" panose="02020603050405020304" pitchFamily="18" charset="0"/>
                <a:cs typeface="Times New Roman" panose="02020603050405020304" pitchFamily="18" charset="0"/>
              </a:rPr>
              <a:t>Готовят керамические массы из высококачественного чистого сырья шликерным способом. Изделия плоской формы (тарелки, блюда и др.) и полые изделия (чашки и др.) формуют из пластических масс, получаемых из шликеров последовательно на фильтрпрессах и вакуумных ленточных прессах способом раскатки в гипсовых или пластмассовых формах с помощью формующих шаблонов, врезающихся штемпелей или роликов. Если шаблон формует внутреннюю поверхность изделия, то такой способ называется «формованием в форму», а если внешнюю — то «на форму». Порция керамической массы под нажимом шаблона, имеющего профиль, являющийся зеркальным отображением требуемой формы, равномерно распределяется по поверхности гипсовой формы. Избыток массы вытесняется, образуя «бахрому» над верхней кромкой, которая в конце формования срезается специальным резцом. Избыток влаги из массы отсасывается в ходе формования пористой гипсовой формой, при этом сырец несколько уплотняется и приобретает механическую прочность, достаточную для транспортировки и дальнейшей обработки.</a:t>
            </a:r>
          </a:p>
          <a:p>
            <a:pPr algn="just"/>
            <a:endParaRPr lang="ru-RU" sz="1600">
              <a:latin typeface="Times New Roman" panose="02020603050405020304" pitchFamily="18" charset="0"/>
              <a:cs typeface="Times New Roman" panose="02020603050405020304" pitchFamily="18" charset="0"/>
            </a:endParaRPr>
          </a:p>
          <a:p>
            <a:pPr algn="just"/>
            <a:r>
              <a:rPr lang="ru-RU" sz="1600">
                <a:latin typeface="Times New Roman" panose="02020603050405020304" pitchFamily="18" charset="0"/>
                <a:cs typeface="Times New Roman" panose="02020603050405020304" pitchFamily="18" charset="0"/>
              </a:rPr>
              <a:t>Части изделий сложной формы: ручки чашек, носики чайников и другие формуют литьем. Отдельные части склеивают в целое изделие шликером с добавкой 0,5% декстрина.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88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14</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1DD2597C-E0B6-4D74-8AAE-9D0999390BEF}"/>
              </a:ext>
            </a:extLst>
          </p:cNvPr>
          <p:cNvSpPr txBox="1"/>
          <p:nvPr/>
        </p:nvSpPr>
        <p:spPr>
          <a:xfrm>
            <a:off x="310594" y="1567841"/>
            <a:ext cx="8517719" cy="3293209"/>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Для тонкостенных изделий наиболее эффективна радиационная или инфракрасная сушка. После сушки изделия подвергают в тоннельных или конвейерных печах утильному обжигу: фаянсовые — при температуре 1220— 1280 °С, фарфоровые — 850—950 °С. Затем изделия глазуруют и обжигают вторично: фаянс при 1100— 1150 °С, фарфор — 1320—1350 °С. Повышенная температура утильного обжига фаянса (по сравнению с фарфором ) обусловлена пониженным содержанием плавней в массе и необходимостью более плотного спекания.</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Декорирование изделий в зависимости от их назначения и вида декоров производят либо до политого обжига либо после. Для декорирования применяют керамические краски — смеси окрашенных соединений (пигментов) со специальными плавнями. </a:t>
            </a:r>
          </a:p>
          <a:p>
            <a:pPr algn="just"/>
            <a:r>
              <a:rPr lang="ru-RU" sz="1600" dirty="0">
                <a:latin typeface="Times New Roman" panose="02020603050405020304" pitchFamily="18" charset="0"/>
                <a:cs typeface="Times New Roman" panose="02020603050405020304" pitchFamily="18" charset="0"/>
              </a:rPr>
              <a:t>Различают краски — подглазурные и надглазурные. Первые наносят на изделие до глазурования и обжига, вторые — на глазурованное обожжённое изделие и закрепляют обжигом в муфельных или электропечах при 600—900°С.</a:t>
            </a:r>
          </a:p>
        </p:txBody>
      </p:sp>
      <p:pic>
        <p:nvPicPr>
          <p:cNvPr id="12" name="Рисунок 11">
            <a:extLst>
              <a:ext uri="{FF2B5EF4-FFF2-40B4-BE49-F238E27FC236}">
                <a16:creationId xmlns:a16="http://schemas.microsoft.com/office/drawing/2014/main" id="{899D3439-E2C0-4C68-AFBE-C3026E51F981}"/>
              </a:ext>
            </a:extLst>
          </p:cNvPr>
          <p:cNvPicPr>
            <a:picLocks noChangeAspect="1"/>
          </p:cNvPicPr>
          <p:nvPr/>
        </p:nvPicPr>
        <p:blipFill>
          <a:blip r:embed="rId4"/>
          <a:stretch>
            <a:fillRect/>
          </a:stretch>
        </p:blipFill>
        <p:spPr>
          <a:xfrm>
            <a:off x="2259640" y="4855936"/>
            <a:ext cx="4619625" cy="857250"/>
          </a:xfrm>
          <a:prstGeom prst="rect">
            <a:avLst/>
          </a:prstGeom>
        </p:spPr>
      </p:pic>
      <p:sp>
        <p:nvSpPr>
          <p:cNvPr id="13" name="TextBox 12">
            <a:extLst>
              <a:ext uri="{FF2B5EF4-FFF2-40B4-BE49-F238E27FC236}">
                <a16:creationId xmlns:a16="http://schemas.microsoft.com/office/drawing/2014/main" id="{AB94C29B-0248-4D2D-B4C7-B4BE64C29001}"/>
              </a:ext>
            </a:extLst>
          </p:cNvPr>
          <p:cNvSpPr txBox="1"/>
          <p:nvPr/>
        </p:nvSpPr>
        <p:spPr>
          <a:xfrm>
            <a:off x="2095076" y="5842751"/>
            <a:ext cx="5134063" cy="830997"/>
          </a:xfrm>
          <a:prstGeom prst="rect">
            <a:avLst/>
          </a:prstGeom>
          <a:noFill/>
        </p:spPr>
        <p:txBody>
          <a:bodyPr wrap="square" rtlCol="0">
            <a:spAutoFit/>
          </a:bodyPr>
          <a:lstStyle/>
          <a:p>
            <a:pPr algn="ctr"/>
            <a:r>
              <a:rPr lang="ru-RU" sz="1200" b="0" i="1" dirty="0">
                <a:solidFill>
                  <a:srgbClr val="000000"/>
                </a:solidFill>
                <a:effectLst/>
                <a:latin typeface="Times New Roman" panose="02020603050405020304" pitchFamily="18" charset="0"/>
                <a:cs typeface="Times New Roman" panose="02020603050405020304" pitchFamily="18" charset="0"/>
              </a:rPr>
              <a:t>Схема декорирования: </a:t>
            </a:r>
            <a:r>
              <a:rPr lang="ru-RU" sz="1200" b="1" i="1" dirty="0">
                <a:solidFill>
                  <a:srgbClr val="000000"/>
                </a:solidFill>
                <a:effectLst/>
                <a:latin typeface="Times New Roman" panose="02020603050405020304" pitchFamily="18" charset="0"/>
                <a:cs typeface="Times New Roman" panose="02020603050405020304" pitchFamily="18" charset="0"/>
              </a:rPr>
              <a:t>а - подглазурного, </a:t>
            </a:r>
            <a:br>
              <a:rPr lang="ru-RU" sz="1200" b="1" i="1" dirty="0">
                <a:solidFill>
                  <a:srgbClr val="000000"/>
                </a:solidFill>
                <a:effectLst/>
                <a:latin typeface="Times New Roman" panose="02020603050405020304" pitchFamily="18" charset="0"/>
                <a:cs typeface="Times New Roman" panose="02020603050405020304" pitchFamily="18" charset="0"/>
              </a:rPr>
            </a:br>
            <a:r>
              <a:rPr lang="ru-RU" sz="1200" i="1" dirty="0">
                <a:solidFill>
                  <a:srgbClr val="000000"/>
                </a:solidFill>
                <a:effectLst/>
                <a:latin typeface="Times New Roman" panose="02020603050405020304" pitchFamily="18" charset="0"/>
                <a:cs typeface="Times New Roman" panose="02020603050405020304" pitchFamily="18" charset="0"/>
              </a:rPr>
              <a:t>б - межглазурного, </a:t>
            </a:r>
            <a:r>
              <a:rPr lang="ru-RU" sz="1200" b="1" i="1" dirty="0">
                <a:solidFill>
                  <a:srgbClr val="000000"/>
                </a:solidFill>
                <a:effectLst/>
                <a:latin typeface="Times New Roman" panose="02020603050405020304" pitchFamily="18" charset="0"/>
                <a:cs typeface="Times New Roman" panose="02020603050405020304" pitchFamily="18" charset="0"/>
              </a:rPr>
              <a:t>в - надглазурного</a:t>
            </a:r>
            <a:r>
              <a:rPr lang="ru-RU" sz="1200" b="0" i="1" dirty="0">
                <a:solidFill>
                  <a:srgbClr val="000000"/>
                </a:solidFill>
                <a:effectLst/>
                <a:latin typeface="Times New Roman" panose="02020603050405020304" pitchFamily="18" charset="0"/>
                <a:cs typeface="Times New Roman" panose="02020603050405020304" pitchFamily="18" charset="0"/>
              </a:rPr>
              <a:t>; </a:t>
            </a:r>
            <a:br>
              <a:rPr lang="ru-RU" sz="1200" b="0" i="1" dirty="0">
                <a:solidFill>
                  <a:srgbClr val="000000"/>
                </a:solidFill>
                <a:effectLst/>
                <a:latin typeface="Times New Roman" panose="02020603050405020304" pitchFamily="18" charset="0"/>
                <a:cs typeface="Times New Roman" panose="02020603050405020304" pitchFamily="18" charset="0"/>
              </a:rPr>
            </a:br>
            <a:r>
              <a:rPr lang="ru-RU" sz="1200" b="0" i="1" dirty="0">
                <a:solidFill>
                  <a:srgbClr val="000000"/>
                </a:solidFill>
                <a:effectLst/>
                <a:latin typeface="Times New Roman" panose="02020603050405020304" pitchFamily="18" charset="0"/>
                <a:cs typeface="Times New Roman" panose="02020603050405020304" pitchFamily="18" charset="0"/>
              </a:rPr>
              <a:t>1 — краска, 2 — глазурь, 3 — материал изделия (фарфор, фаянс, майолика, каменная масса)</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80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15</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7DC69DA7-1BCB-4309-B9BD-DD0B1C220C87}"/>
              </a:ext>
            </a:extLst>
          </p:cNvPr>
          <p:cNvSpPr txBox="1"/>
          <p:nvPr/>
        </p:nvSpPr>
        <p:spPr>
          <a:xfrm>
            <a:off x="285226" y="1702965"/>
            <a:ext cx="8145710" cy="5016758"/>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Подглазурные краски главным образом применяют для декорирования фаянса. В их состав вводят пигменты, устойчивые к воздействию глазури при обжиге — силикаты и алюминаты </a:t>
            </a:r>
            <a:r>
              <a:rPr lang="ru-RU" sz="1600" i="1" dirty="0">
                <a:latin typeface="Times New Roman" panose="02020603050405020304" pitchFamily="18" charset="0"/>
                <a:cs typeface="Times New Roman" panose="02020603050405020304" pitchFamily="18" charset="0"/>
              </a:rPr>
              <a:t>Со, </a:t>
            </a:r>
            <a:r>
              <a:rPr lang="ru-RU" sz="1600" i="1" dirty="0" err="1">
                <a:latin typeface="Times New Roman" panose="02020603050405020304" pitchFamily="18" charset="0"/>
                <a:cs typeface="Times New Roman" panose="02020603050405020304" pitchFamily="18" charset="0"/>
              </a:rPr>
              <a:t>Ni</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Fe</a:t>
            </a:r>
            <a:r>
              <a:rPr lang="ru-RU" sz="1600" dirty="0">
                <a:latin typeface="Times New Roman" panose="02020603050405020304" pitchFamily="18" charset="0"/>
                <a:cs typeface="Times New Roman" panose="02020603050405020304" pitchFamily="18" charset="0"/>
              </a:rPr>
              <a:t>, а также оксиды </a:t>
            </a:r>
            <a:r>
              <a:rPr lang="en-US" sz="1600" i="1" dirty="0">
                <a:latin typeface="Times New Roman" panose="02020603050405020304" pitchFamily="18" charset="0"/>
                <a:cs typeface="Times New Roman" panose="02020603050405020304" pitchFamily="18" charset="0"/>
              </a:rPr>
              <a:t>Cr</a:t>
            </a:r>
            <a:r>
              <a:rPr lang="ru-RU"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a:t>
            </a:r>
            <a:r>
              <a:rPr lang="ru-RU" sz="1600" i="1" dirty="0">
                <a:latin typeface="Times New Roman" panose="02020603050405020304" pitchFamily="18" charset="0"/>
                <a:cs typeface="Times New Roman" panose="02020603050405020304" pitchFamily="18" charset="0"/>
              </a:rPr>
              <a:t>, V</a:t>
            </a:r>
            <a:r>
              <a:rPr lang="ru-RU" sz="1600" dirty="0">
                <a:latin typeface="Times New Roman" panose="02020603050405020304" pitchFamily="18" charset="0"/>
                <a:cs typeface="Times New Roman" panose="02020603050405020304" pitchFamily="18" charset="0"/>
              </a:rPr>
              <a:t>. Обычно подглазурные краски смешивают с 20</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глазурной фритты и наносят на изделия, прошедшие утельный обжиг. Раскрашенные изделия глазуруют и подвергают политому обжигу, при котором краски закрепляются на изделии. Такой способ декорирования обеспечивает его высокую долговечность.</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Надглазурные краски наиболее распространены. Они предназначены для декорирования и фарфора, и фаянса. Это смесь пигментов (оксиды </a:t>
            </a:r>
            <a:r>
              <a:rPr lang="en-US" sz="1600" i="1" dirty="0">
                <a:latin typeface="Times New Roman" panose="02020603050405020304" pitchFamily="18" charset="0"/>
                <a:cs typeface="Times New Roman" panose="02020603050405020304" pitchFamily="18" charset="0"/>
              </a:rPr>
              <a:t>Cr</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Fe</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Мп</a:t>
            </a:r>
            <a:r>
              <a:rPr lang="ru-RU" sz="1600" i="1" dirty="0">
                <a:latin typeface="Times New Roman" panose="02020603050405020304" pitchFamily="18" charset="0"/>
                <a:cs typeface="Times New Roman" panose="02020603050405020304" pitchFamily="18" charset="0"/>
              </a:rPr>
              <a:t>, Со, </a:t>
            </a:r>
            <a:r>
              <a:rPr lang="ru-RU" sz="1600" i="1" dirty="0" err="1">
                <a:latin typeface="Times New Roman" panose="02020603050405020304" pitchFamily="18" charset="0"/>
                <a:cs typeface="Times New Roman" panose="02020603050405020304" pitchFamily="18" charset="0"/>
              </a:rPr>
              <a:t>Sb</a:t>
            </a:r>
            <a:r>
              <a:rPr lang="ru-RU" sz="1600" i="1" dirty="0">
                <a:latin typeface="Times New Roman" panose="02020603050405020304" pitchFamily="18" charset="0"/>
                <a:cs typeface="Times New Roman" panose="02020603050405020304" pitchFamily="18" charset="0"/>
              </a:rPr>
              <a:t>, С</a:t>
            </a:r>
            <a:r>
              <a:rPr lang="en-US" sz="1600" i="1" dirty="0">
                <a:latin typeface="Times New Roman" panose="02020603050405020304" pitchFamily="18" charset="0"/>
                <a:cs typeface="Times New Roman" panose="02020603050405020304" pitchFamily="18" charset="0"/>
              </a:rPr>
              <a:t>u</a:t>
            </a:r>
            <a:r>
              <a:rPr lang="ru-RU" sz="1600"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 др.) с флюсами — специальными плавнями, обеспечивающими закрепление красок на глазурованном изделии и придающими им блеск. Для каждой краски подбирается флюс, неразрушающий ее при обжиге. В состав флюсов (наряду с кремнеземом) вводят оксиды свинца и бора. Флюсы плавят в тигельных печах, а затем измельчают совместно с пигментом в небольших шаровых мельницах с фарфоровыми барабанами и шарами. Содержание флюса в краске может достигать 70— 80% (масс). Надглазурные краски обличаются более широкой и яркой палитрой, однако менее устойчивы к внешнему воздействию.</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Декорирование осуществляют </a:t>
            </a:r>
            <a:r>
              <a:rPr lang="ru-RU" sz="1600" i="1" dirty="0">
                <a:latin typeface="Times New Roman" panose="02020603050405020304" pitchFamily="18" charset="0"/>
                <a:cs typeface="Times New Roman" panose="02020603050405020304" pitchFamily="18" charset="0"/>
              </a:rPr>
              <a:t>декалькоманией, печатью, аэрографией, шелкографией, штампом, отводкой, ручной раскраской, золочением, а также цветными глазурями и люстрами</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924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16</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EA05FE07-09FE-49E8-B3A3-C7B006447FB1}"/>
              </a:ext>
            </a:extLst>
          </p:cNvPr>
          <p:cNvSpPr txBox="1"/>
          <p:nvPr/>
        </p:nvSpPr>
        <p:spPr>
          <a:xfrm>
            <a:off x="257513" y="1479275"/>
            <a:ext cx="8506436" cy="5016758"/>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Декалькомания</a:t>
            </a:r>
            <a:r>
              <a:rPr lang="ru-RU" sz="1600" dirty="0">
                <a:latin typeface="Times New Roman" panose="02020603050405020304" pitchFamily="18" charset="0"/>
                <a:cs typeface="Times New Roman" panose="02020603050405020304" pitchFamily="18" charset="0"/>
              </a:rPr>
              <a:t> — декорирование путем перенесения на изделия многоцветных рисунков (деколей), отпечатанных литографским способом на специальной бумаге керамическим красками. Участки изделий, на которые наносятся рисунки, смазывают специальной мастикой и слегка подсушивают, затем приклеивают рисунки и обжимают их мокрой губкой. Остатки бумаги и следы гуммированной пленки смывают 50%</a:t>
            </a:r>
            <a:r>
              <a:rPr lang="en-US"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ным</a:t>
            </a:r>
            <a:r>
              <a:rPr lang="ru-RU" sz="1600" dirty="0">
                <a:latin typeface="Times New Roman" panose="02020603050405020304" pitchFamily="18" charset="0"/>
                <a:cs typeface="Times New Roman" panose="02020603050405020304" pitchFamily="18" charset="0"/>
              </a:rPr>
              <a:t> раствором аммиака. Вымытые изделия подсушивают.</a:t>
            </a:r>
          </a:p>
          <a:p>
            <a:pPr algn="just"/>
            <a:r>
              <a:rPr lang="en-US" sz="1600"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Печать</a:t>
            </a:r>
            <a:r>
              <a:rPr lang="ru-RU" sz="1600" dirty="0">
                <a:latin typeface="Times New Roman" panose="02020603050405020304" pitchFamily="18" charset="0"/>
                <a:cs typeface="Times New Roman" panose="02020603050405020304" pitchFamily="18" charset="0"/>
              </a:rPr>
              <a:t> — способ декорирования, заключающийся в перенесении на изделия одноцветных рисунков, отпечатанных на тонкой бумаге керамическими красками. Рисунки, предварительно выгравированные на медных валах или стальных досках, после заполнения полученного рельефа краской переводят на бумагу. Затем бумагу с полученными отпечатками разрезают на отдельные рисунки, которые во влажном состоянии переводят на изделия при помощи войлочных валиков, прокатываемых по бумаге. После этого влажную бумагу отделяют, а красочный контур, остающийся на изделиях, закрепляют обжигом.</a:t>
            </a:r>
          </a:p>
          <a:p>
            <a:pPr algn="just"/>
            <a:r>
              <a:rPr lang="en-US" sz="1600"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Аэрография</a:t>
            </a:r>
            <a:r>
              <a:rPr lang="ru-RU" sz="1600" dirty="0">
                <a:latin typeface="Times New Roman" panose="02020603050405020304" pitchFamily="18" charset="0"/>
                <a:cs typeface="Times New Roman" panose="02020603050405020304" pitchFamily="18" charset="0"/>
              </a:rPr>
              <a:t> (шелкография) — декорирование изделий преимущественно из полуфарфора и фаянса, предназначенных для предприятий общественного питания. Этот способ основан на использовании трафаретов из плотной и прочной шелковой ткани, на которую наносят отверстия (просечки), соответствующие заданному рисунку. Трафарет накладывают на изделие и по нему прокатывают валик, смазанный краской. Краска продавливается через отверстия в трафарете и на изделии остается одноцветный рисунок заданной конфигурации.</a:t>
            </a:r>
          </a:p>
        </p:txBody>
      </p:sp>
    </p:spTree>
    <p:extLst>
      <p:ext uri="{BB962C8B-B14F-4D97-AF65-F5344CB8AC3E}">
        <p14:creationId xmlns:p14="http://schemas.microsoft.com/office/powerpoint/2010/main" val="16832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1"/>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17</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2" name="Рисунок 1">
            <a:extLst>
              <a:ext uri="{FF2B5EF4-FFF2-40B4-BE49-F238E27FC236}">
                <a16:creationId xmlns:a16="http://schemas.microsoft.com/office/drawing/2014/main" id="{CE4210EB-CE44-4AB1-B0F4-6EC157AC7C60}"/>
              </a:ext>
            </a:extLst>
          </p:cNvPr>
          <p:cNvPicPr>
            <a:picLocks noChangeAspect="1"/>
          </p:cNvPicPr>
          <p:nvPr/>
        </p:nvPicPr>
        <p:blipFill>
          <a:blip r:embed="rId4"/>
          <a:stretch>
            <a:fillRect/>
          </a:stretch>
        </p:blipFill>
        <p:spPr>
          <a:xfrm>
            <a:off x="93011" y="2145465"/>
            <a:ext cx="3041008" cy="2769836"/>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pic>
        <p:nvPicPr>
          <p:cNvPr id="3" name="Рисунок 2">
            <a:extLst>
              <a:ext uri="{FF2B5EF4-FFF2-40B4-BE49-F238E27FC236}">
                <a16:creationId xmlns:a16="http://schemas.microsoft.com/office/drawing/2014/main" id="{A5F38BF8-A69B-4599-B45E-5441C25704F7}"/>
              </a:ext>
            </a:extLst>
          </p:cNvPr>
          <p:cNvPicPr>
            <a:picLocks noChangeAspect="1"/>
          </p:cNvPicPr>
          <p:nvPr/>
        </p:nvPicPr>
        <p:blipFill>
          <a:blip r:embed="rId5"/>
          <a:stretch>
            <a:fillRect/>
          </a:stretch>
        </p:blipFill>
        <p:spPr>
          <a:xfrm>
            <a:off x="3265004" y="2812974"/>
            <a:ext cx="2794206" cy="2747390"/>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pic>
        <p:nvPicPr>
          <p:cNvPr id="4" name="Рисунок 3">
            <a:extLst>
              <a:ext uri="{FF2B5EF4-FFF2-40B4-BE49-F238E27FC236}">
                <a16:creationId xmlns:a16="http://schemas.microsoft.com/office/drawing/2014/main" id="{9DDDE9BE-8030-46D6-95ED-5B7B5FB2F1DD}"/>
              </a:ext>
            </a:extLst>
          </p:cNvPr>
          <p:cNvPicPr>
            <a:picLocks noChangeAspect="1"/>
          </p:cNvPicPr>
          <p:nvPr/>
        </p:nvPicPr>
        <p:blipFill>
          <a:blip r:embed="rId6"/>
          <a:stretch>
            <a:fillRect/>
          </a:stretch>
        </p:blipFill>
        <p:spPr>
          <a:xfrm>
            <a:off x="6156585" y="3452018"/>
            <a:ext cx="2860792" cy="261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A5303FE1-D3F1-42C9-9828-D06E32AFC2C6}"/>
              </a:ext>
            </a:extLst>
          </p:cNvPr>
          <p:cNvSpPr txBox="1"/>
          <p:nvPr/>
        </p:nvSpPr>
        <p:spPr>
          <a:xfrm>
            <a:off x="6403195" y="3005873"/>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Печать</a:t>
            </a:r>
          </a:p>
        </p:txBody>
      </p:sp>
      <p:sp>
        <p:nvSpPr>
          <p:cNvPr id="14" name="TextBox 13">
            <a:extLst>
              <a:ext uri="{FF2B5EF4-FFF2-40B4-BE49-F238E27FC236}">
                <a16:creationId xmlns:a16="http://schemas.microsoft.com/office/drawing/2014/main" id="{A7853ED7-C955-489B-ABC0-7DB0395116B3}"/>
              </a:ext>
            </a:extLst>
          </p:cNvPr>
          <p:cNvSpPr txBox="1"/>
          <p:nvPr/>
        </p:nvSpPr>
        <p:spPr>
          <a:xfrm>
            <a:off x="3488348" y="2346493"/>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Аэрография</a:t>
            </a:r>
          </a:p>
        </p:txBody>
      </p:sp>
      <p:sp>
        <p:nvSpPr>
          <p:cNvPr id="15" name="TextBox 14">
            <a:extLst>
              <a:ext uri="{FF2B5EF4-FFF2-40B4-BE49-F238E27FC236}">
                <a16:creationId xmlns:a16="http://schemas.microsoft.com/office/drawing/2014/main" id="{D13F1F78-60A8-4D19-BF4B-EF41235A83FD}"/>
              </a:ext>
            </a:extLst>
          </p:cNvPr>
          <p:cNvSpPr txBox="1"/>
          <p:nvPr/>
        </p:nvSpPr>
        <p:spPr>
          <a:xfrm>
            <a:off x="439755" y="1679182"/>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Декалькомания</a:t>
            </a:r>
          </a:p>
        </p:txBody>
      </p:sp>
    </p:spTree>
    <p:extLst>
      <p:ext uri="{BB962C8B-B14F-4D97-AF65-F5344CB8AC3E}">
        <p14:creationId xmlns:p14="http://schemas.microsoft.com/office/powerpoint/2010/main" val="421426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0990C-240E-4F6D-96E9-50DBAF192F56}" type="slidenum">
              <a:rPr kumimoji="0" lang="ru-RU"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j-ea"/>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5EE0C890-1B65-413C-9D8F-C79F9D3CEE6E}"/>
              </a:ext>
            </a:extLst>
          </p:cNvPr>
          <p:cNvSpPr txBox="1"/>
          <p:nvPr/>
        </p:nvSpPr>
        <p:spPr>
          <a:xfrm>
            <a:off x="89733" y="1427193"/>
            <a:ext cx="8959441" cy="5016758"/>
          </a:xfrm>
          <a:prstGeom prst="rect">
            <a:avLst/>
          </a:prstGeom>
          <a:noFill/>
        </p:spPr>
        <p:txBody>
          <a:bodyPr wrap="square" rtlCol="0">
            <a:spAutoFit/>
          </a:bodyPr>
          <a:lstStyle/>
          <a:p>
            <a:pPr algn="just"/>
            <a:r>
              <a:rPr lang="ru-RU" sz="1600" i="1" dirty="0">
                <a:latin typeface="Times New Roman" panose="02020603050405020304" pitchFamily="18" charset="0"/>
                <a:cs typeface="Times New Roman" panose="02020603050405020304" pitchFamily="18" charset="0"/>
              </a:rPr>
              <a:t>Штамп</a:t>
            </a:r>
            <a:r>
              <a:rPr lang="ru-RU" sz="1600" dirty="0">
                <a:latin typeface="Times New Roman" panose="02020603050405020304" pitchFamily="18" charset="0"/>
                <a:cs typeface="Times New Roman" panose="02020603050405020304" pitchFamily="18" charset="0"/>
              </a:rPr>
              <a:t> — способ декорирования с помощью резиновых штампов. Краску наносят на стеклянную пластинку и обмакивают в нее штамп, наклеенный на мягкую губчатую резиновую подушку. Затем штамп прижимают к изделию, оставляя на нем отпечаток рисунка.</a:t>
            </a:r>
          </a:p>
          <a:p>
            <a:pPr algn="just"/>
            <a:r>
              <a:rPr lang="ru-RU" sz="1600" i="1" dirty="0">
                <a:latin typeface="Times New Roman" panose="02020603050405020304" pitchFamily="18" charset="0"/>
                <a:cs typeface="Times New Roman" panose="02020603050405020304" pitchFamily="18" charset="0"/>
              </a:rPr>
              <a:t>Отводка</a:t>
            </a:r>
            <a:r>
              <a:rPr lang="ru-RU" sz="1600" dirty="0">
                <a:latin typeface="Times New Roman" panose="02020603050405020304" pitchFamily="18" charset="0"/>
                <a:cs typeface="Times New Roman" panose="02020603050405020304" pitchFamily="18" charset="0"/>
              </a:rPr>
              <a:t> — способ декорирования бортов, ручек и других выступающих частей изделий полосками разной ширины, наносимыми керамическими красками либо золотом вручную кистью. Отводку тел вращения (тарелок, чашек, блюдец) выполняют на вращаемой от руки шайбе.</a:t>
            </a:r>
          </a:p>
          <a:p>
            <a:pPr algn="just"/>
            <a:r>
              <a:rPr lang="ru-RU" sz="1600" i="1" dirty="0">
                <a:latin typeface="Times New Roman" panose="02020603050405020304" pitchFamily="18" charset="0"/>
                <a:cs typeface="Times New Roman" panose="02020603050405020304" pitchFamily="18" charset="0"/>
              </a:rPr>
              <a:t>Ручная раскраска </a:t>
            </a:r>
            <a:r>
              <a:rPr lang="ru-RU" sz="1600" dirty="0">
                <a:latin typeface="Times New Roman" panose="02020603050405020304" pitchFamily="18" charset="0"/>
                <a:cs typeface="Times New Roman" panose="02020603050405020304" pitchFamily="18" charset="0"/>
              </a:rPr>
              <a:t>— способ декорирования дорогих и штучных изделий нанесением вручную сложного рисунка, выполняемый высококвалифицированными мастерами-художниками. Ручную раскраску зачастую применяют в совокупности с другими способами декорирования.</a:t>
            </a:r>
          </a:p>
          <a:p>
            <a:pPr algn="just"/>
            <a:r>
              <a:rPr lang="ru-RU" sz="1600" i="1" dirty="0">
                <a:latin typeface="Times New Roman" panose="02020603050405020304" pitchFamily="18" charset="0"/>
                <a:cs typeface="Times New Roman" panose="02020603050405020304" pitchFamily="18" charset="0"/>
              </a:rPr>
              <a:t>Золочение</a:t>
            </a:r>
            <a:r>
              <a:rPr lang="ru-RU" sz="1600" dirty="0">
                <a:latin typeface="Times New Roman" panose="02020603050405020304" pitchFamily="18" charset="0"/>
                <a:cs typeface="Times New Roman" panose="02020603050405020304" pitchFamily="18" charset="0"/>
              </a:rPr>
              <a:t> — способ декорирования преимущественно фарфоровых и фаянсовых изделий. Различают два способа нанесения золота на глазурованные изделия — порошковый и с помощью «жидкого» золота. При первом способе осажденное порошковое металлическое золото, смешанное с плавнем (</a:t>
            </a:r>
            <a:r>
              <a:rPr lang="en-US" sz="1600" dirty="0">
                <a:latin typeface="Times New Roman" panose="02020603050405020304" pitchFamily="18" charset="0"/>
                <a:cs typeface="Times New Roman" panose="02020603050405020304" pitchFamily="18" charset="0"/>
              </a:rPr>
              <a:t>Bi</a:t>
            </a:r>
            <a:r>
              <a:rPr lang="en-US" sz="1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и лавандовым маслом наносят на изделие, а затем обжигают в муфельной печи. В результате плавления </a:t>
            </a:r>
            <a:r>
              <a:rPr lang="en-US" sz="1600" dirty="0">
                <a:latin typeface="Times New Roman" panose="02020603050405020304" pitchFamily="18" charset="0"/>
                <a:cs typeface="Times New Roman" panose="02020603050405020304" pitchFamily="18" charset="0"/>
              </a:rPr>
              <a:t>Bi</a:t>
            </a:r>
            <a:r>
              <a:rPr lang="en-US" sz="1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золото закрепляется на поверхности глазури. Позолота при этом получается матовой, поэтому ее полируют тонкодисперсным кремнеземом или гладким агатовым пестиком.</a:t>
            </a:r>
          </a:p>
          <a:p>
            <a:pPr algn="just"/>
            <a:r>
              <a:rPr lang="ru-RU" sz="1600" dirty="0">
                <a:latin typeface="Times New Roman" panose="02020603050405020304" pitchFamily="18" charset="0"/>
                <a:cs typeface="Times New Roman" panose="02020603050405020304" pitchFamily="18" charset="0"/>
              </a:rPr>
              <a:t>Препараты «жидкого» золота представляют собой растворы его органических соединений. Их наносят на глазурованную поверхность изделий кистью и медленно высушивают. При обжиге (750— 800°С ) золото восстанавливается из соединений и на поверхности изделий появляется тонкая пленка блестящего золота. Этот способ позволяет существенно снизить расход последнего.</a:t>
            </a:r>
          </a:p>
        </p:txBody>
      </p:sp>
    </p:spTree>
    <p:extLst>
      <p:ext uri="{BB962C8B-B14F-4D97-AF65-F5344CB8AC3E}">
        <p14:creationId xmlns:p14="http://schemas.microsoft.com/office/powerpoint/2010/main" val="282922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1"/>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19</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3" name="Рисунок 2">
            <a:extLst>
              <a:ext uri="{FF2B5EF4-FFF2-40B4-BE49-F238E27FC236}">
                <a16:creationId xmlns:a16="http://schemas.microsoft.com/office/drawing/2014/main" id="{253F1FBB-362E-442B-B50E-68B6CFC2D09A}"/>
              </a:ext>
            </a:extLst>
          </p:cNvPr>
          <p:cNvPicPr>
            <a:picLocks noChangeAspect="1"/>
          </p:cNvPicPr>
          <p:nvPr/>
        </p:nvPicPr>
        <p:blipFill>
          <a:blip r:embed="rId4"/>
          <a:stretch>
            <a:fillRect/>
          </a:stretch>
        </p:blipFill>
        <p:spPr>
          <a:xfrm>
            <a:off x="438204" y="1940033"/>
            <a:ext cx="2330042" cy="2213286"/>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pic>
        <p:nvPicPr>
          <p:cNvPr id="12" name="Рисунок 11">
            <a:extLst>
              <a:ext uri="{FF2B5EF4-FFF2-40B4-BE49-F238E27FC236}">
                <a16:creationId xmlns:a16="http://schemas.microsoft.com/office/drawing/2014/main" id="{22CA5541-5653-40AC-8D55-21118EFB7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541" y="2971177"/>
            <a:ext cx="2330041" cy="2213282"/>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pic>
        <p:nvPicPr>
          <p:cNvPr id="1026" name="Picture 2" descr="https://static.tildacdn.com/tild6563-6431-4439-a631-386133643362/ekskursiya-v-semikar.jpg">
            <a:extLst>
              <a:ext uri="{FF2B5EF4-FFF2-40B4-BE49-F238E27FC236}">
                <a16:creationId xmlns:a16="http://schemas.microsoft.com/office/drawing/2014/main" id="{AA2E944D-0DD7-426A-9C21-0C7291F69D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2460" y="3749738"/>
            <a:ext cx="2713563" cy="2213277"/>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DB7CE52-78A0-49FE-91CA-CC83638788C6}"/>
              </a:ext>
            </a:extLst>
          </p:cNvPr>
          <p:cNvSpPr txBox="1"/>
          <p:nvPr/>
        </p:nvSpPr>
        <p:spPr>
          <a:xfrm>
            <a:off x="429465" y="1487330"/>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Штамп</a:t>
            </a:r>
          </a:p>
        </p:txBody>
      </p:sp>
      <p:sp>
        <p:nvSpPr>
          <p:cNvPr id="15" name="TextBox 14">
            <a:extLst>
              <a:ext uri="{FF2B5EF4-FFF2-40B4-BE49-F238E27FC236}">
                <a16:creationId xmlns:a16="http://schemas.microsoft.com/office/drawing/2014/main" id="{D2741BC1-D384-489D-8C59-20DBD93E9E7B}"/>
              </a:ext>
            </a:extLst>
          </p:cNvPr>
          <p:cNvSpPr txBox="1"/>
          <p:nvPr/>
        </p:nvSpPr>
        <p:spPr>
          <a:xfrm>
            <a:off x="6169031" y="3287959"/>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Ручная раскраска</a:t>
            </a:r>
          </a:p>
        </p:txBody>
      </p:sp>
      <p:sp>
        <p:nvSpPr>
          <p:cNvPr id="16" name="TextBox 15">
            <a:extLst>
              <a:ext uri="{FF2B5EF4-FFF2-40B4-BE49-F238E27FC236}">
                <a16:creationId xmlns:a16="http://schemas.microsoft.com/office/drawing/2014/main" id="{CD0A7509-84FE-4C17-A850-687B87ECA7D4}"/>
              </a:ext>
            </a:extLst>
          </p:cNvPr>
          <p:cNvSpPr txBox="1"/>
          <p:nvPr/>
        </p:nvSpPr>
        <p:spPr>
          <a:xfrm>
            <a:off x="3202801" y="2555503"/>
            <a:ext cx="2347519" cy="400110"/>
          </a:xfrm>
          <a:prstGeom prst="rect">
            <a:avLst/>
          </a:prstGeom>
          <a:noFill/>
        </p:spPr>
        <p:txBody>
          <a:bodyPr wrap="square" rtlCol="0">
            <a:spAutoFit/>
          </a:bodyPr>
          <a:lstStyle/>
          <a:p>
            <a:pPr algn="ctr"/>
            <a:r>
              <a:rPr lang="ru-RU" sz="2000" b="1" i="1" dirty="0">
                <a:latin typeface="Times New Roman" panose="02020603050405020304" pitchFamily="18" charset="0"/>
                <a:cs typeface="Times New Roman" panose="02020603050405020304" pitchFamily="18" charset="0"/>
              </a:rPr>
              <a:t>Отводка</a:t>
            </a:r>
          </a:p>
        </p:txBody>
      </p:sp>
    </p:spTree>
    <p:extLst>
      <p:ext uri="{BB962C8B-B14F-4D97-AF65-F5344CB8AC3E}">
        <p14:creationId xmlns:p14="http://schemas.microsoft.com/office/powerpoint/2010/main" val="105083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2" name="Заголовок 2"/>
          <p:cNvSpPr txBox="1">
            <a:spLocks/>
          </p:cNvSpPr>
          <p:nvPr/>
        </p:nvSpPr>
        <p:spPr>
          <a:xfrm>
            <a:off x="706682" y="1679659"/>
            <a:ext cx="7725544" cy="40310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1600" b="1" i="1" dirty="0">
                <a:latin typeface="Times New Roman" panose="02020603050405020304" pitchFamily="18" charset="0"/>
                <a:cs typeface="Times New Roman" panose="02020603050405020304" pitchFamily="18" charset="0"/>
              </a:rPr>
              <a:t>Санитарно-технические изделия (умывальники, столы, унитазы, ванны и др.) </a:t>
            </a:r>
            <a:r>
              <a:rPr lang="ru-RU" sz="1600" dirty="0">
                <a:latin typeface="Times New Roman" panose="02020603050405020304" pitchFamily="18" charset="0"/>
                <a:cs typeface="Times New Roman" panose="02020603050405020304" pitchFamily="18" charset="0"/>
              </a:rPr>
              <a:t>отличаются большими размерами и массой. Поэтому к их прочности и термостойкости предъявляются особо высокие требования, которые должны быть обеспечены тщательной подготовкой сырьевых шихт, а также особыми режимами сушки и обжига.</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Изготавливают санитарно-технические изделия из </a:t>
            </a:r>
            <a:r>
              <a:rPr lang="ru-RU" sz="1600" b="1" i="1" dirty="0">
                <a:latin typeface="Times New Roman" panose="02020603050405020304" pitchFamily="18" charset="0"/>
                <a:cs typeface="Times New Roman" panose="02020603050405020304" pitchFamily="18" charset="0"/>
              </a:rPr>
              <a:t>фарфоровых, полуфарфоровых и фаянсовых масс</a:t>
            </a:r>
            <a:r>
              <a:rPr lang="ru-RU" sz="1600" dirty="0">
                <a:latin typeface="Times New Roman" panose="02020603050405020304" pitchFamily="18" charset="0"/>
                <a:cs typeface="Times New Roman" panose="02020603050405020304" pitchFamily="18" charset="0"/>
              </a:rPr>
              <a:t>, которые отличаются составом, степенью спекания и пористостью. Фаянсовые изделия имеют мелкозернистую пористую структуру, окраску белую или любую светлую однородную. Фаянс не просвечивает на свету и в неглазурованном виде впитывает и пропускает воду. Фарфоровые изделия имеют плотную спекшуюся структуру, цвет белый. Фарфор в тонком слое просвечивает на свет и не пропускает воду даже в неглазурованном виде. Полуфарфор занимает по свойствам промежуточное положение между фарфором и фаянсом.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Основным сырьем для производства санитарно-технических изделий служат беложгущиеся огнеупорные глины, каолин, кварц, полевой шпат. За счет разного их соотношения в шихте обеспечивается различная степень спекания изделий.</a:t>
            </a:r>
          </a:p>
        </p:txBody>
      </p:sp>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7" name="Прямая соединительная линия 6"/>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2</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Tree>
    <p:extLst>
      <p:ext uri="{BB962C8B-B14F-4D97-AF65-F5344CB8AC3E}">
        <p14:creationId xmlns:p14="http://schemas.microsoft.com/office/powerpoint/2010/main" val="117820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2412" y="0"/>
            <a:ext cx="9141588" cy="6870713"/>
          </a:xfrm>
          <a:prstGeom prst="rect">
            <a:avLst/>
          </a:prstGeom>
        </p:spPr>
      </p:pic>
      <p:sp>
        <p:nvSpPr>
          <p:cNvPr id="5" name="TextBox 4"/>
          <p:cNvSpPr txBox="1"/>
          <p:nvPr/>
        </p:nvSpPr>
        <p:spPr>
          <a:xfrm>
            <a:off x="1411492" y="3088267"/>
            <a:ext cx="6321018" cy="681465"/>
          </a:xfrm>
          <a:prstGeom prst="rect">
            <a:avLst/>
          </a:prstGeom>
          <a:noFill/>
        </p:spPr>
        <p:txBody>
          <a:bodyPr wrap="none" lIns="65274" tIns="32637" rIns="65274" bIns="32637" rtlCol="0">
            <a:spAutoFit/>
          </a:bodyPr>
          <a:lstStyle/>
          <a:p>
            <a:pPr algn="ctr"/>
            <a:r>
              <a:rPr lang="ru-RU" sz="4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Спасибо за внимание !!!</a:t>
            </a:r>
          </a:p>
        </p:txBody>
      </p:sp>
    </p:spTree>
    <p:extLst>
      <p:ext uri="{BB962C8B-B14F-4D97-AF65-F5344CB8AC3E}">
        <p14:creationId xmlns:p14="http://schemas.microsoft.com/office/powerpoint/2010/main" val="232309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1"/>
            <a:ext cx="9149091" cy="6857999"/>
          </a:xfrm>
          <a:prstGeom prst="rect">
            <a:avLst/>
          </a:prstGeom>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3</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graphicFrame>
        <p:nvGraphicFramePr>
          <p:cNvPr id="6" name="Таблица 5">
            <a:extLst>
              <a:ext uri="{FF2B5EF4-FFF2-40B4-BE49-F238E27FC236}">
                <a16:creationId xmlns:a16="http://schemas.microsoft.com/office/drawing/2014/main" id="{67A3B031-F87D-4516-B3CE-5A40EA2A2104}"/>
              </a:ext>
            </a:extLst>
          </p:cNvPr>
          <p:cNvGraphicFramePr>
            <a:graphicFrameLocks noGrp="1"/>
          </p:cNvGraphicFramePr>
          <p:nvPr>
            <p:extLst>
              <p:ext uri="{D42A27DB-BD31-4B8C-83A1-F6EECF244321}">
                <p14:modId xmlns:p14="http://schemas.microsoft.com/office/powerpoint/2010/main" val="1707601978"/>
              </p:ext>
            </p:extLst>
          </p:nvPr>
        </p:nvGraphicFramePr>
        <p:xfrm>
          <a:off x="819882" y="2575427"/>
          <a:ext cx="7524924" cy="2795352"/>
        </p:xfrm>
        <a:graphic>
          <a:graphicData uri="http://schemas.openxmlformats.org/drawingml/2006/table">
            <a:tbl>
              <a:tblPr firstRow="1" bandRow="1">
                <a:tableStyleId>{BDBED569-4797-4DF1-A0F4-6AAB3CD982D8}</a:tableStyleId>
              </a:tblPr>
              <a:tblGrid>
                <a:gridCol w="1881231">
                  <a:extLst>
                    <a:ext uri="{9D8B030D-6E8A-4147-A177-3AD203B41FA5}">
                      <a16:colId xmlns:a16="http://schemas.microsoft.com/office/drawing/2014/main" val="1581381759"/>
                    </a:ext>
                  </a:extLst>
                </a:gridCol>
                <a:gridCol w="1881231">
                  <a:extLst>
                    <a:ext uri="{9D8B030D-6E8A-4147-A177-3AD203B41FA5}">
                      <a16:colId xmlns:a16="http://schemas.microsoft.com/office/drawing/2014/main" val="2462563231"/>
                    </a:ext>
                  </a:extLst>
                </a:gridCol>
                <a:gridCol w="1881231">
                  <a:extLst>
                    <a:ext uri="{9D8B030D-6E8A-4147-A177-3AD203B41FA5}">
                      <a16:colId xmlns:a16="http://schemas.microsoft.com/office/drawing/2014/main" val="1229924378"/>
                    </a:ext>
                  </a:extLst>
                </a:gridCol>
                <a:gridCol w="1881231">
                  <a:extLst>
                    <a:ext uri="{9D8B030D-6E8A-4147-A177-3AD203B41FA5}">
                      <a16:colId xmlns:a16="http://schemas.microsoft.com/office/drawing/2014/main" val="1942784215"/>
                    </a:ext>
                  </a:extLst>
                </a:gridCol>
              </a:tblGrid>
              <a:tr h="505064">
                <a:tc rowSpan="2">
                  <a:txBody>
                    <a:bodyPr/>
                    <a:lstStyle/>
                    <a:p>
                      <a:pPr algn="ctr"/>
                      <a:r>
                        <a:rPr lang="ru-RU" dirty="0">
                          <a:latin typeface="Times New Roman" panose="02020603050405020304" pitchFamily="18" charset="0"/>
                          <a:cs typeface="Times New Roman" panose="02020603050405020304" pitchFamily="18" charset="0"/>
                        </a:rPr>
                        <a:t>Наименование</a:t>
                      </a:r>
                    </a:p>
                  </a:txBody>
                  <a:tcPr anchor="ctr"/>
                </a:tc>
                <a:tc gridSpan="3">
                  <a:txBody>
                    <a:bodyPr/>
                    <a:lstStyle/>
                    <a:p>
                      <a:pPr algn="ctr"/>
                      <a:r>
                        <a:rPr lang="ru-RU" dirty="0">
                          <a:latin typeface="Times New Roman" panose="02020603050405020304" pitchFamily="18" charset="0"/>
                          <a:cs typeface="Times New Roman" panose="02020603050405020304" pitchFamily="18" charset="0"/>
                        </a:rPr>
                        <a:t>Содержание, %</a:t>
                      </a:r>
                    </a:p>
                  </a:txBody>
                  <a:tcPr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783675932"/>
                  </a:ext>
                </a:extLst>
              </a:tr>
              <a:tr h="505064">
                <a:tc vMerge="1">
                  <a:txBody>
                    <a:bodyPr/>
                    <a:lstStyle/>
                    <a:p>
                      <a:endParaRPr lang="ru-RU" dirty="0"/>
                    </a:p>
                  </a:txBody>
                  <a:tcPr/>
                </a:tc>
                <a:tc>
                  <a:txBody>
                    <a:bodyPr/>
                    <a:lstStyle/>
                    <a:p>
                      <a:pPr algn="ctr"/>
                      <a:r>
                        <a:rPr lang="ru-RU" dirty="0">
                          <a:latin typeface="Times New Roman" panose="02020603050405020304" pitchFamily="18" charset="0"/>
                          <a:cs typeface="Times New Roman" panose="02020603050405020304" pitchFamily="18" charset="0"/>
                        </a:rPr>
                        <a:t>В твердом фаянсе</a:t>
                      </a:r>
                    </a:p>
                  </a:txBody>
                  <a:tcPr anchor="ctr"/>
                </a:tc>
                <a:tc>
                  <a:txBody>
                    <a:bodyPr/>
                    <a:lstStyle/>
                    <a:p>
                      <a:pPr algn="ctr"/>
                      <a:r>
                        <a:rPr lang="ru-RU" dirty="0">
                          <a:latin typeface="Times New Roman" panose="02020603050405020304" pitchFamily="18" charset="0"/>
                          <a:cs typeface="Times New Roman" panose="02020603050405020304" pitchFamily="18" charset="0"/>
                        </a:rPr>
                        <a:t>В полуфарфоре</a:t>
                      </a:r>
                    </a:p>
                  </a:txBody>
                  <a:tcPr anchor="ctr"/>
                </a:tc>
                <a:tc>
                  <a:txBody>
                    <a:bodyPr/>
                    <a:lstStyle/>
                    <a:p>
                      <a:pPr algn="ctr"/>
                      <a:r>
                        <a:rPr lang="ru-RU" dirty="0">
                          <a:latin typeface="Times New Roman" panose="02020603050405020304" pitchFamily="18" charset="0"/>
                          <a:cs typeface="Times New Roman" panose="02020603050405020304" pitchFamily="18" charset="0"/>
                        </a:rPr>
                        <a:t>В санитарном фарфоре</a:t>
                      </a:r>
                    </a:p>
                  </a:txBody>
                  <a:tcPr anchor="ctr"/>
                </a:tc>
                <a:extLst>
                  <a:ext uri="{0D108BD9-81ED-4DB2-BD59-A6C34878D82A}">
                    <a16:rowId xmlns:a16="http://schemas.microsoft.com/office/drawing/2014/main" val="4112996310"/>
                  </a:ext>
                </a:extLst>
              </a:tr>
              <a:tr h="505064">
                <a:tc>
                  <a:txBody>
                    <a:bodyPr/>
                    <a:lstStyle/>
                    <a:p>
                      <a:pPr algn="ctr"/>
                      <a:r>
                        <a:rPr lang="ru-RU" dirty="0">
                          <a:latin typeface="Times New Roman" panose="02020603050405020304" pitchFamily="18" charset="0"/>
                          <a:cs typeface="Times New Roman" panose="02020603050405020304" pitchFamily="18" charset="0"/>
                        </a:rPr>
                        <a:t>Глинистые материалы</a:t>
                      </a:r>
                    </a:p>
                  </a:txBody>
                  <a:tcPr anchor="ctr"/>
                </a:tc>
                <a:tc>
                  <a:txBody>
                    <a:bodyPr/>
                    <a:lstStyle/>
                    <a:p>
                      <a:pPr algn="ctr"/>
                      <a:r>
                        <a:rPr lang="ru-RU" dirty="0">
                          <a:latin typeface="Times New Roman" panose="02020603050405020304" pitchFamily="18" charset="0"/>
                          <a:cs typeface="Times New Roman" panose="02020603050405020304" pitchFamily="18" charset="0"/>
                        </a:rPr>
                        <a:t>45 – 50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48 – 50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45 – 50 </a:t>
                      </a:r>
                    </a:p>
                  </a:txBody>
                  <a:tcPr anchor="ctr"/>
                </a:tc>
                <a:extLst>
                  <a:ext uri="{0D108BD9-81ED-4DB2-BD59-A6C34878D82A}">
                    <a16:rowId xmlns:a16="http://schemas.microsoft.com/office/drawing/2014/main" val="920058770"/>
                  </a:ext>
                </a:extLst>
              </a:tr>
              <a:tr h="505064">
                <a:tc>
                  <a:txBody>
                    <a:bodyPr/>
                    <a:lstStyle/>
                    <a:p>
                      <a:pPr algn="ctr"/>
                      <a:r>
                        <a:rPr lang="ru-RU" dirty="0">
                          <a:latin typeface="Times New Roman" panose="02020603050405020304" pitchFamily="18" charset="0"/>
                          <a:cs typeface="Times New Roman" panose="02020603050405020304" pitchFamily="18" charset="0"/>
                        </a:rPr>
                        <a:t>Кварц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40 – 50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40 – 45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30 – 35 </a:t>
                      </a:r>
                    </a:p>
                  </a:txBody>
                  <a:tcPr anchor="ctr"/>
                </a:tc>
                <a:extLst>
                  <a:ext uri="{0D108BD9-81ED-4DB2-BD59-A6C34878D82A}">
                    <a16:rowId xmlns:a16="http://schemas.microsoft.com/office/drawing/2014/main" val="23734825"/>
                  </a:ext>
                </a:extLst>
              </a:tr>
              <a:tr h="505064">
                <a:tc>
                  <a:txBody>
                    <a:bodyPr/>
                    <a:lstStyle/>
                    <a:p>
                      <a:pPr algn="ctr"/>
                      <a:r>
                        <a:rPr lang="ru-RU" dirty="0">
                          <a:latin typeface="Times New Roman" panose="02020603050405020304" pitchFamily="18" charset="0"/>
                          <a:cs typeface="Times New Roman" panose="02020603050405020304" pitchFamily="18" charset="0"/>
                        </a:rPr>
                        <a:t>Полевой шпат</a:t>
                      </a:r>
                    </a:p>
                  </a:txBody>
                  <a:tcPr anchor="ctr"/>
                </a:tc>
                <a:tc>
                  <a:txBody>
                    <a:bodyPr/>
                    <a:lstStyle/>
                    <a:p>
                      <a:pPr algn="ctr"/>
                      <a:r>
                        <a:rPr lang="ru-RU" dirty="0">
                          <a:latin typeface="Times New Roman" panose="02020603050405020304" pitchFamily="18" charset="0"/>
                          <a:cs typeface="Times New Roman" panose="02020603050405020304" pitchFamily="18" charset="0"/>
                        </a:rPr>
                        <a:t>5 – 10 </a:t>
                      </a:r>
                    </a:p>
                  </a:txBody>
                  <a:tcPr anchor="ctr"/>
                </a:tc>
                <a:tc>
                  <a:txBody>
                    <a:bodyPr/>
                    <a:lstStyle/>
                    <a:p>
                      <a:pPr algn="ctr"/>
                      <a:r>
                        <a:rPr lang="ru-RU" dirty="0">
                          <a:latin typeface="Times New Roman" panose="02020603050405020304" pitchFamily="18" charset="0"/>
                          <a:cs typeface="Times New Roman" panose="02020603050405020304" pitchFamily="18" charset="0"/>
                        </a:rPr>
                        <a:t>7 – 12 </a:t>
                      </a:r>
                    </a:p>
                  </a:txBody>
                  <a:tcPr anchor="ctr"/>
                </a:tc>
                <a:tc>
                  <a:txBody>
                    <a:bodyPr/>
                    <a:lstStyle/>
                    <a:p>
                      <a:pPr algn="ctr"/>
                      <a:r>
                        <a:rPr lang="ru-RU" dirty="0">
                          <a:latin typeface="Times New Roman" panose="02020603050405020304" pitchFamily="18" charset="0"/>
                          <a:cs typeface="Times New Roman" panose="02020603050405020304" pitchFamily="18" charset="0"/>
                        </a:rPr>
                        <a:t>18 – 22 </a:t>
                      </a:r>
                    </a:p>
                  </a:txBody>
                  <a:tcPr anchor="ctr"/>
                </a:tc>
                <a:extLst>
                  <a:ext uri="{0D108BD9-81ED-4DB2-BD59-A6C34878D82A}">
                    <a16:rowId xmlns:a16="http://schemas.microsoft.com/office/drawing/2014/main" val="3734185516"/>
                  </a:ext>
                </a:extLst>
              </a:tr>
            </a:tbl>
          </a:graphicData>
        </a:graphic>
      </p:graphicFrame>
      <p:sp>
        <p:nvSpPr>
          <p:cNvPr id="12" name="TextBox 11">
            <a:extLst>
              <a:ext uri="{FF2B5EF4-FFF2-40B4-BE49-F238E27FC236}">
                <a16:creationId xmlns:a16="http://schemas.microsoft.com/office/drawing/2014/main" id="{3CD003FF-D152-46CF-8097-E4D12D224E33}"/>
              </a:ext>
            </a:extLst>
          </p:cNvPr>
          <p:cNvSpPr txBox="1"/>
          <p:nvPr/>
        </p:nvSpPr>
        <p:spPr>
          <a:xfrm>
            <a:off x="1671433" y="2087592"/>
            <a:ext cx="5981350"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Составы масс для изделий санитарно-технической керамики</a:t>
            </a:r>
          </a:p>
        </p:txBody>
      </p:sp>
    </p:spTree>
    <p:extLst>
      <p:ext uri="{BB962C8B-B14F-4D97-AF65-F5344CB8AC3E}">
        <p14:creationId xmlns:p14="http://schemas.microsoft.com/office/powerpoint/2010/main" val="84051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1"/>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4</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2" name="Рисунок 1">
            <a:extLst>
              <a:ext uri="{FF2B5EF4-FFF2-40B4-BE49-F238E27FC236}">
                <a16:creationId xmlns:a16="http://schemas.microsoft.com/office/drawing/2014/main" id="{DA659F41-77BD-45CA-8B70-4BB121C4447F}"/>
              </a:ext>
            </a:extLst>
          </p:cNvPr>
          <p:cNvPicPr>
            <a:picLocks noChangeAspect="1"/>
          </p:cNvPicPr>
          <p:nvPr/>
        </p:nvPicPr>
        <p:blipFill>
          <a:blip r:embed="rId4"/>
          <a:stretch>
            <a:fillRect/>
          </a:stretch>
        </p:blipFill>
        <p:spPr>
          <a:xfrm>
            <a:off x="798707" y="1947343"/>
            <a:ext cx="7347003" cy="2284691"/>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3F47E4A4-B02C-4E72-BC4B-F4A8B37B7CF8}"/>
              </a:ext>
            </a:extLst>
          </p:cNvPr>
          <p:cNvSpPr txBox="1"/>
          <p:nvPr/>
        </p:nvSpPr>
        <p:spPr>
          <a:xfrm>
            <a:off x="1120805" y="4404686"/>
            <a:ext cx="6702805" cy="954107"/>
          </a:xfrm>
          <a:prstGeom prst="rect">
            <a:avLst/>
          </a:prstGeom>
          <a:noFill/>
        </p:spPr>
        <p:txBody>
          <a:bodyPr wrap="square" rtlCol="0">
            <a:spAutoFit/>
          </a:bodyPr>
          <a:lstStyle/>
          <a:p>
            <a:pPr algn="ctr"/>
            <a:r>
              <a:rPr lang="ru-RU" sz="1400" b="1" i="1" dirty="0">
                <a:latin typeface="Times New Roman" panose="02020603050405020304" pitchFamily="18" charset="0"/>
                <a:cs typeface="Times New Roman" panose="02020603050405020304" pitchFamily="18" charset="0"/>
              </a:rPr>
              <a:t>Схема автоматизированной линии по изготовлению плоской посуды методом изостатического прессования:</a:t>
            </a:r>
          </a:p>
          <a:p>
            <a:pPr algn="ct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 – приготовление пресс-порошка; 2 – изостатическое прессование;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3 – электростатическое глазурование; 4 – печь для однократного обжига</a:t>
            </a:r>
          </a:p>
        </p:txBody>
      </p:sp>
    </p:spTree>
    <p:extLst>
      <p:ext uri="{BB962C8B-B14F-4D97-AF65-F5344CB8AC3E}">
        <p14:creationId xmlns:p14="http://schemas.microsoft.com/office/powerpoint/2010/main" val="73118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8389"/>
            <a:ext cx="9149091" cy="6874427"/>
          </a:xfrm>
          <a:prstGeom prst="rect">
            <a:avLst/>
          </a:prstGeom>
        </p:spPr>
      </p:pic>
      <p:sp>
        <p:nvSpPr>
          <p:cNvPr id="2" name="Заголовок 2"/>
          <p:cNvSpPr txBox="1">
            <a:spLocks/>
          </p:cNvSpPr>
          <p:nvPr/>
        </p:nvSpPr>
        <p:spPr>
          <a:xfrm>
            <a:off x="709228" y="1569685"/>
            <a:ext cx="7725544" cy="3892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5</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56D6A4A2-0AB8-452A-8093-02CAEE30D1BD}"/>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A34A7324-85B7-4058-B3E6-786DC588487B}"/>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2" name="Заголовок 2">
            <a:extLst>
              <a:ext uri="{FF2B5EF4-FFF2-40B4-BE49-F238E27FC236}">
                <a16:creationId xmlns:a16="http://schemas.microsoft.com/office/drawing/2014/main" id="{603337D3-0EF7-4EE2-96B1-F506A3DD5D3B}"/>
              </a:ext>
            </a:extLst>
          </p:cNvPr>
          <p:cNvSpPr txBox="1">
            <a:spLocks/>
          </p:cNvSpPr>
          <p:nvPr/>
        </p:nvSpPr>
        <p:spPr>
          <a:xfrm>
            <a:off x="706682" y="1370997"/>
            <a:ext cx="7725544" cy="50647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1600" dirty="0">
                <a:latin typeface="Times New Roman" panose="02020603050405020304" pitchFamily="18" charset="0"/>
                <a:cs typeface="Times New Roman" panose="02020603050405020304" pitchFamily="18" charset="0"/>
              </a:rPr>
              <a:t>	Сырьевые материалы подвергают тщательной переработке: </a:t>
            </a:r>
            <a:r>
              <a:rPr lang="ru-RU" sz="1600" i="1" dirty="0">
                <a:latin typeface="Times New Roman" panose="02020603050405020304" pitchFamily="18" charset="0"/>
                <a:cs typeface="Times New Roman" panose="02020603050405020304" pitchFamily="18" charset="0"/>
              </a:rPr>
              <a:t>помолу, отмучиванию, просеиванию </a:t>
            </a:r>
            <a:r>
              <a:rPr lang="ru-RU" sz="1600" dirty="0">
                <a:latin typeface="Times New Roman" panose="02020603050405020304" pitchFamily="18" charset="0"/>
                <a:cs typeface="Times New Roman" panose="02020603050405020304" pitchFamily="18" charset="0"/>
              </a:rPr>
              <a:t>с целью получения тонкоизмельченной шихты. Готовят массы, как правило, </a:t>
            </a:r>
            <a:r>
              <a:rPr lang="ru-RU" sz="1600" b="1" i="1" dirty="0">
                <a:latin typeface="Times New Roman" panose="02020603050405020304" pitchFamily="18" charset="0"/>
                <a:cs typeface="Times New Roman" panose="02020603050405020304" pitchFamily="18" charset="0"/>
              </a:rPr>
              <a:t>шликерным способом</a:t>
            </a:r>
            <a:r>
              <a:rPr lang="ru-RU" sz="1600"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Изделия санитарно-технической керамики отличаются сложными формами. Поэтому их формуют, в основном, </a:t>
            </a:r>
            <a:r>
              <a:rPr lang="ru-RU" sz="1600" b="1" i="1" dirty="0">
                <a:latin typeface="Times New Roman" panose="02020603050405020304" pitchFamily="18" charset="0"/>
                <a:cs typeface="Times New Roman" panose="02020603050405020304" pitchFamily="18" charset="0"/>
              </a:rPr>
              <a:t>способом литья</a:t>
            </a:r>
            <a:r>
              <a:rPr lang="ru-RU" sz="1600" dirty="0">
                <a:latin typeface="Times New Roman" panose="02020603050405020304" pitchFamily="18" charset="0"/>
                <a:cs typeface="Times New Roman" panose="02020603050405020304" pitchFamily="18" charset="0"/>
              </a:rPr>
              <a:t> в пористые (чаще гипсовые) формы, где в течение определенного времени происходит «набор массы», то есть процесс образования на стенках пористой формы уплотненного и до некоторой степени обезвоженного слоя минерального вещества за счет отсоса влаги внутрь пор формы вследствие капиллярного давления.</a:t>
            </a:r>
          </a:p>
          <a:p>
            <a:pPr algn="just"/>
            <a:r>
              <a:rPr lang="ru-RU" sz="1600" dirty="0">
                <a:latin typeface="Times New Roman" panose="02020603050405020304" pitchFamily="18" charset="0"/>
                <a:cs typeface="Times New Roman" panose="02020603050405020304" pitchFamily="18" charset="0"/>
              </a:rPr>
              <a:t>	Различают два варианта шликерного литья (</a:t>
            </a:r>
            <a:r>
              <a:rPr lang="ru-RU" sz="1600" b="1" i="1" dirty="0">
                <a:latin typeface="Times New Roman" panose="02020603050405020304" pitchFamily="18" charset="0"/>
                <a:cs typeface="Times New Roman" panose="02020603050405020304" pitchFamily="18" charset="0"/>
              </a:rPr>
              <a:t>сливной и наливной</a:t>
            </a:r>
            <a:r>
              <a:rPr lang="ru-RU" sz="16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ru-RU" sz="1600" b="1" i="1" dirty="0">
                <a:latin typeface="Times New Roman" panose="02020603050405020304" pitchFamily="18" charset="0"/>
                <a:cs typeface="Times New Roman" panose="02020603050405020304" pitchFamily="18" charset="0"/>
              </a:rPr>
              <a:t>При сливном способе </a:t>
            </a:r>
            <a:r>
              <a:rPr lang="ru-RU" sz="1600" dirty="0">
                <a:latin typeface="Times New Roman" panose="02020603050405020304" pitchFamily="18" charset="0"/>
                <a:cs typeface="Times New Roman" panose="02020603050405020304" pitchFamily="18" charset="0"/>
              </a:rPr>
              <a:t>после набора на внутренней стороне формы уплотнившегося слоя массы требуемой толщины оставшийся шликер выливают из формы. Его применяют для формирования полых тонкостенных изделий с толщиной стенки 3 – 5 см.</a:t>
            </a:r>
          </a:p>
          <a:p>
            <a:pPr marL="285750" indent="-285750" algn="just">
              <a:buFont typeface="Arial" panose="020B0604020202020204" pitchFamily="34" charset="0"/>
              <a:buChar char="•"/>
            </a:pPr>
            <a:r>
              <a:rPr lang="ru-RU" sz="1600" b="1" i="1" dirty="0">
                <a:latin typeface="Times New Roman" panose="02020603050405020304" pitchFamily="18" charset="0"/>
                <a:cs typeface="Times New Roman" panose="02020603050405020304" pitchFamily="18" charset="0"/>
              </a:rPr>
              <a:t>При наливном способе </a:t>
            </a:r>
            <a:r>
              <a:rPr lang="ru-RU" sz="1600" dirty="0">
                <a:latin typeface="Times New Roman" panose="02020603050405020304" pitchFamily="18" charset="0"/>
                <a:cs typeface="Times New Roman" panose="02020603050405020304" pitchFamily="18" charset="0"/>
              </a:rPr>
              <a:t>процесс набора массы продолжается до тех пор, пока ею не будет заполнена вся полость формы. Значительная убыль объема шликера за счет удаления из него воды компенсируется его периодической доливкой или непрерывным поступлением из заранее заполненной воронки, стоящей над формой. Этот вариант применяют для изготовления массивных сплошных изделий, а также полых толстостенных деталей. Формы при наливном способе должны быть обязательно разъемными для выгрузки сформированного полуфабриката.</a:t>
            </a:r>
          </a:p>
        </p:txBody>
      </p:sp>
    </p:spTree>
    <p:extLst>
      <p:ext uri="{BB962C8B-B14F-4D97-AF65-F5344CB8AC3E}">
        <p14:creationId xmlns:p14="http://schemas.microsoft.com/office/powerpoint/2010/main" val="354467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2" name="Заголовок 2"/>
          <p:cNvSpPr txBox="1">
            <a:spLocks/>
          </p:cNvSpPr>
          <p:nvPr/>
        </p:nvSpPr>
        <p:spPr>
          <a:xfrm>
            <a:off x="706682" y="5298751"/>
            <a:ext cx="7725544" cy="695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400" i="1" dirty="0">
                <a:latin typeface="Times New Roman" panose="02020603050405020304" pitchFamily="18" charset="0"/>
                <a:cs typeface="Times New Roman" panose="02020603050405020304" pitchFamily="18" charset="0"/>
              </a:rPr>
              <a:t>Схема способов литья шликера в формы: </a:t>
            </a:r>
            <a:br>
              <a:rPr lang="ru-RU" sz="1400" dirty="0">
                <a:latin typeface="Times New Roman" panose="02020603050405020304" pitchFamily="18" charset="0"/>
                <a:cs typeface="Times New Roman" panose="02020603050405020304" pitchFamily="18" charset="0"/>
              </a:rPr>
            </a:br>
            <a:r>
              <a:rPr lang="ru-RU" sz="1400" b="1" i="1" dirty="0">
                <a:latin typeface="Times New Roman" panose="02020603050405020304" pitchFamily="18" charset="0"/>
                <a:cs typeface="Times New Roman" panose="02020603050405020304" pitchFamily="18" charset="0"/>
              </a:rPr>
              <a:t>а - сливной</a:t>
            </a:r>
            <a:r>
              <a:rPr lang="ru-RU" sz="1400" dirty="0">
                <a:latin typeface="Times New Roman" panose="02020603050405020304" pitchFamily="18" charset="0"/>
                <a:cs typeface="Times New Roman" panose="02020603050405020304" pitchFamily="18" charset="0"/>
              </a:rPr>
              <a:t>:1 - залитая форма; 2 - форма, перевернутая после набора массы; 3 - изделие; </a:t>
            </a:r>
            <a:br>
              <a:rPr lang="ru-RU" sz="1400" dirty="0">
                <a:latin typeface="Times New Roman" panose="02020603050405020304" pitchFamily="18" charset="0"/>
                <a:cs typeface="Times New Roman" panose="02020603050405020304" pitchFamily="18" charset="0"/>
              </a:rPr>
            </a:br>
            <a:r>
              <a:rPr lang="ru-RU" sz="1400" b="1" i="1" dirty="0">
                <a:latin typeface="Times New Roman" panose="02020603050405020304" pitchFamily="18" charset="0"/>
                <a:cs typeface="Times New Roman" panose="02020603050405020304" pitchFamily="18" charset="0"/>
              </a:rPr>
              <a:t>б - наливной</a:t>
            </a:r>
            <a:r>
              <a:rPr lang="ru-RU" sz="1400" dirty="0">
                <a:latin typeface="Times New Roman" panose="02020603050405020304" pitchFamily="18" charset="0"/>
                <a:cs typeface="Times New Roman" panose="02020603050405020304" pitchFamily="18" charset="0"/>
              </a:rPr>
              <a:t>: 1 - залитая сборная форма; 2 - изделие</a:t>
            </a:r>
          </a:p>
        </p:txBody>
      </p:sp>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6</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6" name="Рисунок 5">
            <a:extLst>
              <a:ext uri="{FF2B5EF4-FFF2-40B4-BE49-F238E27FC236}">
                <a16:creationId xmlns:a16="http://schemas.microsoft.com/office/drawing/2014/main" id="{6432B9F0-F4BE-4AC8-9600-994052BB6075}"/>
              </a:ext>
            </a:extLst>
          </p:cNvPr>
          <p:cNvPicPr>
            <a:picLocks noChangeAspect="1"/>
          </p:cNvPicPr>
          <p:nvPr/>
        </p:nvPicPr>
        <p:blipFill>
          <a:blip r:embed="rId4"/>
          <a:stretch>
            <a:fillRect/>
          </a:stretch>
        </p:blipFill>
        <p:spPr>
          <a:xfrm>
            <a:off x="2454904" y="1846065"/>
            <a:ext cx="4229100" cy="3228975"/>
          </a:xfrm>
          <a:prstGeom prst="rect">
            <a:avLst/>
          </a:prstGeom>
        </p:spPr>
      </p:pic>
    </p:spTree>
    <p:extLst>
      <p:ext uri="{BB962C8B-B14F-4D97-AF65-F5344CB8AC3E}">
        <p14:creationId xmlns:p14="http://schemas.microsoft.com/office/powerpoint/2010/main" val="379725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7</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3C1B9585-A28A-4578-A693-B0F703190914}"/>
              </a:ext>
            </a:extLst>
          </p:cNvPr>
          <p:cNvSpPr txBox="1"/>
          <p:nvPr/>
        </p:nvSpPr>
        <p:spPr>
          <a:xfrm>
            <a:off x="294783" y="1399926"/>
            <a:ext cx="8351240" cy="5509200"/>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При наборе массы основное сопротивление процессу отсоса влаги из шликера оказывает уже возникший в пристеночном пространстве структурированный уплотненный слой. Скорость фильтрации воды через него и набор массы снижаются во времени по мере увеличения толщины стуктурированного слоя. Общая продолжительность набора массы примерно пропорциональна квадрату толщины последней. Поэтому при литье массивных изделий время набора массы — основной фактор, лимитирующий производительность всей технологии.</a:t>
            </a:r>
          </a:p>
          <a:p>
            <a:pPr algn="just"/>
            <a:r>
              <a:rPr lang="ru-RU" sz="1600" dirty="0">
                <a:latin typeface="Times New Roman" panose="02020603050405020304" pitchFamily="18" charset="0"/>
                <a:cs typeface="Times New Roman" panose="02020603050405020304" pitchFamily="18" charset="0"/>
              </a:rPr>
              <a:t>Достоинством сливного способа является относительная простота конструкции формы (она неразборная), меньшее количество технологических операций в процессе формования, более легкие условия труда, а также возможность механизации и автоматизации формовки. Недостатки этого метода — повышенный расход шликера, замедленный по сравнению с наливным способом процесс набора массы (вследствие меньшей поверхности соприкосновения заготовки со стенками формы), возможность дефекта разнотолщинности. Как при сливном, так и при наливном методе литья после окончания основного фильтрационного процесса диффузия воды из заготовки в форму продолжается. Этот процесс сопровождается уменьшением влажности заготовки, а, следовательно, и ее усадкой, что облегчает отделение заготовки от формы. В зависимости от вида изделия длительность набора требуемой толщины стенки изделия составляет 1—3 ч. Изделие выдерживают в формах дополнительно 7—16 ч для закрепления заготовки, затем ее вынимают из форм, подвяливают, оправляют (обрезают кромки) и направляют на сушку в камерные, тоннельные или люлечные сушила. Последние в производстве керамической сантехники получили наиболее широкое применение.</a:t>
            </a:r>
          </a:p>
        </p:txBody>
      </p:sp>
    </p:spTree>
    <p:extLst>
      <p:ext uri="{BB962C8B-B14F-4D97-AF65-F5344CB8AC3E}">
        <p14:creationId xmlns:p14="http://schemas.microsoft.com/office/powerpoint/2010/main" val="204240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1" y="9367"/>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8</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09F3678A-D230-4499-B69A-2471E85161CA}"/>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9280E18D-3BF0-4573-ADB5-88BE83460149}"/>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CE8C5575-FE85-459A-A550-508EB728C104}"/>
              </a:ext>
            </a:extLst>
          </p:cNvPr>
          <p:cNvSpPr txBox="1"/>
          <p:nvPr/>
        </p:nvSpPr>
        <p:spPr>
          <a:xfrm>
            <a:off x="385894" y="1501278"/>
            <a:ext cx="7826928" cy="5016758"/>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Люльки передвигаются по монорельсу, приваренному к верхней части сушила. Изделия стоят в люльках на деревянных поддонах. Теплоноситель подается с помощью приточной системы, циркуляционных установок и через окна в поду камер. Отработанный теплоноситель удаляется осевым вентилятором через вытяжной зонт в потолке первой камеры.</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Тепловой режим в люлечной сушилке поддерживается автоматически по сигналам термометров сопротивления через исполнительные механизмы, связанные с регулирующими заслонками на трубопроводах, путем изменения количества подаваемого теплоносителя, а также посредством разбавления последнего холодным воздухом. Преимущества таких сушилок: простота их обслуживания, небольшие габариты, сокращенные режимы сушки (10-12 ч), малое количество брака и обеспечение поточности технологии.</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После сушки изделия зачищают наждачной шкуркой, обдувают сжатым воздухом для удаления пыли и глазуруют путем окунания в чаны с глазурью или с помощью пульверизатора. Покрытые глазурью изделия загружают на этажерочные вагонетки и обжигают в тоннельных печах. Температура обжига для фаянсовых изделий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1250 – 1280 °С,  для мягкого фарфора — 1250-1300 °С, для твердого фарфора –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1300-1450 °С.</a:t>
            </a:r>
          </a:p>
        </p:txBody>
      </p:sp>
    </p:spTree>
    <p:extLst>
      <p:ext uri="{BB962C8B-B14F-4D97-AF65-F5344CB8AC3E}">
        <p14:creationId xmlns:p14="http://schemas.microsoft.com/office/powerpoint/2010/main" val="323774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92" y="1"/>
            <a:ext cx="9149091" cy="6857999"/>
          </a:xfrm>
          <a:prstGeom prst="rect">
            <a:avLst/>
          </a:prstGeom>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9</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0" name="Заголовок 2">
            <a:extLst>
              <a:ext uri="{FF2B5EF4-FFF2-40B4-BE49-F238E27FC236}">
                <a16:creationId xmlns:a16="http://schemas.microsoft.com/office/drawing/2014/main" id="{3348D657-56ED-43B7-9004-81E9B28A8212}"/>
              </a:ext>
            </a:extLst>
          </p:cNvPr>
          <p:cNvSpPr txBox="1">
            <a:spLocks/>
          </p:cNvSpPr>
          <p:nvPr/>
        </p:nvSpPr>
        <p:spPr>
          <a:xfrm>
            <a:off x="1968936" y="205951"/>
            <a:ext cx="5201036" cy="901992"/>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pPr algn="ctr"/>
            <a:r>
              <a:rPr lang="ru-RU" sz="3200" dirty="0">
                <a:solidFill>
                  <a:schemeClr val="accent1">
                    <a:lumMod val="75000"/>
                  </a:schemeClr>
                </a:solidFill>
                <a:latin typeface="Times New Roman" panose="02020603050405020304" pitchFamily="18" charset="0"/>
                <a:cs typeface="Times New Roman" panose="02020603050405020304" pitchFamily="18" charset="0"/>
              </a:rPr>
              <a:t>Технологии хозяйственно-бытовой керамики</a:t>
            </a:r>
          </a:p>
        </p:txBody>
      </p:sp>
      <p:cxnSp>
        <p:nvCxnSpPr>
          <p:cNvPr id="11" name="Прямая соединительная линия 10">
            <a:extLst>
              <a:ext uri="{FF2B5EF4-FFF2-40B4-BE49-F238E27FC236}">
                <a16:creationId xmlns:a16="http://schemas.microsoft.com/office/drawing/2014/main" id="{31515B59-FCEA-47D6-8C56-5004F101CEC7}"/>
              </a:ext>
            </a:extLst>
          </p:cNvPr>
          <p:cNvCxnSpPr>
            <a:cxnSpLocks/>
          </p:cNvCxnSpPr>
          <p:nvPr/>
        </p:nvCxnSpPr>
        <p:spPr>
          <a:xfrm>
            <a:off x="1981826" y="1297636"/>
            <a:ext cx="5360565"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2" name="Рисунок 1">
            <a:extLst>
              <a:ext uri="{FF2B5EF4-FFF2-40B4-BE49-F238E27FC236}">
                <a16:creationId xmlns:a16="http://schemas.microsoft.com/office/drawing/2014/main" id="{72DEB4E1-8C70-4D47-952B-7C1A33FF7D5A}"/>
              </a:ext>
            </a:extLst>
          </p:cNvPr>
          <p:cNvPicPr>
            <a:picLocks noChangeAspect="1"/>
          </p:cNvPicPr>
          <p:nvPr/>
        </p:nvPicPr>
        <p:blipFill>
          <a:blip r:embed="rId4"/>
          <a:stretch>
            <a:fillRect/>
          </a:stretch>
        </p:blipFill>
        <p:spPr>
          <a:xfrm>
            <a:off x="469756" y="1604375"/>
            <a:ext cx="4643483" cy="4567499"/>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793C4B2E-293E-4C64-A72C-941B7AD47C0D}"/>
              </a:ext>
            </a:extLst>
          </p:cNvPr>
          <p:cNvSpPr txBox="1"/>
          <p:nvPr/>
        </p:nvSpPr>
        <p:spPr>
          <a:xfrm>
            <a:off x="5402510" y="2066251"/>
            <a:ext cx="3137483" cy="3108543"/>
          </a:xfrm>
          <a:prstGeom prst="rect">
            <a:avLst/>
          </a:prstGeom>
          <a:noFill/>
        </p:spPr>
        <p:txBody>
          <a:bodyPr wrap="square" rtlCol="0">
            <a:spAutoFit/>
          </a:bodyPr>
          <a:lstStyle/>
          <a:p>
            <a:pPr algn="ctr"/>
            <a:r>
              <a:rPr lang="ru-RU" sz="1400" b="1" i="1" dirty="0">
                <a:latin typeface="Times New Roman" panose="02020603050405020304" pitchFamily="18" charset="0"/>
                <a:cs typeface="Times New Roman" panose="02020603050405020304" pitchFamily="18" charset="0"/>
              </a:rPr>
              <a:t>Типичная кривая обжига фарфора и температурно-газовый режим</a:t>
            </a:r>
            <a:r>
              <a:rPr lang="ru-RU" sz="1400" dirty="0">
                <a:latin typeface="Times New Roman" panose="02020603050405020304" pitchFamily="18" charset="0"/>
                <a:cs typeface="Times New Roman" panose="02020603050405020304" pitchFamily="18" charset="0"/>
              </a:rPr>
              <a:t>: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1 – досушка;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2 – прогрев;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3 – выдержка;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4 – восстановительный огонь;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5 – нейтральный огонь; </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6,7 - охлаждение</a:t>
            </a:r>
          </a:p>
        </p:txBody>
      </p:sp>
    </p:spTree>
    <p:extLst>
      <p:ext uri="{BB962C8B-B14F-4D97-AF65-F5344CB8AC3E}">
        <p14:creationId xmlns:p14="http://schemas.microsoft.com/office/powerpoint/2010/main" val="355866063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2377</Words>
  <Application>Microsoft Office PowerPoint</Application>
  <PresentationFormat>Экран (4:3)</PresentationFormat>
  <Paragraphs>158</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Бондарева Галина Михайловна</cp:lastModifiedBy>
  <cp:revision>28</cp:revision>
  <dcterms:created xsi:type="dcterms:W3CDTF">2018-10-31T17:08:02Z</dcterms:created>
  <dcterms:modified xsi:type="dcterms:W3CDTF">2021-05-27T09:23:33Z</dcterms:modified>
</cp:coreProperties>
</file>