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84" r:id="rId20"/>
    <p:sldId id="274" r:id="rId21"/>
    <p:sldId id="275" r:id="rId22"/>
    <p:sldId id="283" r:id="rId23"/>
    <p:sldId id="276" r:id="rId24"/>
    <p:sldId id="277" r:id="rId25"/>
    <p:sldId id="278" r:id="rId26"/>
    <p:sldId id="279" r:id="rId27"/>
    <p:sldId id="282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4DCCF-A0E0-4EE7-A4BE-E6DA65165294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122D-C9DC-4E02-A0F3-D0D705D1E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1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2E44-7464-472F-B3D6-7E91213CE395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9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7F42-50D8-49C8-A25F-41A716C843ED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13E9-3D50-4B53-B25A-C1AF10FD9E41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4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B205-DEAB-4F85-9A98-F24205F70F6D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4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2FB-AEBE-4EE7-B50D-7FA664533DC2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32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6AFF-F4AE-4DA3-A495-8E4465D32D1D}" type="datetime1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6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EAA0-C7E1-462C-8A86-AAA4DCB1975F}" type="datetime1">
              <a:rPr lang="ru-RU" smtClean="0"/>
              <a:t>16.11.2022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9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12-2FD0-40C5-B614-60EE2273B63E}" type="datetime1">
              <a:rPr lang="ru-RU" smtClean="0"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0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7D2-D54D-4139-BEA4-C962109F00C6}" type="datetime1">
              <a:rPr lang="ru-RU" smtClean="0"/>
              <a:t>16.11.2022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02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CF3-FB71-4344-BE1B-D317B1271EEE}" type="datetime1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97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D79F-4DA4-4B51-9196-30D92C7864D7}" type="datetime1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4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43CD-9D28-45C8-92D1-E58C9AB87977}" type="datetime1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7347-BA25-462C-BAAE-7EF7E4C5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48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rdrr.io/r/graphics/his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hyperlink" Target="https://rdrr.io/r/graphics/pi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drr.io/r/base/c.html" TargetMode="External"/><Relationship Id="rId2" Type="http://schemas.openxmlformats.org/officeDocument/2006/relationships/hyperlink" Target="https://rdrr.io/r/base/rep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drr.io/r/base/c.html" TargetMode="External"/><Relationship Id="rId2" Type="http://schemas.openxmlformats.org/officeDocument/2006/relationships/hyperlink" Target="https://rdrr.io/r/grDevices/colorRamp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drr.io/r/grDevices/gray.html" TargetMode="External"/><Relationship Id="rId2" Type="http://schemas.openxmlformats.org/officeDocument/2006/relationships/hyperlink" Target="https://rdrr.io/r/grDevices/color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drr.io/r/base/sample.html" TargetMode="External"/><Relationship Id="rId4" Type="http://schemas.openxmlformats.org/officeDocument/2006/relationships/hyperlink" Target="https://rdrr.io/r/grDevices/palettes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drr.io/r/graphics/plot.defaul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rdrr.io/r/graphics/axis.html" TargetMode="External"/><Relationship Id="rId2" Type="http://schemas.openxmlformats.org/officeDocument/2006/relationships/hyperlink" Target="https://rdrr.io/r/graphics/plot.default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rdrr.io/r/graphics/box.html" TargetMode="External"/><Relationship Id="rId2" Type="http://schemas.openxmlformats.org/officeDocument/2006/relationships/hyperlink" Target="https://rdrr.io/r/graphics/axi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rdrr.io/r/graphics/text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rdrr.io/r/graphics/legend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drr.io/r/graphics/plot.default.html" TargetMode="External"/><Relationship Id="rId2" Type="http://schemas.openxmlformats.org/officeDocument/2006/relationships/hyperlink" Target="https://rdrr.io/r/graphics/lin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drr.io/r/graphics/points.html" TargetMode="External"/><Relationship Id="rId2" Type="http://schemas.openxmlformats.org/officeDocument/2006/relationships/hyperlink" Target="https://rdrr.io/r/graphics/plot.defaul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drr.io/r/graphics/line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BD8CC-C3D9-467A-83D0-1E4937F2B9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Графики в </a:t>
            </a:r>
            <a:r>
              <a:rPr lang="en-US" dirty="0"/>
              <a:t>R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869CEF-C4EC-4F28-B861-811266610E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13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02250-491B-43B1-BE53-B197D851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02625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rgbClr val="212529"/>
                </a:solidFill>
                <a:latin typeface="-apple-system"/>
              </a:rPr>
              <a:t>Гистограммы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B63A6-F108-4A26-9FB1-AC79EB85E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09" y="911225"/>
            <a:ext cx="8575735" cy="1167741"/>
          </a:xfrm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Гистограммы распределения строятся с помощью функции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hist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()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 Чтобы изменить ширину кармана (столбца) гистограммы, необходимо задать параметр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breaks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=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 а цвет задается в параметре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col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: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73EAC54-0AD6-4782-ADB4-AB2B1D52E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09" y="1769403"/>
            <a:ext cx="5029200" cy="6191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65D042B-CE3D-4F22-BF4B-95BFB7E01B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67155"/>
            <a:ext cx="9144000" cy="449976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57C87CF-53E6-4FA5-936C-6DEFF3E66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0217" y="3362235"/>
            <a:ext cx="4648200" cy="40957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E126FB-20E8-CCB8-1847-C7D62386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5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E3B87-A70D-4FEC-BD88-09970BBF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110" y="97708"/>
            <a:ext cx="7886700" cy="833946"/>
          </a:xfrm>
        </p:spPr>
        <p:txBody>
          <a:bodyPr/>
          <a:lstStyle/>
          <a:p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Столбчатые графики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9A38D6-6F0B-446E-A161-454D4BE537E2}"/>
              </a:ext>
            </a:extLst>
          </p:cNvPr>
          <p:cNvSpPr txBox="1"/>
          <p:nvPr/>
        </p:nvSpPr>
        <p:spPr>
          <a:xfrm>
            <a:off x="387110" y="854015"/>
            <a:ext cx="8584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Столбчатые графики — 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barplot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отображают вектор числовых данных в виде столбиков. Это простейший вид графика, который используется для сравнения абсолютных величин.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E63D189-20C4-4FA8-992A-0E25E379D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10" y="1927765"/>
            <a:ext cx="6539901" cy="1384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barplot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(-10:10)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1FF76B8-A8EC-4147-8BFA-C3AFE5C11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546" y="1687961"/>
            <a:ext cx="6715926" cy="2497177"/>
          </a:xfrm>
          <a:prstGeom prst="rect">
            <a:avLst/>
          </a:prstGeom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BC168CC2-5BB7-40B0-829C-B595A90EC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10" y="5865486"/>
            <a:ext cx="8255479" cy="1384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barplot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(-10:10,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names.arg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='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a,c,f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' ,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horiz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=TRUE,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las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 = 1)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4CBA4E2-1381-4A4A-B0D9-5DFBB773E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804" y="4185138"/>
            <a:ext cx="3994030" cy="257515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3887B2B-DC64-47DC-A312-F94ECA2212F5}"/>
              </a:ext>
            </a:extLst>
          </p:cNvPr>
          <p:cNvSpPr txBox="1"/>
          <p:nvPr/>
        </p:nvSpPr>
        <p:spPr>
          <a:xfrm>
            <a:off x="387110" y="4183814"/>
            <a:ext cx="451269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Чтобы развернуть подписи перпендикулярно столбцам, следует использовать параметр 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las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=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Справка__R__говорит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нам о том, что этот параметр дает следующее поведение подписей: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0: всегда параллельно осям (по умолчанию),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1: всегда горизонтально,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2: всегда перпендикулярно осям,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3: всегда вертикально.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800A314-CC57-E39A-26F5-FF5EE430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469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DE95F-F66E-4314-A467-C7569836E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8285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rgbClr val="212529"/>
                </a:solidFill>
                <a:latin typeface="-apple-system"/>
              </a:rPr>
              <a:t>Круговые (секторные) диаграммы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C6D8006-CC51-4CE0-8592-C47103D554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33758" y="867995"/>
            <a:ext cx="7738974" cy="52322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Круговые диаграммы (англ. </a:t>
            </a:r>
            <a:r>
              <a:rPr kumimoji="0" lang="ru-RU" altLang="ru-RU" sz="1400" b="0" i="1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piechart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+mn-lt"/>
              </a:rPr>
              <a:t>) строятся с помощью функции 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+mn-lt"/>
                <a:hlinkClick r:id="rId2"/>
              </a:rPr>
              <a:t>pie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+mn-lt"/>
                <a:hlinkClick r:id="rId2"/>
              </a:rPr>
              <a:t>(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+mn-lt"/>
                <a:hlinkClick r:id="rId2"/>
              </a:rPr>
              <a:t>x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+mn-lt"/>
                <a:hlinkClick r:id="rId2"/>
              </a:rPr>
              <a:t>)</a:t>
            </a:r>
            <a:endParaRPr kumimoji="0" lang="en-US" altLang="ru-RU" sz="14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400" dirty="0">
                <a:latin typeface="+mn-lt"/>
              </a:rPr>
              <a:t>x 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вектор неотрицательных числовых величин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8C725B-1147-CBB5-3F25-333793E614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878" b="1"/>
          <a:stretch/>
        </p:blipFill>
        <p:spPr>
          <a:xfrm>
            <a:off x="353054" y="1463197"/>
            <a:ext cx="1933575" cy="59230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FAF68C7-0C46-95ED-9F45-805979D256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48" y="2104400"/>
            <a:ext cx="3019425" cy="29813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612CAE7-892D-D19C-A583-26AD91069C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1692" y="1366808"/>
            <a:ext cx="2867025" cy="762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681F09E-8CF6-CC08-3E6E-F972CA48D9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7948" y="1953486"/>
            <a:ext cx="3019425" cy="263253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E9A26C4-3176-2D38-3934-657221841A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943" y="5351830"/>
            <a:ext cx="6210300" cy="638175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5AC5CA9-EEA8-ECA7-9828-46B240E4D1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6243" y="4544585"/>
            <a:ext cx="2714625" cy="2252663"/>
          </a:xfrm>
          <a:prstGeom prst="rect">
            <a:avLst/>
          </a:prstGeom>
        </p:spPr>
      </p:pic>
      <p:sp>
        <p:nvSpPr>
          <p:cNvPr id="20" name="Номер слайда 19">
            <a:extLst>
              <a:ext uri="{FF2B5EF4-FFF2-40B4-BE49-F238E27FC236}">
                <a16:creationId xmlns:a16="http://schemas.microsoft.com/office/drawing/2014/main" id="{AAE816AF-339C-7827-6660-C24CE766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64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673C45-BDC0-47C2-BD56-F5DFFE370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141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Цвет и прозрачность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8796C5-39F0-0125-2D63-670D982D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09" y="966158"/>
            <a:ext cx="8643668" cy="5676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Цвет</a:t>
            </a:r>
            <a:r>
              <a:rPr lang="ru-RU" sz="2000" dirty="0"/>
              <a:t> — одно из основных графических средств, используемых на графиках и диаграммах. Определить цвет можно различными способами. </a:t>
            </a:r>
          </a:p>
          <a:p>
            <a:pPr marL="0" indent="0">
              <a:buNone/>
            </a:pPr>
            <a:r>
              <a:rPr lang="ru-RU" sz="2000" b="1" dirty="0"/>
              <a:t>Во-первых, </a:t>
            </a:r>
            <a:r>
              <a:rPr lang="ru-RU" sz="2000" dirty="0"/>
              <a:t>в R есть палитра предопределенных цветов, которые можно выбирать по их названию).</a:t>
            </a:r>
          </a:p>
          <a:p>
            <a:pPr marL="0" indent="0">
              <a:buNone/>
            </a:pPr>
            <a:r>
              <a:rPr lang="ru-RU" sz="2000" dirty="0"/>
              <a:t>Список названий цветов можно посмотреть, вызвав функцию </a:t>
            </a:r>
            <a:r>
              <a:rPr lang="ru-RU" sz="2000" dirty="0" err="1"/>
              <a:t>colors</a:t>
            </a:r>
            <a:r>
              <a:rPr lang="ru-RU" sz="2000" dirty="0"/>
              <a:t>():</a:t>
            </a:r>
          </a:p>
          <a:p>
            <a:pPr marL="0" indent="0">
              <a:buNone/>
            </a:pPr>
            <a:r>
              <a:rPr lang="ru-RU" sz="2000" dirty="0" err="1"/>
              <a:t>head</a:t>
            </a:r>
            <a:r>
              <a:rPr lang="ru-RU" sz="2000" dirty="0"/>
              <a:t>(</a:t>
            </a:r>
            <a:r>
              <a:rPr lang="ru-RU" sz="2000" dirty="0" err="1"/>
              <a:t>colors</a:t>
            </a:r>
            <a:r>
              <a:rPr lang="ru-RU" sz="2000" dirty="0"/>
              <a:t>())</a:t>
            </a:r>
          </a:p>
          <a:p>
            <a:pPr marL="0" indent="0">
              <a:buNone/>
            </a:pPr>
            <a:r>
              <a:rPr lang="ru-RU" sz="2000" dirty="0"/>
              <a:t>## [1] "</a:t>
            </a:r>
            <a:r>
              <a:rPr lang="ru-RU" sz="2000" dirty="0" err="1"/>
              <a:t>white</a:t>
            </a:r>
            <a:r>
              <a:rPr lang="ru-RU" sz="2000" dirty="0"/>
              <a:t>"         "</a:t>
            </a:r>
            <a:r>
              <a:rPr lang="ru-RU" sz="2000" dirty="0" err="1"/>
              <a:t>aliceblue</a:t>
            </a:r>
            <a:r>
              <a:rPr lang="ru-RU" sz="2000" dirty="0"/>
              <a:t>"     "</a:t>
            </a:r>
            <a:r>
              <a:rPr lang="ru-RU" sz="2000" dirty="0" err="1"/>
              <a:t>antiquewhite</a:t>
            </a:r>
            <a:r>
              <a:rPr lang="ru-RU" sz="2000" dirty="0"/>
              <a:t>"  "antiquewhite1"</a:t>
            </a:r>
          </a:p>
          <a:p>
            <a:pPr marL="0" indent="0">
              <a:buNone/>
            </a:pPr>
            <a:r>
              <a:rPr lang="ru-RU" sz="2000" dirty="0"/>
              <a:t>## [5] "antiquewhite2" "antiquewhite3"</a:t>
            </a:r>
          </a:p>
          <a:p>
            <a:pPr marL="0" indent="0">
              <a:buNone/>
            </a:pPr>
            <a:r>
              <a:rPr lang="ru-RU" sz="2000" dirty="0"/>
              <a:t>Основной цвет любого графика или диаграммы задается параметром </a:t>
            </a:r>
            <a:r>
              <a:rPr lang="ru-RU" sz="2000" b="1" dirty="0" err="1"/>
              <a:t>col</a:t>
            </a:r>
            <a:r>
              <a:rPr lang="ru-RU" sz="2000" dirty="0"/>
              <a:t> =. Это цвет (или цвета) с помощью которых будут отображаться данные.</a:t>
            </a:r>
            <a:endParaRPr lang="en-US" sz="2000" dirty="0"/>
          </a:p>
          <a:p>
            <a:pPr marL="0" indent="0">
              <a:buNone/>
            </a:pPr>
            <a:r>
              <a:rPr lang="ru-RU" sz="2000" b="1" dirty="0"/>
              <a:t>Помимо этого </a:t>
            </a:r>
            <a:r>
              <a:rPr lang="ru-RU" sz="2000" dirty="0"/>
              <a:t>вы можете задать цвет с помощью цветовых компонент в различных пространствах. Например, фиолетовый цвет в пространстве RGB можно задать с помощью функции </a:t>
            </a:r>
            <a:r>
              <a:rPr lang="ru-RU" sz="2000" dirty="0" err="1"/>
              <a:t>rgb</a:t>
            </a:r>
            <a:r>
              <a:rPr lang="ru-RU" sz="2000" dirty="0"/>
              <a:t>(), смешав синюю и красную компоненты:</a:t>
            </a:r>
          </a:p>
          <a:p>
            <a:pPr marL="0" indent="0">
              <a:buNone/>
            </a:pPr>
            <a:r>
              <a:rPr lang="ru-RU" sz="2000" dirty="0" err="1"/>
              <a:t>violet</a:t>
            </a:r>
            <a:r>
              <a:rPr lang="ru-RU" sz="2000" dirty="0"/>
              <a:t> = </a:t>
            </a:r>
            <a:r>
              <a:rPr lang="ru-RU" sz="2000" dirty="0" err="1"/>
              <a:t>rgb</a:t>
            </a:r>
            <a:r>
              <a:rPr lang="ru-RU" sz="2000" dirty="0"/>
              <a:t>(0.4, 0, 0.6)</a:t>
            </a:r>
            <a:endParaRPr lang="en-US" sz="20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1C478F-5888-26DF-7FD0-D3A9DAE4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5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673C45-BDC0-47C2-BD56-F5DFFE370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141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Цвет и прозрачность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8796C5-39F0-0125-2D63-670D982D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09" y="966158"/>
            <a:ext cx="8643668" cy="5676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Чтобы сделать цвет полупрозрачным, есть две возможности: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При создании нового цвета — передать в функцию </a:t>
            </a:r>
            <a:r>
              <a:rPr lang="ru-RU" sz="2000" dirty="0" err="1"/>
              <a:t>rgb</a:t>
            </a:r>
            <a:r>
              <a:rPr lang="ru-RU" sz="2000" dirty="0"/>
              <a:t>() дополнительный параметр </a:t>
            </a:r>
            <a:r>
              <a:rPr lang="ru-RU" sz="2000" dirty="0" err="1"/>
              <a:t>alpha</a:t>
            </a:r>
            <a:r>
              <a:rPr lang="ru-RU" sz="2000" dirty="0"/>
              <a:t> =, который задает долю прозрачности в диапазоне от 0 до 1.</a:t>
            </a:r>
          </a:p>
          <a:p>
            <a:pPr marL="0" indent="0">
              <a:buNone/>
            </a:pPr>
            <a:r>
              <a:rPr lang="ru-RU" sz="2000" dirty="0"/>
              <a:t>Например:</a:t>
            </a:r>
          </a:p>
          <a:p>
            <a:pPr marL="0" indent="0">
              <a:buNone/>
            </a:pPr>
            <a:r>
              <a:rPr lang="en-US" sz="2000" dirty="0" err="1"/>
              <a:t>green.transp</a:t>
            </a:r>
            <a:r>
              <a:rPr lang="en-US" sz="2000" dirty="0"/>
              <a:t> = </a:t>
            </a:r>
            <a:r>
              <a:rPr lang="en-US" sz="2000" dirty="0" err="1"/>
              <a:t>rgb</a:t>
            </a:r>
            <a:r>
              <a:rPr lang="en-US" sz="2000" dirty="0"/>
              <a:t>(0, 1, 0, 0.5)</a:t>
            </a:r>
            <a:endParaRPr lang="ru-RU" sz="2000" dirty="0"/>
          </a:p>
          <a:p>
            <a:r>
              <a:rPr lang="ru-RU" sz="2000" dirty="0"/>
              <a:t>При модификации существующего цвета — вызвать функцию </a:t>
            </a:r>
            <a:r>
              <a:rPr lang="ru-RU" sz="2000" dirty="0" err="1"/>
              <a:t>adjustcolor</a:t>
            </a:r>
            <a:r>
              <a:rPr lang="ru-RU" sz="2000" dirty="0"/>
              <a:t>() с параметром </a:t>
            </a:r>
            <a:r>
              <a:rPr lang="ru-RU" sz="2000" dirty="0" err="1"/>
              <a:t>alpha</a:t>
            </a:r>
            <a:r>
              <a:rPr lang="ru-RU" sz="2000" dirty="0"/>
              <a:t> =</a:t>
            </a:r>
          </a:p>
          <a:p>
            <a:pPr marL="0" indent="0">
              <a:buNone/>
            </a:pPr>
            <a:r>
              <a:rPr lang="ru-RU" sz="2000" dirty="0"/>
              <a:t>Например:</a:t>
            </a:r>
          </a:p>
          <a:p>
            <a:pPr marL="0" indent="0">
              <a:buNone/>
            </a:pPr>
            <a:r>
              <a:rPr lang="ru-RU" sz="2000" dirty="0" err="1"/>
              <a:t>violet.transp</a:t>
            </a:r>
            <a:r>
              <a:rPr lang="ru-RU" sz="2000" dirty="0"/>
              <a:t> = </a:t>
            </a:r>
            <a:r>
              <a:rPr lang="ru-RU" sz="2000" dirty="0" err="1"/>
              <a:t>adjustcolor</a:t>
            </a:r>
            <a:r>
              <a:rPr lang="ru-RU" sz="2000" dirty="0"/>
              <a:t>(</a:t>
            </a:r>
            <a:r>
              <a:rPr lang="ru-RU" sz="2000" dirty="0" err="1"/>
              <a:t>violet</a:t>
            </a:r>
            <a:r>
              <a:rPr lang="ru-RU" sz="2000" dirty="0"/>
              <a:t>, </a:t>
            </a:r>
            <a:r>
              <a:rPr lang="ru-RU" sz="2000" dirty="0" err="1"/>
              <a:t>alpha</a:t>
            </a:r>
            <a:r>
              <a:rPr lang="ru-RU" sz="2000" dirty="0"/>
              <a:t> = 0.5)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0537E1-1E1C-713C-37F4-7C6A8AB8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42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43C94-B34E-27A0-C313-637F3D26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2572"/>
          </a:xfrm>
        </p:spPr>
        <p:txBody>
          <a:bodyPr/>
          <a:lstStyle/>
          <a:p>
            <a:r>
              <a:rPr lang="ru-RU" b="1" dirty="0"/>
              <a:t>Цвет и прозрачность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10BDB3-808B-A817-4BCC-65ECB5DB1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7700"/>
            <a:ext cx="8058150" cy="4969264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ru-RU" dirty="0"/>
              <a:t>Функция </a:t>
            </a:r>
            <a:r>
              <a:rPr lang="ru-RU" dirty="0" err="1"/>
              <a:t>adjustcolor</a:t>
            </a:r>
            <a:r>
              <a:rPr lang="ru-RU" dirty="0"/>
              <a:t>() позволяет модифицировать все компоненты цвета, не только прозрачность.</a:t>
            </a:r>
          </a:p>
          <a:p>
            <a:pPr marL="0" indent="361950" algn="just">
              <a:buNone/>
            </a:pPr>
            <a:r>
              <a:rPr lang="ru-RU" dirty="0"/>
              <a:t>На графике типа </a:t>
            </a:r>
            <a:r>
              <a:rPr lang="ru-RU" dirty="0" err="1"/>
              <a:t>barplot</a:t>
            </a:r>
            <a:r>
              <a:rPr lang="ru-RU" dirty="0"/>
              <a:t> вы имеете фактически несколько переменных, которые представлены столбиками. А это означает что для них можно использовать различные цвета. Вы можете передать в параметр </a:t>
            </a:r>
            <a:r>
              <a:rPr lang="ru-RU" dirty="0" err="1"/>
              <a:t>col</a:t>
            </a:r>
            <a:r>
              <a:rPr lang="ru-RU" dirty="0"/>
              <a:t> = вектор из цветов, соответствующих столбикам:</a:t>
            </a:r>
          </a:p>
          <a:p>
            <a:pPr marL="0" indent="361950" algn="just">
              <a:buNone/>
            </a:pPr>
            <a:r>
              <a:rPr lang="ru-RU" dirty="0" err="1"/>
              <a:t>colors</a:t>
            </a:r>
            <a:r>
              <a:rPr lang="ru-RU" dirty="0"/>
              <a:t> = c("</a:t>
            </a:r>
            <a:r>
              <a:rPr lang="ru-RU" dirty="0" err="1"/>
              <a:t>red</a:t>
            </a:r>
            <a:r>
              <a:rPr lang="ru-RU" dirty="0"/>
              <a:t>", "</a:t>
            </a:r>
            <a:r>
              <a:rPr lang="ru-RU" dirty="0" err="1"/>
              <a:t>green</a:t>
            </a:r>
            <a:r>
              <a:rPr lang="ru-RU" dirty="0"/>
              <a:t>", "</a:t>
            </a:r>
            <a:r>
              <a:rPr lang="ru-RU" dirty="0" err="1"/>
              <a:t>blue</a:t>
            </a:r>
            <a:r>
              <a:rPr lang="ru-RU" dirty="0"/>
              <a:t>", "</a:t>
            </a:r>
            <a:r>
              <a:rPr lang="ru-RU" dirty="0" err="1"/>
              <a:t>orange</a:t>
            </a:r>
            <a:r>
              <a:rPr lang="ru-RU" dirty="0"/>
              <a:t>", "</a:t>
            </a:r>
            <a:r>
              <a:rPr lang="ru-RU" dirty="0" err="1"/>
              <a:t>yellow</a:t>
            </a:r>
            <a:r>
              <a:rPr lang="ru-RU" dirty="0"/>
              <a:t>", "</a:t>
            </a:r>
            <a:r>
              <a:rPr lang="ru-RU" dirty="0" err="1"/>
              <a:t>pink</a:t>
            </a:r>
            <a:r>
              <a:rPr lang="ru-RU" dirty="0"/>
              <a:t>", "</a:t>
            </a:r>
            <a:r>
              <a:rPr lang="ru-RU" dirty="0" err="1"/>
              <a:t>white</a:t>
            </a:r>
            <a:r>
              <a:rPr lang="ru-RU" dirty="0"/>
              <a:t>","</a:t>
            </a:r>
            <a:r>
              <a:rPr lang="ru-RU" dirty="0" err="1"/>
              <a:t>black</a:t>
            </a:r>
            <a:r>
              <a:rPr lang="ru-RU" dirty="0"/>
              <a:t>")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CB792C-062E-B3CE-A7AD-21AB12C9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005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D9D5C0-BDC7-8D6D-DD69-12900449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98" y="0"/>
            <a:ext cx="7886700" cy="1075485"/>
          </a:xfrm>
        </p:spPr>
        <p:txBody>
          <a:bodyPr/>
          <a:lstStyle/>
          <a:p>
            <a:r>
              <a:rPr lang="ru-RU" b="1" dirty="0"/>
              <a:t>Цвет и прозрачность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B7FF67-727F-1E4F-95AE-94998ABD1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298" y="802257"/>
            <a:ext cx="8652294" cy="5598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0" i="0" dirty="0">
                <a:solidFill>
                  <a:srgbClr val="212529"/>
                </a:solidFill>
                <a:effectLst/>
                <a:latin typeface="-apple-system"/>
              </a:rPr>
              <a:t>При необходимости можно поменять цвет отдельно выбранных столбиков</a:t>
            </a:r>
          </a:p>
          <a:p>
            <a:pPr marL="0" indent="0" algn="just">
              <a:buNone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19177C"/>
                </a:solidFill>
                <a:effectLst/>
                <a:latin typeface="SFMono-Regular"/>
              </a:rPr>
              <a:t>colors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=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4254A7"/>
                </a:solidFill>
                <a:effectLst/>
                <a:latin typeface="SFMono-Regular"/>
                <a:hlinkClick r:id="rId2"/>
              </a:rPr>
              <a:t>rep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gray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A1024A"/>
                </a:solidFill>
                <a:effectLst/>
                <a:latin typeface="SFMono-Regular"/>
              </a:rPr>
              <a:t>8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SFMono-Regular"/>
              </a:rPr>
              <a:t># сделаем 8 серых цветов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</a:p>
          <a:p>
            <a:pPr marL="0" indent="0" algn="just">
              <a:buNone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19177C"/>
                </a:solidFill>
                <a:effectLst/>
                <a:latin typeface="SFMono-Regular"/>
              </a:rPr>
              <a:t>colors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[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A1024A"/>
                </a:solidFill>
                <a:effectLst/>
                <a:latin typeface="SFMono-Regular"/>
              </a:rPr>
              <a:t>2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]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=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red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SFMono-Regular"/>
              </a:rPr>
              <a:t># 2 столбец красный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SFMono-Regular"/>
            </a:endParaRPr>
          </a:p>
          <a:p>
            <a:pPr marL="0" indent="0" algn="just">
              <a:buNone/>
            </a:pPr>
            <a:r>
              <a:rPr lang="ru-RU" altLang="ru-RU" sz="2000" dirty="0" err="1">
                <a:solidFill>
                  <a:srgbClr val="19177C"/>
                </a:solidFill>
                <a:latin typeface="SFMono-Regular"/>
              </a:rPr>
              <a:t>с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19177C"/>
                </a:solidFill>
                <a:effectLst/>
                <a:latin typeface="SFMono-Regular"/>
              </a:rPr>
              <a:t>olors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[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A1024A"/>
                </a:solidFill>
                <a:effectLst/>
                <a:latin typeface="SFMono-Regular"/>
              </a:rPr>
              <a:t>7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]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=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red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SFMono-Regular"/>
              </a:rPr>
              <a:t># 7 столбец красный</a:t>
            </a:r>
            <a:endParaRPr lang="en-US" altLang="ru-RU" sz="2000" dirty="0">
              <a:solidFill>
                <a:srgbClr val="545454"/>
              </a:solidFill>
              <a:latin typeface="SFMono-Regular"/>
            </a:endParaRPr>
          </a:p>
          <a:p>
            <a:pPr marL="0" indent="0" algn="just">
              <a:buNone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Еще одна особенность использования цвета заключается в том, что количество указанных цветом может не совпадать с количеством рядов данных. Вы можете указать 2 или 3 цвета, и они будут циклически повторяться при визуализации данных: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19177C"/>
                </a:solidFill>
                <a:effectLst/>
                <a:latin typeface="SFMono-Regular"/>
              </a:rPr>
              <a:t>colors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=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254A7"/>
                </a:solidFill>
                <a:effectLst/>
                <a:latin typeface="SFMono-Regular"/>
                <a:hlinkClick r:id="rId3"/>
              </a:rPr>
              <a:t>c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gray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steelblue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)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solidFill>
                <a:srgbClr val="696969"/>
              </a:solidFill>
              <a:effectLst/>
              <a:latin typeface="SFMono-Regular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en-US" altLang="ru-RU" sz="1400" b="0" i="0" u="none" strike="noStrike" cap="none" normalizeH="0" baseline="0" dirty="0">
              <a:ln>
                <a:noFill/>
              </a:ln>
              <a:solidFill>
                <a:srgbClr val="545454"/>
              </a:solidFill>
              <a:effectLst/>
              <a:latin typeface="SFMono-Regular"/>
            </a:endParaRP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BAC47A-5484-7002-D5BC-21BF8A2A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339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D9D5C0-BDC7-8D6D-DD69-12900449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98" y="0"/>
            <a:ext cx="7886700" cy="1075485"/>
          </a:xfrm>
        </p:spPr>
        <p:txBody>
          <a:bodyPr/>
          <a:lstStyle/>
          <a:p>
            <a:r>
              <a:rPr lang="ru-RU" b="1" dirty="0"/>
              <a:t>Цвет и прозрачность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B7FF67-727F-1E4F-95AE-94998ABD1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298" y="802257"/>
            <a:ext cx="8652294" cy="5598544"/>
          </a:xfrm>
        </p:spPr>
        <p:txBody>
          <a:bodyPr>
            <a:norm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При работе с цветом в 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R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можно использовать цветовые палитры. Палитры чрезвычайно удобны, когда необходимо сгенерировать множество цветов, зная лишь основные оттенки. Для этого нужно создать палитру, используя функцию 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colorRampPalette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()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SFMono-Regular"/>
              </a:rPr>
              <a:t># задаем 2 опорных цвета: черный белый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SFMono-Regular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19177C"/>
                </a:solidFill>
                <a:effectLst/>
                <a:latin typeface="SFMono-Regular"/>
              </a:rPr>
              <a:t>palet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=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4254A7"/>
                </a:solidFill>
                <a:effectLst/>
                <a:latin typeface="SFMono-Regular"/>
                <a:hlinkClick r:id="rId2"/>
              </a:rPr>
              <a:t>colorRampPalette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(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4254A7"/>
                </a:solidFill>
                <a:effectLst/>
                <a:latin typeface="SFMono-Regular"/>
                <a:hlinkClick r:id="rId3"/>
              </a:rPr>
              <a:t>c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(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black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white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))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SFMono-Regular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SFMono-Regular"/>
              </a:rPr>
              <a:t># и автоматически генерируем 8 цветов между ними: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SFMono-Regular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19177C"/>
                </a:solidFill>
                <a:effectLst/>
                <a:latin typeface="SFMono-Regular"/>
              </a:rPr>
              <a:t>colors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=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4254A7"/>
                </a:solidFill>
                <a:effectLst/>
                <a:latin typeface="SFMono-Regular"/>
              </a:rPr>
              <a:t>palet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(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A1024A"/>
                </a:solidFill>
                <a:effectLst/>
                <a:latin typeface="SFMono-Regular"/>
              </a:rPr>
              <a:t>8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)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800" dirty="0">
              <a:solidFill>
                <a:srgbClr val="212529"/>
              </a:solidFill>
              <a:latin typeface="SFMono-Regular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SFMono-Regular"/>
              </a:rPr>
              <a:t># можно включить в палитру произвольное количество цветов: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19177C"/>
                </a:solidFill>
                <a:effectLst/>
                <a:latin typeface="SFMono-Regular"/>
              </a:rPr>
              <a:t>palet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=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4254A7"/>
                </a:solidFill>
                <a:effectLst/>
                <a:latin typeface="SFMono-Regular"/>
                <a:hlinkClick r:id="rId2"/>
              </a:rPr>
              <a:t>colorRampPalette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(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4254A7"/>
                </a:solidFill>
                <a:effectLst/>
                <a:latin typeface="SFMono-Regular"/>
                <a:hlinkClick r:id="rId3"/>
              </a:rPr>
              <a:t>c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(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"steelblue"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"white"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"purple4"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))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19177C"/>
                </a:solidFill>
                <a:effectLst/>
                <a:latin typeface="SFMono-Regular"/>
              </a:rPr>
              <a:t>colors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=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4254A7"/>
                </a:solidFill>
                <a:effectLst/>
                <a:latin typeface="SFMono-Regular"/>
              </a:rPr>
              <a:t>palet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(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A1024A"/>
                </a:solidFill>
                <a:effectLst/>
                <a:latin typeface="SFMono-Regular"/>
              </a:rPr>
              <a:t>8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)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en-US" altLang="ru-RU" sz="1400" b="0" i="0" u="none" strike="noStrike" cap="none" normalizeH="0" baseline="0" dirty="0">
              <a:ln>
                <a:noFill/>
              </a:ln>
              <a:solidFill>
                <a:srgbClr val="545454"/>
              </a:solidFill>
              <a:effectLst/>
              <a:latin typeface="SFMono-Regular"/>
            </a:endParaRP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41CCEF8-712E-572F-DADC-8FC78208B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977F62-C77B-0440-B9EA-6A52A36E2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33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E7D1A-98B5-B88F-96B7-464F8D83C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3342"/>
          </a:xfrm>
        </p:spPr>
        <p:txBody>
          <a:bodyPr/>
          <a:lstStyle/>
          <a:p>
            <a:r>
              <a:rPr lang="ru-RU" b="1" dirty="0"/>
              <a:t>Цвет и прозрачность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AC27433-C2E4-8691-1372-8C98257F27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8034" y="1397633"/>
            <a:ext cx="8247931" cy="520142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В 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существует множество стандартных палитр, их список можно найти в справке и документации. Наиболее полезные из них: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colors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()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3"/>
              </a:rPr>
              <a:t>gray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3"/>
              </a:rPr>
              <a:t>()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4"/>
              </a:rPr>
              <a:t>rainbow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4"/>
              </a:rPr>
              <a:t>()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4"/>
              </a:rPr>
              <a:t>heat.colors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4"/>
              </a:rPr>
              <a:t>()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4"/>
              </a:rPr>
              <a:t>topo.colors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4"/>
              </a:rPr>
              <a:t>()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4"/>
              </a:rPr>
              <a:t>terrain.colors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4"/>
              </a:rPr>
              <a:t>()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Например, мож</a:t>
            </a:r>
            <a:r>
              <a:rPr lang="ru-RU" altLang="ru-RU" sz="2000" dirty="0">
                <a:solidFill>
                  <a:srgbClr val="212529"/>
                </a:solidFill>
                <a:latin typeface="-apple-system"/>
              </a:rPr>
              <a:t>но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изменить цвета диаграммы, взяв их из одной из палитр или выбрав случайным образом из полной палитры цветов, используя функцию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5"/>
              </a:rPr>
              <a:t>sample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5"/>
              </a:rPr>
              <a:t>()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SFMono-Regular"/>
            </a:endParaRPr>
          </a:p>
          <a:p>
            <a:pPr marL="0" indent="0">
              <a:lnSpc>
                <a:spcPct val="100000"/>
              </a:lnSpc>
              <a:buNone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SFMono-Regula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col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=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4254A7"/>
                </a:solidFill>
                <a:effectLst/>
                <a:latin typeface="SFMono-Regular"/>
                <a:hlinkClick r:id="rId5"/>
              </a:rPr>
              <a:t>sample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(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4254A7"/>
                </a:solidFill>
                <a:effectLst/>
                <a:latin typeface="SFMono-Regular"/>
                <a:hlinkClick r:id="rId2"/>
              </a:rPr>
              <a:t>colors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A1024A"/>
                </a:solidFill>
                <a:effectLst/>
                <a:latin typeface="SFMono-Regular"/>
              </a:rPr>
              <a:t>5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)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B3636EC7-CC00-FF37-11E6-9295BF59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7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11050-4185-450F-AB88-F23302335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484" y="136524"/>
            <a:ext cx="7886700" cy="5406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478ED6-7E4F-4C1E-89E1-BAD952765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54" y="602261"/>
            <a:ext cx="8816197" cy="60055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/>
              <a:t>x &lt;- 2:6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/>
              <a:t>y &lt;- x^2-1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/>
              <a:t>violet = </a:t>
            </a:r>
            <a:r>
              <a:rPr lang="en-US" sz="1100" dirty="0" err="1"/>
              <a:t>rgb</a:t>
            </a:r>
            <a:r>
              <a:rPr lang="en-US" sz="1100" dirty="0"/>
              <a:t>(0.4, 0, 0.6)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err="1"/>
              <a:t>violet.transp</a:t>
            </a:r>
            <a:r>
              <a:rPr lang="en-US" sz="1100" dirty="0"/>
              <a:t> = </a:t>
            </a:r>
            <a:r>
              <a:rPr lang="en-US" sz="1100" dirty="0" err="1"/>
              <a:t>adjustcolor</a:t>
            </a:r>
            <a:r>
              <a:rPr lang="en-US" sz="1100" dirty="0"/>
              <a:t>(violet, alpha = 0.5)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err="1"/>
              <a:t>green.transp</a:t>
            </a:r>
            <a:r>
              <a:rPr lang="en-US" sz="1100" dirty="0"/>
              <a:t> = </a:t>
            </a:r>
            <a:r>
              <a:rPr lang="en-US" sz="1100" dirty="0" err="1"/>
              <a:t>rgb</a:t>
            </a:r>
            <a:r>
              <a:rPr lang="en-US" sz="1100" dirty="0"/>
              <a:t>(0, 1, 0, 0.5)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chemeClr val="accent6"/>
                </a:solidFill>
              </a:rPr>
              <a:t>#colors = c("red", "green", "blue", "orange", "yellow")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chemeClr val="accent6"/>
                </a:solidFill>
              </a:rPr>
              <a:t>#colors = rep("gray", 5) # </a:t>
            </a:r>
            <a:r>
              <a:rPr lang="ru-RU" sz="1100" dirty="0">
                <a:solidFill>
                  <a:schemeClr val="accent6"/>
                </a:solidFill>
              </a:rPr>
              <a:t>сделаем 5 серых цветов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6"/>
                </a:solidFill>
              </a:rPr>
              <a:t>#</a:t>
            </a:r>
            <a:r>
              <a:rPr lang="en-US" sz="1100" dirty="0">
                <a:solidFill>
                  <a:schemeClr val="accent6"/>
                </a:solidFill>
              </a:rPr>
              <a:t>colors[1] = "red" # 1 </a:t>
            </a:r>
            <a:r>
              <a:rPr lang="ru-RU" sz="1100" dirty="0">
                <a:solidFill>
                  <a:schemeClr val="accent6"/>
                </a:solidFill>
              </a:rPr>
              <a:t>столбец красный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6"/>
                </a:solidFill>
              </a:rPr>
              <a:t>#</a:t>
            </a:r>
            <a:r>
              <a:rPr lang="en-US" sz="1100" dirty="0">
                <a:solidFill>
                  <a:schemeClr val="accent6"/>
                </a:solidFill>
              </a:rPr>
              <a:t>colors[5] = "red" # 5 </a:t>
            </a:r>
            <a:r>
              <a:rPr lang="ru-RU" sz="1100" dirty="0">
                <a:solidFill>
                  <a:schemeClr val="accent6"/>
                </a:solidFill>
              </a:rPr>
              <a:t>столбец красный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6"/>
                </a:solidFill>
              </a:rPr>
              <a:t>#</a:t>
            </a:r>
            <a:r>
              <a:rPr lang="en-US" sz="1100" dirty="0">
                <a:solidFill>
                  <a:schemeClr val="accent6"/>
                </a:solidFill>
              </a:rPr>
              <a:t>colors=c("gray","</a:t>
            </a:r>
            <a:r>
              <a:rPr lang="en-US" sz="1100" dirty="0" err="1">
                <a:solidFill>
                  <a:schemeClr val="accent6"/>
                </a:solidFill>
              </a:rPr>
              <a:t>steelblue</a:t>
            </a:r>
            <a:r>
              <a:rPr lang="en-US" sz="1100" dirty="0">
                <a:solidFill>
                  <a:schemeClr val="accent6"/>
                </a:solidFill>
              </a:rPr>
              <a:t>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chemeClr val="accent6"/>
                </a:solidFill>
              </a:rPr>
              <a:t># </a:t>
            </a:r>
            <a:r>
              <a:rPr lang="ru-RU" sz="1100" dirty="0">
                <a:solidFill>
                  <a:schemeClr val="accent6"/>
                </a:solidFill>
              </a:rPr>
              <a:t>задаем 2 опорных цвета: черный белый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6"/>
                </a:solidFill>
              </a:rPr>
              <a:t># </a:t>
            </a:r>
            <a:r>
              <a:rPr lang="en-US" sz="1100" dirty="0" err="1">
                <a:solidFill>
                  <a:schemeClr val="accent6"/>
                </a:solidFill>
              </a:rPr>
              <a:t>palet</a:t>
            </a:r>
            <a:r>
              <a:rPr lang="en-US" sz="1100" dirty="0">
                <a:solidFill>
                  <a:schemeClr val="accent6"/>
                </a:solidFill>
              </a:rPr>
              <a:t>=</a:t>
            </a:r>
            <a:r>
              <a:rPr lang="en-US" sz="1100" dirty="0" err="1">
                <a:solidFill>
                  <a:schemeClr val="accent6"/>
                </a:solidFill>
              </a:rPr>
              <a:t>colorRampPalette</a:t>
            </a:r>
            <a:r>
              <a:rPr lang="en-US" sz="1100" dirty="0">
                <a:solidFill>
                  <a:schemeClr val="accent6"/>
                </a:solidFill>
              </a:rPr>
              <a:t>(c("</a:t>
            </a:r>
            <a:r>
              <a:rPr lang="en-US" sz="1100" dirty="0" err="1">
                <a:solidFill>
                  <a:schemeClr val="accent6"/>
                </a:solidFill>
              </a:rPr>
              <a:t>black","white</a:t>
            </a:r>
            <a:r>
              <a:rPr lang="en-US" sz="1100" dirty="0">
                <a:solidFill>
                  <a:schemeClr val="accent6"/>
                </a:solidFill>
              </a:rPr>
              <a:t>"))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chemeClr val="accent6"/>
                </a:solidFill>
              </a:rPr>
              <a:t>#</a:t>
            </a:r>
            <a:r>
              <a:rPr lang="en-US" sz="1100" dirty="0" err="1">
                <a:solidFill>
                  <a:schemeClr val="accent6"/>
                </a:solidFill>
              </a:rPr>
              <a:t>palet</a:t>
            </a:r>
            <a:r>
              <a:rPr lang="en-US" sz="1100" dirty="0">
                <a:solidFill>
                  <a:schemeClr val="accent6"/>
                </a:solidFill>
              </a:rPr>
              <a:t>=</a:t>
            </a:r>
            <a:r>
              <a:rPr lang="en-US" sz="1100" dirty="0" err="1">
                <a:solidFill>
                  <a:schemeClr val="accent6"/>
                </a:solidFill>
              </a:rPr>
              <a:t>colorRampPalette</a:t>
            </a:r>
            <a:r>
              <a:rPr lang="en-US" sz="1100" dirty="0">
                <a:solidFill>
                  <a:schemeClr val="accent6"/>
                </a:solidFill>
              </a:rPr>
              <a:t>(c("steelblue","white","purple4"))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chemeClr val="accent6"/>
                </a:solidFill>
              </a:rPr>
              <a:t># </a:t>
            </a:r>
            <a:r>
              <a:rPr lang="ru-RU" sz="1100" dirty="0">
                <a:solidFill>
                  <a:schemeClr val="accent6"/>
                </a:solidFill>
              </a:rPr>
              <a:t>и автоматически генерируем 8 цветов между ними: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accent6"/>
                </a:solidFill>
              </a:rPr>
              <a:t>#</a:t>
            </a:r>
            <a:r>
              <a:rPr lang="en-US" sz="1100" dirty="0">
                <a:solidFill>
                  <a:schemeClr val="accent6"/>
                </a:solidFill>
              </a:rPr>
              <a:t>colors=</a:t>
            </a:r>
            <a:r>
              <a:rPr lang="en-US" sz="1100" dirty="0" err="1">
                <a:solidFill>
                  <a:schemeClr val="accent6"/>
                </a:solidFill>
              </a:rPr>
              <a:t>palet</a:t>
            </a:r>
            <a:r>
              <a:rPr lang="en-US" sz="1100" dirty="0">
                <a:solidFill>
                  <a:schemeClr val="accent6"/>
                </a:solidFill>
              </a:rPr>
              <a:t>(8)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chemeClr val="accent6"/>
                </a:solidFill>
              </a:rPr>
              <a:t>#</a:t>
            </a:r>
            <a:r>
              <a:rPr lang="en-US" sz="1100" dirty="0" err="1">
                <a:solidFill>
                  <a:schemeClr val="accent6"/>
                </a:solidFill>
              </a:rPr>
              <a:t>barplot</a:t>
            </a:r>
            <a:r>
              <a:rPr lang="en-US" sz="1100" dirty="0">
                <a:solidFill>
                  <a:schemeClr val="accent6"/>
                </a:solidFill>
              </a:rPr>
              <a:t>(</a:t>
            </a:r>
            <a:r>
              <a:rPr lang="en-US" sz="1100" dirty="0" err="1">
                <a:solidFill>
                  <a:schemeClr val="accent6"/>
                </a:solidFill>
              </a:rPr>
              <a:t>y,col</a:t>
            </a:r>
            <a:r>
              <a:rPr lang="en-US" sz="1100" dirty="0">
                <a:solidFill>
                  <a:schemeClr val="accent6"/>
                </a:solidFill>
              </a:rPr>
              <a:t> = violet)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chemeClr val="accent6"/>
                </a:solidFill>
              </a:rPr>
              <a:t>#</a:t>
            </a:r>
            <a:r>
              <a:rPr lang="en-US" sz="1100" dirty="0" err="1">
                <a:solidFill>
                  <a:schemeClr val="accent6"/>
                </a:solidFill>
              </a:rPr>
              <a:t>barplot</a:t>
            </a:r>
            <a:r>
              <a:rPr lang="en-US" sz="1100" dirty="0">
                <a:solidFill>
                  <a:schemeClr val="accent6"/>
                </a:solidFill>
              </a:rPr>
              <a:t>(</a:t>
            </a:r>
            <a:r>
              <a:rPr lang="en-US" sz="1100" dirty="0" err="1">
                <a:solidFill>
                  <a:schemeClr val="accent6"/>
                </a:solidFill>
              </a:rPr>
              <a:t>y,col</a:t>
            </a:r>
            <a:r>
              <a:rPr lang="en-US" sz="1100" dirty="0">
                <a:solidFill>
                  <a:schemeClr val="accent6"/>
                </a:solidFill>
              </a:rPr>
              <a:t> = </a:t>
            </a:r>
            <a:r>
              <a:rPr lang="en-US" sz="1100" dirty="0" err="1">
                <a:solidFill>
                  <a:schemeClr val="accent6"/>
                </a:solidFill>
              </a:rPr>
              <a:t>violet.transp</a:t>
            </a:r>
            <a:r>
              <a:rPr lang="en-US" sz="1100" dirty="0">
                <a:solidFill>
                  <a:schemeClr val="accent6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chemeClr val="accent6"/>
                </a:solidFill>
              </a:rPr>
              <a:t>#</a:t>
            </a:r>
            <a:r>
              <a:rPr lang="en-US" sz="1100" dirty="0" err="1">
                <a:solidFill>
                  <a:schemeClr val="accent6"/>
                </a:solidFill>
              </a:rPr>
              <a:t>barplot</a:t>
            </a:r>
            <a:r>
              <a:rPr lang="en-US" sz="1100" dirty="0">
                <a:solidFill>
                  <a:schemeClr val="accent6"/>
                </a:solidFill>
              </a:rPr>
              <a:t>(</a:t>
            </a:r>
            <a:r>
              <a:rPr lang="en-US" sz="1100" dirty="0" err="1">
                <a:solidFill>
                  <a:schemeClr val="accent6"/>
                </a:solidFill>
              </a:rPr>
              <a:t>y,col</a:t>
            </a:r>
            <a:r>
              <a:rPr lang="en-US" sz="1100" dirty="0">
                <a:solidFill>
                  <a:schemeClr val="accent6"/>
                </a:solidFill>
              </a:rPr>
              <a:t> = </a:t>
            </a:r>
            <a:r>
              <a:rPr lang="en-US" sz="1100" dirty="0" err="1">
                <a:solidFill>
                  <a:schemeClr val="accent6"/>
                </a:solidFill>
              </a:rPr>
              <a:t>green.transp</a:t>
            </a:r>
            <a:r>
              <a:rPr lang="en-US" sz="1100" dirty="0">
                <a:solidFill>
                  <a:schemeClr val="accent6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chemeClr val="accent6"/>
                </a:solidFill>
              </a:rPr>
              <a:t>#</a:t>
            </a:r>
            <a:r>
              <a:rPr lang="en-US" sz="1100" dirty="0" err="1">
                <a:solidFill>
                  <a:schemeClr val="accent6"/>
                </a:solidFill>
              </a:rPr>
              <a:t>barplot</a:t>
            </a:r>
            <a:r>
              <a:rPr lang="en-US" sz="1100" dirty="0">
                <a:solidFill>
                  <a:schemeClr val="accent6"/>
                </a:solidFill>
              </a:rPr>
              <a:t>(</a:t>
            </a:r>
            <a:r>
              <a:rPr lang="en-US" sz="1100" dirty="0" err="1">
                <a:solidFill>
                  <a:schemeClr val="accent6"/>
                </a:solidFill>
              </a:rPr>
              <a:t>y,col</a:t>
            </a:r>
            <a:r>
              <a:rPr lang="en-US" sz="1100" dirty="0">
                <a:solidFill>
                  <a:schemeClr val="accent6"/>
                </a:solidFill>
              </a:rPr>
              <a:t> = colors)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err="1"/>
              <a:t>barplot</a:t>
            </a:r>
            <a:r>
              <a:rPr lang="en-US" sz="1100" dirty="0"/>
              <a:t>(</a:t>
            </a:r>
            <a:r>
              <a:rPr lang="en-US" sz="1100" dirty="0" err="1"/>
              <a:t>y,col</a:t>
            </a:r>
            <a:r>
              <a:rPr lang="en-US" sz="1100" dirty="0"/>
              <a:t> = sample(colors(),5)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/>
              <a:t>        </a:t>
            </a:r>
            <a:endParaRPr lang="ru-RU" sz="11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5437BC-423E-4F8D-88D9-CC608750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60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531A6-A362-4A21-89E1-737DAEC7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209852"/>
            <a:ext cx="7886700" cy="808066"/>
          </a:xfrm>
        </p:spPr>
        <p:txBody>
          <a:bodyPr/>
          <a:lstStyle/>
          <a:p>
            <a:r>
              <a:rPr lang="ru-RU" b="0" i="0" dirty="0">
                <a:solidFill>
                  <a:srgbClr val="212529"/>
                </a:solidFill>
                <a:effectLst/>
                <a:latin typeface="-apple-system"/>
              </a:rPr>
              <a:t>Стандартные графики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3558E87-CE4B-4968-A42F-DB2747B050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48" y="1154744"/>
            <a:ext cx="7886699" cy="323165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Графики (точечные и линейные) – базовый и наиболее часто используемый способ визуализации. Универсальная функция </a:t>
            </a:r>
            <a:r>
              <a:rPr lang="ru-RU" altLang="ru-RU" sz="2000" dirty="0" err="1">
                <a:solidFill>
                  <a:srgbClr val="212529"/>
                </a:solidFill>
                <a:latin typeface="+mn-lt"/>
                <a:hlinkClick r:id="rId2"/>
              </a:rPr>
              <a:t>plot</a:t>
            </a:r>
            <a:r>
              <a:rPr lang="ru-RU" altLang="ru-RU" sz="2000" dirty="0">
                <a:solidFill>
                  <a:srgbClr val="212529"/>
                </a:solidFill>
                <a:latin typeface="+mn-lt"/>
                <a:hlinkClick r:id="rId2"/>
              </a:rPr>
              <a:t>()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 позволяет строить графики по координатам </a:t>
            </a:r>
            <a:r>
              <a:rPr lang="ru-RU" altLang="ru-RU" sz="2000" i="1" dirty="0">
                <a:solidFill>
                  <a:srgbClr val="CC0000"/>
                </a:solidFill>
                <a:latin typeface="+mn-lt"/>
              </a:rPr>
              <a:t>X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 и </a:t>
            </a:r>
            <a:r>
              <a:rPr lang="ru-RU" altLang="ru-RU" sz="2000" i="1" dirty="0">
                <a:solidFill>
                  <a:srgbClr val="CC0000"/>
                </a:solidFill>
                <a:latin typeface="+mn-lt"/>
              </a:rPr>
              <a:t>Y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, которые передаются, соответственно, в первый и второй аргумент.</a:t>
            </a:r>
            <a:r>
              <a:rPr lang="ru-RU" altLang="ru-RU" sz="2000" dirty="0">
                <a:latin typeface="+mn-lt"/>
              </a:rPr>
              <a:t> </a:t>
            </a:r>
          </a:p>
          <a:p>
            <a:pPr marL="0" lvl="0" indent="0" algn="ctr">
              <a:lnSpc>
                <a:spcPct val="100000"/>
              </a:lnSpc>
              <a:buNone/>
            </a:pPr>
            <a:r>
              <a:rPr lang="ru-RU" altLang="ru-RU" sz="2000" b="1" dirty="0">
                <a:latin typeface="+mn-lt"/>
              </a:rPr>
              <a:t>Параметры настройки графика</a:t>
            </a:r>
            <a:endParaRPr lang="en-US" altLang="ru-RU" sz="2000" b="1" dirty="0"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2000" dirty="0" err="1">
                <a:solidFill>
                  <a:srgbClr val="212529"/>
                </a:solidFill>
                <a:latin typeface="+mn-lt"/>
              </a:rPr>
              <a:t>col</a:t>
            </a:r>
            <a:r>
              <a:rPr lang="ru-RU" altLang="ru-RU" sz="2000" dirty="0">
                <a:solidFill>
                  <a:srgbClr val="696969"/>
                </a:solidFill>
                <a:latin typeface="+mn-lt"/>
              </a:rPr>
              <a:t>=</a:t>
            </a:r>
            <a:r>
              <a:rPr lang="ru-RU" altLang="ru-RU" sz="2000" dirty="0">
                <a:solidFill>
                  <a:srgbClr val="008000"/>
                </a:solidFill>
                <a:latin typeface="+mn-lt"/>
              </a:rPr>
              <a:t>"</a:t>
            </a:r>
            <a:r>
              <a:rPr lang="ru-RU" altLang="ru-RU" sz="2000" dirty="0" err="1">
                <a:solidFill>
                  <a:srgbClr val="008000"/>
                </a:solidFill>
                <a:latin typeface="+mn-lt"/>
              </a:rPr>
              <a:t>red</a:t>
            </a:r>
            <a:r>
              <a:rPr lang="ru-RU" altLang="ru-RU" sz="2000" dirty="0">
                <a:solidFill>
                  <a:srgbClr val="008000"/>
                </a:solidFill>
                <a:latin typeface="+mn-lt"/>
              </a:rPr>
              <a:t>“</a:t>
            </a:r>
            <a:r>
              <a:rPr lang="en-US" altLang="ru-RU" sz="2000" dirty="0">
                <a:solidFill>
                  <a:srgbClr val="212529"/>
                </a:solidFill>
                <a:latin typeface="+mn-lt"/>
              </a:rPr>
              <a:t> – 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цвет точек </a:t>
            </a:r>
            <a:endParaRPr lang="en-US" altLang="ru-RU" sz="2000" dirty="0">
              <a:solidFill>
                <a:srgbClr val="212529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2000" dirty="0" err="1">
                <a:solidFill>
                  <a:srgbClr val="212529"/>
                </a:solidFill>
                <a:latin typeface="+mn-lt"/>
              </a:rPr>
              <a:t>xlab</a:t>
            </a:r>
            <a:r>
              <a:rPr lang="ru-RU" altLang="ru-RU" sz="2000" dirty="0">
                <a:solidFill>
                  <a:srgbClr val="696969"/>
                </a:solidFill>
                <a:latin typeface="+mn-lt"/>
              </a:rPr>
              <a:t>=</a:t>
            </a:r>
            <a:r>
              <a:rPr lang="ru-RU" altLang="ru-RU" sz="2000" dirty="0">
                <a:solidFill>
                  <a:srgbClr val="008000"/>
                </a:solidFill>
                <a:latin typeface="+mn-lt"/>
              </a:rPr>
              <a:t> " Ось Х"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  - подпись оси Х</a:t>
            </a:r>
            <a:endParaRPr lang="en-US" altLang="ru-RU" sz="2000" dirty="0">
              <a:solidFill>
                <a:srgbClr val="212529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2000" dirty="0" err="1">
                <a:solidFill>
                  <a:srgbClr val="212529"/>
                </a:solidFill>
                <a:latin typeface="+mn-lt"/>
              </a:rPr>
              <a:t>ylab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 </a:t>
            </a:r>
            <a:r>
              <a:rPr lang="ru-RU" altLang="ru-RU" sz="2000" dirty="0">
                <a:solidFill>
                  <a:srgbClr val="696969"/>
                </a:solidFill>
                <a:latin typeface="+mn-lt"/>
              </a:rPr>
              <a:t>=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 </a:t>
            </a:r>
            <a:r>
              <a:rPr lang="ru-RU" altLang="ru-RU" sz="2000" dirty="0">
                <a:solidFill>
                  <a:srgbClr val="008000"/>
                </a:solidFill>
                <a:latin typeface="+mn-lt"/>
              </a:rPr>
              <a:t>" Ось </a:t>
            </a:r>
            <a:r>
              <a:rPr lang="en-US" altLang="ru-RU" sz="2000" dirty="0">
                <a:solidFill>
                  <a:srgbClr val="008000"/>
                </a:solidFill>
                <a:latin typeface="+mn-lt"/>
              </a:rPr>
              <a:t>Y</a:t>
            </a:r>
            <a:r>
              <a:rPr lang="ru-RU" altLang="ru-RU" sz="2000" dirty="0">
                <a:solidFill>
                  <a:srgbClr val="008000"/>
                </a:solidFill>
                <a:latin typeface="+mn-lt"/>
              </a:rPr>
              <a:t>"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 - подпись оси Х</a:t>
            </a:r>
            <a:endParaRPr lang="en-US" altLang="ru-RU" sz="2000" dirty="0">
              <a:solidFill>
                <a:srgbClr val="212529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2000" dirty="0" err="1">
                <a:solidFill>
                  <a:srgbClr val="212529"/>
                </a:solidFill>
                <a:latin typeface="+mn-lt"/>
              </a:rPr>
              <a:t>main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 </a:t>
            </a:r>
            <a:r>
              <a:rPr lang="ru-RU" altLang="ru-RU" sz="2000" dirty="0">
                <a:solidFill>
                  <a:srgbClr val="696969"/>
                </a:solidFill>
                <a:latin typeface="+mn-lt"/>
              </a:rPr>
              <a:t>=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 </a:t>
            </a:r>
            <a:r>
              <a:rPr lang="ru-RU" altLang="ru-RU" sz="2000" dirty="0">
                <a:solidFill>
                  <a:srgbClr val="008000"/>
                </a:solidFill>
                <a:latin typeface="+mn-lt"/>
              </a:rPr>
              <a:t>"Заголовок графика"</a:t>
            </a:r>
            <a:r>
              <a:rPr lang="ru-RU" altLang="ru-RU" sz="2000" dirty="0">
                <a:solidFill>
                  <a:srgbClr val="212529"/>
                </a:solidFill>
                <a:latin typeface="+mn-lt"/>
              </a:rPr>
              <a:t> </a:t>
            </a:r>
            <a:endParaRPr lang="ru-RU" altLang="ru-RU" sz="2000" dirty="0">
              <a:latin typeface="+mn-lt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ru-RU" altLang="ru-RU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0D53FA7-7089-445A-A271-8721B27D5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7BA524E-D001-9AB1-2B31-5EE4414D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364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92B17C-0037-DF31-EB1A-0DC413532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189" y="365126"/>
            <a:ext cx="8557403" cy="1325563"/>
          </a:xfrm>
        </p:spPr>
        <p:txBody>
          <a:bodyPr>
            <a:normAutofit/>
          </a:bodyPr>
          <a:lstStyle/>
          <a:p>
            <a:r>
              <a:rPr kumimoji="0" lang="ru-RU" altLang="ru-RU" sz="40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Настройки отображения. Графические параметры</a:t>
            </a:r>
            <a:endParaRPr lang="ru-RU" sz="4000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78D4D1-675B-570F-C9E5-0BABABBDE1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73375" y="1966432"/>
            <a:ext cx="7842489" cy="433965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Изменять 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размеры элементов графика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можно независимо друг от друга, используя следующие параметры: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cex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общий масштаб элементов на графике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cex.axis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масштаб подписей координат на оси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cex.lab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масштаб подписей названий осей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cex.main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масштаб заголовка графика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cex.sub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масштаб подзаголовка графика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cex.names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масштаб подписей факторов (для некоторых типов диаграмм)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4761A-A18B-F253-B680-83A3058F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11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81EA4-DC92-F681-3936-BDC8C06F0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ru-RU" sz="44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Настройки отображения. Графические параметры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05AE3EC-F7F8-B6AF-2F8B-704DE6790F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1919167"/>
            <a:ext cx="7635456" cy="323165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Аналогично происходит тонкая настройка 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цвета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: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col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цвет графика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col.axis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цвет подписей координат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col.lab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цвет названий осей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col.main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цвет заголовка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col.sub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цвет подзаголовка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fg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цвет элементов переднего плана (оси, рамка и т.д.)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bg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цвет фона графика (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background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0B5C9A-C23C-DCD2-BA78-BD10F3D9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125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11050-4185-450F-AB88-F23302335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484" y="136524"/>
            <a:ext cx="7886700" cy="5406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478ED6-7E4F-4C1E-89E1-BAD952765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54" y="602261"/>
            <a:ext cx="8816197" cy="60055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x &lt;- 2:6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y &lt;- x^2-1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/>
              <a:t>barplot</a:t>
            </a:r>
            <a:r>
              <a:rPr lang="en-US" sz="1600" dirty="0"/>
              <a:t>(</a:t>
            </a:r>
            <a:r>
              <a:rPr lang="en-US" sz="1600" dirty="0" err="1"/>
              <a:t>y,col</a:t>
            </a:r>
            <a:r>
              <a:rPr lang="en-US" sz="1600" dirty="0"/>
              <a:t> = sample(colors(),5),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      main="</a:t>
            </a:r>
            <a:r>
              <a:rPr lang="ru-RU" sz="1600" dirty="0"/>
              <a:t>Заголовок",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        </a:t>
            </a:r>
            <a:r>
              <a:rPr lang="en-US" sz="1600" dirty="0"/>
              <a:t>sub="</a:t>
            </a:r>
            <a:r>
              <a:rPr lang="ru-RU" sz="1600" dirty="0"/>
              <a:t>Подзаголовок",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        </a:t>
            </a:r>
            <a:r>
              <a:rPr lang="en-US" sz="1600" dirty="0" err="1"/>
              <a:t>xlab</a:t>
            </a:r>
            <a:r>
              <a:rPr lang="en-US" sz="1600" dirty="0"/>
              <a:t>="</a:t>
            </a:r>
            <a:r>
              <a:rPr lang="ru-RU" sz="1600" dirty="0"/>
              <a:t>Ось Х",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        </a:t>
            </a:r>
            <a:r>
              <a:rPr lang="en-US" sz="1600" dirty="0" err="1"/>
              <a:t>ylab</a:t>
            </a:r>
            <a:r>
              <a:rPr lang="en-US" sz="1600" dirty="0"/>
              <a:t>="</a:t>
            </a:r>
            <a:r>
              <a:rPr lang="ru-RU" sz="1600" dirty="0"/>
              <a:t>Ось </a:t>
            </a:r>
            <a:r>
              <a:rPr lang="en-US" sz="1600" dirty="0"/>
              <a:t>Y",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      </a:t>
            </a:r>
            <a:r>
              <a:rPr lang="en-US" sz="1600" dirty="0" err="1"/>
              <a:t>cex.main</a:t>
            </a:r>
            <a:r>
              <a:rPr lang="en-US" sz="1600" dirty="0"/>
              <a:t>=1.5,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      </a:t>
            </a:r>
            <a:r>
              <a:rPr lang="en-US" sz="1600" dirty="0" err="1"/>
              <a:t>cex.sub</a:t>
            </a:r>
            <a:r>
              <a:rPr lang="en-US" sz="1600" dirty="0"/>
              <a:t>=2,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      </a:t>
            </a:r>
            <a:r>
              <a:rPr lang="en-US" sz="1600" dirty="0" err="1"/>
              <a:t>col.lab</a:t>
            </a:r>
            <a:r>
              <a:rPr lang="en-US" sz="1600" dirty="0"/>
              <a:t> = "grey50",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      </a:t>
            </a:r>
            <a:r>
              <a:rPr lang="en-US" sz="1600" dirty="0" err="1"/>
              <a:t>fg</a:t>
            </a:r>
            <a:r>
              <a:rPr lang="en-US" sz="1600" dirty="0"/>
              <a:t> = "grey40")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grid()</a:t>
            </a:r>
            <a:r>
              <a:rPr lang="ru-RU" sz="1600" dirty="0"/>
              <a:t> </a:t>
            </a:r>
            <a:r>
              <a:rPr lang="en-US" sz="1600" dirty="0">
                <a:solidFill>
                  <a:schemeClr val="accent6"/>
                </a:solidFill>
              </a:rPr>
              <a:t>#</a:t>
            </a:r>
            <a:r>
              <a:rPr lang="ru-RU" sz="1600" dirty="0">
                <a:solidFill>
                  <a:schemeClr val="accent6"/>
                </a:solidFill>
              </a:rPr>
              <a:t>сетка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5437BC-423E-4F8D-88D9-CC608750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15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6581D-2D9B-2EC6-FB70-69C417C90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28600"/>
            <a:ext cx="8519746" cy="1462089"/>
          </a:xfrm>
        </p:spPr>
        <p:txBody>
          <a:bodyPr>
            <a:noAutofit/>
          </a:bodyPr>
          <a:lstStyle/>
          <a:p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Настройки отображения. Разметка осей, рамка, сетка координат и произвольные линии</a:t>
            </a:r>
            <a:endParaRPr lang="ru-RU" sz="3600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8D4FB79-094B-26AA-3454-BD7EFE9D47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81355" y="1911666"/>
            <a:ext cx="8581291" cy="440120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По умолчанию 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R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подбирает оптимальный с точки зрения него шаг разметки осей, в зависимости от разброса значений по осям X и 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MJXc-TeX-math-I"/>
              </a:rPr>
              <a:t>Y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 а также размеров графического устройства, на котором производится рисование. Изменяя размер окна прорисовки, вы получите различную разметку осей.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В то же время, часто возникает желание (или необходимость) самостоятельно управлять шагом разметки сетки. Для этого необходимо: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Вызвать функцию 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plot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()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 передав ей дополнительно параметр </a:t>
            </a:r>
            <a:r>
              <a:rPr kumimoji="0" lang="ru-RU" altLang="ru-RU" sz="2200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SFMono-Regular"/>
              </a:rPr>
              <a:t>axes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= FALSE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(убирает при рисовании обе оси) или один из параметров 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xaxt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="n"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/ 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yaxt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="n"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(убирают оси 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MJXc-TeX-math-I"/>
              </a:rPr>
              <a:t>X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и 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MJXc-TeX-math-I"/>
              </a:rPr>
              <a:t>Y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соответственно)</a:t>
            </a: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Вызвать столько раз функцию 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3"/>
              </a:rPr>
              <a:t>axis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3"/>
              </a:rPr>
              <a:t>()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 сколько вы хотите нарисовать осей, передав ей параметры для рисования каждой оси.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522DAB-D106-2101-B605-D329AB875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383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6581D-2D9B-2EC6-FB70-69C417C90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27" y="34079"/>
            <a:ext cx="8519746" cy="1462089"/>
          </a:xfrm>
        </p:spPr>
        <p:txBody>
          <a:bodyPr>
            <a:noAutofit/>
          </a:bodyPr>
          <a:lstStyle/>
          <a:p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Настройки отображения. Разметка осей, рамка, сетка координат и произвольные линии</a:t>
            </a:r>
            <a:endParaRPr lang="ru-RU" sz="3600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8D4FB79-094B-26AA-3454-BD7EFE9D47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81355" y="1496168"/>
            <a:ext cx="8581291" cy="5232202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Функция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axis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принимает следующие параметры: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side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сторона графика, на которой будет нарисована ось 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1=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bottom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2=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left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3=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top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4=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right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)</a:t>
            </a: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вектор значений, в которых должны быть нарисованы метки оси</a:t>
            </a: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labels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вектор подписей, которые будут нарисованы в местоположениях, указанных в параметре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 Этот параметр можно пропустить, если подписи совпадают с местоположениями меток</a:t>
            </a: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pos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координата, вдоль которой будет нарисована ось</a:t>
            </a: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lty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тип линии</a:t>
            </a: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col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цвет линии и меток</a:t>
            </a: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las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расположение подписей параллельно 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MJXc-TeX-main-R"/>
              </a:rPr>
              <a:t>0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) или перпендикулярно 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MJXc-TeX-main-R"/>
              </a:rPr>
              <a:t>2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) оси</a:t>
            </a: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tck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— длина метки относительно размера графика. Отрицательные значения дают метки, выходящие за пределы графика. положительные — внутрь графика.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MJXc-TeX-main-R"/>
              </a:rPr>
              <a:t>0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убирает метки,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MJXc-TeX-main-R"/>
              </a:rPr>
              <a:t>1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рисует линии сетки.</a:t>
            </a: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При ручном построении осей полезно сразу же нарисовать рамку вокруг графика, используя функцию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3"/>
              </a:rPr>
              <a:t>box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3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522DAB-D106-2101-B605-D329AB875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0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F1405-747F-966D-06D2-D91A6F2EB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87" y="276046"/>
            <a:ext cx="8781690" cy="1414644"/>
          </a:xfrm>
        </p:spPr>
        <p:txBody>
          <a:bodyPr>
            <a:normAutofit fontScale="90000"/>
          </a:bodyPr>
          <a:lstStyle/>
          <a:p>
            <a:r>
              <a:rPr kumimoji="0" lang="ru-RU" altLang="ru-RU" sz="44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Настройки отображения. Разметка осей, рамка, сетка координат и произвольные линии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ADAC8A3-4995-0770-7862-827C947E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25</a:t>
            </a:fld>
            <a:endParaRPr lang="ru-RU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93F580A-538E-53DD-FFFE-1DC6A87454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4286" y="2012494"/>
            <a:ext cx="8704053" cy="4401205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r>
              <a:rPr lang="ru-RU" altLang="ru-RU" sz="2000" dirty="0">
                <a:solidFill>
                  <a:srgbClr val="212529"/>
                </a:solidFill>
                <a:latin typeface="-apple-system"/>
              </a:rPr>
              <a:t>Для размещения сетки координат существует функция </a:t>
            </a:r>
            <a:endParaRPr lang="en-US" altLang="ru-RU" sz="2000" dirty="0">
              <a:solidFill>
                <a:srgbClr val="212529"/>
              </a:solidFill>
              <a:latin typeface="-apple-system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grid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(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nx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 = NULL, 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ny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 = 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nx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, 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col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 = "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lightgray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", 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lty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 = "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dotted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", 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lwd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 = 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par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("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lwd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"), </a:t>
            </a:r>
            <a:r>
              <a:rPr lang="ru-RU" altLang="ru-RU" sz="2000" dirty="0" err="1">
                <a:solidFill>
                  <a:srgbClr val="212529"/>
                </a:solidFill>
                <a:latin typeface="SFMono-Regular"/>
              </a:rPr>
              <a:t>equilogs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 = TRUE)</a:t>
            </a:r>
            <a:r>
              <a:rPr lang="ru-RU" altLang="ru-RU" sz="2000" dirty="0">
                <a:solidFill>
                  <a:srgbClr val="212529"/>
                </a:solidFill>
                <a:latin typeface="-apple-system"/>
              </a:rPr>
              <a:t>. </a:t>
            </a:r>
            <a:endParaRPr lang="en-US" altLang="ru-RU" sz="2000" dirty="0">
              <a:solidFill>
                <a:srgbClr val="212529"/>
              </a:solidFill>
              <a:latin typeface="-apple-system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en-US" altLang="ru-RU" sz="2000" dirty="0">
              <a:solidFill>
                <a:srgbClr val="212529"/>
              </a:solidFill>
              <a:latin typeface="-apple-system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ru-RU" sz="2000" b="1" dirty="0" err="1">
                <a:solidFill>
                  <a:srgbClr val="212529"/>
                </a:solidFill>
                <a:latin typeface="-apple-system"/>
              </a:rPr>
              <a:t>nx</a:t>
            </a:r>
            <a:r>
              <a:rPr lang="en-US" altLang="ru-RU" sz="2000" b="1" dirty="0">
                <a:solidFill>
                  <a:srgbClr val="212529"/>
                </a:solidFill>
                <a:latin typeface="-apple-system"/>
              </a:rPr>
              <a:t>, </a:t>
            </a:r>
            <a:r>
              <a:rPr lang="en-US" altLang="ru-RU" sz="2000" b="1" dirty="0" err="1">
                <a:solidFill>
                  <a:srgbClr val="212529"/>
                </a:solidFill>
                <a:latin typeface="-apple-system"/>
              </a:rPr>
              <a:t>ny</a:t>
            </a:r>
            <a:r>
              <a:rPr lang="en-US" altLang="ru-RU" sz="2000" b="1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en-US" altLang="ru-RU" sz="2000" dirty="0">
                <a:solidFill>
                  <a:srgbClr val="212529"/>
                </a:solidFill>
                <a:latin typeface="-apple-system"/>
              </a:rPr>
              <a:t>- </a:t>
            </a:r>
            <a:r>
              <a:rPr lang="ru-RU" altLang="ru-RU" sz="2000" dirty="0">
                <a:solidFill>
                  <a:srgbClr val="212529"/>
                </a:solidFill>
                <a:latin typeface="-apple-system"/>
              </a:rPr>
              <a:t>количество ячеек сетки в направлении x и y. При значении NULL, согласно умолчанию, сетка выравнивается по отметкам на соответствующей оси. Когда NA, линии сетки не рисуются в соответствующем направлении;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altLang="ru-RU" sz="2000" b="1" dirty="0" err="1">
                <a:solidFill>
                  <a:srgbClr val="212529"/>
                </a:solidFill>
                <a:latin typeface="SFMono-Regular"/>
              </a:rPr>
              <a:t>lwd</a:t>
            </a:r>
            <a:r>
              <a:rPr lang="ru-RU" altLang="ru-RU" sz="2000" b="1" dirty="0">
                <a:solidFill>
                  <a:srgbClr val="212529"/>
                </a:solidFill>
                <a:latin typeface="SFMono-Regular"/>
              </a:rPr>
              <a:t> 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- </a:t>
            </a:r>
            <a:r>
              <a:rPr lang="ru-RU" altLang="ru-RU" sz="2000" dirty="0">
                <a:solidFill>
                  <a:srgbClr val="212529"/>
                </a:solidFill>
                <a:latin typeface="-apple-system"/>
              </a:rPr>
              <a:t>толщина линии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altLang="ru-RU" sz="2000" b="1" dirty="0" err="1">
                <a:solidFill>
                  <a:srgbClr val="212529"/>
                </a:solidFill>
                <a:latin typeface="SFMono-Regular"/>
              </a:rPr>
              <a:t>lty</a:t>
            </a:r>
            <a:r>
              <a:rPr lang="ru-RU" altLang="ru-RU" sz="2000" dirty="0">
                <a:solidFill>
                  <a:srgbClr val="212529"/>
                </a:solidFill>
                <a:latin typeface="SFMono-Regular"/>
              </a:rPr>
              <a:t> - </a:t>
            </a:r>
            <a:r>
              <a:rPr lang="ru-RU" altLang="ru-RU" sz="2000" dirty="0">
                <a:solidFill>
                  <a:srgbClr val="212529"/>
                </a:solidFill>
                <a:latin typeface="-apple-system"/>
              </a:rPr>
              <a:t>тип линии </a:t>
            </a:r>
            <a:endParaRPr lang="en-US" altLang="ru-RU" sz="2000" dirty="0">
              <a:solidFill>
                <a:srgbClr val="212529"/>
              </a:solidFill>
              <a:latin typeface="-apple-system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en-US" altLang="ru-RU" sz="2000" dirty="0">
              <a:solidFill>
                <a:srgbClr val="212529"/>
              </a:solidFill>
              <a:latin typeface="-apple-system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ru-RU" altLang="ru-RU" sz="2000" dirty="0">
                <a:solidFill>
                  <a:srgbClr val="212529"/>
                </a:solidFill>
                <a:latin typeface="-apple-system"/>
              </a:rPr>
              <a:t>Как видно из набора ее параметров, сетка определяется количеством линий в горизонтальном и вертикальном направлении. Это не всегда бывает удобно, поскольку как правило мы хотим задать шаг сетки конкретной величины. По умолчанию, однако, линии сетки выбираются автоматически, как и метки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938512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ECAC3-4F13-FFB5-35CF-188B419D5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altLang="ru-RU" sz="40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Аннотации данных (текст на графике</a:t>
            </a:r>
            <a:r>
              <a:rPr kumimoji="0" lang="en-US" altLang="ru-RU" sz="40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)</a:t>
            </a:r>
            <a:endParaRPr lang="ru-RU" sz="4000" b="1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3749052-F37A-0D0A-2B68-9CACA5A5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26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68E7AF-8D97-B477-AFAE-F7DA2D57D31D}"/>
              </a:ext>
            </a:extLst>
          </p:cNvPr>
          <p:cNvSpPr txBox="1"/>
          <p:nvPr/>
        </p:nvSpPr>
        <p:spPr>
          <a:xfrm>
            <a:off x="628649" y="1828800"/>
            <a:ext cx="788669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Аннотации данных добавляются на график с помощью функции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text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 В качестве трех обязательных аргументов ей необходимо передать координаты точек размещения текста, и вектор подписей. Также полезным будет указать параметр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pos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=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 отвечающий за размещение аннотации относительно точки. Значения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pos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 равные 1, 2, 3 и 4, соответствуют размещению снизу, слева, сверху и справа от точки: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text(x,y,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labels = y,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cex = 0.75,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pos = 3)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75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4775C-69E4-428F-A411-8468AD25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7022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ПРИМЕР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6D3A25-4D10-4756-B8D8-0D360911A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034" y="835355"/>
            <a:ext cx="8850701" cy="572934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x &lt;- 0:10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y &lt;- x^2-1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plot(</a:t>
            </a:r>
            <a:r>
              <a:rPr lang="en-US" sz="1200" dirty="0" err="1"/>
              <a:t>y,col</a:t>
            </a:r>
            <a:r>
              <a:rPr lang="en-US" sz="1200" dirty="0"/>
              <a:t> = sample(colors(),5),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chemeClr val="accent6"/>
                </a:solidFill>
              </a:rPr>
              <a:t>#type = "l",#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chemeClr val="accent6"/>
                </a:solidFill>
              </a:rPr>
              <a:t>axes = FALSE)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axis(side = 1,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at = seq(min(x), max(x), 1),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tck</a:t>
            </a:r>
            <a:r>
              <a:rPr lang="en-US" sz="1200" dirty="0"/>
              <a:t> = -0.02,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labels = FALSE) </a:t>
            </a:r>
            <a:r>
              <a:rPr lang="en-US" sz="1200" dirty="0">
                <a:solidFill>
                  <a:schemeClr val="accent6"/>
                </a:solidFill>
              </a:rPr>
              <a:t># </a:t>
            </a:r>
            <a:r>
              <a:rPr lang="ru-RU" sz="1200" dirty="0">
                <a:solidFill>
                  <a:schemeClr val="accent6"/>
                </a:solidFill>
              </a:rPr>
              <a:t>разметим ось </a:t>
            </a:r>
            <a:r>
              <a:rPr lang="en-US" sz="1200" dirty="0">
                <a:solidFill>
                  <a:schemeClr val="accent6"/>
                </a:solidFill>
              </a:rPr>
              <a:t>X </a:t>
            </a:r>
            <a:r>
              <a:rPr lang="ru-RU" sz="1200" dirty="0">
                <a:solidFill>
                  <a:schemeClr val="accent6"/>
                </a:solidFill>
              </a:rPr>
              <a:t>через 1, но рисовать подписи не будем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axis(side = 1,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at = seq(min(y), max(y), 3), </a:t>
            </a:r>
            <a:r>
              <a:rPr lang="en-US" sz="1200" dirty="0">
                <a:solidFill>
                  <a:schemeClr val="accent6"/>
                </a:solidFill>
              </a:rPr>
              <a:t># </a:t>
            </a:r>
            <a:r>
              <a:rPr lang="ru-RU" sz="1200" dirty="0">
                <a:solidFill>
                  <a:schemeClr val="accent6"/>
                </a:solidFill>
              </a:rPr>
              <a:t>а подписи расставим через 3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/>
              <a:t>     </a:t>
            </a:r>
            <a:r>
              <a:rPr lang="en-US" sz="1200" dirty="0" err="1"/>
              <a:t>tck</a:t>
            </a:r>
            <a:r>
              <a:rPr lang="en-US" sz="1200" dirty="0"/>
              <a:t> = 0) </a:t>
            </a:r>
            <a:r>
              <a:rPr lang="en-US" sz="1200" dirty="0">
                <a:solidFill>
                  <a:schemeClr val="accent6"/>
                </a:solidFill>
              </a:rPr>
              <a:t># </a:t>
            </a:r>
            <a:r>
              <a:rPr lang="ru-RU" sz="1200" dirty="0">
                <a:solidFill>
                  <a:schemeClr val="accent6"/>
                </a:solidFill>
              </a:rPr>
              <a:t>но рисовать метки не будем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6"/>
                </a:solidFill>
              </a:rPr>
              <a:t># разметим ось </a:t>
            </a:r>
            <a:r>
              <a:rPr lang="en-US" sz="1200" dirty="0">
                <a:solidFill>
                  <a:schemeClr val="accent6"/>
                </a:solidFill>
              </a:rPr>
              <a:t>Y </a:t>
            </a:r>
            <a:r>
              <a:rPr lang="ru-RU" sz="1200" dirty="0">
                <a:solidFill>
                  <a:schemeClr val="accent6"/>
                </a:solidFill>
              </a:rPr>
              <a:t>через 5, округлив предварительно минимальное и максимальное значение </a:t>
            </a:r>
            <a:r>
              <a:rPr lang="en-US" sz="1200" dirty="0">
                <a:solidFill>
                  <a:schemeClr val="accent6"/>
                </a:solidFill>
              </a:rPr>
              <a:t>y </a:t>
            </a:r>
            <a:r>
              <a:rPr lang="ru-RU" sz="1200" dirty="0">
                <a:solidFill>
                  <a:schemeClr val="accent6"/>
                </a:solidFill>
              </a:rPr>
              <a:t>до ближайшего целого снизу и сверху соответственно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axis(side = 2,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at = seq(floor(min(y)), ceiling(max(y)), 5),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tck</a:t>
            </a:r>
            <a:r>
              <a:rPr lang="en-US" sz="1200" dirty="0"/>
              <a:t> = -0.02)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box() </a:t>
            </a:r>
            <a:r>
              <a:rPr lang="en-US" sz="1200" dirty="0">
                <a:solidFill>
                  <a:schemeClr val="accent6"/>
                </a:solidFill>
              </a:rPr>
              <a:t># </a:t>
            </a:r>
            <a:r>
              <a:rPr lang="ru-RU" sz="1200" dirty="0">
                <a:solidFill>
                  <a:schemeClr val="accent6"/>
                </a:solidFill>
              </a:rPr>
              <a:t>добавим рамку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6"/>
                </a:solidFill>
              </a:rPr>
              <a:t>#</a:t>
            </a:r>
            <a:r>
              <a:rPr lang="en-US" sz="1200" dirty="0">
                <a:solidFill>
                  <a:schemeClr val="accent6"/>
                </a:solidFill>
              </a:rPr>
              <a:t>grid(5)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chemeClr val="accent6"/>
                </a:solidFill>
              </a:rPr>
              <a:t>#grid(</a:t>
            </a:r>
            <a:r>
              <a:rPr lang="en-US" sz="1200" dirty="0" err="1">
                <a:solidFill>
                  <a:schemeClr val="accent6"/>
                </a:solidFill>
              </a:rPr>
              <a:t>nx</a:t>
            </a:r>
            <a:r>
              <a:rPr lang="en-US" sz="1200" dirty="0">
                <a:solidFill>
                  <a:schemeClr val="accent6"/>
                </a:solidFill>
              </a:rPr>
              <a:t> = NULL, </a:t>
            </a:r>
            <a:r>
              <a:rPr lang="en-US" sz="1200" dirty="0" err="1">
                <a:solidFill>
                  <a:schemeClr val="accent6"/>
                </a:solidFill>
              </a:rPr>
              <a:t>ny</a:t>
            </a:r>
            <a:r>
              <a:rPr lang="en-US" sz="1200" dirty="0">
                <a:solidFill>
                  <a:schemeClr val="accent6"/>
                </a:solidFill>
              </a:rPr>
              <a:t> = </a:t>
            </a:r>
            <a:r>
              <a:rPr lang="en-US" sz="1200" dirty="0" err="1">
                <a:solidFill>
                  <a:schemeClr val="accent6"/>
                </a:solidFill>
              </a:rPr>
              <a:t>nx</a:t>
            </a:r>
            <a:r>
              <a:rPr lang="en-US" sz="1200" dirty="0">
                <a:solidFill>
                  <a:schemeClr val="accent6"/>
                </a:solidFill>
              </a:rPr>
              <a:t>, col = "</a:t>
            </a:r>
            <a:r>
              <a:rPr lang="en-US" sz="1200" dirty="0" err="1">
                <a:solidFill>
                  <a:schemeClr val="accent6"/>
                </a:solidFill>
              </a:rPr>
              <a:t>lightgray</a:t>
            </a:r>
            <a:r>
              <a:rPr lang="en-US" sz="1200" dirty="0">
                <a:solidFill>
                  <a:schemeClr val="accent6"/>
                </a:solidFill>
              </a:rPr>
              <a:t>", </a:t>
            </a:r>
            <a:r>
              <a:rPr lang="en-US" sz="1200" dirty="0" err="1">
                <a:solidFill>
                  <a:schemeClr val="accent6"/>
                </a:solidFill>
              </a:rPr>
              <a:t>lty</a:t>
            </a:r>
            <a:r>
              <a:rPr lang="en-US" sz="1200" dirty="0">
                <a:solidFill>
                  <a:schemeClr val="accent6"/>
                </a:solidFill>
              </a:rPr>
              <a:t> = "dotted",</a:t>
            </a:r>
            <a:r>
              <a:rPr lang="en-US" sz="1200" dirty="0" err="1">
                <a:solidFill>
                  <a:schemeClr val="accent6"/>
                </a:solidFill>
              </a:rPr>
              <a:t>lwd</a:t>
            </a:r>
            <a:r>
              <a:rPr lang="en-US" sz="1200" dirty="0">
                <a:solidFill>
                  <a:schemeClr val="accent6"/>
                </a:solidFill>
              </a:rPr>
              <a:t> = par("</a:t>
            </a:r>
            <a:r>
              <a:rPr lang="en-US" sz="1200" dirty="0" err="1">
                <a:solidFill>
                  <a:schemeClr val="accent6"/>
                </a:solidFill>
              </a:rPr>
              <a:t>lwd</a:t>
            </a:r>
            <a:r>
              <a:rPr lang="en-US" sz="1200" dirty="0">
                <a:solidFill>
                  <a:schemeClr val="accent6"/>
                </a:solidFill>
              </a:rPr>
              <a:t>"), </a:t>
            </a:r>
            <a:r>
              <a:rPr lang="en-US" sz="1200" dirty="0" err="1">
                <a:solidFill>
                  <a:schemeClr val="accent6"/>
                </a:solidFill>
              </a:rPr>
              <a:t>equilogs</a:t>
            </a:r>
            <a:r>
              <a:rPr lang="en-US" sz="1200" dirty="0">
                <a:solidFill>
                  <a:schemeClr val="accent6"/>
                </a:solidFill>
              </a:rPr>
              <a:t> = FALSE)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text(x,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y,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labels = y,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</a:t>
            </a:r>
            <a:r>
              <a:rPr lang="en-US" sz="1200" dirty="0" err="1"/>
              <a:t>cex</a:t>
            </a:r>
            <a:r>
              <a:rPr lang="en-US" sz="1200" dirty="0"/>
              <a:t> = 0.75,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pos = 3)</a:t>
            </a:r>
            <a:endParaRPr lang="ru-RU" sz="12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C02D3B-4ABB-48F0-9513-754BDAC8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539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10303-CD12-842A-A2C6-29A96CAE6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386" y="136524"/>
            <a:ext cx="7886700" cy="1325563"/>
          </a:xfrm>
        </p:spPr>
        <p:txBody>
          <a:bodyPr/>
          <a:lstStyle/>
          <a:p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Легенда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2B6F6-2924-8F15-E68F-30772800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28</a:t>
            </a:fld>
            <a:endParaRPr lang="ru-RU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3EA6EFF1-D755-6372-C0DE-D4D63F5C6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919" y="1152765"/>
            <a:ext cx="8423695" cy="5203586"/>
          </a:xfrm>
        </p:spPr>
        <p:txBody>
          <a:bodyPr>
            <a:normAutofit fontScale="92500" lnSpcReduction="20000"/>
          </a:bodyPr>
          <a:lstStyle/>
          <a:p>
            <a:pPr marL="0" marR="0" lvl="0" indent="266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Легенда к графику размещается с помощью функции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legend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()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 </a:t>
            </a:r>
            <a:endParaRPr kumimoji="0" lang="en-US" altLang="ru-RU" sz="28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266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Эта функция принимает несколько аргументов, включая: местоположение, заголовок, названия элементов, графические параметры. Местоположение может быть задано координатами 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MJXc-TeX-main-R"/>
              </a:rPr>
              <a:t>(</a:t>
            </a:r>
            <a:r>
              <a:rPr kumimoji="0" lang="ru-RU" altLang="ru-RU" sz="32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MJXc-TeX-math-I"/>
              </a:rPr>
              <a:t>x</a:t>
            </a:r>
            <a:r>
              <a:rPr kumimoji="0" lang="ru-RU" altLang="ru-RU" sz="32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MJXc-TeX-main-R"/>
              </a:rPr>
              <a:t>,</a:t>
            </a:r>
            <a:r>
              <a:rPr kumimoji="0" lang="ru-RU" altLang="ru-RU" sz="32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MJXc-TeX-math-I"/>
              </a:rPr>
              <a:t>y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MJXc-TeX-main-R"/>
              </a:rPr>
              <a:t>)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в системе координат графика, но удобнее пользоваться следующими предопределенными константами: </a:t>
            </a:r>
            <a:endParaRPr kumimoji="0" lang="en-US" altLang="ru-RU" sz="28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266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bottomright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bottom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bottomleft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left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topleft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top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topright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right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center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"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6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Чтобы в легенде появились точки, необходимо задать параметр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pch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=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 Для линейной легенды, следует задать, соответственно, параметр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lty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=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и/или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lwd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=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 Каждый из этих параметров должен быть вектором по количеству элементов легенды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0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702FB-6A32-4105-AB4B-F85907B26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37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F06D51-ABA3-436D-9DB5-E9EB57BF0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00" y="1027906"/>
            <a:ext cx="8204799" cy="569356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x&lt;- -10:10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y&lt;- -4*x^2+36*x+75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z &lt;- 4*x^2-36*x-75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/>
              <a:t>xrang</a:t>
            </a:r>
            <a:r>
              <a:rPr lang="en-US" sz="1600" dirty="0"/>
              <a:t> &lt;- range(x)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/>
              <a:t>yrang</a:t>
            </a:r>
            <a:r>
              <a:rPr lang="en-US" sz="1600" dirty="0"/>
              <a:t> &lt;- range(</a:t>
            </a:r>
            <a:r>
              <a:rPr lang="en-US" sz="1600" dirty="0" err="1"/>
              <a:t>y,z</a:t>
            </a:r>
            <a:r>
              <a:rPr lang="en-US" sz="16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plot(</a:t>
            </a:r>
            <a:r>
              <a:rPr lang="en-US" sz="1600" dirty="0" err="1"/>
              <a:t>xrang,yrang,type</a:t>
            </a:r>
            <a:r>
              <a:rPr lang="en-US" sz="1600" dirty="0"/>
              <a:t>="n")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points(</a:t>
            </a:r>
            <a:r>
              <a:rPr lang="en-US" sz="1600" dirty="0" err="1"/>
              <a:t>x,y,type</a:t>
            </a:r>
            <a:r>
              <a:rPr lang="en-US" sz="1600" dirty="0"/>
              <a:t>="</a:t>
            </a:r>
            <a:r>
              <a:rPr lang="en-US" sz="1600" dirty="0" err="1"/>
              <a:t>o",col</a:t>
            </a:r>
            <a:r>
              <a:rPr lang="en-US" sz="1600" dirty="0"/>
              <a:t>="</a:t>
            </a:r>
            <a:r>
              <a:rPr lang="en-US" sz="1600" dirty="0" err="1"/>
              <a:t>forestgreen</a:t>
            </a:r>
            <a:r>
              <a:rPr lang="en-US" sz="1600" dirty="0"/>
              <a:t>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lines(</a:t>
            </a:r>
            <a:r>
              <a:rPr lang="en-US" sz="1600" dirty="0" err="1"/>
              <a:t>x,y,type</a:t>
            </a:r>
            <a:r>
              <a:rPr lang="en-US" sz="1600" dirty="0"/>
              <a:t>="</a:t>
            </a:r>
            <a:r>
              <a:rPr lang="en-US" sz="1600" dirty="0" err="1"/>
              <a:t>o",col</a:t>
            </a:r>
            <a:r>
              <a:rPr lang="en-US" sz="1600" dirty="0"/>
              <a:t>="</a:t>
            </a:r>
            <a:r>
              <a:rPr lang="en-US" sz="1600" dirty="0" err="1"/>
              <a:t>forestgreen</a:t>
            </a:r>
            <a:r>
              <a:rPr lang="en-US" sz="1600" dirty="0"/>
              <a:t>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points(</a:t>
            </a:r>
            <a:r>
              <a:rPr lang="en-US" sz="1600" dirty="0" err="1"/>
              <a:t>x,z,type</a:t>
            </a:r>
            <a:r>
              <a:rPr lang="en-US" sz="1600" dirty="0"/>
              <a:t>="</a:t>
            </a:r>
            <a:r>
              <a:rPr lang="en-US" sz="1600" dirty="0" err="1"/>
              <a:t>c",col</a:t>
            </a:r>
            <a:r>
              <a:rPr lang="en-US" sz="1600" dirty="0"/>
              <a:t>="red")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lines(</a:t>
            </a:r>
            <a:r>
              <a:rPr lang="en-US" sz="1600" dirty="0" err="1"/>
              <a:t>x,z,type</a:t>
            </a:r>
            <a:r>
              <a:rPr lang="en-US" sz="1600" dirty="0"/>
              <a:t>="</a:t>
            </a:r>
            <a:r>
              <a:rPr lang="en-US" sz="1600" dirty="0" err="1"/>
              <a:t>c",col</a:t>
            </a:r>
            <a:r>
              <a:rPr lang="en-US" sz="1600" dirty="0"/>
              <a:t>="red")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/>
                </a:solidFill>
              </a:rPr>
              <a:t># </a:t>
            </a:r>
            <a:r>
              <a:rPr lang="ru-RU" sz="1600" dirty="0">
                <a:solidFill>
                  <a:schemeClr val="accent6"/>
                </a:solidFill>
              </a:rPr>
              <a:t>Определим положение, названия и цвета легенды: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main = "</a:t>
            </a:r>
            <a:r>
              <a:rPr lang="ru-RU" sz="1600" dirty="0"/>
              <a:t>Легенда"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location = "</a:t>
            </a:r>
            <a:r>
              <a:rPr lang="en-US" sz="1600" dirty="0" err="1"/>
              <a:t>topright</a:t>
            </a:r>
            <a:r>
              <a:rPr lang="en-US" sz="1600" dirty="0"/>
              <a:t>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labels = c("</a:t>
            </a:r>
            <a:r>
              <a:rPr lang="ru-RU" sz="1600" dirty="0"/>
              <a:t>У", "</a:t>
            </a:r>
            <a:r>
              <a:rPr lang="en-US" sz="1600" dirty="0"/>
              <a:t>Z")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colors = c("</a:t>
            </a:r>
            <a:r>
              <a:rPr lang="en-US" sz="1600" dirty="0" err="1"/>
              <a:t>forestgreen</a:t>
            </a:r>
            <a:r>
              <a:rPr lang="en-US" sz="1600" dirty="0"/>
              <a:t>","red")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pts = c(20, 20) </a:t>
            </a:r>
            <a:r>
              <a:rPr lang="en-US" sz="1600" dirty="0">
                <a:solidFill>
                  <a:schemeClr val="accent6"/>
                </a:solidFill>
              </a:rPr>
              <a:t># </a:t>
            </a:r>
            <a:r>
              <a:rPr lang="ru-RU" sz="1600" dirty="0">
                <a:solidFill>
                  <a:schemeClr val="accent6"/>
                </a:solidFill>
              </a:rPr>
              <a:t>каждый элемент показывается точкой типа 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/>
              <a:t>lns</a:t>
            </a:r>
            <a:r>
              <a:rPr lang="en-US" sz="1600" dirty="0"/>
              <a:t> = c(1, 1) </a:t>
            </a:r>
            <a:r>
              <a:rPr lang="en-US" sz="1600" dirty="0">
                <a:solidFill>
                  <a:schemeClr val="accent6"/>
                </a:solidFill>
              </a:rPr>
              <a:t># </a:t>
            </a:r>
            <a:r>
              <a:rPr lang="ru-RU" sz="1600" dirty="0">
                <a:solidFill>
                  <a:schemeClr val="accent6"/>
                </a:solidFill>
              </a:rPr>
              <a:t>каждый элемент показывается линией толщиной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6"/>
                </a:solidFill>
              </a:rPr>
              <a:t># Если цвет передать в параметр </a:t>
            </a:r>
            <a:r>
              <a:rPr lang="en-US" sz="1600" dirty="0">
                <a:solidFill>
                  <a:schemeClr val="accent6"/>
                </a:solidFill>
              </a:rPr>
              <a:t>fill, </a:t>
            </a:r>
            <a:r>
              <a:rPr lang="ru-RU" sz="1600" dirty="0">
                <a:solidFill>
                  <a:schemeClr val="accent6"/>
                </a:solidFill>
              </a:rPr>
              <a:t>то по умолчанию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6"/>
                </a:solidFill>
              </a:rPr>
              <a:t># нарисуются цветовые плашки: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6"/>
                </a:solidFill>
              </a:rPr>
              <a:t>#</a:t>
            </a:r>
            <a:r>
              <a:rPr lang="en-US" sz="1600" dirty="0">
                <a:solidFill>
                  <a:schemeClr val="accent6"/>
                </a:solidFill>
              </a:rPr>
              <a:t>legend(location, labels, title = main, fill=colors)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legend(location, labels, title = main, col = colors,</a:t>
            </a:r>
            <a:r>
              <a:rPr lang="ru-RU" sz="1600" dirty="0"/>
              <a:t> </a:t>
            </a:r>
            <a:r>
              <a:rPr lang="en-US" sz="1600" dirty="0" err="1"/>
              <a:t>pch</a:t>
            </a:r>
            <a:r>
              <a:rPr lang="en-US" sz="1600" dirty="0"/>
              <a:t> = pts, </a:t>
            </a:r>
            <a:r>
              <a:rPr lang="en-US" sz="1600" dirty="0" err="1"/>
              <a:t>lwd</a:t>
            </a:r>
            <a:r>
              <a:rPr lang="en-US" sz="1600" dirty="0"/>
              <a:t> = </a:t>
            </a:r>
            <a:r>
              <a:rPr lang="en-US" sz="1600" dirty="0" err="1"/>
              <a:t>lns</a:t>
            </a:r>
            <a:r>
              <a:rPr lang="en-US" sz="1600" dirty="0"/>
              <a:t>)</a:t>
            </a:r>
            <a:endParaRPr lang="ru-RU" sz="1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BA7C45-469E-4C45-9F6B-4A6C483E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71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3896C-CE3B-44D3-8300-2CCA3115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7297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212529"/>
                </a:solidFill>
                <a:effectLst/>
                <a:latin typeface="-apple-system"/>
              </a:rPr>
              <a:t>Стандартные графики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83B9448-367B-426B-B880-116801C96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27" y="1152764"/>
            <a:ext cx="4150383" cy="4583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Размер и тип значка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 можно изменить, используя параметры  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</a:rPr>
              <a:t>cex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 </a:t>
            </a:r>
            <a:r>
              <a:rPr lang="ru-RU" altLang="ru-RU" sz="2400" dirty="0">
                <a:solidFill>
                  <a:srgbClr val="212529"/>
                </a:solidFill>
              </a:rPr>
              <a:t>= и </a:t>
            </a:r>
            <a:r>
              <a:rPr lang="ru-RU" altLang="ru-RU" sz="2400" dirty="0" err="1">
                <a:solidFill>
                  <a:srgbClr val="212529"/>
                </a:solidFill>
              </a:rPr>
              <a:t>pch</a:t>
            </a:r>
            <a:r>
              <a:rPr lang="ru-RU" altLang="ru-RU" sz="2400" dirty="0">
                <a:solidFill>
                  <a:srgbClr val="212529"/>
                </a:solidFill>
              </a:rPr>
              <a:t> =.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Размеры масштабируются параметром 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</a:rPr>
              <a:t>cex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 относительно условной единицы — стандартного размер значка. Сам значок можно выбрать, используя его код в соответствии с рисунком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7D32E1A-B704-48E9-91EB-E6EBFE415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4776" y="504645"/>
            <a:ext cx="3363729" cy="5848710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731E7F5-C890-8CF2-BFE8-B223369B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21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CD0F505-8E5C-4C02-8C08-4ED9681519C5}"/>
              </a:ext>
            </a:extLst>
          </p:cNvPr>
          <p:cNvSpPr txBox="1"/>
          <p:nvPr/>
        </p:nvSpPr>
        <p:spPr>
          <a:xfrm>
            <a:off x="353683" y="224288"/>
            <a:ext cx="848839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Существует два способа нанесения линий на график: явное рисование линий 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поверх уже построенного графика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 с помощью функции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hlinkClick r:id="rId2"/>
              </a:rPr>
              <a:t>lines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hlinkClick r:id="rId2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, или создание нового линейного графика с помощью функции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hlinkClick r:id="rId3"/>
              </a:rPr>
              <a:t>plot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hlinkClick r:id="rId3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 с дополнительным параметром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</a:rPr>
              <a:t>type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 =.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По умолчанию функция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hlinkClick r:id="rId3"/>
              </a:rPr>
              <a:t>plot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hlinkClick r:id="rId3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 рисует именно точки. Однако если точки не нужны, а достаточно только линий, или требуется иной подход к построению графиков, можно задать параметр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</a:rPr>
              <a:t>type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 =, который принимает следующие значения: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"p" - точки,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"l" - линии,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"b"  - </a:t>
            </a:r>
            <a:r>
              <a:rPr lang="ru-RU" altLang="ru-RU" sz="2000" dirty="0">
                <a:solidFill>
                  <a:srgbClr val="212529"/>
                </a:solidFill>
              </a:rPr>
              <a:t>точка с линиями (разрывные) с обеих сторон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"c" 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 -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пунктир,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"o"  - </a:t>
            </a:r>
            <a:r>
              <a:rPr lang="ru-RU" altLang="ru-RU" sz="2000" dirty="0">
                <a:solidFill>
                  <a:srgbClr val="212529"/>
                </a:solidFill>
              </a:rPr>
              <a:t>точка с линиями с обеих сторон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"h" 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 -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гистограмма из вертикальных линий,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"s"  - ступенчатый график,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"S" 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 -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ступенчатый график,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"n" 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 -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нет линий.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49B36D-6838-A226-46EC-CE952634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14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038F9C-85D5-4508-8162-77BC1D3B5006}"/>
              </a:ext>
            </a:extLst>
          </p:cNvPr>
          <p:cNvSpPr txBox="1"/>
          <p:nvPr/>
        </p:nvSpPr>
        <p:spPr>
          <a:xfrm>
            <a:off x="249087" y="336429"/>
            <a:ext cx="87137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Толщину и тип линии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можно изменить, используя параметры 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lwd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=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и 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lty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=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соответственно. Работают они аналогично параметрам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pch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и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cex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для точечных символов. Типов линий по умолчанию в стандартной библиотеке R не так много, но в сочетании с цветовым кодированием и толщиной их оказывается вполне достаточно: 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A71850A-AFC6-410C-AC96-BA58A6F9F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57" y="1813757"/>
            <a:ext cx="6359556" cy="4763399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1380B29-7516-CAA3-FE45-23EF54FC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0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BC5691-790D-4758-A338-3F22EEEC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212529"/>
                </a:solidFill>
                <a:effectLst/>
                <a:latin typeface="-apple-system"/>
              </a:rPr>
              <a:t>Совмещение графиков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E73AA2-3D0C-4014-AF45-E6C945F8144B}"/>
              </a:ext>
            </a:extLst>
          </p:cNvPr>
          <p:cNvSpPr txBox="1"/>
          <p:nvPr/>
        </p:nvSpPr>
        <p:spPr>
          <a:xfrm>
            <a:off x="414067" y="992038"/>
            <a:ext cx="8574657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Часто бывает необходимо совместить на одном графике несколько рядов данных. Для этого можно поступить двумя путями: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Нарисовать один ряд данных c помощью функции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hlinkClick r:id="rId2"/>
              </a:rPr>
              <a:t>plot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hlinkClick r:id="rId2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, а затем добавить к нему другие ряды с помощью функций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hlinkClick r:id="rId3"/>
              </a:rPr>
              <a:t>points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hlinkClick r:id="rId3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 и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hlinkClick r:id="rId4"/>
              </a:rPr>
              <a:t>lines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hlinkClick r:id="rId4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Нарисовать пустой график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c помощью функции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hlinkClick r:id="rId2"/>
              </a:rPr>
              <a:t>plot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hlinkClick r:id="rId2"/>
              </a:rPr>
              <a:t>()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 (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type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96969"/>
                </a:solidFill>
                <a:effectLst/>
                <a:latin typeface="SFMono-Regular"/>
              </a:rPr>
              <a:t>=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</a:rPr>
              <a:t>"n"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, а затем добавить к нему все ряды данных с помощью функций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hlinkClick r:id="rId3"/>
              </a:rPr>
              <a:t>points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hlinkClick r:id="rId3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 и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hlinkClick r:id="rId4"/>
              </a:rPr>
              <a:t>lines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hlinkClick r:id="rId4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.</a:t>
            </a:r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При совмещении нескольких рядов данных на одном графике в первом же вызове функции </a:t>
            </a:r>
            <a:r>
              <a:rPr kumimoji="0" lang="ru-RU" altLang="ru-RU" sz="2000" b="0" i="1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hlinkClick r:id="rId2"/>
              </a:rPr>
              <a:t>plot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hlinkClick r:id="rId2"/>
              </a:rPr>
              <a:t>()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необходимо заложить диапазон значений по осям 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</a:rPr>
              <a:t>X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и 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</a:rPr>
              <a:t>Y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охватывающий все ряды данных. В противном случае будет учтен только разброс значений первого ряда данных, и остальные ряды могут не поместиться в поле графика.</a:t>
            </a:r>
          </a:p>
          <a:p>
            <a:pPr indent="3619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Обратите внимание на то, что если бы мы вызвали еще одну инструкцию 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plot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  <a:hlinkClick r:id="rId2"/>
              </a:rPr>
              <a:t>()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с новым рядом данных, это привело бы к построению нового графика, а не к добавлению его на существующий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400" i="1" dirty="0"/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3E4B654-5768-D9B8-7F77-EBB453479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8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BB02D-C499-43A6-83C4-0A13E8480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32666E5-C7C5-4059-8DF1-9EF4B6CDB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32" y="103041"/>
            <a:ext cx="5953125" cy="177165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E4DA873-52A2-4B4B-84DB-3E5EFB836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32" y="2058692"/>
            <a:ext cx="8788570" cy="47993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6C7DA8-174C-757B-82FB-2DB1B037ADF1}"/>
              </a:ext>
            </a:extLst>
          </p:cNvPr>
          <p:cNvSpPr txBox="1"/>
          <p:nvPr/>
        </p:nvSpPr>
        <p:spPr>
          <a:xfrm>
            <a:off x="2751826" y="1874690"/>
            <a:ext cx="497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asp</a:t>
            </a:r>
            <a:r>
              <a:rPr lang="ru-RU" sz="1400" dirty="0"/>
              <a:t> </a:t>
            </a:r>
            <a:r>
              <a:rPr lang="en-US" sz="1400" dirty="0"/>
              <a:t> -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числовое значение, задающее соотношение сторон y/</a:t>
            </a:r>
            <a:r>
              <a:rPr lang="en-US" sz="1400" dirty="0"/>
              <a:t>x</a:t>
            </a:r>
            <a:endParaRPr lang="ru-RU" sz="14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264252-44F7-1296-D477-8CA2E1F7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4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193F4-7EB8-4E63-B365-F3910B7C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3B40F8-3E8B-472E-A632-1A00BE19E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5A7309A-A080-4D29-8950-DA7B0DD34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3093"/>
            <a:ext cx="9144000" cy="492086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457FD57-FCBF-41BB-9611-D34DA6B55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82" y="199232"/>
            <a:ext cx="7219950" cy="1657350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8AED8B-6429-2003-3AFF-9F4B6EBD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5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29A46C-7C09-48E1-B192-FC3BEC86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14" y="8627"/>
            <a:ext cx="7886700" cy="954716"/>
          </a:xfrm>
        </p:spPr>
        <p:txBody>
          <a:bodyPr/>
          <a:lstStyle/>
          <a:p>
            <a:r>
              <a:rPr lang="ru-RU" b="0" i="0" dirty="0">
                <a:solidFill>
                  <a:srgbClr val="212529"/>
                </a:solidFill>
                <a:effectLst/>
                <a:latin typeface="-apple-system"/>
              </a:rPr>
              <a:t>Функциональные параметры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49FB64-6657-4F13-B9B6-D94A1BC47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714" y="836763"/>
            <a:ext cx="8628572" cy="750497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ru-RU" b="0" i="0" dirty="0">
                <a:solidFill>
                  <a:srgbClr val="212529"/>
                </a:solidFill>
                <a:effectLst/>
                <a:latin typeface="-apple-system"/>
              </a:rPr>
              <a:t>Графические параметры при построении графиков на самом деле могут быть не константами, а </a:t>
            </a:r>
            <a:r>
              <a:rPr lang="ru-RU" b="0" i="1" dirty="0">
                <a:solidFill>
                  <a:srgbClr val="212529"/>
                </a:solidFill>
                <a:effectLst/>
                <a:latin typeface="-apple-system"/>
              </a:rPr>
              <a:t>функцией</a:t>
            </a:r>
            <a:r>
              <a:rPr lang="ru-RU" b="0" i="0" dirty="0">
                <a:solidFill>
                  <a:srgbClr val="212529"/>
                </a:solidFill>
                <a:effectLst/>
                <a:latin typeface="-apple-system"/>
              </a:rPr>
              <a:t> данных.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CC03BE-108B-466A-AC54-27795BE4C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714" y="1489315"/>
            <a:ext cx="7305675" cy="16192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87F03F6-D711-423C-8A9D-53F0307ED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49" y="3108565"/>
            <a:ext cx="8878760" cy="3740808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66FE7C-1EC7-5AF7-182E-58568EB6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347-BA25-462C-BAAE-7EF7E4C5D9B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596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</TotalTime>
  <Words>2952</Words>
  <Application>Microsoft Office PowerPoint</Application>
  <PresentationFormat>Экран (4:3)</PresentationFormat>
  <Paragraphs>267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-apple-system</vt:lpstr>
      <vt:lpstr>Arial</vt:lpstr>
      <vt:lpstr>Calibri</vt:lpstr>
      <vt:lpstr>Calibri Light</vt:lpstr>
      <vt:lpstr>inherit</vt:lpstr>
      <vt:lpstr>Lucida Console</vt:lpstr>
      <vt:lpstr>MJXc-TeX-main-R</vt:lpstr>
      <vt:lpstr>MJXc-TeX-math-I</vt:lpstr>
      <vt:lpstr>SFMono-Regular</vt:lpstr>
      <vt:lpstr>Тема Office</vt:lpstr>
      <vt:lpstr>Графики в R</vt:lpstr>
      <vt:lpstr>Стандартные графики</vt:lpstr>
      <vt:lpstr>Стандартные графики</vt:lpstr>
      <vt:lpstr>Презентация PowerPoint</vt:lpstr>
      <vt:lpstr>Презентация PowerPoint</vt:lpstr>
      <vt:lpstr>Совмещение графиков</vt:lpstr>
      <vt:lpstr>Презентация PowerPoint</vt:lpstr>
      <vt:lpstr>Презентация PowerPoint</vt:lpstr>
      <vt:lpstr>Функциональные параметры</vt:lpstr>
      <vt:lpstr>Гистограммы</vt:lpstr>
      <vt:lpstr>Столбчатые графики</vt:lpstr>
      <vt:lpstr>Круговые (секторные) диаграммы</vt:lpstr>
      <vt:lpstr>Цвет и прозрачность</vt:lpstr>
      <vt:lpstr>Цвет и прозрачность</vt:lpstr>
      <vt:lpstr>Цвет и прозрачность</vt:lpstr>
      <vt:lpstr>Цвет и прозрачность</vt:lpstr>
      <vt:lpstr>Цвет и прозрачность</vt:lpstr>
      <vt:lpstr>Цвет и прозрачность</vt:lpstr>
      <vt:lpstr>ПРИМЕР</vt:lpstr>
      <vt:lpstr>Настройки отображения. Графические параметры</vt:lpstr>
      <vt:lpstr>Настройки отображения. Графические параметры</vt:lpstr>
      <vt:lpstr>ПРИМЕР</vt:lpstr>
      <vt:lpstr>Настройки отображения. Разметка осей, рамка, сетка координат и произвольные линии</vt:lpstr>
      <vt:lpstr>Настройки отображения. Разметка осей, рамка, сетка координат и произвольные линии</vt:lpstr>
      <vt:lpstr>Настройки отображения. Разметка осей, рамка, сетка координат и произвольные линии</vt:lpstr>
      <vt:lpstr>Аннотации данных (текст на графике)</vt:lpstr>
      <vt:lpstr>ПРИМЕР</vt:lpstr>
      <vt:lpstr>Легенда</vt:lpstr>
      <vt:lpstr>ПРИМЕР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 в R</dc:title>
  <dc:creator>Pavla Mikhaylova</dc:creator>
  <cp:lastModifiedBy>Михайлова Павла Геннадьевна</cp:lastModifiedBy>
  <cp:revision>46</cp:revision>
  <dcterms:created xsi:type="dcterms:W3CDTF">2021-04-18T20:01:39Z</dcterms:created>
  <dcterms:modified xsi:type="dcterms:W3CDTF">2022-11-16T09:52:46Z</dcterms:modified>
</cp:coreProperties>
</file>