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1"/>
  </p:sldMasterIdLst>
  <p:notesMasterIdLst>
    <p:notesMasterId r:id="rId8"/>
  </p:notesMasterIdLst>
  <p:sldIdLst>
    <p:sldId id="256" r:id="rId2"/>
    <p:sldId id="257" r:id="rId3"/>
    <p:sldId id="260" r:id="rId4"/>
    <p:sldId id="261" r:id="rId5"/>
    <p:sldId id="262" r:id="rId6"/>
    <p:sldId id="265" r:id="rId7"/>
  </p:sldIdLst>
  <p:sldSz cx="9144000" cy="5143500" type="screen16x9"/>
  <p:notesSz cx="6858000" cy="9144000"/>
  <p:embeddedFontLst>
    <p:embeddedFont>
      <p:font typeface="Proxima Nova" panose="020B0604020202020204" charset="0"/>
      <p:regular r:id="rId9"/>
      <p:bold r:id="rId10"/>
      <p:italic r:id="rId11"/>
      <p:boldItalic r:id="rId12"/>
    </p:embeddedFont>
    <p:embeddedFont>
      <p:font typeface="Tahoma" panose="020B0604030504040204" pitchFamily="34" charset="0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 " userId="58d8d87981f2d1fd" providerId="LiveId" clId="{6C452863-0241-49F8-ABC9-3FDF5EB30D51}"/>
    <pc:docChg chg="undo custSel addSld delSld modSld">
      <pc:chgData name=" " userId="58d8d87981f2d1fd" providerId="LiveId" clId="{6C452863-0241-49F8-ABC9-3FDF5EB30D51}" dt="2022-11-18T10:36:08.698" v="461" actId="20577"/>
      <pc:docMkLst>
        <pc:docMk/>
      </pc:docMkLst>
      <pc:sldChg chg="delSp mod">
        <pc:chgData name=" " userId="58d8d87981f2d1fd" providerId="LiveId" clId="{6C452863-0241-49F8-ABC9-3FDF5EB30D51}" dt="2022-11-09T07:23:06.957" v="0" actId="478"/>
        <pc:sldMkLst>
          <pc:docMk/>
          <pc:sldMk cId="0" sldId="256"/>
        </pc:sldMkLst>
        <pc:picChg chg="del">
          <ac:chgData name=" " userId="58d8d87981f2d1fd" providerId="LiveId" clId="{6C452863-0241-49F8-ABC9-3FDF5EB30D51}" dt="2022-11-09T07:23:06.957" v="0" actId="478"/>
          <ac:picMkLst>
            <pc:docMk/>
            <pc:sldMk cId="0" sldId="256"/>
            <ac:picMk id="55" creationId="{00000000-0000-0000-0000-000000000000}"/>
          </ac:picMkLst>
        </pc:picChg>
      </pc:sldChg>
      <pc:sldChg chg="del">
        <pc:chgData name=" " userId="58d8d87981f2d1fd" providerId="LiveId" clId="{6C452863-0241-49F8-ABC9-3FDF5EB30D51}" dt="2022-11-09T07:23:20.720" v="1" actId="47"/>
        <pc:sldMkLst>
          <pc:docMk/>
          <pc:sldMk cId="0" sldId="258"/>
        </pc:sldMkLst>
      </pc:sldChg>
      <pc:sldChg chg="del">
        <pc:chgData name=" " userId="58d8d87981f2d1fd" providerId="LiveId" clId="{6C452863-0241-49F8-ABC9-3FDF5EB30D51}" dt="2022-11-09T07:23:21.736" v="2" actId="47"/>
        <pc:sldMkLst>
          <pc:docMk/>
          <pc:sldMk cId="0" sldId="259"/>
        </pc:sldMkLst>
      </pc:sldChg>
      <pc:sldChg chg="modSp mod">
        <pc:chgData name=" " userId="58d8d87981f2d1fd" providerId="LiveId" clId="{6C452863-0241-49F8-ABC9-3FDF5EB30D51}" dt="2022-11-18T10:29:49.639" v="117" actId="20577"/>
        <pc:sldMkLst>
          <pc:docMk/>
          <pc:sldMk cId="0" sldId="260"/>
        </pc:sldMkLst>
        <pc:spChg chg="mod">
          <ac:chgData name=" " userId="58d8d87981f2d1fd" providerId="LiveId" clId="{6C452863-0241-49F8-ABC9-3FDF5EB30D51}" dt="2022-11-15T15:53:05.030" v="9" actId="20577"/>
          <ac:spMkLst>
            <pc:docMk/>
            <pc:sldMk cId="0" sldId="260"/>
            <ac:spMk id="83" creationId="{00000000-0000-0000-0000-000000000000}"/>
          </ac:spMkLst>
        </pc:spChg>
        <pc:spChg chg="mod">
          <ac:chgData name=" " userId="58d8d87981f2d1fd" providerId="LiveId" clId="{6C452863-0241-49F8-ABC9-3FDF5EB30D51}" dt="2022-11-18T10:29:49.639" v="117" actId="20577"/>
          <ac:spMkLst>
            <pc:docMk/>
            <pc:sldMk cId="0" sldId="260"/>
            <ac:spMk id="84" creationId="{00000000-0000-0000-0000-000000000000}"/>
          </ac:spMkLst>
        </pc:spChg>
      </pc:sldChg>
      <pc:sldChg chg="modSp mod">
        <pc:chgData name=" " userId="58d8d87981f2d1fd" providerId="LiveId" clId="{6C452863-0241-49F8-ABC9-3FDF5EB30D51}" dt="2022-11-18T10:33:38.521" v="314" actId="20577"/>
        <pc:sldMkLst>
          <pc:docMk/>
          <pc:sldMk cId="0" sldId="262"/>
        </pc:sldMkLst>
        <pc:spChg chg="mod">
          <ac:chgData name=" " userId="58d8d87981f2d1fd" providerId="LiveId" clId="{6C452863-0241-49F8-ABC9-3FDF5EB30D51}" dt="2022-11-16T07:30:38.655" v="11" actId="20577"/>
          <ac:spMkLst>
            <pc:docMk/>
            <pc:sldMk cId="0" sldId="262"/>
            <ac:spMk id="98" creationId="{00000000-0000-0000-0000-000000000000}"/>
          </ac:spMkLst>
        </pc:spChg>
        <pc:spChg chg="mod">
          <ac:chgData name=" " userId="58d8d87981f2d1fd" providerId="LiveId" clId="{6C452863-0241-49F8-ABC9-3FDF5EB30D51}" dt="2022-11-18T10:33:38.521" v="314" actId="20577"/>
          <ac:spMkLst>
            <pc:docMk/>
            <pc:sldMk cId="0" sldId="262"/>
            <ac:spMk id="99" creationId="{00000000-0000-0000-0000-000000000000}"/>
          </ac:spMkLst>
        </pc:spChg>
      </pc:sldChg>
      <pc:sldChg chg="del">
        <pc:chgData name=" " userId="58d8d87981f2d1fd" providerId="LiveId" clId="{6C452863-0241-49F8-ABC9-3FDF5EB30D51}" dt="2022-11-18T10:35:55.769" v="453" actId="47"/>
        <pc:sldMkLst>
          <pc:docMk/>
          <pc:sldMk cId="0" sldId="263"/>
        </pc:sldMkLst>
      </pc:sldChg>
      <pc:sldChg chg="modSp del mod">
        <pc:chgData name=" " userId="58d8d87981f2d1fd" providerId="LiveId" clId="{6C452863-0241-49F8-ABC9-3FDF5EB30D51}" dt="2022-11-18T10:35:58.289" v="454" actId="47"/>
        <pc:sldMkLst>
          <pc:docMk/>
          <pc:sldMk cId="0" sldId="264"/>
        </pc:sldMkLst>
        <pc:spChg chg="mod">
          <ac:chgData name=" " userId="58d8d87981f2d1fd" providerId="LiveId" clId="{6C452863-0241-49F8-ABC9-3FDF5EB30D51}" dt="2022-11-16T07:30:51.162" v="19" actId="20577"/>
          <ac:spMkLst>
            <pc:docMk/>
            <pc:sldMk cId="0" sldId="264"/>
            <ac:spMk id="113" creationId="{00000000-0000-0000-0000-000000000000}"/>
          </ac:spMkLst>
        </pc:spChg>
      </pc:sldChg>
      <pc:sldChg chg="modSp add del mod">
        <pc:chgData name=" " userId="58d8d87981f2d1fd" providerId="LiveId" clId="{6C452863-0241-49F8-ABC9-3FDF5EB30D51}" dt="2022-11-18T10:36:08.698" v="461" actId="20577"/>
        <pc:sldMkLst>
          <pc:docMk/>
          <pc:sldMk cId="3603791976" sldId="265"/>
        </pc:sldMkLst>
        <pc:spChg chg="mod">
          <ac:chgData name=" " userId="58d8d87981f2d1fd" providerId="LiveId" clId="{6C452863-0241-49F8-ABC9-3FDF5EB30D51}" dt="2022-11-16T07:30:42.527" v="13" actId="20577"/>
          <ac:spMkLst>
            <pc:docMk/>
            <pc:sldMk cId="3603791976" sldId="265"/>
            <ac:spMk id="98" creationId="{00000000-0000-0000-0000-000000000000}"/>
          </ac:spMkLst>
        </pc:spChg>
        <pc:spChg chg="mod">
          <ac:chgData name=" " userId="58d8d87981f2d1fd" providerId="LiveId" clId="{6C452863-0241-49F8-ABC9-3FDF5EB30D51}" dt="2022-11-18T10:36:08.698" v="461" actId="20577"/>
          <ac:spMkLst>
            <pc:docMk/>
            <pc:sldMk cId="3603791976" sldId="265"/>
            <ac:spMk id="9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5b6a72184a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5b6a72184a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7b2201b81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7b2201b81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5b6a72184a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5b6a72184a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5b6a72184a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5b6a72184a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5b6a72184a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5b6a72184a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0385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11700" y="42057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 l="34443"/>
          <a:stretch/>
        </p:blipFill>
        <p:spPr>
          <a:xfrm>
            <a:off x="236375" y="241325"/>
            <a:ext cx="1363399" cy="30747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11700" y="1425600"/>
            <a:ext cx="5838000" cy="137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1695875"/>
            <a:ext cx="8520600" cy="129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17" name="Google Shape;17;p3"/>
          <p:cNvPicPr preferRelativeResize="0"/>
          <p:nvPr/>
        </p:nvPicPr>
        <p:blipFill rotWithShape="1">
          <a:blip r:embed="rId2">
            <a:alphaModFix/>
          </a:blip>
          <a:srcRect l="34443"/>
          <a:stretch/>
        </p:blipFill>
        <p:spPr>
          <a:xfrm>
            <a:off x="236375" y="241325"/>
            <a:ext cx="1363399" cy="30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8064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5336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22" name="Google Shape;22;p4"/>
          <p:cNvPicPr preferRelativeResize="0"/>
          <p:nvPr/>
        </p:nvPicPr>
        <p:blipFill rotWithShape="1">
          <a:blip r:embed="rId2">
            <a:alphaModFix/>
          </a:blip>
          <a:srcRect l="34443"/>
          <a:stretch/>
        </p:blipFill>
        <p:spPr>
          <a:xfrm>
            <a:off x="236375" y="241325"/>
            <a:ext cx="1363399" cy="30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808125"/>
            <a:ext cx="8520600" cy="61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533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533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28" name="Google Shape;28;p5"/>
          <p:cNvPicPr preferRelativeResize="0"/>
          <p:nvPr/>
        </p:nvPicPr>
        <p:blipFill rotWithShape="1">
          <a:blip r:embed="rId2">
            <a:alphaModFix/>
          </a:blip>
          <a:srcRect l="34443"/>
          <a:stretch/>
        </p:blipFill>
        <p:spPr>
          <a:xfrm>
            <a:off x="236375" y="241325"/>
            <a:ext cx="1363399" cy="30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8064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32" name="Google Shape;32;p6"/>
          <p:cNvPicPr preferRelativeResize="0"/>
          <p:nvPr/>
        </p:nvPicPr>
        <p:blipFill rotWithShape="1">
          <a:blip r:embed="rId2">
            <a:alphaModFix/>
          </a:blip>
          <a:srcRect l="34443"/>
          <a:stretch/>
        </p:blipFill>
        <p:spPr>
          <a:xfrm>
            <a:off x="236375" y="241325"/>
            <a:ext cx="1363399" cy="30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38" name="Google Shape;38;p7"/>
          <p:cNvPicPr preferRelativeResize="0"/>
          <p:nvPr/>
        </p:nvPicPr>
        <p:blipFill rotWithShape="1">
          <a:blip r:embed="rId2">
            <a:alphaModFix/>
          </a:blip>
          <a:srcRect l="34443"/>
          <a:stretch/>
        </p:blipFill>
        <p:spPr>
          <a:xfrm>
            <a:off x="236375" y="241325"/>
            <a:ext cx="1363399" cy="30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 1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аголовок и текст 1">
  <p:cSld name="Заголовок и текст">
    <p:bg>
      <p:bgPr>
        <a:solidFill>
          <a:schemeClr val="lt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395536" y="1581640"/>
            <a:ext cx="8352900" cy="26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>
            <a:lvl1pPr marL="457200" lvl="0" indent="-228600" algn="l" rtl="0">
              <a:spcBef>
                <a:spcPts val="8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28600" algn="l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roxima Nova"/>
              <a:buNone/>
              <a:defRPr sz="3200"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28600" algn="l" rtl="0"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28600" algn="l" rtl="0">
              <a:spcBef>
                <a:spcPts val="1100"/>
              </a:spcBef>
              <a:spcAft>
                <a:spcPts val="0"/>
              </a:spcAft>
              <a:buClr>
                <a:srgbClr val="336699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28600" algn="l" rtl="0">
              <a:spcBef>
                <a:spcPts val="800"/>
              </a:spcBef>
              <a:spcAft>
                <a:spcPts val="0"/>
              </a:spcAft>
              <a:buClr>
                <a:srgbClr val="F4740A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810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81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●"/>
              <a:defRPr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81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○"/>
              <a:defRPr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8100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395536" y="987574"/>
            <a:ext cx="8352900" cy="5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3700" b="1" i="0" u="none" strike="noStrike" cap="none">
                <a:solidFill>
                  <a:srgbClr val="F36D25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32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32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32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32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59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59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59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59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395536" y="4240375"/>
            <a:ext cx="5808900" cy="7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ctr" anchorCtr="0">
            <a:noAutofit/>
          </a:bodyPr>
          <a:lstStyle>
            <a:lvl1pPr marL="457200" lvl="0" indent="-228600" algn="l" rtl="0">
              <a:spcBef>
                <a:spcPts val="8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Proxima Nova"/>
              <a:buNone/>
              <a:defRPr sz="2400" b="1">
                <a:solidFill>
                  <a:srgbClr val="004A8E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28600" algn="l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roxima Nova"/>
              <a:buNone/>
              <a:defRPr sz="3200"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28600" algn="l" rtl="0"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28600" algn="l" rtl="0">
              <a:spcBef>
                <a:spcPts val="1100"/>
              </a:spcBef>
              <a:spcAft>
                <a:spcPts val="0"/>
              </a:spcAft>
              <a:buClr>
                <a:srgbClr val="336699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28600" algn="l" rtl="0">
              <a:spcBef>
                <a:spcPts val="800"/>
              </a:spcBef>
              <a:spcAft>
                <a:spcPts val="0"/>
              </a:spcAft>
              <a:buClr>
                <a:srgbClr val="F4740A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810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81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●"/>
              <a:defRPr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81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○"/>
              <a:defRPr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8100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3"/>
          </p:nvPr>
        </p:nvSpPr>
        <p:spPr>
          <a:xfrm>
            <a:off x="6972268" y="4299942"/>
            <a:ext cx="1776000" cy="5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ctr" anchorCtr="0">
            <a:noAutofit/>
          </a:bodyPr>
          <a:lstStyle>
            <a:lvl1pPr marL="457200" lvl="0" indent="-228600" algn="r" rtl="0">
              <a:spcBef>
                <a:spcPts val="800"/>
              </a:spcBef>
              <a:spcAft>
                <a:spcPts val="0"/>
              </a:spcAft>
              <a:buClr>
                <a:schemeClr val="accent6"/>
              </a:buClr>
              <a:buSzPts val="1900"/>
              <a:buFont typeface="Proxima Nova"/>
              <a:buNone/>
              <a:defRPr sz="1900" b="1">
                <a:solidFill>
                  <a:srgbClr val="004A8E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28600" algn="l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roxima Nova"/>
              <a:buNone/>
              <a:defRPr sz="3200"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28600" algn="l" rtl="0"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28600" algn="l" rtl="0">
              <a:spcBef>
                <a:spcPts val="1100"/>
              </a:spcBef>
              <a:spcAft>
                <a:spcPts val="0"/>
              </a:spcAft>
              <a:buClr>
                <a:srgbClr val="336699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28600" algn="l" rtl="0">
              <a:spcBef>
                <a:spcPts val="800"/>
              </a:spcBef>
              <a:spcAft>
                <a:spcPts val="0"/>
              </a:spcAft>
              <a:buClr>
                <a:srgbClr val="F4740A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810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81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●"/>
              <a:defRPr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81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○"/>
              <a:defRPr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8100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pic>
        <p:nvPicPr>
          <p:cNvPr id="46" name="Google Shape;46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250475" y="343600"/>
            <a:ext cx="1497800" cy="26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DB">
            <a:alpha val="37060"/>
          </a:srgbClr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>
            <a:spLocks noGrp="1"/>
          </p:cNvSpPr>
          <p:nvPr>
            <p:ph type="ctrTitle"/>
          </p:nvPr>
        </p:nvSpPr>
        <p:spPr>
          <a:xfrm>
            <a:off x="238700" y="1425600"/>
            <a:ext cx="6105900" cy="212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rgbClr val="336699"/>
                </a:solidFill>
              </a:rPr>
              <a:t>Цифровизация бизнес-процессов</a:t>
            </a:r>
            <a:endParaRPr sz="2300">
              <a:solidFill>
                <a:srgbClr val="336699"/>
              </a:solidFill>
            </a:endParaRPr>
          </a:p>
          <a:p>
            <a:pPr marL="0" lvl="0" indent="0" algn="ctr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" sz="2300">
                <a:solidFill>
                  <a:srgbClr val="336699"/>
                </a:solidFill>
              </a:rPr>
              <a:t> производственных предприятий на базе </a:t>
            </a:r>
            <a:endParaRPr sz="2300">
              <a:solidFill>
                <a:srgbClr val="336699"/>
              </a:solidFill>
            </a:endParaRPr>
          </a:p>
          <a:p>
            <a:pPr marL="0" lvl="0" indent="0" algn="ctr" rt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300">
                <a:solidFill>
                  <a:srgbClr val="336699"/>
                </a:solidFill>
              </a:rPr>
              <a:t>1С: Управление нашей фирмой</a:t>
            </a:r>
            <a:endParaRPr sz="2300">
              <a:solidFill>
                <a:srgbClr val="336699"/>
              </a:solidFill>
            </a:endParaRPr>
          </a:p>
        </p:txBody>
      </p:sp>
      <p:pic>
        <p:nvPicPr>
          <p:cNvPr id="56" name="Google Shape;56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72800" y="471200"/>
            <a:ext cx="2494000" cy="260955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57" name="Google Shape;57;p11"/>
          <p:cNvSpPr txBox="1">
            <a:spLocks noGrp="1"/>
          </p:cNvSpPr>
          <p:nvPr>
            <p:ph type="ctrTitle"/>
          </p:nvPr>
        </p:nvSpPr>
        <p:spPr>
          <a:xfrm>
            <a:off x="238700" y="3550800"/>
            <a:ext cx="2747700" cy="9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Font typeface="Tahoma"/>
              <a:buNone/>
            </a:pPr>
            <a:r>
              <a:rPr lang="ru" sz="1300">
                <a:solidFill>
                  <a:srgbClr val="0B5394"/>
                </a:solidFill>
              </a:rPr>
              <a:t>Специалист по внедрению</a:t>
            </a:r>
            <a:endParaRPr sz="1300">
              <a:solidFill>
                <a:srgbClr val="0B5394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Font typeface="Tahoma"/>
              <a:buNone/>
            </a:pPr>
            <a:r>
              <a:rPr lang="ru" sz="1300">
                <a:solidFill>
                  <a:srgbClr val="0B5394"/>
                </a:solidFill>
              </a:rPr>
              <a:t>Карчевская Екатерина</a:t>
            </a:r>
            <a:endParaRPr sz="1300">
              <a:solidFill>
                <a:srgbClr val="0B5394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Font typeface="Tahoma"/>
              <a:buNone/>
            </a:pPr>
            <a:r>
              <a:rPr lang="ru" sz="1300">
                <a:solidFill>
                  <a:srgbClr val="0B5394"/>
                </a:solidFill>
              </a:rPr>
              <a:t>1С-Рарус, г.Москва</a:t>
            </a:r>
            <a:endParaRPr sz="1300">
              <a:solidFill>
                <a:srgbClr val="0B5394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Font typeface="Tahoma"/>
              <a:buNone/>
            </a:pPr>
            <a:endParaRPr sz="1100">
              <a:solidFill>
                <a:srgbClr val="0B5394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Font typeface="Tahoma"/>
              <a:buNone/>
            </a:pPr>
            <a:endParaRPr sz="4500">
              <a:solidFill>
                <a:srgbClr val="0B5394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ubTitle" idx="1"/>
          </p:nvPr>
        </p:nvSpPr>
        <p:spPr>
          <a:xfrm>
            <a:off x="4747075" y="1233175"/>
            <a:ext cx="4301100" cy="34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63" name="Google Shape;63;p12"/>
          <p:cNvSpPr/>
          <p:nvPr/>
        </p:nvSpPr>
        <p:spPr>
          <a:xfrm>
            <a:off x="454150" y="809700"/>
            <a:ext cx="3661800" cy="13206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Тема 6.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Производственный учет и выполнение работ.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4" name="Google Shape;64;p12"/>
          <p:cNvSpPr/>
          <p:nvPr/>
        </p:nvSpPr>
        <p:spPr>
          <a:xfrm>
            <a:off x="5066725" y="809700"/>
            <a:ext cx="3661800" cy="38634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Оформление выпуска продукции. 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Создание технологической карты продукции и планирование ее себестоимости. 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План-фактный анализ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себестоимости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Планирование и контроль загрузки ресурсов. 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Учет производственных затрат.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Выпуск продукции из давальческого сырья.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Многопередельное производство.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Выполнение работ.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65" name="Google Shape;65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7788" y="2402500"/>
            <a:ext cx="1694536" cy="231037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2"/>
          <p:cNvSpPr txBox="1">
            <a:spLocks noGrp="1"/>
          </p:cNvSpPr>
          <p:nvPr>
            <p:ph type="title"/>
          </p:nvPr>
        </p:nvSpPr>
        <p:spPr>
          <a:xfrm>
            <a:off x="4877700" y="0"/>
            <a:ext cx="42663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b="1">
                <a:solidFill>
                  <a:srgbClr val="336699"/>
                </a:solidFill>
              </a:rPr>
              <a:t>Тема 6. Программа</a:t>
            </a:r>
            <a:endParaRPr sz="1400" b="1">
              <a:solidFill>
                <a:srgbClr val="33669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>
            <a:spLocks noGrp="1"/>
          </p:cNvSpPr>
          <p:nvPr>
            <p:ph type="title"/>
          </p:nvPr>
        </p:nvSpPr>
        <p:spPr>
          <a:xfrm>
            <a:off x="4877700" y="0"/>
            <a:ext cx="42663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dirty="0">
                <a:solidFill>
                  <a:srgbClr val="336699"/>
                </a:solidFill>
              </a:rPr>
              <a:t>Практическое задание 14</a:t>
            </a:r>
            <a:endParaRPr sz="1400" dirty="0">
              <a:solidFill>
                <a:srgbClr val="336699"/>
              </a:solidFill>
            </a:endParaRPr>
          </a:p>
        </p:txBody>
      </p:sp>
      <p:sp>
        <p:nvSpPr>
          <p:cNvPr id="84" name="Google Shape;84;p15"/>
          <p:cNvSpPr/>
          <p:nvPr/>
        </p:nvSpPr>
        <p:spPr>
          <a:xfrm>
            <a:off x="331800" y="922450"/>
            <a:ext cx="8480400" cy="3988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ap="flat" cmpd="sng">
            <a:solidFill>
              <a:srgbClr val="F1C23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Задание:</a:t>
            </a:r>
            <a:r>
              <a:rPr lang="ru" sz="1800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endParaRPr sz="18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8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Примите 1 шт. красителя Nooba для изготовления “Мыло жидкое </a:t>
            </a:r>
            <a:r>
              <a:rPr lang="en-US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OMIS</a:t>
            </a: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 (Лаванда)”. 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Готовую продукцию отгрузите давальцу.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>
            <a:spLocks noGrp="1"/>
          </p:cNvSpPr>
          <p:nvPr>
            <p:ph type="subTitle" idx="1"/>
          </p:nvPr>
        </p:nvSpPr>
        <p:spPr>
          <a:xfrm>
            <a:off x="4747075" y="1233175"/>
            <a:ext cx="4301100" cy="34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90" name="Google Shape;90;p16"/>
          <p:cNvSpPr/>
          <p:nvPr/>
        </p:nvSpPr>
        <p:spPr>
          <a:xfrm>
            <a:off x="454150" y="809700"/>
            <a:ext cx="3661800" cy="13206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Тема 7.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Казначейство и взаиморасчеты.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91" name="Google Shape;91;p16"/>
          <p:cNvSpPr/>
          <p:nvPr/>
        </p:nvSpPr>
        <p:spPr>
          <a:xfrm>
            <a:off x="5066725" y="809700"/>
            <a:ext cx="3661800" cy="38634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Учет оплаты от покупателя. 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Учет оплаты поставщику.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Возврат денег покупателю.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Перемещение денег.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Платежный календарь.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Планирование доходов и расходов. 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Анализ вероятности кассового разрыва. 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Покупка и продажа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валюты. 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Контроль дебиторской и кредиторской задолженности.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92" name="Google Shape;9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6745" y="2612433"/>
            <a:ext cx="1276608" cy="2060669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6"/>
          <p:cNvSpPr txBox="1">
            <a:spLocks noGrp="1"/>
          </p:cNvSpPr>
          <p:nvPr>
            <p:ph type="title"/>
          </p:nvPr>
        </p:nvSpPr>
        <p:spPr>
          <a:xfrm>
            <a:off x="4877700" y="0"/>
            <a:ext cx="42663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b="1">
                <a:solidFill>
                  <a:srgbClr val="336699"/>
                </a:solidFill>
              </a:rPr>
              <a:t>Тема 7. Программа</a:t>
            </a:r>
            <a:endParaRPr sz="1400" b="1">
              <a:solidFill>
                <a:srgbClr val="33669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>
            <a:spLocks noGrp="1"/>
          </p:cNvSpPr>
          <p:nvPr>
            <p:ph type="title"/>
          </p:nvPr>
        </p:nvSpPr>
        <p:spPr>
          <a:xfrm>
            <a:off x="4877700" y="0"/>
            <a:ext cx="42663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dirty="0">
                <a:solidFill>
                  <a:srgbClr val="336699"/>
                </a:solidFill>
              </a:rPr>
              <a:t>Практическое задание 15</a:t>
            </a:r>
            <a:endParaRPr sz="1400" dirty="0">
              <a:solidFill>
                <a:srgbClr val="336699"/>
              </a:solidFill>
            </a:endParaRPr>
          </a:p>
        </p:txBody>
      </p:sp>
      <p:sp>
        <p:nvSpPr>
          <p:cNvPr id="99" name="Google Shape;99;p17"/>
          <p:cNvSpPr/>
          <p:nvPr/>
        </p:nvSpPr>
        <p:spPr>
          <a:xfrm>
            <a:off x="331800" y="922450"/>
            <a:ext cx="8480400" cy="3988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ap="flat" cmpd="sng">
            <a:solidFill>
              <a:srgbClr val="F1C23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Задание:</a:t>
            </a:r>
            <a:r>
              <a:rPr lang="ru" sz="1800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endParaRPr sz="18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lang="ru-RU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ru-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Передайте 3000 р. подотчётному лицу на закупку канцелярии. После закупки примите остаток денежных средств в размере 400 р. </a:t>
            </a:r>
            <a:r>
              <a:rPr lang="ru-RU" sz="1800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endParaRPr lang="ru-RU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>
            <a:spLocks noGrp="1"/>
          </p:cNvSpPr>
          <p:nvPr>
            <p:ph type="title"/>
          </p:nvPr>
        </p:nvSpPr>
        <p:spPr>
          <a:xfrm>
            <a:off x="4877700" y="0"/>
            <a:ext cx="42663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dirty="0">
                <a:solidFill>
                  <a:srgbClr val="336699"/>
                </a:solidFill>
              </a:rPr>
              <a:t>Практическое задание 16</a:t>
            </a:r>
            <a:endParaRPr sz="1400" dirty="0">
              <a:solidFill>
                <a:srgbClr val="336699"/>
              </a:solidFill>
            </a:endParaRPr>
          </a:p>
        </p:txBody>
      </p:sp>
      <p:sp>
        <p:nvSpPr>
          <p:cNvPr id="99" name="Google Shape;99;p17"/>
          <p:cNvSpPr/>
          <p:nvPr/>
        </p:nvSpPr>
        <p:spPr>
          <a:xfrm>
            <a:off x="331800" y="922450"/>
            <a:ext cx="8480400" cy="3988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ap="flat" cmpd="sng">
            <a:solidFill>
              <a:srgbClr val="F1C23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Задание: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" sz="1800" b="1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" sz="1800" b="1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Выдайте 20 000 р. </a:t>
            </a:r>
            <a:r>
              <a:rPr lang="ru-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с</a:t>
            </a: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отруднику в виде займа под 5</a:t>
            </a:r>
            <a:r>
              <a:rPr lang="en-US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%</a:t>
            </a: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. Сформируйте условия займа, примите оплату по погашению займа.</a:t>
            </a:r>
            <a:r>
              <a:rPr lang="ru" sz="1800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endParaRPr sz="18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8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360379197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204</Words>
  <Application>Microsoft Office PowerPoint</Application>
  <PresentationFormat>Экран (16:9)</PresentationFormat>
  <Paragraphs>48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Proxima Nova</vt:lpstr>
      <vt:lpstr>Tahoma</vt:lpstr>
      <vt:lpstr>Arial</vt:lpstr>
      <vt:lpstr>Simple Light</vt:lpstr>
      <vt:lpstr>Цифровизация бизнес-процессов  производственных предприятий на базе  1С: Управление нашей фирмой</vt:lpstr>
      <vt:lpstr>Тема 6. Программа</vt:lpstr>
      <vt:lpstr>Практическое задание 14</vt:lpstr>
      <vt:lpstr>Тема 7. Программа</vt:lpstr>
      <vt:lpstr>Практическое задание 15</vt:lpstr>
      <vt:lpstr>Практическое задание 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Цифровизация бизнес-процессов  производственных предприятий на базе  1С: Управление нашей фирмой</dc:title>
  <cp:lastModifiedBy> </cp:lastModifiedBy>
  <cp:revision>1</cp:revision>
  <dcterms:modified xsi:type="dcterms:W3CDTF">2022-11-18T10:36:28Z</dcterms:modified>
</cp:coreProperties>
</file>