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326" r:id="rId4"/>
    <p:sldId id="345" r:id="rId5"/>
    <p:sldId id="325" r:id="rId6"/>
    <p:sldId id="324" r:id="rId7"/>
    <p:sldId id="323" r:id="rId8"/>
    <p:sldId id="346" r:id="rId9"/>
    <p:sldId id="347" r:id="rId10"/>
    <p:sldId id="322" r:id="rId11"/>
    <p:sldId id="330" r:id="rId12"/>
    <p:sldId id="329" r:id="rId13"/>
    <p:sldId id="348" r:id="rId14"/>
    <p:sldId id="327" r:id="rId15"/>
    <p:sldId id="331" r:id="rId16"/>
    <p:sldId id="335" r:id="rId17"/>
    <p:sldId id="337" r:id="rId18"/>
    <p:sldId id="338" r:id="rId19"/>
    <p:sldId id="339" r:id="rId20"/>
    <p:sldId id="340" r:id="rId21"/>
    <p:sldId id="342" r:id="rId22"/>
    <p:sldId id="343" r:id="rId23"/>
    <p:sldId id="344" r:id="rId24"/>
    <p:sldId id="349" r:id="rId25"/>
    <p:sldId id="318" r:id="rId26"/>
    <p:sldId id="321" r:id="rId27"/>
    <p:sldId id="26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4667" autoAdjust="0"/>
  </p:normalViewPr>
  <p:slideViewPr>
    <p:cSldViewPr snapToGrid="0">
      <p:cViewPr>
        <p:scale>
          <a:sx n="66" d="100"/>
          <a:sy n="66" d="100"/>
        </p:scale>
        <p:origin x="-72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68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47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93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53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90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79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69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69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95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63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71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C11EB-D329-41AC-A27B-AABF4C97971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07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3034" y="-145143"/>
            <a:ext cx="9501246" cy="71410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0803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Российский химико-технологический университет имени Д. И. Менделеева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" y="133147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технологии неорганических веществ и высокотемпературных материалов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1907540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химической технологии керамики и огнеупоров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2412" y="3437108"/>
            <a:ext cx="9144000" cy="608431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«Термические свойства.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Термостойкость»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9952" y="6309320"/>
            <a:ext cx="1505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2021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48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Термостойкость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5085" y="1440266"/>
            <a:ext cx="78528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Термостойкость стекол, фарфора, электронной керамики, других плотных материалов хорошо описывается критерием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как она у этих материалов определяется зарождением трещины при тепловом ударе. Расхождение между экспериментальными и расчетными данными по критериям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указанных материалов не превышает 15%, что находится в пределах ошибки измерений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пористых, волокнистых, теплоизоляционных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изделий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ошибка определения не превышает 15 %.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10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Термостойкость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5085" y="1440266"/>
            <a:ext cx="785283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Методика статистической оценки термостойкости требует большого количества образцов и характеризуется сложностью расчета.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рисутствующие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трещины, уменьшая несущую способность изделий, повышают их термостойкость. При этом разрушением считают не появление трещины, а её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Параметром термостойкости для таких материалов будут максимальные напряжения, минимальная упругая энергия разрушения, необходимая для распространения трещины и минимальное расстояние от места зарождения трещины до участка, где произойдет тепловое разрушение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04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Термостойкость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95086" y="1210998"/>
                <a:ext cx="7852839" cy="4218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При этом в хрупких материалах затраты энергии на образование трещин больше, чем на их развитие, поэтому в </a:t>
                </a:r>
                <a:r>
                  <a:rPr lang="ru-RU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критериальную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оценку термостойкости вводят меру хрупкости 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χ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с учетом которой критерии термостойкости стали более универсальными, и с их помощью можно анализировать термостойкость как на стадии зарождения, так и на стадии распространения трещины, </a:t>
                </a: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cs typeface="Times New Roman" panose="02020603050405020304" pitchFamily="18" charset="0"/>
                        </a:rPr>
                        <m:t>χ</m:t>
                      </m:r>
                      <m:r>
                        <a:rPr lang="ru-RU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упр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2400" i="1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общ</m:t>
                              </m:r>
                            </m:sub>
                          </m:sSub>
                        </m:den>
                      </m:f>
                      <m:r>
                        <a:rPr lang="ru-RU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/>
                        <a:cs typeface="Times New Roman" panose="02020603050405020304" pitchFamily="18" charset="0"/>
                      </a:rPr>
                      <m:t>χ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&lt;1 – относительно хрупкие,</a:t>
                </a: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/>
                        <a:cs typeface="Times New Roman" panose="02020603050405020304" pitchFamily="18" charset="0"/>
                      </a:rPr>
                      <m:t>χ</m:t>
                    </m:r>
                    <m:r>
                      <a:rPr lang="ru-RU" sz="2400" b="0" i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–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абсолютно хрупкие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86" y="1210998"/>
                <a:ext cx="7852839" cy="4218463"/>
              </a:xfrm>
              <a:prstGeom prst="rect">
                <a:avLst/>
              </a:prstGeom>
              <a:blipFill rotWithShape="1">
                <a:blip r:embed="rId3"/>
                <a:stretch>
                  <a:fillRect l="-1242" t="-1156" r="-1165" b="-24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79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Универсальные критерии термостойкости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95086" y="1413295"/>
                <a:ext cx="7852839" cy="2833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С</m:t>
                        </m:r>
                      </m:e>
                      <m:sup>
                        <m:r>
                          <a:rPr lang="ru-RU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ru-RU" sz="24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𝜎</m:t>
                        </m:r>
                        <m:d>
                          <m:dPr>
                            <m:ctrlPr>
                              <a:rPr lang="ru-RU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1−</m:t>
                            </m:r>
                            <m:r>
                              <a:rPr lang="ru-RU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𝜇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ru-RU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ru-RU" sz="2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𝛼</m:t>
                            </m:r>
                          </m:sub>
                        </m:sSub>
                      </m:den>
                    </m:f>
                    <m:r>
                      <a:rPr lang="ru-RU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3+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;</m:t>
                    </m:r>
                  </m:oMath>
                </a14:m>
                <a:endParaRPr lang="en-US" sz="2400" b="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4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C</a:t>
                </a:r>
                <a:r>
                  <a:rPr lang="en-US" sz="24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‧</a:t>
                </a:r>
                <a:r>
                  <a:rPr lang="en-US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𝛬;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C</a:t>
                </a:r>
                <a:r>
                  <a:rPr lang="en-US" sz="2400" baseline="300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II</a:t>
                </a:r>
                <a:r>
                  <a:rPr lang="en-US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= C</a:t>
                </a:r>
                <a:r>
                  <a:rPr lang="en-US" sz="2400" baseline="300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0</a:t>
                </a:r>
                <a:r>
                  <a:rPr lang="en-US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‧a;</a:t>
                </a:r>
              </a:p>
              <a:p>
                <a:pPr algn="just"/>
                <a:r>
                  <a:rPr lang="ru-RU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Работают и для плотных беспористых, и для пористых твердых тел. 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86" y="1413295"/>
                <a:ext cx="7852839" cy="2833211"/>
              </a:xfrm>
              <a:prstGeom prst="rect">
                <a:avLst/>
              </a:prstGeom>
              <a:blipFill rotWithShape="1">
                <a:blip r:embed="rId3"/>
                <a:stretch>
                  <a:fillRect l="-1242" r="-1165" b="-40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761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Термостойкость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5084" y="2034032"/>
            <a:ext cx="78528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целом можно отметить, что повышению термостойкости способствует минимальный коэффициент термического расширения, высокая деформация разрушения, высоки критический коэффициент интенсивности напряжения и высокая теплопроводность. Для некоторых материалов данные о термостойкости приведены в таблице 1.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33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139997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о термостойкости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848011"/>
              </p:ext>
            </p:extLst>
          </p:nvPr>
        </p:nvGraphicFramePr>
        <p:xfrm>
          <a:off x="1026212" y="762100"/>
          <a:ext cx="6550245" cy="5974533"/>
        </p:xfrm>
        <a:graphic>
          <a:graphicData uri="http://schemas.openxmlformats.org/drawingml/2006/table">
            <a:tbl>
              <a:tblPr/>
              <a:tblGrid>
                <a:gridCol w="645786"/>
                <a:gridCol w="382945"/>
                <a:gridCol w="402091"/>
                <a:gridCol w="440385"/>
                <a:gridCol w="612710"/>
                <a:gridCol w="443621"/>
                <a:gridCol w="563526"/>
                <a:gridCol w="588026"/>
                <a:gridCol w="539026"/>
                <a:gridCol w="563526"/>
                <a:gridCol w="1368603"/>
              </a:tblGrid>
              <a:tr h="174420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фаза керамики</a:t>
                      </a:r>
                    </a:p>
                  </a:txBody>
                  <a:tcPr marL="7213" marR="7213" marT="72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Плотность,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г/см</a:t>
                      </a:r>
                      <a:r>
                        <a:rPr lang="ru-RU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13" marR="7213" marT="721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Теплоемкость, Дж/(г К)</a:t>
                      </a:r>
                    </a:p>
                  </a:txBody>
                  <a:tcPr marL="7213" marR="7213" marT="721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Прочность при изгибе,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13" marR="7213" marT="721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упругости,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13" marR="7213" marT="721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ТКЛР 10</a:t>
                      </a:r>
                      <a:r>
                        <a:rPr lang="ru-RU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</a:t>
                      </a:r>
                      <a:r>
                        <a:rPr lang="ru-RU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</a:p>
                  </a:txBody>
                  <a:tcPr marL="7213" marR="7213" marT="721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Теплопров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При 200 </a:t>
                      </a:r>
                      <a:r>
                        <a:rPr lang="ru-RU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С,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Вт/(м К)</a:t>
                      </a:r>
                    </a:p>
                  </a:txBody>
                  <a:tcPr marL="7213" marR="7213" marT="721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Температуропров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При 200</a:t>
                      </a:r>
                      <a:r>
                        <a:rPr lang="ru-RU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10</a:t>
                      </a:r>
                      <a:r>
                        <a:rPr lang="ru-RU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ru-RU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</a:p>
                  </a:txBody>
                  <a:tcPr marL="7213" marR="7213" marT="721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нергия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разрушения, Дж/м</a:t>
                      </a:r>
                      <a:r>
                        <a:rPr lang="ru-RU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213" marR="7213" marT="721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Пуассона</a:t>
                      </a:r>
                    </a:p>
                  </a:txBody>
                  <a:tcPr marL="7213" marR="7213" marT="721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Критерий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термостойкости</a:t>
                      </a: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ru-RU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13" marR="7213" marT="72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9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Фарфор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13" marR="7213" marT="72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0,95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8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Корунд</a:t>
                      </a:r>
                    </a:p>
                  </a:txBody>
                  <a:tcPr marL="7213" marR="7213" marT="72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0,99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5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Периклаз</a:t>
                      </a:r>
                    </a:p>
                  </a:txBody>
                  <a:tcPr marL="7213" marR="7213" marT="72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1,05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Нитрид кремния</a:t>
                      </a:r>
                    </a:p>
                  </a:txBody>
                  <a:tcPr marL="7213" marR="7213" marT="72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0,86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Карбид кремния</a:t>
                      </a:r>
                    </a:p>
                  </a:txBody>
                  <a:tcPr marL="7213" marR="7213" marT="72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0,88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7213" marR="7213" marT="72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6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Термостойкость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5085" y="1440266"/>
            <a:ext cx="78528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Влияние пористости на термостойкость настолько сложно, что оно не укладывается в рамки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критериальной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зависимости. Появление закрытых пор в небольшом количестве должно, с одной стороны, уменьшить прочность, а с другой – тормозить движение трещины. Поэтому в плотной керамике, где термостойкость зависит от зарождения трещины, пористость будет ее снижать, а в керамике, у которой термостойкость зависит от процесса распространения трещин, пористость будет способствовать повышению термостойкости; при этом должна образовываться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фрагментальная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63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определения термостойкости.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термостойкости методом последовательных теплосмен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5085" y="1440266"/>
            <a:ext cx="78528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Метод заключается в том, что исследуемые образцы определенных размеров нагревают до заданной температуры, извлекают из печи, и охлаждают в проточной воде или струей холодного воздуха, или при комнатной температуре на какое-либо подставке.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теплосмен применяют для определения термической стойкости огнеупоров зернистого строения и, в частности, для промышленных огнеупорных материалов.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31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термостойкости огнеупорных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изделий. ГОСТ 7875.2-2018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5085" y="1440266"/>
            <a:ext cx="78528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Метод устанавливает определение термической стойкости обожженных, не взаимодействующих с водой огнеупорных изделий с общей пористостью менее 45%.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состоит в определении числа теплосмен, которые может выдержать изделие до потери 20% первоначальной массы при нагревании торцевой части при 1300</a:t>
            </a:r>
            <a:r>
              <a:rPr lang="ru-RU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с последующим охлаждением в проточной воде. Нагревают образцы в специальной электрической печи с нагревателями из карбида кремния (рисунок – 2).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79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термостойкости огнеупорных изделий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696" y="1745059"/>
            <a:ext cx="5103296" cy="3242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5752" y="5184373"/>
            <a:ext cx="82295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– 2. Печь для испытания огнеупоров на термостойкость при температуре до 1300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– корпус печи; 2 – нагреватели; 3 – термопара; 4 – кассета с образцами; 5 – металлическая плита.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17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Термостойкость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2051635"/>
            <a:ext cx="78528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Термостойкость – это способность керамики, не разрушаясь противостоять резкому изменению температуры.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Общей методики определения термостойкости для всего многообразия керамических материалов нет, поэтому и нет единой оценки этого свойства.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02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термостойкости тонкокерамических изделий методом разрушающего температурного перепада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5085" y="1792139"/>
            <a:ext cx="78528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Термическую стойкость тонкокерамических, в том числе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глазурированных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изделий (фарфор, фаянс, стеатит) а также стекла определяют по появлению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глазурном слое или трещин на теле изделия под влиянием резкой смены температур. В данном случае критерием термической стойкости является максимальная разность между температурой тела до охлаждения и температурой охлаждающей среды, приводящая к разрушению глазури керамического тела.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07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термостойкости по потере прочности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95085" y="1440266"/>
                <a:ext cx="7852839" cy="5558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Термическую стойкость спекшейся керамики, а также некоторых огнеупорных изделий можно характеризовать косвенно величиной потери прочности после одной или нескольких теплосмен. Этим методом можно пользоваться, если при принятом тепловом ударе полного разрушения не происходит, а только ослабляется прочность вследствие образования на поверхности и внутри материала микротрещин за счет возникающих термических напряжений. Чаще термостойкость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таким методом определяют после одной теплосмены, так как именно после первой теплосмены наблюдается наибольшая потеря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прочности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ru-RU" sz="240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𝜎</m:t>
                      </m:r>
                      <m:r>
                        <a:rPr lang="ru-RU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ru-RU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до теплосмен</m:t>
                          </m:r>
                        </m:sub>
                      </m:sSub>
                      <m:r>
                        <a:rPr lang="ru-RU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4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4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после теплосмен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24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4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до теплосмен</m:t>
                              </m:r>
                            </m:sub>
                          </m:sSub>
                        </m:den>
                      </m:f>
                      <m:r>
                        <a:rPr lang="ru-RU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∙100%</m:t>
                      </m:r>
                      <m:r>
                        <a:rPr lang="ru-RU" sz="2400" b="0" i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85" y="1440266"/>
                <a:ext cx="7852839" cy="5558188"/>
              </a:xfrm>
              <a:prstGeom prst="rect">
                <a:avLst/>
              </a:prstGeom>
              <a:blipFill rotWithShape="1">
                <a:blip r:embed="rId3"/>
                <a:stretch>
                  <a:fillRect l="-1242" t="-877" r="-11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774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Лукина.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термостойкости по величине предельно допустимого перепада температуры в полом цилиндре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55924" y="2176536"/>
            <a:ext cx="78528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Для определения термостойкости используют также метод определения максимально допустимого перепада в стенке полого цилиндра при нагревании его изнутри. Сущность этого метода заключается в определении разрушающего перепада при нагреве изнутри керамических образцов в виде полых цилиндров и охлаждении их снаружи.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40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Лукина. Определение термостойкости по величине предельно допустимого перепада температуры в полом цилиндре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5084" y="1654022"/>
            <a:ext cx="78528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 метода: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Термическую стойкость определяют в момент термического удара;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Термическую стойкость определяют в условиях стационарного теплового потока, что для некоторых видов керамических изделий идентично условиям их службы;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Разрушение образца легко фиксируется;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позволяет определить влияние конфигурации и размеров образца, а также других разнообразных факторов на техническую стойкость.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5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увеличения термостойкости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5084" y="1654022"/>
            <a:ext cx="7852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структур;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структур;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/>
                <a:cs typeface="Times New Roman"/>
              </a:rPr>
              <a:t>≈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E2d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/>
                <a:cs typeface="Times New Roman"/>
              </a:rPr>
              <a:t>≈E</a:t>
            </a:r>
            <a:r>
              <a:rPr lang="en-US" sz="2400" baseline="-25000" dirty="0" smtClean="0">
                <a:latin typeface="Times New Roman"/>
                <a:cs typeface="Times New Roman"/>
              </a:rPr>
              <a:t>3</a:t>
            </a:r>
            <a:r>
              <a:rPr lang="en-US" sz="2400" dirty="0" smtClean="0">
                <a:latin typeface="Times New Roman"/>
                <a:cs typeface="Times New Roman"/>
              </a:rPr>
              <a:t>d</a:t>
            </a:r>
            <a:r>
              <a:rPr lang="en-US" sz="2400" baseline="-25000" dirty="0" smtClean="0">
                <a:latin typeface="Times New Roman"/>
                <a:cs typeface="Times New Roman"/>
              </a:rPr>
              <a:t>3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  <a:endParaRPr lang="ru-RU" sz="24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полых микросфер.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9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Библиографический список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12" name="Прямоугольник 3"/>
          <p:cNvSpPr>
            <a:spLocks noChangeArrowheads="1"/>
          </p:cNvSpPr>
          <p:nvPr/>
        </p:nvSpPr>
        <p:spPr bwMode="auto">
          <a:xfrm>
            <a:off x="107950" y="1559148"/>
            <a:ext cx="8891588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29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Н.Т. Андрианов, А.В. Беляков, В.Л.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Балкевич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А.С. Власов, И.Я.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Гузман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Е.С. Лукин, Ю.М. Мосин, Б.С. Скидан. Химическая технология керамики. Учеб. пособие для вузов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Под ред. И.Я.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Гузмана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. — М.: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OOO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РИФ «СТРОЙМАТЕРИАЛЫ», 2012. – 496 с.</a:t>
            </a: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Л.И. Сычева, Е.Н. Потапова, Д.О. Лемешев, Н.Ю. Михайленко, А.И. Захаров, И.Н. Тихомирова, А.В. Беляков, Е.Е. Строганова. Практикум по технологии тугоплавких неметаллических и силикатных материалов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Учеб. пособие / Под ред. Н.А. Макарова.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— М.: РХТУ им. Д.И. Менделеева, 2019.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— 270 с.</a:t>
            </a:r>
            <a:endParaRPr lang="ru-RU" alt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70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Библиографический список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9" name="Прямоугольник 3"/>
          <p:cNvSpPr>
            <a:spLocks noChangeArrowheads="1"/>
          </p:cNvSpPr>
          <p:nvPr/>
        </p:nvSpPr>
        <p:spPr bwMode="auto">
          <a:xfrm>
            <a:off x="217714" y="1745059"/>
            <a:ext cx="882468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29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>
              <a:spcBef>
                <a:spcPts val="0"/>
              </a:spcBef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У. Д.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Кингери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. Введение в керамику. Издательство второе.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>
                <a:latin typeface="Times New Roman"/>
                <a:ea typeface="Calibri"/>
              </a:rPr>
              <a:t>Перевод с английского к.т.н. А. И. </a:t>
            </a:r>
            <a:r>
              <a:rPr lang="ru-RU" sz="2400" dirty="0" err="1">
                <a:latin typeface="Times New Roman"/>
                <a:ea typeface="Calibri"/>
              </a:rPr>
              <a:t>Рабухина</a:t>
            </a:r>
            <a:r>
              <a:rPr lang="ru-RU" sz="2400" dirty="0">
                <a:latin typeface="Times New Roman"/>
                <a:ea typeface="Calibri"/>
              </a:rPr>
              <a:t> и В. К. Яновского, под редакцией академика АН УССР, чл.-корр. АН СССР П. П. </a:t>
            </a:r>
            <a:r>
              <a:rPr lang="ru-RU" sz="2400" dirty="0" err="1">
                <a:latin typeface="Times New Roman"/>
                <a:ea typeface="Calibri"/>
              </a:rPr>
              <a:t>Будникова</a:t>
            </a:r>
            <a:r>
              <a:rPr lang="ru-RU" sz="2400" dirty="0">
                <a:latin typeface="Times New Roman"/>
                <a:ea typeface="Calibri"/>
              </a:rPr>
              <a:t> и д.т.н. проф. Д. Н. </a:t>
            </a:r>
            <a:r>
              <a:rPr lang="ru-RU" sz="2400" dirty="0" smtClean="0">
                <a:latin typeface="Times New Roman"/>
                <a:ea typeface="Calibri"/>
              </a:rPr>
              <a:t>Полубояринова</a:t>
            </a:r>
            <a:r>
              <a:rPr lang="en-US" sz="2400" dirty="0" smtClean="0">
                <a:latin typeface="Times New Roman"/>
                <a:ea typeface="Calibri"/>
              </a:rPr>
              <a:t>,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.: «ИЗДАТЕЛЬСТВО ЛИТЕРАТУРЫ ПО СТРОИТЕЛЬСТВУ», 1967.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501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с. </a:t>
            </a: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ts val="0"/>
              </a:spcBef>
              <a:buNone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69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" y="1752"/>
            <a:ext cx="9325113" cy="70086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75271" y="3049796"/>
            <a:ext cx="4545339" cy="558354"/>
          </a:xfrm>
          <a:prstGeom prst="rect">
            <a:avLst/>
          </a:prstGeom>
          <a:noFill/>
        </p:spPr>
        <p:txBody>
          <a:bodyPr wrap="none" lIns="65274" tIns="32637" rIns="65274" bIns="32637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32309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Термостойкость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95085" y="1440266"/>
                <a:ext cx="7852839" cy="4933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Разрешение керамических изделий под действием теплового удара происходит за счет возникающих из-за градиента температуры внутри и на поверхности изделия термических напряжений, величину которых для одноосных напряжений в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плоской бесконечной пластине при условии, что разрушение ограничено в двух направлениях,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можно определить по формуле: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𝜎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𝐸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𝛼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400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Т</m:t>
                                  </m:r>
                                </m:e>
                                <m:sub>
                                  <m:r>
                                    <a:rPr lang="ru-RU" sz="2400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ср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400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Т</m:t>
                                  </m:r>
                                </m:e>
                                <m:sub>
                                  <m:r>
                                    <a:rPr lang="ru-RU" sz="2400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П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ru-RU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(1−</m:t>
                          </m:r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μ</m:t>
                          </m:r>
                          <m:r>
                            <a:rPr lang="ru-RU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  <m:r>
                        <a:rPr lang="ru-RU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, 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–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модуль упругости; 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ТКЛР;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 – средняя температура пластины;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 – температура поверхности пластины; 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коэффициент Пуассона.</a:t>
                </a:r>
              </a:p>
              <a:p>
                <a:pPr algn="just"/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85" y="1440266"/>
                <a:ext cx="7852839" cy="4933082"/>
              </a:xfrm>
              <a:prstGeom prst="rect">
                <a:avLst/>
              </a:prstGeom>
              <a:blipFill rotWithShape="1">
                <a:blip r:embed="rId3"/>
                <a:stretch>
                  <a:fillRect l="-1242" t="-989" r="-11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135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Термостойкость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95085" y="1440266"/>
                <a:ext cx="7852839" cy="2830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Если разрушение ограничено в трех направлениях, то термостойкость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можно определить по формуле: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𝜎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𝐸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𝛼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400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Т</m:t>
                                  </m:r>
                                </m:e>
                                <m:sub>
                                  <m:r>
                                    <a:rPr lang="ru-RU" sz="2400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ср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400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Т</m:t>
                                  </m:r>
                                </m:e>
                                <m:sub>
                                  <m:r>
                                    <a:rPr lang="ru-RU" sz="2400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П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ru-RU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1−</m:t>
                          </m:r>
                          <m:r>
                            <a:rPr lang="ru-RU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μ</m:t>
                          </m:r>
                        </m:den>
                      </m:f>
                      <m:r>
                        <a:rPr lang="ru-RU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Если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разрушение ограничено в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одном,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формуле: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𝜎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𝐸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𝛼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400" i="1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Т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ср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400" i="1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Т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П</m:t>
                              </m:r>
                            </m:sub>
                          </m:sSub>
                        </m:e>
                      </m:d>
                      <m:r>
                        <a:rPr lang="ru-RU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85" y="1440266"/>
                <a:ext cx="7852839" cy="2830583"/>
              </a:xfrm>
              <a:prstGeom prst="rect">
                <a:avLst/>
              </a:prstGeom>
              <a:blipFill rotWithShape="1">
                <a:blip r:embed="rId3"/>
                <a:stretch>
                  <a:fillRect l="-1242" t="-1720" r="-11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404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Термостойкость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5085" y="1440266"/>
            <a:ext cx="78528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Знак (+) перед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определяет процесс охлаждения,  (-) – нагревания. Величина напряжений для одного вида материала будет зависеть от градиента температуры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T=(T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 при значении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котором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станет больше допустимого предела прочности материала, произойдет разрушение.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Если возникающие напряжения отнеси к единице градиента температуры, то получим критерий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учитывающий сопротивление тепловому удару материала без учета вида напряженного состояния, его теплопроводности, формы изделия, условий передачи теплоты от среды к изделию.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83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6090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Термостойкость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95084" y="1094974"/>
                <a:ext cx="7852839" cy="5327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ритерий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для простого напряженного состояния составит:</a:t>
                </a:r>
              </a:p>
              <a:p>
                <a:pPr algn="ctr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cs typeface="Times New Roman" panose="02020603050405020304" pitchFamily="18" charset="0"/>
                          </a:rPr>
                          <m:t>σ</m:t>
                        </m:r>
                        <m:r>
                          <a:rPr lang="ru-RU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(1−</m:t>
                        </m:r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μ</m:t>
                        </m:r>
                        <m:r>
                          <a:rPr lang="ru-RU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ru-RU" sz="24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4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α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  <a:p>
                <a:pPr algn="just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Данный критерий характеризует разность температур, вызывающую разрушение при ограничении деформации по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двум осям.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такое ограничение будет по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одной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или по трем осям сложного напряженного состояния, то применяют соответственно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критерии:</a:t>
                </a: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ru-RU" sz="24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4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cs typeface="Times New Roman" panose="02020603050405020304" pitchFamily="18" charset="0"/>
                          </a:rPr>
                          <m:t>σ</m:t>
                        </m:r>
                      </m:num>
                      <m:den>
                        <m:sSub>
                          <m:sSubPr>
                            <m:ctrlPr>
                              <a:rPr lang="ru-RU" sz="24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4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α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ru-RU" sz="24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4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cs typeface="Times New Roman" panose="02020603050405020304" pitchFamily="18" charset="0"/>
                          </a:rPr>
                          <m:t>σ</m:t>
                        </m:r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(1−</m:t>
                        </m:r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cs typeface="Times New Roman" panose="02020603050405020304" pitchFamily="18" charset="0"/>
                          </a:rPr>
                          <m:t>μ</m:t>
                        </m:r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ru-RU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α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Критерий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ru-RU" sz="24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4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это константа материала в чистом его виде, показывающая, что термостойкость зависит от предела прочности керамики, модуля упругости, коэффициентов линейного расширения и Пуассона.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84" y="1094974"/>
                <a:ext cx="7852839" cy="5327869"/>
              </a:xfrm>
              <a:prstGeom prst="rect">
                <a:avLst/>
              </a:prstGeom>
              <a:blipFill rotWithShape="1">
                <a:blip r:embed="rId3"/>
                <a:stretch>
                  <a:fillRect l="-1242" t="-915" r="-1165" b="-17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223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285137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Термостойкость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95085" y="859826"/>
                <a:ext cx="7852839" cy="5692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В зависимости от формы образца или изделия изменяются уравнения, по которым необходимо рассчитывать критерии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поэтому дополнительно вводят критерий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в котором заложено влияние формы и размеров образца. Тогда уравнение принимает следующий вид: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40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R</m:t>
                        </m:r>
                      </m:e>
                      <m:sup>
                        <m:sSup>
                          <m:sSupPr>
                            <m:ctrlPr>
                              <a:rPr lang="en-US" sz="240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2400" i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ˈ</m:t>
                            </m:r>
                          </m:sup>
                        </m:sSup>
                      </m:sup>
                    </m:sSup>
                  </m:oMath>
                </a14:m>
                <a:r>
                  <a:rPr lang="ru-RU" sz="24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  <a:cs typeface="Times New Roman" panose="02020603050405020304" pitchFamily="18" charset="0"/>
                          </a:rPr>
                          <m:t>σ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1−</m:t>
                            </m:r>
                            <m:r>
                              <m:rPr>
                                <m:sty m:val="p"/>
                              </m:rPr>
                              <a:rPr lang="el-GR" sz="24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μ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𝑆</m:t>
                        </m:r>
                      </m:num>
                      <m:den>
                        <m:sSub>
                          <m:sSubPr>
                            <m:ctrlPr>
                              <a:rPr lang="ru-RU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α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ru-RU" sz="24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необходимо учесть влияние передачи теплоты от нагревающей среды к образцу, то при расчете используют критерий </a:t>
                </a:r>
                <a:r>
                  <a:rPr lang="ru-RU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Био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4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λ</m:t>
                        </m:r>
                      </m:den>
                    </m:f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который оценивает влияние условий передачи теплоты от образца к среде и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наоборот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cs typeface="Times New Roman" panose="02020603050405020304" pitchFamily="18" charset="0"/>
                            </a:rPr>
                            <m:t>R</m:t>
                          </m:r>
                        </m:e>
                        <m:sup>
                          <m:sSup>
                            <m:sSupPr>
                              <m:ctrlPr>
                                <a:rPr lang="ru-RU" sz="240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ru-RU" sz="2400" i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ˈˈ</m:t>
                              </m:r>
                            </m:sup>
                          </m:sSup>
                        </m:sup>
                      </m:sSup>
                      <m:r>
                        <a:rPr lang="en-US" sz="2400" b="0" i="0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σ</m:t>
                          </m:r>
                          <m:d>
                            <m:dPr>
                              <m:ctrlPr>
                                <a:rPr lang="en-US" sz="2400" b="0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0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1−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μ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2400" b="0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α</m:t>
                              </m:r>
                            </m:sub>
                          </m:sSub>
                        </m:den>
                      </m:f>
                      <m:r>
                        <a:rPr lang="en-US" sz="2400" i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S</m:t>
                      </m:r>
                      <m:f>
                        <m:fPr>
                          <m:ctrlPr>
                            <a:rPr lang="en-US" sz="2400" b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/>
                      </m:f>
                      <m:r>
                        <a:rPr lang="en-US" sz="2400" b="0" i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−0,31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β</m:t>
                      </m:r>
                      <m:r>
                        <a:rPr lang="en-US" sz="2400" b="0" i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85" y="859826"/>
                <a:ext cx="7852839" cy="5692905"/>
              </a:xfrm>
              <a:prstGeom prst="rect">
                <a:avLst/>
              </a:prstGeom>
              <a:blipFill rotWithShape="1">
                <a:blip r:embed="rId3"/>
                <a:stretch>
                  <a:fillRect l="-1242" t="-857" r="-11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202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971600" y="571615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Термостойкость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95084" y="1728224"/>
                <a:ext cx="7852839" cy="30712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При этом, при  постоянном давлении (охлаждении):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cs typeface="Times New Roman" panose="02020603050405020304" pitchFamily="18" charset="0"/>
                            </a:rPr>
                            <m:t>R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cs typeface="Times New Roman" panose="02020603050405020304" pitchFamily="18" charset="0"/>
                            </a:rPr>
                            <m:t>I</m:t>
                          </m:r>
                        </m:sup>
                      </m:sSup>
                      <m:r>
                        <a:rPr lang="en-US" sz="2400" b="0" i="0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cs typeface="Times New Roman" panose="02020603050405020304" pitchFamily="18" charset="0"/>
                            </a:rPr>
                            <m:t>R</m:t>
                          </m:r>
                        </m:e>
                        <m:sup>
                          <m:r>
                            <a:rPr lang="en-US" sz="2400" b="0" i="0" smtClean="0">
                              <a:latin typeface="Cambria Math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b="0" i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Λ</m:t>
                      </m:r>
                      <m:r>
                        <a:rPr lang="en-US" sz="2400" b="0" i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;</m:t>
                      </m:r>
                      <m:sSup>
                        <m:sSupPr>
                          <m:ctrlPr>
                            <a:rPr lang="ru-RU" sz="240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/>
                              <a:cs typeface="Times New Roman" panose="02020603050405020304" pitchFamily="18" charset="0"/>
                            </a:rPr>
                            <m:t>R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/>
                              <a:cs typeface="Times New Roman" panose="02020603050405020304" pitchFamily="18" charset="0"/>
                            </a:rPr>
                            <m:t>I</m:t>
                          </m:r>
                        </m:sup>
                      </m:sSup>
                      <m:r>
                        <a:rPr lang="en-US" sz="2400" i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/>
                              <a:cs typeface="Times New Roman" panose="02020603050405020304" pitchFamily="18" charset="0"/>
                            </a:rPr>
                            <m:t>R</m:t>
                          </m:r>
                        </m:e>
                        <m:sup>
                          <m:r>
                            <a:rPr lang="en-US" sz="2400" i="0">
                              <a:latin typeface="Cambria Math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i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a</m:t>
                      </m:r>
                      <m:r>
                        <a:rPr lang="en-US" sz="2400" b="0" i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теплопроводность;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  <a:cs typeface="Times New Roman" panose="02020603050405020304" pitchFamily="18" charset="0"/>
                        </a:rPr>
                        <m:t>a</m:t>
                      </m:r>
                      <m:r>
                        <a:rPr lang="en-US" sz="2400" b="0" i="0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Λ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c</m:t>
                          </m:r>
                          <m:r>
                            <a:rPr lang="en-US" sz="2400" b="0" i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‧</m:t>
                          </m:r>
                          <m:r>
                            <m:rPr>
                              <m:sty m:val="p"/>
                            </m:rPr>
                            <a:rPr lang="el-GR" sz="2400" b="0" i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ρ</m:t>
                          </m:r>
                        </m:den>
                      </m:f>
                      <m:r>
                        <a:rPr lang="en-US" sz="2400" b="0" i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–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удельная теплоемкость,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ρ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средняя плотность материала.  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84" y="1728224"/>
                <a:ext cx="7852839" cy="3071225"/>
              </a:xfrm>
              <a:prstGeom prst="rect">
                <a:avLst/>
              </a:prstGeom>
              <a:blipFill rotWithShape="1">
                <a:blip r:embed="rId3"/>
                <a:stretch>
                  <a:fillRect l="-1242" t="-1590" r="-1165" b="-37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974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971600" y="571615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Теории термической стойкости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95084" y="1728224"/>
                <a:ext cx="7852839" cy="2721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Теория максимального напряжения (критерии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R</a:t>
                </a:r>
                <a:r>
                  <a:rPr lang="en-US" sz="24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R</a:t>
                </a:r>
                <a:r>
                  <a:rPr lang="en-US" sz="24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II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);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Теория двух стадий (критерии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III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IV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cs typeface="Times New Roman" panose="02020603050405020304" pitchFamily="18" charset="0"/>
                            </a:rPr>
                            <m:t>R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cs typeface="Times New Roman" panose="02020603050405020304" pitchFamily="18" charset="0"/>
                            </a:rPr>
                            <m:t>III</m:t>
                          </m:r>
                        </m:sup>
                      </m:sSup>
                      <m:r>
                        <a:rPr lang="en-US" sz="2400" b="0" i="0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α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2400" b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σ</m:t>
                              </m:r>
                            </m:e>
                            <m:sup>
                              <m:r>
                                <a:rPr lang="en-US" sz="2400" b="0" i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b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1−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μ</m:t>
                              </m:r>
                            </m:e>
                          </m:d>
                        </m:den>
                      </m:f>
                      <m:r>
                        <a:rPr lang="en-US" sz="2400" b="0" i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; </m:t>
                      </m:r>
                      <m:sSup>
                        <m:sSupPr>
                          <m:ctrlPr>
                            <a:rPr lang="en-US" sz="2400" b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R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IV</m:t>
                          </m:r>
                        </m:sup>
                      </m:sSup>
                      <m:r>
                        <a:rPr lang="ru-RU" sz="2400" b="0" i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ru-RU" sz="2400"/>
                        <m:t>≅</m:t>
                      </m:r>
                      <m:sSub>
                        <m:sSubPr>
                          <m:ctrlPr>
                            <a:rPr lang="en-US" sz="2400" b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2400" b="0" i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ru-RU" sz="2400" b="0" i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эф</m:t>
                          </m:r>
                        </m:sub>
                      </m:sSub>
                      <m:r>
                        <a:rPr lang="ru-RU" sz="2400" b="0" i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, </m:t>
                      </m:r>
                    </m:oMath>
                  </m:oMathPara>
                </a14:m>
                <a:endParaRPr lang="ru-RU" sz="2400" b="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algn="just"/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𝛾</m:t>
                    </m:r>
                  </m:oMath>
                </a14:m>
                <a:r>
                  <a:rPr lang="ru-RU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эф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эффективная поверхностная энергия 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84" y="1728224"/>
                <a:ext cx="7852839" cy="2721451"/>
              </a:xfrm>
              <a:prstGeom prst="rect">
                <a:avLst/>
              </a:prstGeom>
              <a:blipFill rotWithShape="1">
                <a:blip r:embed="rId3"/>
                <a:stretch>
                  <a:fillRect l="-1087" t="-1794" r="-1165" b="-31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911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5687</TotalTime>
  <Words>620</Words>
  <Application>Microsoft Office PowerPoint</Application>
  <PresentationFormat>Экран (4:3)</PresentationFormat>
  <Paragraphs>190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«Термические свойства.  Термостойкость»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Supercomp</cp:lastModifiedBy>
  <cp:revision>124</cp:revision>
  <dcterms:created xsi:type="dcterms:W3CDTF">2018-10-31T17:08:02Z</dcterms:created>
  <dcterms:modified xsi:type="dcterms:W3CDTF">2021-04-15T20:58:04Z</dcterms:modified>
</cp:coreProperties>
</file>