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1" r:id="rId3"/>
    <p:sldId id="300" r:id="rId4"/>
    <p:sldId id="316" r:id="rId5"/>
    <p:sldId id="299" r:id="rId6"/>
    <p:sldId id="298" r:id="rId7"/>
    <p:sldId id="317" r:id="rId8"/>
    <p:sldId id="319" r:id="rId9"/>
    <p:sldId id="320" r:id="rId10"/>
    <p:sldId id="297" r:id="rId11"/>
    <p:sldId id="303" r:id="rId12"/>
    <p:sldId id="302" r:id="rId13"/>
    <p:sldId id="301" r:id="rId14"/>
    <p:sldId id="304" r:id="rId15"/>
    <p:sldId id="305" r:id="rId16"/>
    <p:sldId id="307" r:id="rId17"/>
    <p:sldId id="309" r:id="rId18"/>
    <p:sldId id="310" r:id="rId19"/>
    <p:sldId id="311" r:id="rId20"/>
    <p:sldId id="308" r:id="rId21"/>
    <p:sldId id="312" r:id="rId22"/>
    <p:sldId id="313" r:id="rId23"/>
    <p:sldId id="306" r:id="rId24"/>
    <p:sldId id="314" r:id="rId25"/>
    <p:sldId id="315" r:id="rId26"/>
    <p:sldId id="322" r:id="rId27"/>
    <p:sldId id="318" r:id="rId28"/>
    <p:sldId id="321" r:id="rId29"/>
    <p:sldId id="261"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7292A2E-F333-43FB-9621-5CBBE7FDCDCB}" styleName="Светлы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Светлый стиль 2 - акцент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1EBBBCC-DAD2-459C-BE2E-F6DE35CF9A28}" styleName="Темный стиль 2 - акцент 3/акцент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Темный стиль 2 - акцент 5/акцент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50" autoAdjust="0"/>
    <p:restoredTop sz="94667" autoAdjust="0"/>
  </p:normalViewPr>
  <p:slideViewPr>
    <p:cSldViewPr snapToGrid="0">
      <p:cViewPr>
        <p:scale>
          <a:sx n="66" d="100"/>
          <a:sy n="66" d="100"/>
        </p:scale>
        <p:origin x="-2166" y="-4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D5C11EB-D329-41AC-A27B-AABF4C979710}" type="datetimeFigureOut">
              <a:rPr lang="ru-RU" smtClean="0"/>
              <a:t>11.02.2021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B2F6E2-0908-4D29-8778-2BC2E0C33BC7}" type="slidenum">
              <a:rPr lang="ru-RU" smtClean="0"/>
              <a:t>‹#›</a:t>
            </a:fld>
            <a:endParaRPr lang="ru-RU"/>
          </a:p>
        </p:txBody>
      </p:sp>
    </p:spTree>
    <p:extLst>
      <p:ext uri="{BB962C8B-B14F-4D97-AF65-F5344CB8AC3E}">
        <p14:creationId xmlns:p14="http://schemas.microsoft.com/office/powerpoint/2010/main" val="3381685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D5C11EB-D329-41AC-A27B-AABF4C979710}" type="datetimeFigureOut">
              <a:rPr lang="ru-RU" smtClean="0"/>
              <a:t>11.02.2021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B2F6E2-0908-4D29-8778-2BC2E0C33BC7}" type="slidenum">
              <a:rPr lang="ru-RU" smtClean="0"/>
              <a:t>‹#›</a:t>
            </a:fld>
            <a:endParaRPr lang="ru-RU"/>
          </a:p>
        </p:txBody>
      </p:sp>
    </p:spTree>
    <p:extLst>
      <p:ext uri="{BB962C8B-B14F-4D97-AF65-F5344CB8AC3E}">
        <p14:creationId xmlns:p14="http://schemas.microsoft.com/office/powerpoint/2010/main" val="3541470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D5C11EB-D329-41AC-A27B-AABF4C979710}" type="datetimeFigureOut">
              <a:rPr lang="ru-RU" smtClean="0"/>
              <a:t>11.02.2021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B2F6E2-0908-4D29-8778-2BC2E0C33BC7}" type="slidenum">
              <a:rPr lang="ru-RU" smtClean="0"/>
              <a:t>‹#›</a:t>
            </a:fld>
            <a:endParaRPr lang="ru-RU"/>
          </a:p>
        </p:txBody>
      </p:sp>
    </p:spTree>
    <p:extLst>
      <p:ext uri="{BB962C8B-B14F-4D97-AF65-F5344CB8AC3E}">
        <p14:creationId xmlns:p14="http://schemas.microsoft.com/office/powerpoint/2010/main" val="684939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D5C11EB-D329-41AC-A27B-AABF4C979710}" type="datetimeFigureOut">
              <a:rPr lang="ru-RU" smtClean="0"/>
              <a:t>11.02.2021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B2F6E2-0908-4D29-8778-2BC2E0C33BC7}" type="slidenum">
              <a:rPr lang="ru-RU" smtClean="0"/>
              <a:t>‹#›</a:t>
            </a:fld>
            <a:endParaRPr lang="ru-RU"/>
          </a:p>
        </p:txBody>
      </p:sp>
    </p:spTree>
    <p:extLst>
      <p:ext uri="{BB962C8B-B14F-4D97-AF65-F5344CB8AC3E}">
        <p14:creationId xmlns:p14="http://schemas.microsoft.com/office/powerpoint/2010/main" val="2019530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D5C11EB-D329-41AC-A27B-AABF4C979710}" type="datetimeFigureOut">
              <a:rPr lang="ru-RU" smtClean="0"/>
              <a:t>11.02.2021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B2F6E2-0908-4D29-8778-2BC2E0C33BC7}" type="slidenum">
              <a:rPr lang="ru-RU" smtClean="0"/>
              <a:t>‹#›</a:t>
            </a:fld>
            <a:endParaRPr lang="ru-RU"/>
          </a:p>
        </p:txBody>
      </p:sp>
    </p:spTree>
    <p:extLst>
      <p:ext uri="{BB962C8B-B14F-4D97-AF65-F5344CB8AC3E}">
        <p14:creationId xmlns:p14="http://schemas.microsoft.com/office/powerpoint/2010/main" val="3061908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D5C11EB-D329-41AC-A27B-AABF4C979710}" type="datetimeFigureOut">
              <a:rPr lang="ru-RU" smtClean="0"/>
              <a:t>11.02.2021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3B2F6E2-0908-4D29-8778-2BC2E0C33BC7}" type="slidenum">
              <a:rPr lang="ru-RU" smtClean="0"/>
              <a:t>‹#›</a:t>
            </a:fld>
            <a:endParaRPr lang="ru-RU"/>
          </a:p>
        </p:txBody>
      </p:sp>
    </p:spTree>
    <p:extLst>
      <p:ext uri="{BB962C8B-B14F-4D97-AF65-F5344CB8AC3E}">
        <p14:creationId xmlns:p14="http://schemas.microsoft.com/office/powerpoint/2010/main" val="2614794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D5C11EB-D329-41AC-A27B-AABF4C979710}" type="datetimeFigureOut">
              <a:rPr lang="ru-RU" smtClean="0"/>
              <a:t>11.02.2021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3B2F6E2-0908-4D29-8778-2BC2E0C33BC7}" type="slidenum">
              <a:rPr lang="ru-RU" smtClean="0"/>
              <a:t>‹#›</a:t>
            </a:fld>
            <a:endParaRPr lang="ru-RU"/>
          </a:p>
        </p:txBody>
      </p:sp>
    </p:spTree>
    <p:extLst>
      <p:ext uri="{BB962C8B-B14F-4D97-AF65-F5344CB8AC3E}">
        <p14:creationId xmlns:p14="http://schemas.microsoft.com/office/powerpoint/2010/main" val="2951691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D5C11EB-D329-41AC-A27B-AABF4C979710}" type="datetimeFigureOut">
              <a:rPr lang="ru-RU" smtClean="0"/>
              <a:t>11.02.2021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3B2F6E2-0908-4D29-8778-2BC2E0C33BC7}" type="slidenum">
              <a:rPr lang="ru-RU" smtClean="0"/>
              <a:t>‹#›</a:t>
            </a:fld>
            <a:endParaRPr lang="ru-RU"/>
          </a:p>
        </p:txBody>
      </p:sp>
    </p:spTree>
    <p:extLst>
      <p:ext uri="{BB962C8B-B14F-4D97-AF65-F5344CB8AC3E}">
        <p14:creationId xmlns:p14="http://schemas.microsoft.com/office/powerpoint/2010/main" val="3477695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5C11EB-D329-41AC-A27B-AABF4C979710}" type="datetimeFigureOut">
              <a:rPr lang="ru-RU" smtClean="0"/>
              <a:t>11.02.2021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3B2F6E2-0908-4D29-8778-2BC2E0C33BC7}" type="slidenum">
              <a:rPr lang="ru-RU" smtClean="0"/>
              <a:t>‹#›</a:t>
            </a:fld>
            <a:endParaRPr lang="ru-RU"/>
          </a:p>
        </p:txBody>
      </p:sp>
    </p:spTree>
    <p:extLst>
      <p:ext uri="{BB962C8B-B14F-4D97-AF65-F5344CB8AC3E}">
        <p14:creationId xmlns:p14="http://schemas.microsoft.com/office/powerpoint/2010/main" val="414595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D5C11EB-D329-41AC-A27B-AABF4C979710}" type="datetimeFigureOut">
              <a:rPr lang="ru-RU" smtClean="0"/>
              <a:t>11.02.2021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3B2F6E2-0908-4D29-8778-2BC2E0C33BC7}" type="slidenum">
              <a:rPr lang="ru-RU" smtClean="0"/>
              <a:t>‹#›</a:t>
            </a:fld>
            <a:endParaRPr lang="ru-RU"/>
          </a:p>
        </p:txBody>
      </p:sp>
    </p:spTree>
    <p:extLst>
      <p:ext uri="{BB962C8B-B14F-4D97-AF65-F5344CB8AC3E}">
        <p14:creationId xmlns:p14="http://schemas.microsoft.com/office/powerpoint/2010/main" val="887639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D5C11EB-D329-41AC-A27B-AABF4C979710}" type="datetimeFigureOut">
              <a:rPr lang="ru-RU" smtClean="0"/>
              <a:t>11.02.2021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3B2F6E2-0908-4D29-8778-2BC2E0C33BC7}" type="slidenum">
              <a:rPr lang="ru-RU" smtClean="0"/>
              <a:t>‹#›</a:t>
            </a:fld>
            <a:endParaRPr lang="ru-RU"/>
          </a:p>
        </p:txBody>
      </p:sp>
    </p:spTree>
    <p:extLst>
      <p:ext uri="{BB962C8B-B14F-4D97-AF65-F5344CB8AC3E}">
        <p14:creationId xmlns:p14="http://schemas.microsoft.com/office/powerpoint/2010/main" val="1901716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C11EB-D329-41AC-A27B-AABF4C979710}" type="datetimeFigureOut">
              <a:rPr lang="ru-RU" smtClean="0"/>
              <a:t>11.02.2021</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2F6E2-0908-4D29-8778-2BC2E0C33BC7}" type="slidenum">
              <a:rPr lang="ru-RU" smtClean="0"/>
              <a:t>‹#›</a:t>
            </a:fld>
            <a:endParaRPr lang="ru-RU"/>
          </a:p>
        </p:txBody>
      </p:sp>
    </p:spTree>
    <p:extLst>
      <p:ext uri="{BB962C8B-B14F-4D97-AF65-F5344CB8AC3E}">
        <p14:creationId xmlns:p14="http://schemas.microsoft.com/office/powerpoint/2010/main" val="21690732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2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93034" y="-145143"/>
            <a:ext cx="9501246" cy="7141029"/>
          </a:xfrm>
          <a:prstGeom prst="rect">
            <a:avLst/>
          </a:prstGeom>
        </p:spPr>
      </p:pic>
      <p:sp>
        <p:nvSpPr>
          <p:cNvPr id="7" name="TextBox 6"/>
          <p:cNvSpPr txBox="1"/>
          <p:nvPr/>
        </p:nvSpPr>
        <p:spPr>
          <a:xfrm>
            <a:off x="0" y="508030"/>
            <a:ext cx="9144000" cy="646331"/>
          </a:xfrm>
          <a:prstGeom prst="rect">
            <a:avLst/>
          </a:prstGeom>
          <a:noFill/>
        </p:spPr>
        <p:txBody>
          <a:bodyPr wrap="square" rtlCol="0">
            <a:spAutoFit/>
          </a:bodyPr>
          <a:lstStyle/>
          <a:p>
            <a:pPr algn="ctr"/>
            <a:r>
              <a:rPr lang="ru-RU" dirty="0" smtClean="0">
                <a:latin typeface="Times New Roman" panose="02020603050405020304" pitchFamily="18" charset="0"/>
                <a:cs typeface="Times New Roman" panose="02020603050405020304" pitchFamily="18" charset="0"/>
              </a:rPr>
              <a:t>Министерство науки и высшего образования Российской Федерации</a:t>
            </a:r>
          </a:p>
          <a:p>
            <a:pPr algn="ctr"/>
            <a:r>
              <a:rPr lang="ru-RU" dirty="0" smtClean="0">
                <a:latin typeface="Times New Roman" panose="02020603050405020304" pitchFamily="18" charset="0"/>
                <a:cs typeface="Times New Roman" panose="02020603050405020304" pitchFamily="18" charset="0"/>
              </a:rPr>
              <a:t>ФГБОУ ВО Российский химико-технологический университет имени Д. И. Менделеева</a:t>
            </a:r>
            <a:r>
              <a:rPr lang="ru-RU" dirty="0" smtClean="0"/>
              <a:t> </a:t>
            </a:r>
            <a:endParaRPr lang="ru-RU" dirty="0"/>
          </a:p>
        </p:txBody>
      </p:sp>
      <p:sp>
        <p:nvSpPr>
          <p:cNvPr id="8" name="TextBox 7"/>
          <p:cNvSpPr txBox="1"/>
          <p:nvPr/>
        </p:nvSpPr>
        <p:spPr>
          <a:xfrm>
            <a:off x="1" y="1331476"/>
            <a:ext cx="9144000" cy="369332"/>
          </a:xfrm>
          <a:prstGeom prst="rect">
            <a:avLst/>
          </a:prstGeom>
          <a:noFill/>
        </p:spPr>
        <p:txBody>
          <a:bodyPr wrap="square" rtlCol="0">
            <a:spAutoFit/>
          </a:bodyPr>
          <a:lstStyle/>
          <a:p>
            <a:pPr algn="ctr"/>
            <a:r>
              <a:rPr lang="ru-RU" dirty="0" smtClean="0">
                <a:latin typeface="Times New Roman" panose="02020603050405020304" pitchFamily="18" charset="0"/>
                <a:cs typeface="Times New Roman" panose="02020603050405020304" pitchFamily="18" charset="0"/>
              </a:rPr>
              <a:t>Факультет технологии неорганических веществ и высокотемпературных материалов</a:t>
            </a:r>
            <a:endParaRPr lang="ru-RU" dirty="0">
              <a:latin typeface="Times New Roman" panose="02020603050405020304" pitchFamily="18" charset="0"/>
              <a:cs typeface="Times New Roman" panose="02020603050405020304" pitchFamily="18" charset="0"/>
            </a:endParaRPr>
          </a:p>
        </p:txBody>
      </p:sp>
      <p:sp>
        <p:nvSpPr>
          <p:cNvPr id="9" name="TextBox 8"/>
          <p:cNvSpPr txBox="1"/>
          <p:nvPr/>
        </p:nvSpPr>
        <p:spPr>
          <a:xfrm>
            <a:off x="1" y="1907540"/>
            <a:ext cx="9143999" cy="369332"/>
          </a:xfrm>
          <a:prstGeom prst="rect">
            <a:avLst/>
          </a:prstGeom>
          <a:noFill/>
        </p:spPr>
        <p:txBody>
          <a:bodyPr wrap="square" rtlCol="0">
            <a:spAutoFit/>
          </a:bodyPr>
          <a:lstStyle/>
          <a:p>
            <a:pPr algn="ctr"/>
            <a:r>
              <a:rPr lang="ru-RU" dirty="0" smtClean="0">
                <a:latin typeface="Times New Roman" panose="02020603050405020304" pitchFamily="18" charset="0"/>
                <a:cs typeface="Times New Roman" panose="02020603050405020304" pitchFamily="18" charset="0"/>
              </a:rPr>
              <a:t>Кафедра химической технологии керамики и огнеупоров</a:t>
            </a:r>
            <a:endParaRPr lang="ru-RU" dirty="0">
              <a:latin typeface="Times New Roman" panose="02020603050405020304" pitchFamily="18" charset="0"/>
              <a:cs typeface="Times New Roman" panose="02020603050405020304" pitchFamily="18" charset="0"/>
            </a:endParaRPr>
          </a:p>
        </p:txBody>
      </p:sp>
      <p:sp>
        <p:nvSpPr>
          <p:cNvPr id="10" name="Заголовок 1"/>
          <p:cNvSpPr>
            <a:spLocks noGrp="1"/>
          </p:cNvSpPr>
          <p:nvPr>
            <p:ph type="ctrTitle"/>
          </p:nvPr>
        </p:nvSpPr>
        <p:spPr>
          <a:xfrm>
            <a:off x="2412" y="3437108"/>
            <a:ext cx="9144000" cy="608431"/>
          </a:xfrm>
        </p:spPr>
        <p:txBody>
          <a:bodyPr>
            <a:normAutofit fontScale="90000"/>
          </a:bodyPr>
          <a:lstStyle/>
          <a:p>
            <a:r>
              <a:rPr lang="ru-RU" sz="3600" dirty="0" smtClean="0">
                <a:latin typeface="Times New Roman" panose="02020603050405020304" pitchFamily="18" charset="0"/>
                <a:cs typeface="Times New Roman" panose="02020603050405020304" pitchFamily="18" charset="0"/>
              </a:rPr>
              <a:t>«Деформационно-механические свойства керамики. Прочность.»</a:t>
            </a:r>
            <a:endParaRPr lang="ru-RU" sz="36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4139952" y="6309320"/>
            <a:ext cx="1505733" cy="369332"/>
          </a:xfrm>
          <a:prstGeom prst="rect">
            <a:avLst/>
          </a:prstGeom>
          <a:noFill/>
        </p:spPr>
        <p:txBody>
          <a:bodyPr wrap="none" rtlCol="0">
            <a:spAutoFit/>
          </a:bodyPr>
          <a:lstStyle/>
          <a:p>
            <a:r>
              <a:rPr lang="ru-RU" dirty="0" smtClean="0">
                <a:latin typeface="Times New Roman" panose="02020603050405020304" pitchFamily="18" charset="0"/>
                <a:cs typeface="Times New Roman" panose="02020603050405020304" pitchFamily="18" charset="0"/>
              </a:rPr>
              <a:t>Москва, 2021</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9482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10</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Кратковременная прочность</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2" name="TextBox 1"/>
          <p:cNvSpPr txBox="1"/>
          <p:nvPr/>
        </p:nvSpPr>
        <p:spPr>
          <a:xfrm>
            <a:off x="595085" y="1745059"/>
            <a:ext cx="7852839" cy="3693319"/>
          </a:xfrm>
          <a:prstGeom prst="rect">
            <a:avLst/>
          </a:prstGeom>
          <a:noFill/>
        </p:spPr>
        <p:txBody>
          <a:bodyPr wrap="square" rtlCol="0">
            <a:spAutoFit/>
          </a:bodyPr>
          <a:lstStyle/>
          <a:p>
            <a:r>
              <a:rPr lang="ru-RU" sz="2400" dirty="0" smtClean="0">
                <a:latin typeface="Times New Roman" panose="02020603050405020304" pitchFamily="18" charset="0"/>
                <a:cs typeface="Times New Roman" panose="02020603050405020304" pitchFamily="18" charset="0"/>
              </a:rPr>
              <a:t>	Зависит от ряда факторов: </a:t>
            </a:r>
          </a:p>
          <a:p>
            <a:pPr marL="285750" indent="-285750">
              <a:buFontTx/>
              <a:buChar char="-"/>
            </a:pPr>
            <a:r>
              <a:rPr lang="ru-RU" sz="2400" dirty="0" smtClean="0">
                <a:latin typeface="Times New Roman" panose="02020603050405020304" pitchFamily="18" charset="0"/>
                <a:cs typeface="Times New Roman" panose="02020603050405020304" pitchFamily="18" charset="0"/>
              </a:rPr>
              <a:t>Формы;</a:t>
            </a:r>
          </a:p>
          <a:p>
            <a:pPr marL="285750" indent="-285750">
              <a:buFontTx/>
              <a:buChar char="-"/>
            </a:pPr>
            <a:r>
              <a:rPr lang="ru-RU" sz="2400" dirty="0" smtClean="0">
                <a:latin typeface="Times New Roman" panose="02020603050405020304" pitchFamily="18" charset="0"/>
                <a:cs typeface="Times New Roman" panose="02020603050405020304" pitchFamily="18" charset="0"/>
              </a:rPr>
              <a:t>Размера;</a:t>
            </a:r>
          </a:p>
          <a:p>
            <a:pPr marL="285750" indent="-285750">
              <a:buFontTx/>
              <a:buChar char="-"/>
            </a:pPr>
            <a:r>
              <a:rPr lang="ru-RU" sz="2400" dirty="0" smtClean="0">
                <a:latin typeface="Times New Roman" panose="02020603050405020304" pitchFamily="18" charset="0"/>
                <a:cs typeface="Times New Roman" panose="02020603050405020304" pitchFamily="18" charset="0"/>
              </a:rPr>
              <a:t>Ориентации и положения лимитирующего прочность дефекта;</a:t>
            </a:r>
          </a:p>
          <a:p>
            <a:pPr marL="285750" indent="-285750">
              <a:buFontTx/>
              <a:buChar char="-"/>
            </a:pPr>
            <a:r>
              <a:rPr lang="ru-RU" sz="2400" dirty="0" smtClean="0">
                <a:latin typeface="Times New Roman" panose="02020603050405020304" pitchFamily="18" charset="0"/>
                <a:cs typeface="Times New Roman" panose="02020603050405020304" pitchFamily="18" charset="0"/>
              </a:rPr>
              <a:t>Сопротивления распространению трещины под действием нагрузки (от вязкого разрушения);</a:t>
            </a:r>
          </a:p>
          <a:p>
            <a:pPr marL="285750" indent="-285750">
              <a:buFontTx/>
              <a:buChar char="-"/>
            </a:pPr>
            <a:r>
              <a:rPr lang="ru-RU" sz="2400" dirty="0" smtClean="0">
                <a:latin typeface="Times New Roman" panose="02020603050405020304" pitchFamily="18" charset="0"/>
                <a:cs typeface="Times New Roman" panose="02020603050405020304" pitchFamily="18" charset="0"/>
              </a:rPr>
              <a:t>Жесткости материала (модуля упругости);</a:t>
            </a:r>
          </a:p>
          <a:p>
            <a:pPr marL="285750" indent="-285750">
              <a:buFontTx/>
              <a:buChar char="-"/>
            </a:pPr>
            <a:r>
              <a:rPr lang="ru-RU" sz="2400" dirty="0" smtClean="0">
                <a:latin typeface="Times New Roman" panose="02020603050405020304" pitchFamily="18" charset="0"/>
                <a:cs typeface="Times New Roman" panose="02020603050405020304" pitchFamily="18" charset="0"/>
              </a:rPr>
              <a:t>Методики определения прочности.</a:t>
            </a:r>
          </a:p>
          <a:p>
            <a:pPr marL="285750" indent="-285750">
              <a:buFontTx/>
              <a:buChar char="-"/>
            </a:pPr>
            <a:endParaRPr lang="ru-RU" dirty="0"/>
          </a:p>
        </p:txBody>
      </p:sp>
    </p:spTree>
    <p:extLst>
      <p:ext uri="{BB962C8B-B14F-4D97-AF65-F5344CB8AC3E}">
        <p14:creationId xmlns:p14="http://schemas.microsoft.com/office/powerpoint/2010/main" val="2652721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11</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Измерение прочности</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2" name="TextBox 1"/>
          <p:cNvSpPr txBox="1"/>
          <p:nvPr/>
        </p:nvSpPr>
        <p:spPr>
          <a:xfrm>
            <a:off x="595086" y="1657019"/>
            <a:ext cx="7852839" cy="4524315"/>
          </a:xfrm>
          <a:prstGeom prst="rect">
            <a:avLst/>
          </a:prstGeom>
          <a:noFill/>
        </p:spPr>
        <p:txBody>
          <a:bodyPr wrap="square" rtlCol="0">
            <a:spAutoFit/>
          </a:bodyPr>
          <a:lstStyle/>
          <a:p>
            <a:pPr algn="just"/>
            <a:r>
              <a:rPr lang="ru-RU" sz="2400" dirty="0" smtClean="0">
                <a:latin typeface="Times New Roman" panose="02020603050405020304" pitchFamily="18" charset="0"/>
                <a:cs typeface="Times New Roman" panose="02020603050405020304" pitchFamily="18" charset="0"/>
              </a:rPr>
              <a:t>	Практически измеренная прочность керамики контролируется присутствующими в ней дефектами: внутренними, такими как поры, частицы второй фазы, дефекты формования, напряжения из-за анизотропии теплового расширения, аномально выросшие зерна, и поверхностными, такими как шероховатость, повреждения от механической обработки и другие.</a:t>
            </a:r>
          </a:p>
          <a:p>
            <a:pPr algn="just"/>
            <a:endParaRPr lang="ru-RU" sz="2400" dirty="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	Кроме того, прочность керамики зависит от объема испытуемого образца – чем он больше, тем больше и лимитирующих прочность дефектов, а также среды и продолжительности нагружения при испытании.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92871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12</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Измерение прочности</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2" name="TextBox 1"/>
          <p:cNvSpPr txBox="1"/>
          <p:nvPr/>
        </p:nvSpPr>
        <p:spPr>
          <a:xfrm>
            <a:off x="496572" y="1485865"/>
            <a:ext cx="7852839" cy="4770537"/>
          </a:xfrm>
          <a:prstGeom prst="rect">
            <a:avLst/>
          </a:prstGeom>
          <a:noFill/>
        </p:spPr>
        <p:txBody>
          <a:bodyPr wrap="square" rtlCol="0">
            <a:spAutoFit/>
          </a:bodyPr>
          <a:lstStyle/>
          <a:p>
            <a:pPr algn="just"/>
            <a:r>
              <a:rPr lang="ru-RU" sz="2400" dirty="0" smtClean="0">
                <a:latin typeface="Times New Roman" panose="02020603050405020304" pitchFamily="18" charset="0"/>
                <a:cs typeface="Times New Roman" panose="02020603050405020304" pitchFamily="18" charset="0"/>
              </a:rPr>
              <a:t>	Для конкретного определения прочности, учитывающего все многообразие влияющих факторов, необходимо использовать статистический метод предсказания безопасного уровня напряжений керамического материала.</a:t>
            </a:r>
          </a:p>
          <a:p>
            <a:pPr algn="just"/>
            <a:endParaRPr lang="ru-RU" sz="2400" dirty="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	Среднюю измеренную величину прочности рассчитывают по выражению:</a:t>
            </a:r>
          </a:p>
          <a:p>
            <a:pPr algn="just"/>
            <a:endParaRPr lang="ru-RU" sz="2400" dirty="0" smtClean="0">
              <a:latin typeface="Times New Roman" panose="02020603050405020304" pitchFamily="18" charset="0"/>
              <a:cs typeface="Times New Roman" panose="02020603050405020304" pitchFamily="18" charset="0"/>
            </a:endParaRPr>
          </a:p>
          <a:p>
            <a:pPr algn="ctr"/>
            <a:r>
              <a:rPr lang="el-GR" sz="2400" dirty="0" smtClean="0">
                <a:latin typeface="Times New Roman" panose="02020603050405020304" pitchFamily="18" charset="0"/>
                <a:cs typeface="Times New Roman" panose="02020603050405020304" pitchFamily="18" charset="0"/>
              </a:rPr>
              <a:t>σ</a:t>
            </a:r>
            <a:r>
              <a:rPr lang="ru-RU" sz="2400" baseline="30000" dirty="0" smtClean="0">
                <a:latin typeface="Times New Roman" panose="02020603050405020304" pitchFamily="18" charset="0"/>
                <a:cs typeface="Times New Roman" panose="02020603050405020304" pitchFamily="18" charset="0"/>
              </a:rPr>
              <a:t>ср</a:t>
            </a:r>
            <a:r>
              <a:rPr lang="ru-RU" sz="2400" dirty="0" smtClean="0">
                <a:latin typeface="Times New Roman" panose="02020603050405020304" pitchFamily="18" charset="0"/>
                <a:cs typeface="Times New Roman" panose="02020603050405020304" pitchFamily="18" charset="0"/>
              </a:rPr>
              <a:t> = (1/2)</a:t>
            </a:r>
            <a:r>
              <a:rPr lang="ru-RU" sz="2400" baseline="30000" dirty="0" smtClean="0">
                <a:latin typeface="Times New Roman" panose="02020603050405020304" pitchFamily="18" charset="0"/>
                <a:cs typeface="Times New Roman" panose="02020603050405020304" pitchFamily="18" charset="0"/>
              </a:rPr>
              <a:t>1/</a:t>
            </a:r>
            <a:r>
              <a:rPr lang="en-US" sz="2400" baseline="30000" dirty="0" smtClean="0">
                <a:latin typeface="Times New Roman" panose="02020603050405020304" pitchFamily="18" charset="0"/>
                <a:cs typeface="Times New Roman" panose="02020603050405020304" pitchFamily="18" charset="0"/>
              </a:rPr>
              <a:t>m</a:t>
            </a:r>
            <a:r>
              <a:rPr lang="el-GR" sz="2400" baseline="30000" dirty="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σ</a:t>
            </a:r>
            <a:r>
              <a:rPr lang="ru-RU" sz="2400" baseline="-25000" dirty="0" smtClean="0">
                <a:latin typeface="Times New Roman" panose="02020603050405020304" pitchFamily="18" charset="0"/>
                <a:cs typeface="Times New Roman" panose="02020603050405020304" pitchFamily="18" charset="0"/>
              </a:rPr>
              <a:t>0</a:t>
            </a:r>
          </a:p>
          <a:p>
            <a:pPr algn="just"/>
            <a:endParaRPr lang="ru-RU" sz="2400" baseline="-25000" dirty="0" smtClean="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Это и есть величина, которую в литературе представляют как прочность материала.</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1805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13</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Прочности материалов</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graphicFrame>
        <p:nvGraphicFramePr>
          <p:cNvPr id="4" name="Таблица 3"/>
          <p:cNvGraphicFramePr>
            <a:graphicFrameLocks noGrp="1"/>
          </p:cNvGraphicFramePr>
          <p:nvPr>
            <p:extLst>
              <p:ext uri="{D42A27DB-BD31-4B8C-83A1-F6EECF244321}">
                <p14:modId xmlns:p14="http://schemas.microsoft.com/office/powerpoint/2010/main" val="2184583539"/>
              </p:ext>
            </p:extLst>
          </p:nvPr>
        </p:nvGraphicFramePr>
        <p:xfrm>
          <a:off x="713439" y="1465943"/>
          <a:ext cx="7722211" cy="4688801"/>
        </p:xfrm>
        <a:graphic>
          <a:graphicData uri="http://schemas.openxmlformats.org/drawingml/2006/table">
            <a:tbl>
              <a:tblPr firstRow="1" bandRow="1">
                <a:tableStyleId>{F2DE63D5-997A-4646-A377-4702673A728D}</a:tableStyleId>
              </a:tblPr>
              <a:tblGrid>
                <a:gridCol w="4207219"/>
                <a:gridCol w="3514992"/>
              </a:tblGrid>
              <a:tr h="391121">
                <a:tc>
                  <a:txBody>
                    <a:bodyPr/>
                    <a:lstStyle/>
                    <a:p>
                      <a:pPr algn="ctr"/>
                      <a:r>
                        <a:rPr lang="ru-RU" dirty="0" smtClean="0"/>
                        <a:t>Вид керамики</a:t>
                      </a:r>
                      <a:endParaRPr lang="ru-RU" dirty="0"/>
                    </a:p>
                  </a:txBody>
                  <a:tcPr/>
                </a:tc>
                <a:tc>
                  <a:txBody>
                    <a:bodyPr/>
                    <a:lstStyle/>
                    <a:p>
                      <a:pPr algn="ctr"/>
                      <a:r>
                        <a:rPr lang="ru-RU" dirty="0" smtClean="0"/>
                        <a:t>Предел прочности при</a:t>
                      </a:r>
                      <a:r>
                        <a:rPr lang="ru-RU" baseline="0" dirty="0" smtClean="0"/>
                        <a:t> изгибе</a:t>
                      </a:r>
                      <a:endParaRPr lang="ru-RU" dirty="0"/>
                    </a:p>
                  </a:txBody>
                  <a:tcPr/>
                </a:tc>
              </a:tr>
              <a:tr h="342232">
                <a:tc>
                  <a:txBody>
                    <a:bodyPr/>
                    <a:lstStyle/>
                    <a:p>
                      <a:r>
                        <a:rPr lang="ru-RU" dirty="0" smtClean="0"/>
                        <a:t>Нитрид кремния ГП*</a:t>
                      </a:r>
                      <a:endParaRPr lang="ru-RU" dirty="0"/>
                    </a:p>
                  </a:txBody>
                  <a:tcPr/>
                </a:tc>
                <a:tc>
                  <a:txBody>
                    <a:bodyPr/>
                    <a:lstStyle/>
                    <a:p>
                      <a:r>
                        <a:rPr lang="ru-RU" dirty="0" smtClean="0"/>
                        <a:t>1000-1200</a:t>
                      </a:r>
                      <a:endParaRPr lang="ru-RU" dirty="0"/>
                    </a:p>
                  </a:txBody>
                  <a:tcPr/>
                </a:tc>
              </a:tr>
              <a:tr h="342232">
                <a:tc>
                  <a:txBody>
                    <a:bodyPr/>
                    <a:lstStyle/>
                    <a:p>
                      <a:r>
                        <a:rPr lang="ru-RU" dirty="0" smtClean="0"/>
                        <a:t>Карбид кремния ГП</a:t>
                      </a:r>
                      <a:endParaRPr lang="ru-RU" dirty="0"/>
                    </a:p>
                  </a:txBody>
                  <a:tcPr/>
                </a:tc>
                <a:tc>
                  <a:txBody>
                    <a:bodyPr/>
                    <a:lstStyle/>
                    <a:p>
                      <a:r>
                        <a:rPr lang="ru-RU" dirty="0" smtClean="0"/>
                        <a:t>800-1100</a:t>
                      </a:r>
                      <a:endParaRPr lang="ru-RU" dirty="0"/>
                    </a:p>
                  </a:txBody>
                  <a:tcPr/>
                </a:tc>
              </a:tr>
              <a:tr h="342232">
                <a:tc>
                  <a:txBody>
                    <a:bodyPr/>
                    <a:lstStyle/>
                    <a:p>
                      <a:r>
                        <a:rPr lang="ru-RU" dirty="0" smtClean="0"/>
                        <a:t>Нитрид кремния РС**</a:t>
                      </a:r>
                    </a:p>
                  </a:txBody>
                  <a:tcPr/>
                </a:tc>
                <a:tc>
                  <a:txBody>
                    <a:bodyPr/>
                    <a:lstStyle/>
                    <a:p>
                      <a:r>
                        <a:rPr lang="ru-RU" dirty="0" smtClean="0"/>
                        <a:t>350-480</a:t>
                      </a:r>
                      <a:endParaRPr lang="ru-RU" dirty="0"/>
                    </a:p>
                  </a:txBody>
                  <a:tcPr/>
                </a:tc>
              </a:tr>
              <a:tr h="342232">
                <a:tc>
                  <a:txBody>
                    <a:bodyPr/>
                    <a:lstStyle/>
                    <a:p>
                      <a:r>
                        <a:rPr lang="ru-RU" dirty="0" smtClean="0"/>
                        <a:t>Карбид кремния РС</a:t>
                      </a:r>
                      <a:endParaRPr lang="ru-RU" dirty="0"/>
                    </a:p>
                  </a:txBody>
                  <a:tcPr/>
                </a:tc>
                <a:tc>
                  <a:txBody>
                    <a:bodyPr/>
                    <a:lstStyle/>
                    <a:p>
                      <a:r>
                        <a:rPr lang="ru-RU" dirty="0" smtClean="0"/>
                        <a:t>300-420</a:t>
                      </a:r>
                      <a:endParaRPr lang="ru-RU" dirty="0"/>
                    </a:p>
                  </a:txBody>
                  <a:tcPr/>
                </a:tc>
              </a:tr>
              <a:tr h="598905">
                <a:tc>
                  <a:txBody>
                    <a:bodyPr/>
                    <a:lstStyle/>
                    <a:p>
                      <a:pPr algn="l"/>
                      <a:r>
                        <a:rPr lang="ru-RU" dirty="0" smtClean="0"/>
                        <a:t>Частичн</a:t>
                      </a:r>
                      <a:r>
                        <a:rPr lang="ru-RU" baseline="0" dirty="0" smtClean="0"/>
                        <a:t>о стабилизированный диоксид циркония</a:t>
                      </a:r>
                      <a:endParaRPr lang="ru-RU" dirty="0"/>
                    </a:p>
                  </a:txBody>
                  <a:tcPr/>
                </a:tc>
                <a:tc>
                  <a:txBody>
                    <a:bodyPr/>
                    <a:lstStyle/>
                    <a:p>
                      <a:r>
                        <a:rPr lang="ru-RU" dirty="0" smtClean="0"/>
                        <a:t>До 1500</a:t>
                      </a:r>
                      <a:endParaRPr lang="ru-RU" dirty="0"/>
                    </a:p>
                  </a:txBody>
                  <a:tcPr/>
                </a:tc>
              </a:tr>
              <a:tr h="342232">
                <a:tc>
                  <a:txBody>
                    <a:bodyPr/>
                    <a:lstStyle/>
                    <a:p>
                      <a:r>
                        <a:rPr lang="ru-RU" dirty="0" err="1" smtClean="0"/>
                        <a:t>Ситралон</a:t>
                      </a:r>
                      <a:r>
                        <a:rPr lang="ru-RU" dirty="0" smtClean="0"/>
                        <a:t> </a:t>
                      </a:r>
                      <a:endParaRPr lang="ru-RU" dirty="0"/>
                    </a:p>
                  </a:txBody>
                  <a:tcPr/>
                </a:tc>
                <a:tc>
                  <a:txBody>
                    <a:bodyPr/>
                    <a:lstStyle/>
                    <a:p>
                      <a:r>
                        <a:rPr lang="ru-RU" dirty="0" smtClean="0"/>
                        <a:t>1200</a:t>
                      </a:r>
                      <a:endParaRPr lang="ru-RU" dirty="0"/>
                    </a:p>
                  </a:txBody>
                  <a:tcPr/>
                </a:tc>
              </a:tr>
              <a:tr h="342232">
                <a:tc>
                  <a:txBody>
                    <a:bodyPr/>
                    <a:lstStyle/>
                    <a:p>
                      <a:r>
                        <a:rPr lang="ru-RU" dirty="0" smtClean="0"/>
                        <a:t>Корунд чистый</a:t>
                      </a:r>
                      <a:endParaRPr lang="ru-RU" dirty="0"/>
                    </a:p>
                  </a:txBody>
                  <a:tcPr/>
                </a:tc>
                <a:tc>
                  <a:txBody>
                    <a:bodyPr/>
                    <a:lstStyle/>
                    <a:p>
                      <a:r>
                        <a:rPr lang="ru-RU" dirty="0" smtClean="0"/>
                        <a:t>210-450</a:t>
                      </a:r>
                      <a:endParaRPr lang="ru-RU" dirty="0"/>
                    </a:p>
                  </a:txBody>
                  <a:tcPr/>
                </a:tc>
              </a:tr>
              <a:tr h="342232">
                <a:tc>
                  <a:txBody>
                    <a:bodyPr/>
                    <a:lstStyle/>
                    <a:p>
                      <a:r>
                        <a:rPr lang="ru-RU" dirty="0" smtClean="0"/>
                        <a:t>Корунд с добавкой </a:t>
                      </a:r>
                      <a:r>
                        <a:rPr lang="en-US" dirty="0" err="1" smtClean="0"/>
                        <a:t>ZrO</a:t>
                      </a:r>
                      <a:r>
                        <a:rPr lang="ru-RU" baseline="-25000" dirty="0" smtClean="0"/>
                        <a:t>2</a:t>
                      </a:r>
                      <a:endParaRPr lang="ru-RU" baseline="-25000" dirty="0"/>
                    </a:p>
                  </a:txBody>
                  <a:tcPr/>
                </a:tc>
                <a:tc>
                  <a:txBody>
                    <a:bodyPr/>
                    <a:lstStyle/>
                    <a:p>
                      <a:r>
                        <a:rPr lang="ru-RU" dirty="0" smtClean="0"/>
                        <a:t>600-700</a:t>
                      </a:r>
                      <a:endParaRPr lang="ru-RU" dirty="0"/>
                    </a:p>
                  </a:txBody>
                  <a:tcPr/>
                </a:tc>
              </a:tr>
              <a:tr h="342232">
                <a:tc>
                  <a:txBody>
                    <a:bodyPr/>
                    <a:lstStyle/>
                    <a:p>
                      <a:r>
                        <a:rPr lang="ru-RU" dirty="0" smtClean="0"/>
                        <a:t>Шамотный огнеупор высокопрочный</a:t>
                      </a:r>
                      <a:endParaRPr lang="ru-RU" dirty="0"/>
                    </a:p>
                  </a:txBody>
                  <a:tcPr/>
                </a:tc>
                <a:tc>
                  <a:txBody>
                    <a:bodyPr/>
                    <a:lstStyle/>
                    <a:p>
                      <a:r>
                        <a:rPr lang="ru-RU" dirty="0" smtClean="0"/>
                        <a:t>7</a:t>
                      </a:r>
                      <a:endParaRPr lang="ru-RU" dirty="0"/>
                    </a:p>
                  </a:txBody>
                  <a:tcPr/>
                </a:tc>
              </a:tr>
              <a:tr h="342232">
                <a:tc>
                  <a:txBody>
                    <a:bodyPr/>
                    <a:lstStyle/>
                    <a:p>
                      <a:r>
                        <a:rPr lang="ru-RU" dirty="0" smtClean="0"/>
                        <a:t>Магнезитовый огнеупор </a:t>
                      </a:r>
                      <a:endParaRPr lang="ru-RU" dirty="0"/>
                    </a:p>
                  </a:txBody>
                  <a:tcPr/>
                </a:tc>
                <a:tc>
                  <a:txBody>
                    <a:bodyPr/>
                    <a:lstStyle/>
                    <a:p>
                      <a:r>
                        <a:rPr lang="ru-RU" dirty="0" smtClean="0"/>
                        <a:t>6</a:t>
                      </a:r>
                      <a:endParaRPr lang="ru-RU" dirty="0"/>
                    </a:p>
                  </a:txBody>
                  <a:tcPr/>
                </a:tc>
              </a:tr>
              <a:tr h="342232">
                <a:tc>
                  <a:txBody>
                    <a:bodyPr/>
                    <a:lstStyle/>
                    <a:p>
                      <a:r>
                        <a:rPr lang="ru-RU" dirty="0" smtClean="0"/>
                        <a:t>Боросиликатное стекло</a:t>
                      </a:r>
                      <a:r>
                        <a:rPr lang="ru-RU" baseline="0" dirty="0" smtClean="0"/>
                        <a:t> </a:t>
                      </a:r>
                      <a:endParaRPr lang="ru-RU" dirty="0"/>
                    </a:p>
                  </a:txBody>
                  <a:tcPr/>
                </a:tc>
                <a:tc>
                  <a:txBody>
                    <a:bodyPr/>
                    <a:lstStyle/>
                    <a:p>
                      <a:r>
                        <a:rPr lang="ru-RU" dirty="0" smtClean="0"/>
                        <a:t>70</a:t>
                      </a:r>
                      <a:endParaRPr lang="ru-RU" dirty="0"/>
                    </a:p>
                  </a:txBody>
                  <a:tcPr/>
                </a:tc>
              </a:tr>
            </a:tbl>
          </a:graphicData>
        </a:graphic>
      </p:graphicFrame>
      <p:sp>
        <p:nvSpPr>
          <p:cNvPr id="6" name="TextBox 5"/>
          <p:cNvSpPr txBox="1"/>
          <p:nvPr/>
        </p:nvSpPr>
        <p:spPr>
          <a:xfrm>
            <a:off x="1808368" y="6390305"/>
            <a:ext cx="6507487" cy="400110"/>
          </a:xfrm>
          <a:prstGeom prst="rect">
            <a:avLst/>
          </a:prstGeom>
          <a:noFill/>
        </p:spPr>
        <p:txBody>
          <a:bodyPr wrap="none" rtlCol="0">
            <a:spAutoFit/>
          </a:bodyPr>
          <a:lstStyle/>
          <a:p>
            <a:r>
              <a:rPr lang="ru-RU" sz="2000" dirty="0" smtClean="0"/>
              <a:t>*ГП – горячепрессованный; **РС - </a:t>
            </a:r>
            <a:r>
              <a:rPr lang="ru-RU" sz="2000" dirty="0" err="1" smtClean="0"/>
              <a:t>реакционноспеченный</a:t>
            </a:r>
            <a:endParaRPr lang="ru-RU" sz="2000" dirty="0"/>
          </a:p>
        </p:txBody>
      </p:sp>
      <p:cxnSp>
        <p:nvCxnSpPr>
          <p:cNvPr id="11" name="Прямая соединительная линия 10"/>
          <p:cNvCxnSpPr/>
          <p:nvPr/>
        </p:nvCxnSpPr>
        <p:spPr>
          <a:xfrm>
            <a:off x="4750552" y="1524000"/>
            <a:ext cx="0" cy="4569296"/>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9638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14</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Влияние пористости на прочность</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2" name="TextBox 1"/>
          <p:cNvSpPr txBox="1"/>
          <p:nvPr/>
        </p:nvSpPr>
        <p:spPr>
          <a:xfrm>
            <a:off x="595086" y="1745059"/>
            <a:ext cx="7852839" cy="1569660"/>
          </a:xfrm>
          <a:prstGeom prst="rect">
            <a:avLst/>
          </a:prstGeom>
          <a:noFill/>
        </p:spPr>
        <p:txBody>
          <a:bodyPr wrap="square" rtlCol="0">
            <a:spAutoFit/>
          </a:bodyPr>
          <a:lstStyle/>
          <a:p>
            <a:pPr algn="just"/>
            <a:r>
              <a:rPr lang="ru-RU" sz="2400" dirty="0" smtClean="0">
                <a:latin typeface="Times New Roman" panose="02020603050405020304" pitchFamily="18" charset="0"/>
                <a:cs typeface="Times New Roman" panose="02020603050405020304" pitchFamily="18" charset="0"/>
              </a:rPr>
              <a:t>		Для описания влияния на прочность пористости предложены многочисленные эмпирические зависимости. Наиболее известны приводимые далее уравнения </a:t>
            </a:r>
            <a:r>
              <a:rPr lang="ru-RU" sz="2400" dirty="0" err="1" smtClean="0">
                <a:latin typeface="Times New Roman" panose="02020603050405020304" pitchFamily="18" charset="0"/>
                <a:cs typeface="Times New Roman" panose="02020603050405020304" pitchFamily="18" charset="0"/>
              </a:rPr>
              <a:t>Бальшина</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Рышкевича</a:t>
            </a:r>
            <a:r>
              <a:rPr lang="ru-RU" sz="2400" dirty="0" smtClean="0">
                <a:latin typeface="Times New Roman" panose="02020603050405020304" pitchFamily="18" charset="0"/>
                <a:cs typeface="Times New Roman" panose="02020603050405020304" pitchFamily="18" charset="0"/>
              </a:rPr>
              <a:t> и </a:t>
            </a:r>
            <a:r>
              <a:rPr lang="ru-RU" sz="2400" dirty="0" err="1" smtClean="0">
                <a:latin typeface="Times New Roman" panose="02020603050405020304" pitchFamily="18" charset="0"/>
                <a:cs typeface="Times New Roman" panose="02020603050405020304" pitchFamily="18" charset="0"/>
              </a:rPr>
              <a:t>Вейла</a:t>
            </a:r>
            <a:r>
              <a:rPr lang="ru-RU" sz="2400" dirty="0" smtClean="0">
                <a:latin typeface="Times New Roman" panose="02020603050405020304" pitchFamily="18" charset="0"/>
                <a:cs typeface="Times New Roman" panose="02020603050405020304" pitchFamily="18" charset="0"/>
              </a:rPr>
              <a:t> соответственно.</a:t>
            </a:r>
            <a:endParaRPr lang="ru-RU" sz="2400" dirty="0">
              <a:latin typeface="Times New Roman" panose="02020603050405020304" pitchFamily="18" charset="0"/>
              <a:cs typeface="Times New Roman" panose="02020603050405020304" pitchFamily="18" charset="0"/>
            </a:endParaRPr>
          </a:p>
        </p:txBody>
      </p:sp>
      <p:pic>
        <p:nvPicPr>
          <p:cNvPr id="1024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1360" y="4040416"/>
            <a:ext cx="4438383" cy="1549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92706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15</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a:solidFill>
                  <a:schemeClr val="tx1"/>
                </a:solidFill>
                <a:latin typeface="Times New Roman" panose="02020603050405020304" pitchFamily="18" charset="0"/>
                <a:cs typeface="Times New Roman" panose="02020603050405020304" pitchFamily="18" charset="0"/>
              </a:rPr>
              <a:t>Влияние пористости на прочность</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2" name="TextBox 1"/>
          <p:cNvSpPr txBox="1"/>
          <p:nvPr/>
        </p:nvSpPr>
        <p:spPr>
          <a:xfrm>
            <a:off x="824131" y="5500916"/>
            <a:ext cx="7852839" cy="1015663"/>
          </a:xfrm>
          <a:prstGeom prst="rect">
            <a:avLst/>
          </a:prstGeom>
          <a:noFill/>
        </p:spPr>
        <p:txBody>
          <a:bodyPr wrap="square" rtlCol="0">
            <a:spAutoFit/>
          </a:bodyPr>
          <a:lstStyle/>
          <a:p>
            <a:pPr algn="ctr"/>
            <a:r>
              <a:rPr lang="ru-RU" sz="2000" dirty="0" smtClean="0">
                <a:latin typeface="Times New Roman" panose="02020603050405020304" pitchFamily="18" charset="0"/>
                <a:cs typeface="Times New Roman" panose="02020603050405020304" pitchFamily="18" charset="0"/>
              </a:rPr>
              <a:t> Зависимость прочности от пористости по уравнениям: а – </a:t>
            </a:r>
            <a:r>
              <a:rPr lang="ru-RU" sz="2000" dirty="0" err="1" smtClean="0">
                <a:latin typeface="Times New Roman" panose="02020603050405020304" pitchFamily="18" charset="0"/>
                <a:cs typeface="Times New Roman" panose="02020603050405020304" pitchFamily="18" charset="0"/>
              </a:rPr>
              <a:t>Бальшина</a:t>
            </a:r>
            <a:r>
              <a:rPr lang="ru-RU" sz="2000" dirty="0" smtClean="0">
                <a:latin typeface="Times New Roman" panose="02020603050405020304" pitchFamily="18" charset="0"/>
                <a:cs typeface="Times New Roman" panose="02020603050405020304" pitchFamily="18" charset="0"/>
              </a:rPr>
              <a:t>, б – </a:t>
            </a:r>
            <a:r>
              <a:rPr lang="ru-RU" sz="2000" dirty="0" err="1" smtClean="0">
                <a:latin typeface="Times New Roman" panose="02020603050405020304" pitchFamily="18" charset="0"/>
                <a:cs typeface="Times New Roman" panose="02020603050405020304" pitchFamily="18" charset="0"/>
              </a:rPr>
              <a:t>Рышкевича</a:t>
            </a:r>
            <a:r>
              <a:rPr lang="ru-RU" sz="2000" dirty="0" smtClean="0">
                <a:latin typeface="Times New Roman" panose="02020603050405020304" pitchFamily="18" charset="0"/>
                <a:cs typeface="Times New Roman" panose="02020603050405020304" pitchFamily="18" charset="0"/>
              </a:rPr>
              <a:t>, в – </a:t>
            </a:r>
            <a:r>
              <a:rPr lang="ru-RU" sz="2000" dirty="0" err="1" smtClean="0">
                <a:latin typeface="Times New Roman" panose="02020603050405020304" pitchFamily="18" charset="0"/>
                <a:cs typeface="Times New Roman" panose="02020603050405020304" pitchFamily="18" charset="0"/>
              </a:rPr>
              <a:t>Вейла</a:t>
            </a:r>
            <a:r>
              <a:rPr lang="ru-RU"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n, m, a </a:t>
            </a:r>
            <a:r>
              <a:rPr lang="ru-RU" sz="2000" dirty="0" smtClean="0">
                <a:latin typeface="Times New Roman" panose="02020603050405020304" pitchFamily="18" charset="0"/>
                <a:cs typeface="Times New Roman" panose="02020603050405020304" pitchFamily="18" charset="0"/>
              </a:rPr>
              <a:t>– значения коэффициентов в уравнениях  </a:t>
            </a:r>
            <a:endParaRPr lang="ru-RU" sz="2000"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7738" y="1728686"/>
            <a:ext cx="6085624" cy="3456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0467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16</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Методы определения прочности</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2" name="TextBox 1"/>
          <p:cNvSpPr txBox="1"/>
          <p:nvPr/>
        </p:nvSpPr>
        <p:spPr>
          <a:xfrm>
            <a:off x="348348" y="2278738"/>
            <a:ext cx="7852839" cy="1200329"/>
          </a:xfrm>
          <a:prstGeom prst="rect">
            <a:avLst/>
          </a:prstGeom>
          <a:noFill/>
        </p:spPr>
        <p:txBody>
          <a:bodyPr wrap="square" rtlCol="0">
            <a:spAutoFit/>
          </a:bodyPr>
          <a:lstStyle/>
          <a:p>
            <a:pPr marL="342900" indent="-342900">
              <a:buAutoNum type="arabicPeriod"/>
            </a:pPr>
            <a:r>
              <a:rPr lang="ru-RU" sz="2400" dirty="0" smtClean="0">
                <a:latin typeface="Times New Roman" panose="02020603050405020304" pitchFamily="18" charset="0"/>
                <a:cs typeface="Times New Roman" panose="02020603050405020304" pitchFamily="18" charset="0"/>
              </a:rPr>
              <a:t>Предел прочности при сжатии</a:t>
            </a:r>
          </a:p>
          <a:p>
            <a:pPr marL="342900" indent="-342900">
              <a:buAutoNum type="arabicPeriod"/>
            </a:pPr>
            <a:r>
              <a:rPr lang="ru-RU" sz="2400" dirty="0" smtClean="0">
                <a:latin typeface="Times New Roman" panose="02020603050405020304" pitchFamily="18" charset="0"/>
                <a:cs typeface="Times New Roman" panose="02020603050405020304" pitchFamily="18" charset="0"/>
              </a:rPr>
              <a:t>Предел прочности при растяжении</a:t>
            </a:r>
          </a:p>
          <a:p>
            <a:pPr marL="342900" indent="-342900">
              <a:buAutoNum type="arabicPeriod"/>
            </a:pPr>
            <a:r>
              <a:rPr lang="ru-RU" sz="2400" dirty="0" smtClean="0">
                <a:latin typeface="Times New Roman" panose="02020603050405020304" pitchFamily="18" charset="0"/>
                <a:cs typeface="Times New Roman" panose="02020603050405020304" pitchFamily="18" charset="0"/>
              </a:rPr>
              <a:t>Предел прочности при изгибе</a:t>
            </a:r>
            <a:endParaRPr lang="ru-RU" sz="2400" dirty="0">
              <a:latin typeface="Times New Roman" panose="02020603050405020304" pitchFamily="18" charset="0"/>
              <a:cs typeface="Times New Roman" panose="02020603050405020304" pitchFamily="18" charset="0"/>
            </a:endParaRPr>
          </a:p>
        </p:txBody>
      </p:sp>
      <p:pic>
        <p:nvPicPr>
          <p:cNvPr id="512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0130" y="1745059"/>
            <a:ext cx="3266325" cy="38816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2207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17</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Предел прочности при сжатии</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2" name="TextBox 1"/>
          <p:cNvSpPr txBox="1"/>
          <p:nvPr/>
        </p:nvSpPr>
        <p:spPr>
          <a:xfrm>
            <a:off x="595086" y="1828804"/>
            <a:ext cx="7852839" cy="2308324"/>
          </a:xfrm>
          <a:prstGeom prst="rect">
            <a:avLst/>
          </a:prstGeom>
          <a:noFill/>
        </p:spPr>
        <p:txBody>
          <a:bodyPr wrap="square" rtlCol="0">
            <a:spAutoFit/>
          </a:bodyPr>
          <a:lstStyle/>
          <a:p>
            <a:pPr algn="just"/>
            <a:r>
              <a:rPr lang="ru-RU" sz="2400" dirty="0" smtClean="0">
                <a:latin typeface="Times New Roman" panose="02020603050405020304" pitchFamily="18" charset="0"/>
                <a:cs typeface="Times New Roman" panose="02020603050405020304" pitchFamily="18" charset="0"/>
              </a:rPr>
              <a:t>	Предел прочности при сжатии – это максимальное сжимающее напряжение, которое выдерживает образец до разрушения. Его определяют в соответствии с ГОСТами применительно к определенному виду изделий, например, для огнеупорных изделий по ГОСТу 4071-80, для стеновых материалов – по ГОСТу 8462-85.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1302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18</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Предел прочности при сжатии</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2" name="TextBox 1"/>
          <p:cNvSpPr txBox="1"/>
          <p:nvPr/>
        </p:nvSpPr>
        <p:spPr>
          <a:xfrm>
            <a:off x="595086" y="1524010"/>
            <a:ext cx="7852839" cy="4893647"/>
          </a:xfrm>
          <a:prstGeom prst="rect">
            <a:avLst/>
          </a:prstGeom>
          <a:noFill/>
        </p:spPr>
        <p:txBody>
          <a:bodyPr wrap="square" rtlCol="0">
            <a:spAutoFit/>
          </a:bodyPr>
          <a:lstStyle/>
          <a:p>
            <a:r>
              <a:rPr lang="ru-RU" sz="2000"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Необходимое оборудование и материалы: испытательный пресс, сферическая подставка, пластинки картона или другого прокладочного материала, штангенциркуль, ветошь, испытуемые образцы.</a:t>
            </a:r>
          </a:p>
          <a:p>
            <a:r>
              <a:rPr lang="ru-RU" sz="2400" dirty="0" smtClean="0">
                <a:latin typeface="Times New Roman" panose="02020603050405020304" pitchFamily="18" charset="0"/>
                <a:cs typeface="Times New Roman" panose="02020603050405020304" pitchFamily="18" charset="0"/>
              </a:rPr>
              <a:t>	Для проведения испытаний отбирают образцы без видимых дефектов. Затем в верхней и нижней частях образца измеряют размеры сторон куба или диаметра цилиндра и определяют среднее сечение образца (м</a:t>
            </a:r>
            <a:r>
              <a:rPr lang="ru-RU" sz="2400" baseline="30000" dirty="0" smtClean="0">
                <a:latin typeface="Times New Roman" panose="02020603050405020304" pitchFamily="18" charset="0"/>
                <a:cs typeface="Times New Roman" panose="02020603050405020304" pitchFamily="18" charset="0"/>
              </a:rPr>
              <a:t>2</a:t>
            </a:r>
            <a:r>
              <a:rPr lang="ru-RU" sz="2400" dirty="0" smtClean="0">
                <a:latin typeface="Times New Roman" panose="02020603050405020304" pitchFamily="18" charset="0"/>
                <a:cs typeface="Times New Roman" panose="02020603050405020304" pitchFamily="18" charset="0"/>
              </a:rPr>
              <a:t>) по формуле:</a:t>
            </a:r>
          </a:p>
          <a:p>
            <a:endParaRPr lang="ru-RU" sz="2400" dirty="0" smtClean="0">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a:p>
            <a:r>
              <a:rPr lang="ru-RU" sz="2400" dirty="0" smtClean="0">
                <a:latin typeface="Times New Roman" panose="02020603050405020304" pitchFamily="18" charset="0"/>
                <a:cs typeface="Times New Roman" panose="02020603050405020304" pitchFamily="18" charset="0"/>
              </a:rPr>
              <a:t>Где </a:t>
            </a:r>
            <a:r>
              <a:rPr lang="en-US" sz="2400" dirty="0" smtClean="0">
                <a:latin typeface="Times New Roman" panose="02020603050405020304" pitchFamily="18" charset="0"/>
                <a:cs typeface="Times New Roman" panose="02020603050405020304" pitchFamily="18" charset="0"/>
              </a:rPr>
              <a:t>S</a:t>
            </a:r>
            <a:r>
              <a:rPr lang="ru-RU" sz="2400" baseline="-25000" dirty="0" smtClean="0">
                <a:latin typeface="Times New Roman" panose="02020603050405020304" pitchFamily="18" charset="0"/>
                <a:cs typeface="Times New Roman" panose="02020603050405020304" pitchFamily="18" charset="0"/>
              </a:rPr>
              <a:t>в</a:t>
            </a:r>
            <a:r>
              <a:rPr lang="ru-RU" sz="2400" dirty="0" smtClean="0">
                <a:latin typeface="Times New Roman" panose="02020603050405020304" pitchFamily="18" charset="0"/>
                <a:cs typeface="Times New Roman" panose="02020603050405020304" pitchFamily="18" charset="0"/>
              </a:rPr>
              <a:t> и </a:t>
            </a:r>
            <a:r>
              <a:rPr lang="en-US" sz="2400" dirty="0" smtClean="0">
                <a:latin typeface="Times New Roman" panose="02020603050405020304" pitchFamily="18" charset="0"/>
                <a:cs typeface="Times New Roman" panose="02020603050405020304" pitchFamily="18" charset="0"/>
              </a:rPr>
              <a:t>S</a:t>
            </a:r>
            <a:r>
              <a:rPr lang="ru-RU" sz="2400" baseline="-25000" dirty="0" smtClean="0">
                <a:latin typeface="Times New Roman" panose="02020603050405020304" pitchFamily="18" charset="0"/>
                <a:cs typeface="Times New Roman" panose="02020603050405020304" pitchFamily="18" charset="0"/>
              </a:rPr>
              <a:t>н</a:t>
            </a:r>
            <a:r>
              <a:rPr lang="ru-RU" sz="2400" dirty="0" smtClean="0">
                <a:latin typeface="Times New Roman" panose="02020603050405020304" pitchFamily="18" charset="0"/>
                <a:cs typeface="Times New Roman" panose="02020603050405020304" pitchFamily="18" charset="0"/>
              </a:rPr>
              <a:t> – площади соответственно верхнего и нижнего сечений.</a:t>
            </a:r>
            <a:endParaRPr lang="ru-RU" sz="2400" dirty="0">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4242" y="4729845"/>
            <a:ext cx="1814526" cy="9452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98969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19</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Предел прочности при сжатии</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2" name="TextBox 1"/>
          <p:cNvSpPr txBox="1"/>
          <p:nvPr/>
        </p:nvSpPr>
        <p:spPr>
          <a:xfrm>
            <a:off x="595086" y="1422412"/>
            <a:ext cx="7852839" cy="4524315"/>
          </a:xfrm>
          <a:prstGeom prst="rect">
            <a:avLst/>
          </a:prstGeom>
          <a:noFill/>
        </p:spPr>
        <p:txBody>
          <a:bodyPr wrap="square" rtlCol="0">
            <a:spAutoFit/>
          </a:bodyPr>
          <a:lstStyle/>
          <a:p>
            <a:pPr algn="just"/>
            <a:r>
              <a:rPr lang="ru-RU" sz="2400" dirty="0" smtClean="0">
                <a:latin typeface="Times New Roman" panose="02020603050405020304" pitchFamily="18" charset="0"/>
                <a:cs typeface="Times New Roman" panose="02020603050405020304" pitchFamily="18" charset="0"/>
              </a:rPr>
              <a:t>	Испытания проводят на прецизионных прессах или разрывных машинах. Испытуемый образец устанавливают на нижнюю плиту пресса. При подаче нагрузки необходимо соблюдать постоянную скорость нагружения вплоть до разрушения образца, момент которого по прибору фиксирует разрушающее напряжение.  	Разрушающее напряжение (Па) при сжатии:</a:t>
            </a:r>
          </a:p>
          <a:p>
            <a:pPr algn="just"/>
            <a:endParaRPr lang="ru-RU" sz="2400" dirty="0">
              <a:latin typeface="Times New Roman" panose="02020603050405020304" pitchFamily="18" charset="0"/>
              <a:cs typeface="Times New Roman" panose="02020603050405020304" pitchFamily="18" charset="0"/>
            </a:endParaRPr>
          </a:p>
          <a:p>
            <a:pPr algn="just"/>
            <a:endParaRPr lang="ru-RU" sz="2400" dirty="0">
              <a:latin typeface="Times New Roman" panose="02020603050405020304" pitchFamily="18" charset="0"/>
              <a:cs typeface="Times New Roman" panose="02020603050405020304" pitchFamily="18" charset="0"/>
            </a:endParaRPr>
          </a:p>
          <a:p>
            <a:pPr algn="just"/>
            <a:endParaRPr lang="ru-RU" sz="2400" dirty="0" smtClean="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Где </a:t>
            </a:r>
            <a:r>
              <a:rPr lang="en-US" sz="2400" dirty="0" smtClean="0">
                <a:latin typeface="Times New Roman" panose="02020603050405020304" pitchFamily="18" charset="0"/>
                <a:cs typeface="Times New Roman" panose="02020603050405020304" pitchFamily="18" charset="0"/>
              </a:rPr>
              <a:t>F – </a:t>
            </a:r>
            <a:r>
              <a:rPr lang="ru-RU" sz="2400" dirty="0" smtClean="0">
                <a:latin typeface="Times New Roman" panose="02020603050405020304" pitchFamily="18" charset="0"/>
                <a:cs typeface="Times New Roman" panose="02020603050405020304" pitchFamily="18" charset="0"/>
              </a:rPr>
              <a:t>разрушающее усилие, Р; </a:t>
            </a:r>
            <a:r>
              <a:rPr lang="en-US" sz="2400" dirty="0" smtClean="0">
                <a:latin typeface="Times New Roman" panose="02020603050405020304" pitchFamily="18" charset="0"/>
                <a:cs typeface="Times New Roman" panose="02020603050405020304" pitchFamily="18" charset="0"/>
              </a:rPr>
              <a:t>S</a:t>
            </a:r>
            <a:r>
              <a:rPr lang="ru-RU" sz="2400" dirty="0" smtClean="0">
                <a:latin typeface="Times New Roman" panose="02020603050405020304" pitchFamily="18" charset="0"/>
                <a:cs typeface="Times New Roman" panose="02020603050405020304" pitchFamily="18" charset="0"/>
              </a:rPr>
              <a:t> – среднее сечение образца, м</a:t>
            </a:r>
            <a:r>
              <a:rPr lang="ru-RU" sz="2400" baseline="30000" dirty="0" smtClean="0">
                <a:latin typeface="Times New Roman" panose="02020603050405020304" pitchFamily="18" charset="0"/>
                <a:cs typeface="Times New Roman" panose="02020603050405020304" pitchFamily="18" charset="0"/>
              </a:rPr>
              <a:t>2</a:t>
            </a:r>
            <a:endParaRPr lang="ru-RU" sz="2400" baseline="30000" dirty="0">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0437" y="4146984"/>
            <a:ext cx="1908215" cy="10683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5570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2</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Понятие прочности</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2" name="TextBox 1"/>
          <p:cNvSpPr txBox="1"/>
          <p:nvPr/>
        </p:nvSpPr>
        <p:spPr>
          <a:xfrm>
            <a:off x="595085" y="1788602"/>
            <a:ext cx="7852839" cy="3416320"/>
          </a:xfrm>
          <a:prstGeom prst="rect">
            <a:avLst/>
          </a:prstGeom>
          <a:noFill/>
        </p:spPr>
        <p:txBody>
          <a:bodyPr wrap="square" rtlCol="0">
            <a:spAutoFit/>
          </a:bodyPr>
          <a:lstStyle/>
          <a:p>
            <a:pPr algn="just"/>
            <a:r>
              <a:rPr lang="ru-RU" sz="2400" dirty="0" smtClean="0">
                <a:latin typeface="Times New Roman" panose="02020603050405020304" pitchFamily="18" charset="0"/>
                <a:cs typeface="Times New Roman" panose="02020603050405020304" pitchFamily="18" charset="0"/>
              </a:rPr>
              <a:t>	Прочность – это способность тела сопротивляться разрушению, а также необратимому изменению формы (пластической деформации) при действии внешних нагрузок.</a:t>
            </a:r>
          </a:p>
          <a:p>
            <a:pPr algn="just"/>
            <a:endParaRPr lang="ru-RU" sz="2400" dirty="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	Прочность обусловлена силами взаимодействия между атомами и ионами тела. Независимо от вида нагружения и наблюдаемой деформации наивысшей прочность характеризуются совершенные кристаллы.</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80267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20</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Предел прочности при растяжении</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2" name="TextBox 1"/>
          <p:cNvSpPr txBox="1"/>
          <p:nvPr/>
        </p:nvSpPr>
        <p:spPr>
          <a:xfrm>
            <a:off x="595086" y="1756234"/>
            <a:ext cx="7852839" cy="4524315"/>
          </a:xfrm>
          <a:prstGeom prst="rect">
            <a:avLst/>
          </a:prstGeom>
          <a:noFill/>
        </p:spPr>
        <p:txBody>
          <a:bodyPr wrap="square" rtlCol="0">
            <a:spAutoFit/>
          </a:bodyPr>
          <a:lstStyle/>
          <a:p>
            <a:r>
              <a:rPr lang="ru-RU" sz="2400" dirty="0" smtClean="0">
                <a:latin typeface="Times New Roman" panose="02020603050405020304" pitchFamily="18" charset="0"/>
                <a:cs typeface="Times New Roman" panose="02020603050405020304" pitchFamily="18" charset="0"/>
              </a:rPr>
              <a:t>	Предел прочности при растяжении – это наибольшее растягивающее усилие, которое выдерживает образец. Это свойство оценивают реже, чем пределы прочности при изгибе и сжатии, и только в тех случаях, когда изделия в условиях эксплуатации находятся преимущественно под действием растягивающего усилия, например, подвесные электрические изоляторы, лопатки турбин и т.п.</a:t>
            </a:r>
          </a:p>
          <a:p>
            <a:r>
              <a:rPr lang="ru-RU" sz="2400" dirty="0" smtClean="0">
                <a:latin typeface="Times New Roman" panose="02020603050405020304" pitchFamily="18" charset="0"/>
                <a:cs typeface="Times New Roman" panose="02020603050405020304" pitchFamily="18" charset="0"/>
              </a:rPr>
              <a:t>	Результаты испытания при растяжении зависят не только от условий получения изделий, но в более значительной мере, чем при испытании при сжатии и изгибе, от условий испытания, формы образца.</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00150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21</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Предел прочности при растяжении</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2" name="TextBox 1"/>
          <p:cNvSpPr txBox="1"/>
          <p:nvPr/>
        </p:nvSpPr>
        <p:spPr>
          <a:xfrm>
            <a:off x="595086" y="2017486"/>
            <a:ext cx="7852839" cy="3046988"/>
          </a:xfrm>
          <a:prstGeom prst="rect">
            <a:avLst/>
          </a:prstGeom>
          <a:noFill/>
        </p:spPr>
        <p:txBody>
          <a:bodyPr wrap="square" rtlCol="0">
            <a:spAutoFit/>
          </a:bodyPr>
          <a:lstStyle/>
          <a:p>
            <a:pPr algn="just"/>
            <a:r>
              <a:rPr lang="ru-RU" sz="2400" dirty="0" smtClean="0">
                <a:latin typeface="Times New Roman" panose="02020603050405020304" pitchFamily="18" charset="0"/>
                <a:cs typeface="Times New Roman" panose="02020603050405020304" pitchFamily="18" charset="0"/>
              </a:rPr>
              <a:t>	Оборудование и материалы: разрывная машина, штангенциркуль, образцы специальной формы. Образцы для испытаний на растяжение должны иметь на концах утолщения, с помощью которых их закрепляют в захватах разрывной машины. Образцы должны характеризоваться правильной геометрической формой, поэтому их обычно механической обработкой доводят до заданной точной формы прямоугольного либо круглого сечения.</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15207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22</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Предел прочности при растяжении</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2" name="TextBox 1"/>
          <p:cNvSpPr txBox="1"/>
          <p:nvPr/>
        </p:nvSpPr>
        <p:spPr>
          <a:xfrm>
            <a:off x="595086" y="2017486"/>
            <a:ext cx="7852839" cy="3785652"/>
          </a:xfrm>
          <a:prstGeom prst="rect">
            <a:avLst/>
          </a:prstGeom>
          <a:noFill/>
        </p:spPr>
        <p:txBody>
          <a:bodyPr wrap="square" rtlCol="0">
            <a:spAutoFit/>
          </a:bodyPr>
          <a:lstStyle/>
          <a:p>
            <a:pPr algn="just"/>
            <a:r>
              <a:rPr lang="ru-RU" sz="2400" dirty="0" smtClean="0">
                <a:latin typeface="Times New Roman" panose="02020603050405020304" pitchFamily="18" charset="0"/>
                <a:cs typeface="Times New Roman" panose="02020603050405020304" pitchFamily="18" charset="0"/>
              </a:rPr>
              <a:t>	Предел прочности при растяжении (Па) рассчитывают для образцов прямоугольного и круглого сечения по формулам</a:t>
            </a:r>
          </a:p>
          <a:p>
            <a:pPr algn="just"/>
            <a:endParaRPr lang="ru-RU" sz="2400" dirty="0">
              <a:latin typeface="Times New Roman" panose="02020603050405020304" pitchFamily="18" charset="0"/>
              <a:cs typeface="Times New Roman" panose="02020603050405020304" pitchFamily="18" charset="0"/>
            </a:endParaRPr>
          </a:p>
          <a:p>
            <a:pPr algn="just"/>
            <a:endParaRPr lang="ru-RU" sz="2400" dirty="0" smtClean="0">
              <a:latin typeface="Times New Roman" panose="02020603050405020304" pitchFamily="18" charset="0"/>
              <a:cs typeface="Times New Roman" panose="02020603050405020304" pitchFamily="18" charset="0"/>
            </a:endParaRPr>
          </a:p>
          <a:p>
            <a:pPr algn="just"/>
            <a:endParaRPr lang="ru-RU" sz="2400" dirty="0">
              <a:latin typeface="Times New Roman" panose="02020603050405020304" pitchFamily="18" charset="0"/>
              <a:cs typeface="Times New Roman" panose="02020603050405020304" pitchFamily="18" charset="0"/>
            </a:endParaRPr>
          </a:p>
          <a:p>
            <a:pPr algn="just"/>
            <a:endParaRPr lang="ru-RU" sz="2400" dirty="0" smtClean="0">
              <a:latin typeface="Times New Roman" panose="02020603050405020304" pitchFamily="18" charset="0"/>
              <a:cs typeface="Times New Roman" panose="02020603050405020304" pitchFamily="18" charset="0"/>
            </a:endParaRPr>
          </a:p>
          <a:p>
            <a:pPr algn="just"/>
            <a:endParaRPr lang="ru-RU" sz="2400" dirty="0" smtClean="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Где </a:t>
            </a:r>
            <a:r>
              <a:rPr lang="en-US" sz="2400" dirty="0" smtClean="0">
                <a:latin typeface="Times New Roman" panose="02020603050405020304" pitchFamily="18" charset="0"/>
                <a:cs typeface="Times New Roman" panose="02020603050405020304" pitchFamily="18" charset="0"/>
              </a:rPr>
              <a:t>F</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разрушающее усилие, Н; </a:t>
            </a:r>
            <a:r>
              <a:rPr lang="en-US" sz="2400" dirty="0" smtClean="0">
                <a:latin typeface="Times New Roman" panose="02020603050405020304" pitchFamily="18" charset="0"/>
                <a:cs typeface="Times New Roman" panose="02020603050405020304" pitchFamily="18" charset="0"/>
              </a:rPr>
              <a:t>d – </a:t>
            </a:r>
            <a:r>
              <a:rPr lang="ru-RU" sz="2400" dirty="0" smtClean="0">
                <a:latin typeface="Times New Roman" panose="02020603050405020304" pitchFamily="18" charset="0"/>
                <a:cs typeface="Times New Roman" panose="02020603050405020304" pitchFamily="18" charset="0"/>
              </a:rPr>
              <a:t>диаметр шейки образца, м; </a:t>
            </a:r>
            <a:r>
              <a:rPr lang="en-US" sz="2400" dirty="0" smtClean="0">
                <a:latin typeface="Times New Roman" panose="02020603050405020304" pitchFamily="18" charset="0"/>
                <a:cs typeface="Times New Roman" panose="02020603050405020304" pitchFamily="18" charset="0"/>
              </a:rPr>
              <a:t>a </a:t>
            </a:r>
            <a:r>
              <a:rPr lang="ru-RU" sz="2400" dirty="0" smtClean="0">
                <a:latin typeface="Times New Roman" panose="02020603050405020304" pitchFamily="18" charset="0"/>
                <a:cs typeface="Times New Roman" panose="02020603050405020304" pitchFamily="18" charset="0"/>
              </a:rPr>
              <a:t>и </a:t>
            </a:r>
            <a:r>
              <a:rPr lang="en-US" sz="2400" dirty="0" smtClean="0">
                <a:latin typeface="Times New Roman" panose="02020603050405020304" pitchFamily="18" charset="0"/>
                <a:cs typeface="Times New Roman" panose="02020603050405020304" pitchFamily="18" charset="0"/>
              </a:rPr>
              <a:t>b </a:t>
            </a:r>
            <a:r>
              <a:rPr lang="ru-RU" sz="2400" dirty="0" smtClean="0">
                <a:latin typeface="Times New Roman" panose="02020603050405020304" pitchFamily="18" charset="0"/>
                <a:cs typeface="Times New Roman" panose="02020603050405020304" pitchFamily="18" charset="0"/>
              </a:rPr>
              <a:t>– толщина и ширина шейки образца, м.</a:t>
            </a:r>
            <a:endParaRPr lang="ru-RU" sz="2400" dirty="0">
              <a:latin typeface="Times New Roman" panose="02020603050405020304" pitchFamily="18" charset="0"/>
              <a:cs typeface="Times New Roman" panose="02020603050405020304" pitchFamily="18" charset="0"/>
            </a:endParaRPr>
          </a:p>
        </p:txBody>
      </p:sp>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4086" y="3366416"/>
            <a:ext cx="4080917" cy="1605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63807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23</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Предел прочности при изгибе</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2" name="TextBox 1"/>
          <p:cNvSpPr txBox="1"/>
          <p:nvPr/>
        </p:nvSpPr>
        <p:spPr>
          <a:xfrm>
            <a:off x="595086" y="2017486"/>
            <a:ext cx="7852839" cy="3046988"/>
          </a:xfrm>
          <a:prstGeom prst="rect">
            <a:avLst/>
          </a:prstGeom>
          <a:noFill/>
        </p:spPr>
        <p:txBody>
          <a:bodyPr wrap="square" rtlCol="0">
            <a:spAutoFit/>
          </a:bodyPr>
          <a:lstStyle/>
          <a:p>
            <a:pPr algn="just"/>
            <a:r>
              <a:rPr lang="ru-RU" sz="2400" dirty="0" smtClean="0">
                <a:latin typeface="Times New Roman" panose="02020603050405020304" pitchFamily="18" charset="0"/>
                <a:cs typeface="Times New Roman" panose="02020603050405020304" pitchFamily="18" charset="0"/>
              </a:rPr>
              <a:t>	Предел прочности при изгибе – это максимальное изгибающее напряжение, которое выдерживает образец до разрушения. Изгибающее действие намного сложнее, чем сжимающее или растягивающее, поскольку в пределах сечения образца действуют и растягивающее (в нижних слоях), и сжимающее (в верхних слоях) напряжения. При этом максимальные напряжения возникают на верхней и нижней поверхностях образца.</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68408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24</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Предел прочности при изгибе</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2" name="TextBox 1"/>
          <p:cNvSpPr txBox="1"/>
          <p:nvPr/>
        </p:nvSpPr>
        <p:spPr>
          <a:xfrm>
            <a:off x="595086" y="2017486"/>
            <a:ext cx="7852839" cy="1938992"/>
          </a:xfrm>
          <a:prstGeom prst="rect">
            <a:avLst/>
          </a:prstGeom>
          <a:noFill/>
        </p:spPr>
        <p:txBody>
          <a:bodyPr wrap="square" rtlCol="0">
            <a:spAutoFit/>
          </a:bodyPr>
          <a:lstStyle/>
          <a:p>
            <a:r>
              <a:rPr lang="ru-RU" sz="2400" dirty="0" smtClean="0">
                <a:latin typeface="Times New Roman" panose="02020603050405020304" pitchFamily="18" charset="0"/>
                <a:cs typeface="Times New Roman" panose="02020603050405020304" pitchFamily="18" charset="0"/>
              </a:rPr>
              <a:t>	Для прямоугольной </a:t>
            </a:r>
            <a:r>
              <a:rPr lang="ru-RU" sz="2400" dirty="0" err="1" smtClean="0">
                <a:latin typeface="Times New Roman" panose="02020603050405020304" pitchFamily="18" charset="0"/>
                <a:cs typeface="Times New Roman" panose="02020603050405020304" pitchFamily="18" charset="0"/>
              </a:rPr>
              <a:t>балочки</a:t>
            </a:r>
            <a:r>
              <a:rPr lang="ru-RU" sz="2400" dirty="0" smtClean="0">
                <a:latin typeface="Times New Roman" panose="02020603050405020304" pitchFamily="18" charset="0"/>
                <a:cs typeface="Times New Roman" panose="02020603050405020304" pitchFamily="18" charset="0"/>
              </a:rPr>
              <a:t> шириной </a:t>
            </a:r>
            <a:r>
              <a:rPr lang="en-US" sz="2400" dirty="0" smtClean="0">
                <a:latin typeface="Times New Roman" panose="02020603050405020304" pitchFamily="18" charset="0"/>
                <a:cs typeface="Times New Roman" panose="02020603050405020304" pitchFamily="18" charset="0"/>
              </a:rPr>
              <a:t>b</a:t>
            </a:r>
            <a:r>
              <a:rPr lang="ru-RU" sz="2400" dirty="0" smtClean="0">
                <a:latin typeface="Times New Roman" panose="02020603050405020304" pitchFamily="18" charset="0"/>
                <a:cs typeface="Times New Roman" panose="02020603050405020304" pitchFamily="18" charset="0"/>
              </a:rPr>
              <a:t>, высотой </a:t>
            </a:r>
            <a:r>
              <a:rPr lang="en-US" sz="2400" dirty="0" smtClean="0">
                <a:latin typeface="Times New Roman" panose="02020603050405020304" pitchFamily="18" charset="0"/>
                <a:cs typeface="Times New Roman" panose="02020603050405020304" pitchFamily="18" charset="0"/>
              </a:rPr>
              <a:t>h</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и расстоянием между опорами </a:t>
            </a:r>
            <a:r>
              <a:rPr lang="en-US" sz="2400" dirty="0" smtClean="0">
                <a:latin typeface="Times New Roman" panose="02020603050405020304" pitchFamily="18" charset="0"/>
                <a:cs typeface="Times New Roman" panose="02020603050405020304" pitchFamily="18" charset="0"/>
              </a:rPr>
              <a:t>l </a:t>
            </a:r>
            <a:r>
              <a:rPr lang="ru-RU" sz="2400" dirty="0" smtClean="0">
                <a:latin typeface="Times New Roman" panose="02020603050405020304" pitchFamily="18" charset="0"/>
                <a:cs typeface="Times New Roman" panose="02020603050405020304" pitchFamily="18" charset="0"/>
              </a:rPr>
              <a:t>максимальные поверхностные напряжения при разрушающем усилии </a:t>
            </a:r>
            <a:r>
              <a:rPr lang="en-US" sz="2400" dirty="0" smtClean="0">
                <a:latin typeface="Times New Roman" panose="02020603050405020304" pitchFamily="18" charset="0"/>
                <a:cs typeface="Times New Roman" panose="02020603050405020304" pitchFamily="18" charset="0"/>
              </a:rPr>
              <a:t>F</a:t>
            </a:r>
            <a:r>
              <a:rPr lang="en-US" sz="2400" baseline="-25000" dirty="0" smtClean="0">
                <a:latin typeface="Times New Roman" panose="02020603050405020304" pitchFamily="18" charset="0"/>
                <a:cs typeface="Times New Roman" panose="02020603050405020304" pitchFamily="18" charset="0"/>
              </a:rPr>
              <a:t>3</a:t>
            </a:r>
            <a:r>
              <a:rPr lang="ru-RU" sz="2400" dirty="0" smtClean="0">
                <a:latin typeface="Times New Roman" panose="02020603050405020304" pitchFamily="18" charset="0"/>
                <a:cs typeface="Times New Roman" panose="02020603050405020304" pitchFamily="18" charset="0"/>
              </a:rPr>
              <a:t> для трехточечного и четырехточечного </a:t>
            </a:r>
            <a:r>
              <a:rPr lang="en-US" sz="2400" dirty="0" smtClean="0">
                <a:latin typeface="Times New Roman" panose="02020603050405020304" pitchFamily="18" charset="0"/>
                <a:cs typeface="Times New Roman" panose="02020603050405020304" pitchFamily="18" charset="0"/>
              </a:rPr>
              <a:t>F</a:t>
            </a:r>
            <a:r>
              <a:rPr lang="en-US" sz="2400" baseline="-25000" dirty="0" smtClean="0">
                <a:latin typeface="Times New Roman" panose="02020603050405020304" pitchFamily="18" charset="0"/>
                <a:cs typeface="Times New Roman" panose="02020603050405020304" pitchFamily="18" charset="0"/>
              </a:rPr>
              <a:t>4</a:t>
            </a:r>
            <a:r>
              <a:rPr lang="ru-RU" sz="2400" baseline="-25000"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изгибов, соответственно, составят (Па)</a:t>
            </a:r>
            <a:endParaRPr lang="ru-RU" sz="2400" dirty="0">
              <a:latin typeface="Times New Roman" panose="02020603050405020304" pitchFamily="18" charset="0"/>
              <a:cs typeface="Times New Roman" panose="02020603050405020304" pitchFamily="18" charset="0"/>
            </a:endParaRPr>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2398" y="4198246"/>
            <a:ext cx="4218214" cy="15951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8010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25</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Предел прочности при изгибе</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2" name="TextBox 1"/>
          <p:cNvSpPr txBox="1"/>
          <p:nvPr/>
        </p:nvSpPr>
        <p:spPr>
          <a:xfrm>
            <a:off x="626896" y="1480468"/>
            <a:ext cx="7852839" cy="3785652"/>
          </a:xfrm>
          <a:prstGeom prst="rect">
            <a:avLst/>
          </a:prstGeom>
          <a:noFill/>
        </p:spPr>
        <p:txBody>
          <a:bodyPr wrap="square" rtlCol="0">
            <a:spAutoFit/>
          </a:bodyPr>
          <a:lstStyle/>
          <a:p>
            <a:pPr algn="just"/>
            <a:r>
              <a:rPr lang="ru-RU" sz="2400" dirty="0" smtClean="0">
                <a:latin typeface="Times New Roman" panose="02020603050405020304" pitchFamily="18" charset="0"/>
                <a:cs typeface="Times New Roman" panose="02020603050405020304" pitchFamily="18" charset="0"/>
              </a:rPr>
              <a:t>	Наибольшее распространение получили испытания образцов прямоугольного сечения при использовании трехточечного и четырехточечного изгибов. Данные, полученные при трехточечном изгибе, всегда выше примерно на 25%, чем при четырехточечном изгибе, это связано с тем, что максимальное усилие при трехточечном изгибе действует на образец в одном сечении, а при четырехточечном – в двух, поэтому в последнем случае вероятность попадания дефекта в промежутки между сечениями максимальных напряжений намного больше.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70305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26</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Предел прочности при изгибе</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5559" y="1606511"/>
            <a:ext cx="6097972" cy="4625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26197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27</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Библиографический список</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12" name="Прямоугольник 3"/>
          <p:cNvSpPr>
            <a:spLocks noChangeArrowheads="1"/>
          </p:cNvSpPr>
          <p:nvPr/>
        </p:nvSpPr>
        <p:spPr bwMode="auto">
          <a:xfrm>
            <a:off x="107950" y="1559148"/>
            <a:ext cx="8891588"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tabLst>
                <a:tab pos="342900" algn="l"/>
              </a:tabLst>
              <a:defRPr sz="3200">
                <a:solidFill>
                  <a:schemeClr val="tx1"/>
                </a:solidFill>
                <a:latin typeface="Arial" charset="0"/>
              </a:defRPr>
            </a:lvl1pPr>
            <a:lvl2pPr marL="742950" indent="-285750">
              <a:spcBef>
                <a:spcPct val="20000"/>
              </a:spcBef>
              <a:buChar char="–"/>
              <a:tabLst>
                <a:tab pos="342900" algn="l"/>
              </a:tabLst>
              <a:defRPr sz="2800">
                <a:solidFill>
                  <a:schemeClr val="tx1"/>
                </a:solidFill>
                <a:latin typeface="Arial" charset="0"/>
              </a:defRPr>
            </a:lvl2pPr>
            <a:lvl3pPr marL="1143000" indent="-228600">
              <a:spcBef>
                <a:spcPct val="20000"/>
              </a:spcBef>
              <a:buChar char="•"/>
              <a:tabLst>
                <a:tab pos="342900" algn="l"/>
              </a:tabLst>
              <a:defRPr sz="2400">
                <a:solidFill>
                  <a:schemeClr val="tx1"/>
                </a:solidFill>
                <a:latin typeface="Arial" charset="0"/>
              </a:defRPr>
            </a:lvl3pPr>
            <a:lvl4pPr marL="1600200" indent="-228600">
              <a:spcBef>
                <a:spcPct val="20000"/>
              </a:spcBef>
              <a:buChar char="–"/>
              <a:tabLst>
                <a:tab pos="342900" algn="l"/>
              </a:tabLst>
              <a:defRPr sz="2000">
                <a:solidFill>
                  <a:schemeClr val="tx1"/>
                </a:solidFill>
                <a:latin typeface="Arial" charset="0"/>
              </a:defRPr>
            </a:lvl4pPr>
            <a:lvl5pPr marL="2057400" indent="-228600">
              <a:spcBef>
                <a:spcPct val="20000"/>
              </a:spcBef>
              <a:buChar char="»"/>
              <a:tabLst>
                <a:tab pos="342900" algn="l"/>
              </a:tabLst>
              <a:defRPr sz="2000">
                <a:solidFill>
                  <a:schemeClr val="tx1"/>
                </a:solidFill>
                <a:latin typeface="Arial" charset="0"/>
              </a:defRPr>
            </a:lvl5pPr>
            <a:lvl6pPr marL="2514600" indent="-228600" eaLnBrk="0" fontAlgn="base" hangingPunct="0">
              <a:spcBef>
                <a:spcPct val="20000"/>
              </a:spcBef>
              <a:spcAft>
                <a:spcPct val="0"/>
              </a:spcAft>
              <a:buChar char="»"/>
              <a:tabLst>
                <a:tab pos="342900" algn="l"/>
              </a:tabLst>
              <a:defRPr sz="2000">
                <a:solidFill>
                  <a:schemeClr val="tx1"/>
                </a:solidFill>
                <a:latin typeface="Arial" charset="0"/>
              </a:defRPr>
            </a:lvl6pPr>
            <a:lvl7pPr marL="2971800" indent="-228600" eaLnBrk="0" fontAlgn="base" hangingPunct="0">
              <a:spcBef>
                <a:spcPct val="20000"/>
              </a:spcBef>
              <a:spcAft>
                <a:spcPct val="0"/>
              </a:spcAft>
              <a:buChar char="»"/>
              <a:tabLst>
                <a:tab pos="342900" algn="l"/>
              </a:tabLst>
              <a:defRPr sz="2000">
                <a:solidFill>
                  <a:schemeClr val="tx1"/>
                </a:solidFill>
                <a:latin typeface="Arial" charset="0"/>
              </a:defRPr>
            </a:lvl7pPr>
            <a:lvl8pPr marL="3429000" indent="-228600" eaLnBrk="0" fontAlgn="base" hangingPunct="0">
              <a:spcBef>
                <a:spcPct val="20000"/>
              </a:spcBef>
              <a:spcAft>
                <a:spcPct val="0"/>
              </a:spcAft>
              <a:buChar char="»"/>
              <a:tabLst>
                <a:tab pos="342900" algn="l"/>
              </a:tabLst>
              <a:defRPr sz="2000">
                <a:solidFill>
                  <a:schemeClr val="tx1"/>
                </a:solidFill>
                <a:latin typeface="Arial" charset="0"/>
              </a:defRPr>
            </a:lvl8pPr>
            <a:lvl9pPr marL="3886200" indent="-228600" eaLnBrk="0" fontAlgn="base" hangingPunct="0">
              <a:spcBef>
                <a:spcPct val="20000"/>
              </a:spcBef>
              <a:spcAft>
                <a:spcPct val="0"/>
              </a:spcAft>
              <a:buChar char="»"/>
              <a:tabLst>
                <a:tab pos="342900" algn="l"/>
              </a:tabLst>
              <a:defRPr sz="2000">
                <a:solidFill>
                  <a:schemeClr val="tx1"/>
                </a:solidFill>
                <a:latin typeface="Arial" charset="0"/>
              </a:defRPr>
            </a:lvl9pPr>
          </a:lstStyle>
          <a:p>
            <a:pPr algn="just" eaLnBrk="1" hangingPunct="1">
              <a:spcBef>
                <a:spcPct val="0"/>
              </a:spcBef>
              <a:buFontTx/>
              <a:buAutoNum type="arabicPeriod"/>
            </a:pPr>
            <a:r>
              <a:rPr lang="ru-RU" altLang="ru-RU" sz="2400" dirty="0">
                <a:latin typeface="Times New Roman" pitchFamily="18" charset="0"/>
                <a:cs typeface="Times New Roman" pitchFamily="18" charset="0"/>
              </a:rPr>
              <a:t> Н.Т. Андрианов, А.В. Беляков, В.Л. </a:t>
            </a:r>
            <a:r>
              <a:rPr lang="ru-RU" altLang="ru-RU" sz="2400" dirty="0" err="1">
                <a:latin typeface="Times New Roman" pitchFamily="18" charset="0"/>
                <a:cs typeface="Times New Roman" pitchFamily="18" charset="0"/>
              </a:rPr>
              <a:t>Балкевич</a:t>
            </a:r>
            <a:r>
              <a:rPr lang="ru-RU" altLang="ru-RU" sz="2400" dirty="0">
                <a:latin typeface="Times New Roman" pitchFamily="18" charset="0"/>
                <a:cs typeface="Times New Roman" pitchFamily="18" charset="0"/>
              </a:rPr>
              <a:t>, А.С. Власов, И.Я. </a:t>
            </a:r>
            <a:r>
              <a:rPr lang="ru-RU" altLang="ru-RU" sz="2400" dirty="0" err="1">
                <a:latin typeface="Times New Roman" pitchFamily="18" charset="0"/>
                <a:cs typeface="Times New Roman" pitchFamily="18" charset="0"/>
              </a:rPr>
              <a:t>Гузман</a:t>
            </a:r>
            <a:r>
              <a:rPr lang="ru-RU" altLang="ru-RU" sz="2400" dirty="0">
                <a:latin typeface="Times New Roman" pitchFamily="18" charset="0"/>
                <a:cs typeface="Times New Roman" pitchFamily="18" charset="0"/>
              </a:rPr>
              <a:t>, Е.С. Лукин, Ю.М. Мосин, Б.С. Скидан. Химическая технология керамики. Учеб. пособие для вузов </a:t>
            </a:r>
            <a:r>
              <a:rPr lang="en-US" altLang="ru-RU" sz="2400" dirty="0">
                <a:latin typeface="Times New Roman" pitchFamily="18" charset="0"/>
                <a:cs typeface="Times New Roman" pitchFamily="18" charset="0"/>
              </a:rPr>
              <a:t>/ </a:t>
            </a:r>
            <a:r>
              <a:rPr lang="ru-RU" altLang="ru-RU" sz="2400" dirty="0">
                <a:latin typeface="Times New Roman" pitchFamily="18" charset="0"/>
                <a:cs typeface="Times New Roman" pitchFamily="18" charset="0"/>
              </a:rPr>
              <a:t>Под ред. И.Я. </a:t>
            </a:r>
            <a:r>
              <a:rPr lang="ru-RU" altLang="ru-RU" sz="2400" dirty="0" err="1">
                <a:latin typeface="Times New Roman" pitchFamily="18" charset="0"/>
                <a:cs typeface="Times New Roman" pitchFamily="18" charset="0"/>
              </a:rPr>
              <a:t>Гузмана</a:t>
            </a:r>
            <a:r>
              <a:rPr lang="ru-RU" altLang="ru-RU" sz="2400" dirty="0">
                <a:latin typeface="Times New Roman" pitchFamily="18" charset="0"/>
                <a:cs typeface="Times New Roman" pitchFamily="18" charset="0"/>
              </a:rPr>
              <a:t>. — М.: </a:t>
            </a:r>
            <a:r>
              <a:rPr lang="en-US" altLang="ru-RU" sz="2400" dirty="0">
                <a:latin typeface="Times New Roman" pitchFamily="18" charset="0"/>
                <a:cs typeface="Times New Roman" pitchFamily="18" charset="0"/>
              </a:rPr>
              <a:t>OOO </a:t>
            </a:r>
            <a:r>
              <a:rPr lang="ru-RU" altLang="ru-RU" sz="2400" dirty="0">
                <a:latin typeface="Times New Roman" pitchFamily="18" charset="0"/>
                <a:cs typeface="Times New Roman" pitchFamily="18" charset="0"/>
              </a:rPr>
              <a:t>РИФ «СТРОЙМАТЕРИАЛЫ», 2012. – 496 с.</a:t>
            </a:r>
          </a:p>
          <a:p>
            <a:pPr algn="just" eaLnBrk="1" hangingPunct="1">
              <a:spcBef>
                <a:spcPct val="0"/>
              </a:spcBef>
              <a:buFontTx/>
              <a:buAutoNum type="arabicPeriod"/>
            </a:pPr>
            <a:endParaRPr lang="ru-RU" altLang="ru-RU" sz="2400" dirty="0">
              <a:latin typeface="Times New Roman" pitchFamily="18" charset="0"/>
              <a:cs typeface="Times New Roman" pitchFamily="18" charset="0"/>
            </a:endParaRPr>
          </a:p>
          <a:p>
            <a:pPr algn="just" eaLnBrk="1" hangingPunct="1">
              <a:spcBef>
                <a:spcPct val="0"/>
              </a:spcBef>
              <a:buFontTx/>
              <a:buAutoNum type="arabicPeriod"/>
            </a:pPr>
            <a:r>
              <a:rPr lang="ru-RU" altLang="ru-RU" sz="2400" dirty="0">
                <a:latin typeface="Times New Roman" pitchFamily="18" charset="0"/>
                <a:cs typeface="Times New Roman" pitchFamily="18" charset="0"/>
              </a:rPr>
              <a:t> Л.И. Сычева, Е.Н. Потапова, Д.О. Лемешев, Н.Ю. Михайленко, А.И. Захаров, И.Н. Тихомирова, А.В. Беляков, Е.Е. Строганова. Практикум по технологии тугоплавких неметаллических и силикатных материалов</a:t>
            </a:r>
            <a:r>
              <a:rPr lang="en-US" altLang="ru-RU" sz="2400" dirty="0">
                <a:latin typeface="Times New Roman" pitchFamily="18" charset="0"/>
                <a:cs typeface="Times New Roman" pitchFamily="18" charset="0"/>
              </a:rPr>
              <a:t>.</a:t>
            </a:r>
            <a:r>
              <a:rPr lang="ru-RU" altLang="ru-RU" sz="2400" dirty="0">
                <a:latin typeface="Times New Roman" pitchFamily="18" charset="0"/>
                <a:cs typeface="Times New Roman" pitchFamily="18" charset="0"/>
              </a:rPr>
              <a:t> Учеб. пособие / Под ред. Н.А. Макарова.</a:t>
            </a:r>
            <a:r>
              <a:rPr lang="en-US" altLang="ru-RU" sz="2400" dirty="0">
                <a:latin typeface="Times New Roman" pitchFamily="18" charset="0"/>
                <a:cs typeface="Times New Roman" pitchFamily="18" charset="0"/>
              </a:rPr>
              <a:t> </a:t>
            </a:r>
            <a:r>
              <a:rPr lang="ru-RU" altLang="ru-RU" sz="2400" dirty="0">
                <a:latin typeface="Times New Roman" pitchFamily="18" charset="0"/>
                <a:cs typeface="Times New Roman" pitchFamily="18" charset="0"/>
              </a:rPr>
              <a:t>— М.: РХТУ им. Д.И. Менделеева, 2019.</a:t>
            </a:r>
            <a:r>
              <a:rPr lang="en-US" altLang="ru-RU" sz="2400" dirty="0">
                <a:latin typeface="Times New Roman" pitchFamily="18" charset="0"/>
                <a:cs typeface="Times New Roman" pitchFamily="18" charset="0"/>
              </a:rPr>
              <a:t> </a:t>
            </a:r>
            <a:r>
              <a:rPr lang="ru-RU" altLang="ru-RU" sz="2400" dirty="0">
                <a:latin typeface="Times New Roman" pitchFamily="18" charset="0"/>
                <a:cs typeface="Times New Roman" pitchFamily="18" charset="0"/>
              </a:rPr>
              <a:t>— 270 с.</a:t>
            </a:r>
            <a:endParaRPr lang="ru-RU" altLang="ru-RU" sz="1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8367068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28</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Библиографический список</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9" name="Прямоугольник 3"/>
          <p:cNvSpPr>
            <a:spLocks noChangeArrowheads="1"/>
          </p:cNvSpPr>
          <p:nvPr/>
        </p:nvSpPr>
        <p:spPr bwMode="auto">
          <a:xfrm>
            <a:off x="217714" y="1745059"/>
            <a:ext cx="8824686"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tabLst>
                <a:tab pos="342900" algn="l"/>
              </a:tabLst>
              <a:defRPr sz="3200">
                <a:solidFill>
                  <a:schemeClr val="tx1"/>
                </a:solidFill>
                <a:latin typeface="Arial" charset="0"/>
              </a:defRPr>
            </a:lvl1pPr>
            <a:lvl2pPr marL="742950" indent="-285750">
              <a:spcBef>
                <a:spcPct val="20000"/>
              </a:spcBef>
              <a:buChar char="–"/>
              <a:tabLst>
                <a:tab pos="342900" algn="l"/>
              </a:tabLst>
              <a:defRPr sz="2800">
                <a:solidFill>
                  <a:schemeClr val="tx1"/>
                </a:solidFill>
                <a:latin typeface="Arial" charset="0"/>
              </a:defRPr>
            </a:lvl2pPr>
            <a:lvl3pPr marL="1143000" indent="-228600">
              <a:spcBef>
                <a:spcPct val="20000"/>
              </a:spcBef>
              <a:buChar char="•"/>
              <a:tabLst>
                <a:tab pos="342900" algn="l"/>
              </a:tabLst>
              <a:defRPr sz="2400">
                <a:solidFill>
                  <a:schemeClr val="tx1"/>
                </a:solidFill>
                <a:latin typeface="Arial" charset="0"/>
              </a:defRPr>
            </a:lvl3pPr>
            <a:lvl4pPr marL="1600200" indent="-228600">
              <a:spcBef>
                <a:spcPct val="20000"/>
              </a:spcBef>
              <a:buChar char="–"/>
              <a:tabLst>
                <a:tab pos="342900" algn="l"/>
              </a:tabLst>
              <a:defRPr sz="2000">
                <a:solidFill>
                  <a:schemeClr val="tx1"/>
                </a:solidFill>
                <a:latin typeface="Arial" charset="0"/>
              </a:defRPr>
            </a:lvl4pPr>
            <a:lvl5pPr marL="2057400" indent="-228600">
              <a:spcBef>
                <a:spcPct val="20000"/>
              </a:spcBef>
              <a:buChar char="»"/>
              <a:tabLst>
                <a:tab pos="342900" algn="l"/>
              </a:tabLst>
              <a:defRPr sz="2000">
                <a:solidFill>
                  <a:schemeClr val="tx1"/>
                </a:solidFill>
                <a:latin typeface="Arial" charset="0"/>
              </a:defRPr>
            </a:lvl5pPr>
            <a:lvl6pPr marL="2514600" indent="-228600" eaLnBrk="0" fontAlgn="base" hangingPunct="0">
              <a:spcBef>
                <a:spcPct val="20000"/>
              </a:spcBef>
              <a:spcAft>
                <a:spcPct val="0"/>
              </a:spcAft>
              <a:buChar char="»"/>
              <a:tabLst>
                <a:tab pos="342900" algn="l"/>
              </a:tabLst>
              <a:defRPr sz="2000">
                <a:solidFill>
                  <a:schemeClr val="tx1"/>
                </a:solidFill>
                <a:latin typeface="Arial" charset="0"/>
              </a:defRPr>
            </a:lvl6pPr>
            <a:lvl7pPr marL="2971800" indent="-228600" eaLnBrk="0" fontAlgn="base" hangingPunct="0">
              <a:spcBef>
                <a:spcPct val="20000"/>
              </a:spcBef>
              <a:spcAft>
                <a:spcPct val="0"/>
              </a:spcAft>
              <a:buChar char="»"/>
              <a:tabLst>
                <a:tab pos="342900" algn="l"/>
              </a:tabLst>
              <a:defRPr sz="2000">
                <a:solidFill>
                  <a:schemeClr val="tx1"/>
                </a:solidFill>
                <a:latin typeface="Arial" charset="0"/>
              </a:defRPr>
            </a:lvl7pPr>
            <a:lvl8pPr marL="3429000" indent="-228600" eaLnBrk="0" fontAlgn="base" hangingPunct="0">
              <a:spcBef>
                <a:spcPct val="20000"/>
              </a:spcBef>
              <a:spcAft>
                <a:spcPct val="0"/>
              </a:spcAft>
              <a:buChar char="»"/>
              <a:tabLst>
                <a:tab pos="342900" algn="l"/>
              </a:tabLst>
              <a:defRPr sz="2000">
                <a:solidFill>
                  <a:schemeClr val="tx1"/>
                </a:solidFill>
                <a:latin typeface="Arial" charset="0"/>
              </a:defRPr>
            </a:lvl8pPr>
            <a:lvl9pPr marL="3886200" indent="-228600" eaLnBrk="0" fontAlgn="base" hangingPunct="0">
              <a:spcBef>
                <a:spcPct val="20000"/>
              </a:spcBef>
              <a:spcAft>
                <a:spcPct val="0"/>
              </a:spcAft>
              <a:buChar char="»"/>
              <a:tabLst>
                <a:tab pos="342900" algn="l"/>
              </a:tabLst>
              <a:defRPr sz="2000">
                <a:solidFill>
                  <a:schemeClr val="tx1"/>
                </a:solidFill>
                <a:latin typeface="Arial" charset="0"/>
              </a:defRPr>
            </a:lvl9pPr>
          </a:lstStyle>
          <a:p>
            <a:pPr algn="just" fontAlgn="base">
              <a:spcBef>
                <a:spcPts val="0"/>
              </a:spcBef>
              <a:buNone/>
            </a:pPr>
            <a:r>
              <a:rPr lang="ru-RU" altLang="ru-RU" sz="2400" dirty="0" smtClean="0">
                <a:latin typeface="Times New Roman" pitchFamily="18" charset="0"/>
                <a:cs typeface="Times New Roman" pitchFamily="18" charset="0"/>
              </a:rPr>
              <a:t>3</a:t>
            </a:r>
            <a:r>
              <a:rPr lang="ru-RU" altLang="ru-RU" sz="2400" dirty="0">
                <a:latin typeface="Times New Roman" pitchFamily="18" charset="0"/>
                <a:cs typeface="Times New Roman" pitchFamily="18" charset="0"/>
              </a:rPr>
              <a:t>. </a:t>
            </a:r>
            <a:r>
              <a:rPr lang="ru-RU" altLang="ru-RU" sz="2400" dirty="0" smtClean="0">
                <a:latin typeface="Times New Roman" pitchFamily="18" charset="0"/>
                <a:cs typeface="Times New Roman" pitchFamily="18" charset="0"/>
              </a:rPr>
              <a:t>У. Д. </a:t>
            </a:r>
            <a:r>
              <a:rPr lang="ru-RU" altLang="ru-RU" sz="2400" dirty="0" err="1" smtClean="0">
                <a:latin typeface="Times New Roman" pitchFamily="18" charset="0"/>
                <a:cs typeface="Times New Roman" pitchFamily="18" charset="0"/>
              </a:rPr>
              <a:t>Кингери</a:t>
            </a:r>
            <a:r>
              <a:rPr lang="ru-RU" altLang="ru-RU" sz="2400" dirty="0" smtClean="0">
                <a:latin typeface="Times New Roman" pitchFamily="18" charset="0"/>
                <a:cs typeface="Times New Roman" pitchFamily="18" charset="0"/>
              </a:rPr>
              <a:t>. Введение в керамику. Издательство второе.</a:t>
            </a:r>
            <a:r>
              <a:rPr lang="en-US" altLang="ru-RU" sz="2400" dirty="0" smtClean="0">
                <a:latin typeface="Times New Roman" pitchFamily="18" charset="0"/>
                <a:cs typeface="Times New Roman" pitchFamily="18" charset="0"/>
              </a:rPr>
              <a:t>/</a:t>
            </a:r>
            <a:r>
              <a:rPr lang="ru-RU" sz="2400" dirty="0">
                <a:latin typeface="Times New Roman"/>
                <a:ea typeface="Calibri"/>
              </a:rPr>
              <a:t>Перевод с английского к.т.н. А. И. </a:t>
            </a:r>
            <a:r>
              <a:rPr lang="ru-RU" sz="2400" dirty="0" err="1">
                <a:latin typeface="Times New Roman"/>
                <a:ea typeface="Calibri"/>
              </a:rPr>
              <a:t>Рабухина</a:t>
            </a:r>
            <a:r>
              <a:rPr lang="ru-RU" sz="2400" dirty="0">
                <a:latin typeface="Times New Roman"/>
                <a:ea typeface="Calibri"/>
              </a:rPr>
              <a:t> и В. К. Яновского, под редакцией академика АН УССР, чл.-корр. АН СССР П. П. </a:t>
            </a:r>
            <a:r>
              <a:rPr lang="ru-RU" sz="2400" dirty="0" err="1">
                <a:latin typeface="Times New Roman"/>
                <a:ea typeface="Calibri"/>
              </a:rPr>
              <a:t>Будникова</a:t>
            </a:r>
            <a:r>
              <a:rPr lang="ru-RU" sz="2400" dirty="0">
                <a:latin typeface="Times New Roman"/>
                <a:ea typeface="Calibri"/>
              </a:rPr>
              <a:t> и д.т.н. проф. Д. Н. </a:t>
            </a:r>
            <a:r>
              <a:rPr lang="ru-RU" sz="2400" dirty="0" smtClean="0">
                <a:latin typeface="Times New Roman"/>
                <a:ea typeface="Calibri"/>
              </a:rPr>
              <a:t>Полубояринова</a:t>
            </a:r>
            <a:r>
              <a:rPr lang="en-US" sz="2400" dirty="0" smtClean="0">
                <a:latin typeface="Times New Roman"/>
                <a:ea typeface="Calibri"/>
              </a:rPr>
              <a:t>,</a:t>
            </a:r>
            <a:r>
              <a:rPr lang="ru-RU" altLang="ru-RU" sz="2400" dirty="0" smtClean="0">
                <a:latin typeface="Times New Roman" pitchFamily="18" charset="0"/>
                <a:cs typeface="Times New Roman" pitchFamily="18" charset="0"/>
              </a:rPr>
              <a:t> — </a:t>
            </a:r>
            <a:r>
              <a:rPr lang="ru-RU" altLang="ru-RU" sz="2400" dirty="0">
                <a:latin typeface="Times New Roman" pitchFamily="18" charset="0"/>
                <a:cs typeface="Times New Roman" pitchFamily="18" charset="0"/>
              </a:rPr>
              <a:t>М</a:t>
            </a:r>
            <a:r>
              <a:rPr lang="ru-RU" altLang="ru-RU" sz="2400" dirty="0" smtClean="0">
                <a:latin typeface="Times New Roman" pitchFamily="18" charset="0"/>
                <a:cs typeface="Times New Roman" pitchFamily="18" charset="0"/>
              </a:rPr>
              <a:t>.: «ИЗДАТЕЛЬСТВО ЛИТЕРАТУРЫ ПО СТРОИТЕЛЬСТВУ», 1967. </a:t>
            </a:r>
            <a:r>
              <a:rPr lang="ru-RU" altLang="ru-RU" sz="2400" dirty="0">
                <a:latin typeface="Times New Roman" pitchFamily="18" charset="0"/>
                <a:cs typeface="Times New Roman" pitchFamily="18" charset="0"/>
              </a:rPr>
              <a:t>– </a:t>
            </a:r>
            <a:r>
              <a:rPr lang="ru-RU" altLang="ru-RU" sz="2400" dirty="0" smtClean="0">
                <a:latin typeface="Times New Roman" pitchFamily="18" charset="0"/>
                <a:cs typeface="Times New Roman" pitchFamily="18" charset="0"/>
              </a:rPr>
              <a:t>501 </a:t>
            </a:r>
            <a:r>
              <a:rPr lang="ru-RU" altLang="ru-RU" sz="2400" dirty="0">
                <a:latin typeface="Times New Roman" pitchFamily="18" charset="0"/>
                <a:cs typeface="Times New Roman" pitchFamily="18" charset="0"/>
              </a:rPr>
              <a:t>с. </a:t>
            </a:r>
            <a:endParaRPr lang="ru-RU" altLang="ru-RU" sz="2400" dirty="0" smtClean="0">
              <a:latin typeface="Times New Roman" pitchFamily="18" charset="0"/>
              <a:cs typeface="Times New Roman" pitchFamily="18" charset="0"/>
            </a:endParaRPr>
          </a:p>
          <a:p>
            <a:pPr algn="just" fontAlgn="base">
              <a:spcBef>
                <a:spcPts val="0"/>
              </a:spcBef>
              <a:buNone/>
            </a:pPr>
            <a:endParaRPr lang="ru-RU" altLang="ru-RU"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4946974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Рисунок 7"/>
          <p:cNvPicPr>
            <a:picLocks noChangeAspect="1"/>
          </p:cNvPicPr>
          <p:nvPr/>
        </p:nvPicPr>
        <p:blipFill>
          <a:blip r:embed="rId2"/>
          <a:stretch>
            <a:fillRect/>
          </a:stretch>
        </p:blipFill>
        <p:spPr>
          <a:xfrm>
            <a:off x="2411" y="1752"/>
            <a:ext cx="9325113" cy="7008648"/>
          </a:xfrm>
          <a:prstGeom prst="rect">
            <a:avLst/>
          </a:prstGeom>
        </p:spPr>
      </p:pic>
      <p:sp>
        <p:nvSpPr>
          <p:cNvPr id="5" name="TextBox 4"/>
          <p:cNvSpPr txBox="1"/>
          <p:nvPr/>
        </p:nvSpPr>
        <p:spPr>
          <a:xfrm>
            <a:off x="2575271" y="3049796"/>
            <a:ext cx="4545339" cy="558354"/>
          </a:xfrm>
          <a:prstGeom prst="rect">
            <a:avLst/>
          </a:prstGeom>
          <a:noFill/>
        </p:spPr>
        <p:txBody>
          <a:bodyPr wrap="none" lIns="65274" tIns="32637" rIns="65274" bIns="32637" rtlCol="0">
            <a:spAutoFit/>
          </a:bodyPr>
          <a:lstStyle/>
          <a:p>
            <a:r>
              <a:rPr lang="ru-RU" sz="3200" b="1" dirty="0" smtClean="0">
                <a:solidFill>
                  <a:schemeClr val="bg1"/>
                </a:solidFill>
                <a:latin typeface="Arial" panose="020B0604020202020204" pitchFamily="34" charset="0"/>
                <a:cs typeface="Arial" panose="020B0604020202020204" pitchFamily="34" charset="0"/>
              </a:rPr>
              <a:t>Спасибо за внимание</a:t>
            </a:r>
          </a:p>
        </p:txBody>
      </p:sp>
    </p:spTree>
    <p:extLst>
      <p:ext uri="{BB962C8B-B14F-4D97-AF65-F5344CB8AC3E}">
        <p14:creationId xmlns:p14="http://schemas.microsoft.com/office/powerpoint/2010/main" val="2323092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3</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Понятие прочности</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2" name="TextBox 1"/>
          <p:cNvSpPr txBox="1"/>
          <p:nvPr/>
        </p:nvSpPr>
        <p:spPr>
          <a:xfrm>
            <a:off x="595086" y="2017486"/>
            <a:ext cx="7852839" cy="3600986"/>
          </a:xfrm>
          <a:prstGeom prst="rect">
            <a:avLst/>
          </a:prstGeom>
          <a:noFill/>
        </p:spPr>
        <p:txBody>
          <a:bodyPr wrap="square" rtlCol="0">
            <a:spAutoFit/>
          </a:bodyPr>
          <a:lstStyle/>
          <a:p>
            <a:pPr algn="just"/>
            <a:r>
              <a:rPr lang="ru-RU" sz="2400" dirty="0" smtClean="0">
                <a:latin typeface="Times New Roman" panose="02020603050405020304" pitchFamily="18" charset="0"/>
                <a:cs typeface="Times New Roman" panose="02020603050405020304" pitchFamily="18" charset="0"/>
              </a:rPr>
              <a:t>	Из уравнения, предложенного </a:t>
            </a:r>
            <a:r>
              <a:rPr lang="ru-RU" sz="2400" dirty="0" err="1" smtClean="0">
                <a:latin typeface="Times New Roman" panose="02020603050405020304" pitchFamily="18" charset="0"/>
                <a:cs typeface="Times New Roman" panose="02020603050405020304" pitchFamily="18" charset="0"/>
              </a:rPr>
              <a:t>Орованом</a:t>
            </a:r>
            <a:r>
              <a:rPr lang="ru-RU" sz="2400" dirty="0" smtClean="0">
                <a:latin typeface="Times New Roman" panose="02020603050405020304" pitchFamily="18" charset="0"/>
                <a:cs typeface="Times New Roman" panose="02020603050405020304" pitchFamily="18" charset="0"/>
              </a:rPr>
              <a:t>,</a:t>
            </a:r>
          </a:p>
          <a:p>
            <a:pPr algn="just"/>
            <a:endParaRPr lang="ru-RU" sz="2400" dirty="0">
              <a:latin typeface="Times New Roman" panose="02020603050405020304" pitchFamily="18" charset="0"/>
              <a:cs typeface="Times New Roman" panose="02020603050405020304" pitchFamily="18" charset="0"/>
            </a:endParaRPr>
          </a:p>
          <a:p>
            <a:pPr algn="ctr"/>
            <a:r>
              <a:rPr lang="ru-RU" sz="2400" dirty="0">
                <a:latin typeface="Times New Roman" panose="02020603050405020304" pitchFamily="18" charset="0"/>
                <a:cs typeface="Times New Roman" panose="02020603050405020304" pitchFamily="18" charset="0"/>
              </a:rPr>
              <a:t>σ</a:t>
            </a:r>
            <a:r>
              <a:rPr lang="ru-RU" sz="2400" baseline="-25000" dirty="0">
                <a:latin typeface="Times New Roman" panose="02020603050405020304" pitchFamily="18" charset="0"/>
                <a:cs typeface="Times New Roman" panose="02020603050405020304" pitchFamily="18" charset="0"/>
              </a:rPr>
              <a:t>Т </a:t>
            </a:r>
            <a:r>
              <a:rPr lang="ru-RU" sz="2400" dirty="0" smtClean="0">
                <a:latin typeface="Times New Roman" panose="02020603050405020304" pitchFamily="18" charset="0"/>
                <a:cs typeface="Times New Roman" panose="02020603050405020304" pitchFamily="18" charset="0"/>
              </a:rPr>
              <a:t>= (Е</a:t>
            </a:r>
            <a:r>
              <a:rPr lang="en-US" sz="2400" dirty="0" smtClean="0">
                <a:latin typeface="Times New Roman" panose="02020603050405020304" pitchFamily="18" charset="0"/>
                <a:cs typeface="Times New Roman" panose="02020603050405020304" pitchFamily="18" charset="0"/>
              </a:rPr>
              <a:t>ɣ</a:t>
            </a:r>
            <a:r>
              <a:rPr lang="ru-RU" sz="2400" dirty="0" smtClean="0">
                <a:latin typeface="Times New Roman" panose="02020603050405020304" pitchFamily="18" charset="0"/>
                <a:cs typeface="Times New Roman" panose="02020603050405020304" pitchFamily="18" charset="0"/>
              </a:rPr>
              <a:t>/а</a:t>
            </a:r>
            <a:r>
              <a:rPr lang="ru-RU" sz="2400" baseline="-25000" dirty="0" smtClean="0">
                <a:latin typeface="Times New Roman" panose="02020603050405020304" pitchFamily="18" charset="0"/>
                <a:cs typeface="Times New Roman" panose="02020603050405020304" pitchFamily="18" charset="0"/>
              </a:rPr>
              <a:t>0</a:t>
            </a:r>
            <a:r>
              <a:rPr lang="ru-RU" sz="2400" dirty="0" smtClean="0">
                <a:latin typeface="Times New Roman" panose="02020603050405020304" pitchFamily="18" charset="0"/>
                <a:cs typeface="Times New Roman" panose="02020603050405020304" pitchFamily="18" charset="0"/>
              </a:rPr>
              <a:t>)</a:t>
            </a:r>
            <a:r>
              <a:rPr lang="ru-RU" sz="2400" baseline="30000" dirty="0" smtClean="0">
                <a:latin typeface="Times New Roman" panose="02020603050405020304" pitchFamily="18" charset="0"/>
                <a:cs typeface="Times New Roman" panose="02020603050405020304" pitchFamily="18" charset="0"/>
              </a:rPr>
              <a:t>1/2</a:t>
            </a:r>
          </a:p>
          <a:p>
            <a:pPr algn="just"/>
            <a:endParaRPr lang="ru-RU" sz="2400" baseline="30000" dirty="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следует, что при растягивающих усилиях теоретическая прочность идеального тела пропорциональна модулю упругости Е, поверхностной энергии </a:t>
            </a:r>
            <a:r>
              <a:rPr lang="en-US" sz="2400" dirty="0" smtClean="0">
                <a:latin typeface="Times New Roman" panose="02020603050405020304" pitchFamily="18" charset="0"/>
                <a:cs typeface="Times New Roman" panose="02020603050405020304" pitchFamily="18" charset="0"/>
              </a:rPr>
              <a:t>ɣ</a:t>
            </a:r>
            <a:r>
              <a:rPr lang="ru-RU" sz="2400" dirty="0" smtClean="0">
                <a:latin typeface="Times New Roman" panose="02020603050405020304" pitchFamily="18" charset="0"/>
                <a:cs typeface="Times New Roman" panose="02020603050405020304" pitchFamily="18" charset="0"/>
              </a:rPr>
              <a:t> и обратно пропорциональна межплоскостному расстоянию в кристалле а</a:t>
            </a:r>
            <a:r>
              <a:rPr lang="ru-RU" sz="2400" baseline="-25000" dirty="0" smtClean="0">
                <a:latin typeface="Times New Roman" panose="02020603050405020304" pitchFamily="18" charset="0"/>
                <a:cs typeface="Times New Roman" panose="02020603050405020304" pitchFamily="18" charset="0"/>
              </a:rPr>
              <a:t>0</a:t>
            </a:r>
            <a:r>
              <a:rPr lang="ru-RU" sz="2400" dirty="0" smtClean="0">
                <a:latin typeface="Times New Roman" panose="02020603050405020304" pitchFamily="18" charset="0"/>
                <a:cs typeface="Times New Roman" panose="02020603050405020304" pitchFamily="18" charset="0"/>
              </a:rPr>
              <a:t>. </a:t>
            </a:r>
          </a:p>
          <a:p>
            <a:pPr algn="just"/>
            <a:endParaRPr lang="ru-RU" sz="2000" dirty="0" smtClean="0"/>
          </a:p>
        </p:txBody>
      </p:sp>
    </p:spTree>
    <p:extLst>
      <p:ext uri="{BB962C8B-B14F-4D97-AF65-F5344CB8AC3E}">
        <p14:creationId xmlns:p14="http://schemas.microsoft.com/office/powerpoint/2010/main" val="1823454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4</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Понятие прочности</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2" name="TextBox 1"/>
          <p:cNvSpPr txBox="1"/>
          <p:nvPr/>
        </p:nvSpPr>
        <p:spPr>
          <a:xfrm>
            <a:off x="595086" y="1741720"/>
            <a:ext cx="7852839" cy="4431983"/>
          </a:xfrm>
          <a:prstGeom prst="rect">
            <a:avLst/>
          </a:prstGeom>
          <a:noFill/>
        </p:spPr>
        <p:txBody>
          <a:bodyPr wrap="square" rtlCol="0">
            <a:spAutoFit/>
          </a:bodyPr>
          <a:lstStyle/>
          <a:p>
            <a:pPr algn="just"/>
            <a:r>
              <a:rPr lang="ru-RU" sz="2400" dirty="0" smtClean="0">
                <a:latin typeface="Times New Roman" panose="02020603050405020304" pitchFamily="18" charset="0"/>
                <a:cs typeface="Times New Roman" panose="02020603050405020304" pitchFamily="18" charset="0"/>
              </a:rPr>
              <a:t>	Деформацию тела в момент разрушения Е можно оценить как предельное отношение смещения атома к </a:t>
            </a:r>
            <a:r>
              <a:rPr lang="ru-RU" sz="2400" dirty="0">
                <a:latin typeface="Times New Roman" panose="02020603050405020304" pitchFamily="18" charset="0"/>
                <a:cs typeface="Times New Roman" panose="02020603050405020304" pitchFamily="18" charset="0"/>
              </a:rPr>
              <a:t>а</a:t>
            </a:r>
            <a:r>
              <a:rPr lang="ru-RU" sz="2400" baseline="-25000" dirty="0">
                <a:latin typeface="Times New Roman" panose="02020603050405020304" pitchFamily="18" charset="0"/>
                <a:cs typeface="Times New Roman" panose="02020603050405020304" pitchFamily="18" charset="0"/>
              </a:rPr>
              <a:t>0</a:t>
            </a:r>
            <a:r>
              <a:rPr lang="ru-RU" sz="2400" dirty="0">
                <a:latin typeface="Times New Roman" panose="02020603050405020304" pitchFamily="18" charset="0"/>
                <a:cs typeface="Times New Roman" panose="02020603050405020304" pitchFamily="18" charset="0"/>
              </a:rPr>
              <a:t>. </a:t>
            </a:r>
          </a:p>
          <a:p>
            <a:pPr algn="just"/>
            <a:endParaRPr lang="ru-RU" sz="2400" dirty="0" smtClean="0">
              <a:latin typeface="Times New Roman" panose="02020603050405020304" pitchFamily="18" charset="0"/>
              <a:cs typeface="Times New Roman" panose="02020603050405020304" pitchFamily="18" charset="0"/>
            </a:endParaRPr>
          </a:p>
          <a:p>
            <a:pPr algn="ctr"/>
            <a:r>
              <a:rPr lang="el-GR" sz="2400" dirty="0" smtClean="0">
                <a:latin typeface="Times New Roman" panose="02020603050405020304" pitchFamily="18" charset="0"/>
                <a:cs typeface="Times New Roman" panose="02020603050405020304" pitchFamily="18" charset="0"/>
              </a:rPr>
              <a:t>ε</a:t>
            </a:r>
            <a:r>
              <a:rPr lang="ru-RU" sz="2400" dirty="0" smtClean="0">
                <a:latin typeface="Times New Roman" panose="02020603050405020304" pitchFamily="18" charset="0"/>
                <a:cs typeface="Times New Roman" panose="02020603050405020304" pitchFamily="18" charset="0"/>
              </a:rPr>
              <a:t> = а/2а</a:t>
            </a:r>
            <a:r>
              <a:rPr lang="ru-RU" sz="2400" baseline="-25000" dirty="0" smtClean="0">
                <a:latin typeface="Times New Roman" panose="02020603050405020304" pitchFamily="18" charset="0"/>
                <a:cs typeface="Times New Roman" panose="02020603050405020304" pitchFamily="18" charset="0"/>
              </a:rPr>
              <a:t>0</a:t>
            </a:r>
            <a:r>
              <a:rPr lang="ru-RU" sz="2400" dirty="0" smtClean="0">
                <a:latin typeface="Times New Roman" panose="02020603050405020304" pitchFamily="18" charset="0"/>
                <a:cs typeface="Times New Roman" panose="02020603050405020304" pitchFamily="18" charset="0"/>
              </a:rPr>
              <a:t> = </a:t>
            </a:r>
            <a:r>
              <a:rPr lang="el-GR" sz="2400" dirty="0" smtClean="0">
                <a:latin typeface="Times New Roman" panose="02020603050405020304" pitchFamily="18" charset="0"/>
                <a:cs typeface="Times New Roman" panose="02020603050405020304" pitchFamily="18" charset="0"/>
              </a:rPr>
              <a:t>π</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ɣ</a:t>
            </a:r>
            <a:r>
              <a:rPr lang="ru-RU" sz="2400" dirty="0" smtClean="0">
                <a:latin typeface="Times New Roman" panose="02020603050405020304" pitchFamily="18" charset="0"/>
                <a:cs typeface="Times New Roman" panose="02020603050405020304" pitchFamily="18" charset="0"/>
              </a:rPr>
              <a:t>/Еа</a:t>
            </a:r>
            <a:r>
              <a:rPr lang="ru-RU" sz="2400" baseline="-25000" dirty="0" smtClean="0">
                <a:latin typeface="Times New Roman" panose="02020603050405020304" pitchFamily="18" charset="0"/>
                <a:cs typeface="Times New Roman" panose="02020603050405020304" pitchFamily="18" charset="0"/>
              </a:rPr>
              <a:t>0</a:t>
            </a:r>
            <a:r>
              <a:rPr lang="ru-RU" sz="2400" dirty="0" smtClean="0">
                <a:latin typeface="Times New Roman" panose="02020603050405020304" pitchFamily="18" charset="0"/>
                <a:cs typeface="Times New Roman" panose="02020603050405020304" pitchFamily="18" charset="0"/>
              </a:rPr>
              <a:t>)</a:t>
            </a:r>
            <a:r>
              <a:rPr lang="ru-RU" sz="2400" baseline="30000" dirty="0" smtClean="0">
                <a:latin typeface="Times New Roman" panose="02020603050405020304" pitchFamily="18" charset="0"/>
                <a:cs typeface="Times New Roman" panose="02020603050405020304" pitchFamily="18" charset="0"/>
              </a:rPr>
              <a:t>1/2</a:t>
            </a:r>
            <a:r>
              <a:rPr lang="ru-RU" sz="2400" dirty="0" smtClean="0">
                <a:latin typeface="Times New Roman" panose="02020603050405020304" pitchFamily="18" charset="0"/>
                <a:cs typeface="Times New Roman" panose="02020603050405020304" pitchFamily="18" charset="0"/>
              </a:rPr>
              <a:t>/2</a:t>
            </a:r>
          </a:p>
          <a:p>
            <a:pPr algn="just"/>
            <a:endParaRPr lang="ru-RU" sz="2400" dirty="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Из этого уравнения следует, что поверхностная энергия составит </a:t>
            </a:r>
          </a:p>
          <a:p>
            <a:pPr algn="ctr"/>
            <a:r>
              <a:rPr lang="en-US" sz="2400" dirty="0" smtClean="0">
                <a:latin typeface="Times New Roman" panose="02020603050405020304" pitchFamily="18" charset="0"/>
                <a:cs typeface="Times New Roman" panose="02020603050405020304" pitchFamily="18" charset="0"/>
              </a:rPr>
              <a:t>ɣ</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Е(а/</a:t>
            </a:r>
            <a:r>
              <a:rPr lang="el-GR" sz="2400" dirty="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π</a:t>
            </a:r>
            <a:r>
              <a:rPr lang="ru-RU" sz="2400" dirty="0" smtClean="0">
                <a:latin typeface="Times New Roman" panose="02020603050405020304" pitchFamily="18" charset="0"/>
                <a:cs typeface="Times New Roman" panose="02020603050405020304" pitchFamily="18" charset="0"/>
              </a:rPr>
              <a:t>)</a:t>
            </a:r>
            <a:r>
              <a:rPr lang="ru-RU" sz="2400" baseline="30000" dirty="0" smtClean="0">
                <a:latin typeface="Times New Roman" panose="02020603050405020304" pitchFamily="18" charset="0"/>
                <a:cs typeface="Times New Roman" panose="02020603050405020304" pitchFamily="18" charset="0"/>
              </a:rPr>
              <a:t>2</a:t>
            </a:r>
            <a:r>
              <a:rPr lang="ru-RU" sz="2400" dirty="0" smtClean="0">
                <a:latin typeface="Times New Roman" panose="02020603050405020304" pitchFamily="18" charset="0"/>
                <a:cs typeface="Times New Roman" panose="02020603050405020304" pitchFamily="18" charset="0"/>
              </a:rPr>
              <a:t> /а</a:t>
            </a:r>
            <a:r>
              <a:rPr lang="ru-RU" sz="2400" baseline="-25000" dirty="0" smtClean="0">
                <a:latin typeface="Times New Roman" panose="02020603050405020304" pitchFamily="18" charset="0"/>
                <a:cs typeface="Times New Roman" panose="02020603050405020304" pitchFamily="18" charset="0"/>
              </a:rPr>
              <a:t>0</a:t>
            </a:r>
          </a:p>
          <a:p>
            <a:pPr algn="just"/>
            <a:endParaRPr lang="ru-RU" sz="2400" dirty="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Поскольку а ≈ а</a:t>
            </a:r>
            <a:r>
              <a:rPr lang="ru-RU" sz="2400" baseline="-25000" dirty="0" smtClean="0">
                <a:latin typeface="Times New Roman" panose="02020603050405020304" pitchFamily="18" charset="0"/>
                <a:cs typeface="Times New Roman" panose="02020603050405020304" pitchFamily="18" charset="0"/>
              </a:rPr>
              <a:t>0</a:t>
            </a:r>
            <a:r>
              <a:rPr lang="ru-RU" sz="2400" dirty="0" smtClean="0">
                <a:latin typeface="Times New Roman" panose="02020603050405020304" pitchFamily="18" charset="0"/>
                <a:cs typeface="Times New Roman" panose="02020603050405020304" pitchFamily="18" charset="0"/>
              </a:rPr>
              <a:t>, то приближенно</a:t>
            </a:r>
          </a:p>
          <a:p>
            <a:pPr algn="ctr"/>
            <a:r>
              <a:rPr lang="ru-RU" sz="2400" dirty="0">
                <a:latin typeface="Times New Roman" panose="02020603050405020304" pitchFamily="18" charset="0"/>
                <a:cs typeface="Times New Roman" panose="02020603050405020304" pitchFamily="18" charset="0"/>
              </a:rPr>
              <a:t>σ</a:t>
            </a:r>
            <a:r>
              <a:rPr lang="ru-RU" sz="2400" baseline="-25000" dirty="0">
                <a:latin typeface="Times New Roman" panose="02020603050405020304" pitchFamily="18" charset="0"/>
                <a:cs typeface="Times New Roman" panose="02020603050405020304" pitchFamily="18" charset="0"/>
              </a:rPr>
              <a:t>Т </a:t>
            </a:r>
            <a:r>
              <a:rPr lang="ru-RU" sz="2400" dirty="0">
                <a:latin typeface="Times New Roman" panose="02020603050405020304" pitchFamily="18" charset="0"/>
                <a:cs typeface="Times New Roman" panose="02020603050405020304" pitchFamily="18" charset="0"/>
              </a:rPr>
              <a:t>= Еа</a:t>
            </a:r>
            <a:r>
              <a:rPr lang="ru-RU" sz="2400" baseline="-25000" dirty="0">
                <a:latin typeface="Times New Roman" panose="02020603050405020304" pitchFamily="18" charset="0"/>
                <a:cs typeface="Times New Roman" panose="02020603050405020304" pitchFamily="18" charset="0"/>
              </a:rPr>
              <a:t>0</a:t>
            </a:r>
            <a:r>
              <a:rPr lang="ru-RU" sz="2400" dirty="0">
                <a:latin typeface="Times New Roman" panose="02020603050405020304" pitchFamily="18" charset="0"/>
                <a:cs typeface="Times New Roman" panose="02020603050405020304" pitchFamily="18" charset="0"/>
              </a:rPr>
              <a:t>/10</a:t>
            </a:r>
          </a:p>
          <a:p>
            <a:pPr algn="ctr"/>
            <a:endParaRPr lang="ru-RU" dirty="0"/>
          </a:p>
        </p:txBody>
      </p:sp>
    </p:spTree>
    <p:extLst>
      <p:ext uri="{BB962C8B-B14F-4D97-AF65-F5344CB8AC3E}">
        <p14:creationId xmlns:p14="http://schemas.microsoft.com/office/powerpoint/2010/main" val="2409033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5</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Понятие прочности</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2" name="TextBox 1"/>
          <p:cNvSpPr txBox="1"/>
          <p:nvPr/>
        </p:nvSpPr>
        <p:spPr>
          <a:xfrm>
            <a:off x="595085" y="1657976"/>
            <a:ext cx="7852839" cy="3416320"/>
          </a:xfrm>
          <a:prstGeom prst="rect">
            <a:avLst/>
          </a:prstGeom>
          <a:noFill/>
        </p:spPr>
        <p:txBody>
          <a:bodyPr wrap="square" rtlCol="0">
            <a:spAutoFit/>
          </a:bodyPr>
          <a:lstStyle/>
          <a:p>
            <a:pPr algn="just"/>
            <a:r>
              <a:rPr lang="ru-RU" sz="2400" dirty="0" smtClean="0">
                <a:latin typeface="Times New Roman" panose="02020603050405020304" pitchFamily="18" charset="0"/>
                <a:cs typeface="Times New Roman" panose="02020603050405020304" pitchFamily="18" charset="0"/>
              </a:rPr>
              <a:t>	Расчет теоретической прочности по </a:t>
            </a:r>
            <a:r>
              <a:rPr lang="ru-RU" sz="2400" dirty="0" err="1" smtClean="0">
                <a:latin typeface="Times New Roman" panose="02020603050405020304" pitchFamily="18" charset="0"/>
                <a:cs typeface="Times New Roman" panose="02020603050405020304" pitchFamily="18" charset="0"/>
              </a:rPr>
              <a:t>Оровану</a:t>
            </a:r>
            <a:r>
              <a:rPr lang="ru-RU" sz="2400" dirty="0" smtClean="0">
                <a:latin typeface="Times New Roman" panose="02020603050405020304" pitchFamily="18" charset="0"/>
                <a:cs typeface="Times New Roman" panose="02020603050405020304" pitchFamily="18" charset="0"/>
              </a:rPr>
              <a:t> позволяет получить лишь порядок величины, которая, как было установлено более точными определениями, завышена примерно вдвое.</a:t>
            </a:r>
          </a:p>
          <a:p>
            <a:pPr algn="just"/>
            <a:endParaRPr lang="ru-RU" sz="2400" dirty="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	Другой характеристикой твердого тела является теоретическая прочность при сдвиге </a:t>
            </a:r>
            <a:r>
              <a:rPr lang="el-GR" sz="2400" dirty="0" smtClean="0">
                <a:latin typeface="Times New Roman" panose="02020603050405020304" pitchFamily="18" charset="0"/>
                <a:cs typeface="Times New Roman" panose="02020603050405020304" pitchFamily="18" charset="0"/>
              </a:rPr>
              <a:t>τ</a:t>
            </a:r>
            <a:r>
              <a:rPr lang="ru-RU" sz="2400" baseline="-25000" dirty="0" smtClean="0">
                <a:latin typeface="Times New Roman" panose="02020603050405020304" pitchFamily="18" charset="0"/>
                <a:cs typeface="Times New Roman" panose="02020603050405020304" pitchFamily="18" charset="0"/>
              </a:rPr>
              <a:t>Т</a:t>
            </a:r>
            <a:r>
              <a:rPr lang="ru-RU" sz="2400" dirty="0" smtClean="0">
                <a:latin typeface="Times New Roman" panose="02020603050405020304" pitchFamily="18" charset="0"/>
                <a:cs typeface="Times New Roman" panose="02020603050405020304" pitchFamily="18" charset="0"/>
              </a:rPr>
              <a:t> = </a:t>
            </a:r>
            <a:r>
              <a:rPr lang="en-US" sz="2400" dirty="0" smtClean="0">
                <a:latin typeface="Times New Roman" panose="02020603050405020304" pitchFamily="18" charset="0"/>
                <a:cs typeface="Times New Roman" panose="02020603050405020304" pitchFamily="18" charset="0"/>
              </a:rPr>
              <a:t>G</a:t>
            </a:r>
            <a:r>
              <a:rPr lang="ru-RU" sz="2400" dirty="0" smtClean="0">
                <a:latin typeface="Times New Roman" panose="02020603050405020304" pitchFamily="18" charset="0"/>
                <a:cs typeface="Times New Roman" panose="02020603050405020304" pitchFamily="18" charset="0"/>
              </a:rPr>
              <a:t>а/а</a:t>
            </a:r>
            <a:r>
              <a:rPr lang="ru-RU" sz="2400" baseline="-25000" dirty="0" smtClean="0">
                <a:latin typeface="Times New Roman" panose="02020603050405020304" pitchFamily="18" charset="0"/>
                <a:cs typeface="Times New Roman" panose="02020603050405020304" pitchFamily="18" charset="0"/>
              </a:rPr>
              <a:t>0</a:t>
            </a:r>
          </a:p>
          <a:p>
            <a:pPr algn="just"/>
            <a:r>
              <a:rPr lang="ru-RU" sz="2400" dirty="0" smtClean="0">
                <a:latin typeface="Times New Roman" panose="02020603050405020304" pitchFamily="18" charset="0"/>
                <a:cs typeface="Times New Roman" panose="02020603050405020304" pitchFamily="18" charset="0"/>
              </a:rPr>
              <a:t>где </a:t>
            </a:r>
            <a:r>
              <a:rPr lang="en-US" sz="2400" dirty="0" smtClean="0">
                <a:latin typeface="Times New Roman" panose="02020603050405020304" pitchFamily="18" charset="0"/>
                <a:cs typeface="Times New Roman" panose="02020603050405020304" pitchFamily="18" charset="0"/>
              </a:rPr>
              <a:t>G </a:t>
            </a:r>
            <a:r>
              <a:rPr lang="ru-RU" sz="2400" dirty="0" smtClean="0">
                <a:latin typeface="Times New Roman" panose="02020603050405020304" pitchFamily="18" charset="0"/>
                <a:cs typeface="Times New Roman" panose="02020603050405020304" pitchFamily="18" charset="0"/>
              </a:rPr>
              <a:t>– модуль сдвига. Установлено, что прочность при сдвиге существенно меньше, чем при растяжении.</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3064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6</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Понятие прочности</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2" name="TextBox 1"/>
          <p:cNvSpPr txBox="1"/>
          <p:nvPr/>
        </p:nvSpPr>
        <p:spPr>
          <a:xfrm>
            <a:off x="595086" y="1653003"/>
            <a:ext cx="7852839" cy="4524315"/>
          </a:xfrm>
          <a:prstGeom prst="rect">
            <a:avLst/>
          </a:prstGeom>
          <a:noFill/>
        </p:spPr>
        <p:txBody>
          <a:bodyPr wrap="square" rtlCol="0">
            <a:spAutoFit/>
          </a:bodyPr>
          <a:lstStyle/>
          <a:p>
            <a:pPr algn="just"/>
            <a:r>
              <a:rPr lang="ru-RU" sz="2400" dirty="0" smtClean="0">
                <a:latin typeface="Times New Roman" panose="02020603050405020304" pitchFamily="18" charset="0"/>
                <a:cs typeface="Times New Roman" panose="02020603050405020304" pitchFamily="18" charset="0"/>
              </a:rPr>
              <a:t>	Прочное тело должно обладать высокими значениями как </a:t>
            </a:r>
            <a:r>
              <a:rPr lang="el-GR" sz="2400" dirty="0" smtClean="0">
                <a:latin typeface="Times New Roman" panose="02020603050405020304" pitchFamily="18" charset="0"/>
                <a:cs typeface="Times New Roman" panose="02020603050405020304" pitchFamily="18" charset="0"/>
              </a:rPr>
              <a:t>σ</a:t>
            </a:r>
            <a:r>
              <a:rPr lang="ru-RU" sz="2400" dirty="0" smtClean="0">
                <a:latin typeface="Times New Roman" panose="02020603050405020304" pitchFamily="18" charset="0"/>
                <a:cs typeface="Times New Roman" panose="02020603050405020304" pitchFamily="18" charset="0"/>
              </a:rPr>
              <a:t>, так и </a:t>
            </a:r>
            <a:r>
              <a:rPr lang="el-GR" sz="2400" dirty="0" smtClean="0">
                <a:latin typeface="Times New Roman" panose="02020603050405020304" pitchFamily="18" charset="0"/>
                <a:cs typeface="Times New Roman" panose="02020603050405020304" pitchFamily="18" charset="0"/>
              </a:rPr>
              <a:t>τ</a:t>
            </a:r>
            <a:r>
              <a:rPr lang="ru-RU" sz="2400" dirty="0" smtClean="0">
                <a:latin typeface="Times New Roman" panose="02020603050405020304" pitchFamily="18" charset="0"/>
                <a:cs typeface="Times New Roman" panose="02020603050405020304" pitchFamily="18" charset="0"/>
              </a:rPr>
              <a:t>, что наблюдается у веществ с направленными ковалентными и сильно поляризованными химическими связями. </a:t>
            </a:r>
          </a:p>
          <a:p>
            <a:pPr algn="just"/>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Прочность связей при этом тем больше, чем радиусы образующих атомов, и межатомные расстояния при числе связей не менее трех у каждого атома. К элементам с такими связями относятся азот, алюминий, бор, кислород, кремний, углерод и некоторые другие. Самые прочные твердые вещества обычно содержат эти элементы. </a:t>
            </a:r>
          </a:p>
          <a:p>
            <a:endParaRPr lang="ru-RU" sz="2400" dirty="0"/>
          </a:p>
        </p:txBody>
      </p:sp>
    </p:spTree>
    <p:extLst>
      <p:ext uri="{BB962C8B-B14F-4D97-AF65-F5344CB8AC3E}">
        <p14:creationId xmlns:p14="http://schemas.microsoft.com/office/powerpoint/2010/main" val="35271319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7</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Понятие прочности</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2" name="TextBox 1"/>
          <p:cNvSpPr txBox="1"/>
          <p:nvPr/>
        </p:nvSpPr>
        <p:spPr>
          <a:xfrm>
            <a:off x="595086" y="1745059"/>
            <a:ext cx="7852839" cy="1938992"/>
          </a:xfrm>
          <a:prstGeom prst="rect">
            <a:avLst/>
          </a:prstGeom>
          <a:noFill/>
        </p:spPr>
        <p:txBody>
          <a:bodyPr wrap="square" rtlCol="0">
            <a:spAutoFit/>
          </a:bodyPr>
          <a:lstStyle/>
          <a:p>
            <a:pPr algn="just"/>
            <a:r>
              <a:rPr lang="ru-RU" sz="2400" dirty="0" smtClean="0">
                <a:latin typeface="Times New Roman" panose="02020603050405020304" pitchFamily="18" charset="0"/>
                <a:cs typeface="Times New Roman" panose="02020603050405020304" pitchFamily="18" charset="0"/>
              </a:rPr>
              <a:t>	Прочность реальных тел, однако, существенно ниже их теоретической прочности из-за неизбежного наличия различных дефектов, связанных с условиями изготовления испытуемых образцов и характером проводимых испытаний.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6391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8</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Понятие прочности</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sp>
        <p:nvSpPr>
          <p:cNvPr id="2" name="TextBox 1"/>
          <p:cNvSpPr txBox="1"/>
          <p:nvPr/>
        </p:nvSpPr>
        <p:spPr>
          <a:xfrm>
            <a:off x="595086" y="1745059"/>
            <a:ext cx="7852839" cy="3662541"/>
          </a:xfrm>
          <a:prstGeom prst="rect">
            <a:avLst/>
          </a:prstGeom>
          <a:noFill/>
        </p:spPr>
        <p:txBody>
          <a:bodyPr wrap="square" rtlCol="0">
            <a:spAutoFit/>
          </a:bodyPr>
          <a:lstStyle/>
          <a:p>
            <a:pPr algn="just"/>
            <a:r>
              <a:rPr lang="ru-RU" sz="2400" dirty="0" smtClean="0">
                <a:latin typeface="Times New Roman" panose="02020603050405020304" pitchFamily="18" charset="0"/>
                <a:cs typeface="Times New Roman" panose="02020603050405020304" pitchFamily="18" charset="0"/>
              </a:rPr>
              <a:t>	Установлено, что в упругом теле у кончика имеющейся или образующейся трещины концентрируются напряжения, максимальное значение которых </a:t>
            </a:r>
            <a:r>
              <a:rPr lang="el-GR" sz="2400" dirty="0" smtClean="0">
                <a:latin typeface="Times New Roman" panose="02020603050405020304" pitchFamily="18" charset="0"/>
                <a:cs typeface="Times New Roman" panose="02020603050405020304" pitchFamily="18" charset="0"/>
              </a:rPr>
              <a:t>σ</a:t>
            </a:r>
            <a:r>
              <a:rPr lang="ru-RU" sz="2400" baseline="-25000" dirty="0" smtClean="0">
                <a:latin typeface="Times New Roman" panose="02020603050405020304" pitchFamily="18" charset="0"/>
                <a:cs typeface="Times New Roman" panose="02020603050405020304" pitchFamily="18" charset="0"/>
              </a:rPr>
              <a:t>М</a:t>
            </a:r>
            <a:r>
              <a:rPr lang="ru-RU" sz="2400" dirty="0" smtClean="0">
                <a:latin typeface="Times New Roman" panose="02020603050405020304" pitchFamily="18" charset="0"/>
                <a:cs typeface="Times New Roman" panose="02020603050405020304" pitchFamily="18" charset="0"/>
              </a:rPr>
              <a:t> можно представить следующим образом:</a:t>
            </a:r>
          </a:p>
          <a:p>
            <a:pPr algn="just"/>
            <a:endParaRPr lang="ru-RU" sz="2400" dirty="0">
              <a:latin typeface="Times New Roman" panose="02020603050405020304" pitchFamily="18" charset="0"/>
              <a:cs typeface="Times New Roman" panose="02020603050405020304" pitchFamily="18" charset="0"/>
            </a:endParaRPr>
          </a:p>
          <a:p>
            <a:pPr algn="ctr"/>
            <a:r>
              <a:rPr lang="el-GR" sz="2400" dirty="0">
                <a:latin typeface="Times New Roman" panose="02020603050405020304" pitchFamily="18" charset="0"/>
                <a:cs typeface="Times New Roman" panose="02020603050405020304" pitchFamily="18" charset="0"/>
              </a:rPr>
              <a:t>σ</a:t>
            </a:r>
            <a:r>
              <a:rPr lang="ru-RU" sz="2400" baseline="-25000" dirty="0" smtClean="0">
                <a:latin typeface="Times New Roman" panose="02020603050405020304" pitchFamily="18" charset="0"/>
                <a:cs typeface="Times New Roman" panose="02020603050405020304" pitchFamily="18" charset="0"/>
              </a:rPr>
              <a:t>М</a:t>
            </a:r>
            <a:r>
              <a:rPr lang="ru-RU" sz="2400" dirty="0" smtClean="0">
                <a:latin typeface="Times New Roman" panose="02020603050405020304" pitchFamily="18" charset="0"/>
                <a:cs typeface="Times New Roman" panose="02020603050405020304" pitchFamily="18" charset="0"/>
              </a:rPr>
              <a:t> =  2</a:t>
            </a:r>
            <a:r>
              <a:rPr lang="el-GR" sz="2400" dirty="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σ</a:t>
            </a:r>
            <a:r>
              <a:rPr lang="ru-RU"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l</a:t>
            </a:r>
            <a:r>
              <a:rPr lang="ru-RU"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r</a:t>
            </a:r>
            <a:r>
              <a:rPr lang="ru-RU" sz="2400" dirty="0" smtClean="0">
                <a:latin typeface="Times New Roman" panose="02020603050405020304" pitchFamily="18" charset="0"/>
                <a:cs typeface="Times New Roman" panose="02020603050405020304" pitchFamily="18" charset="0"/>
              </a:rPr>
              <a:t>)</a:t>
            </a:r>
            <a:r>
              <a:rPr lang="ru-RU" sz="2400" baseline="30000" dirty="0" smtClean="0">
                <a:latin typeface="Times New Roman" panose="02020603050405020304" pitchFamily="18" charset="0"/>
                <a:cs typeface="Times New Roman" panose="02020603050405020304" pitchFamily="18" charset="0"/>
              </a:rPr>
              <a:t>1/2</a:t>
            </a:r>
          </a:p>
          <a:p>
            <a:pPr algn="just"/>
            <a:endParaRPr lang="ru-RU" sz="2400" baseline="30000" dirty="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	где </a:t>
            </a:r>
            <a:r>
              <a:rPr lang="el-GR" sz="2400" dirty="0" smtClean="0">
                <a:latin typeface="Times New Roman" panose="02020603050405020304" pitchFamily="18" charset="0"/>
                <a:cs typeface="Times New Roman" panose="02020603050405020304" pitchFamily="18" charset="0"/>
              </a:rPr>
              <a:t>σ</a:t>
            </a:r>
            <a:r>
              <a:rPr lang="ru-RU" sz="2400" dirty="0" smtClean="0">
                <a:latin typeface="Times New Roman" panose="02020603050405020304" pitchFamily="18" charset="0"/>
                <a:cs typeface="Times New Roman" panose="02020603050405020304" pitchFamily="18" charset="0"/>
              </a:rPr>
              <a:t> – приложенное растягивающее напряжение;</a:t>
            </a:r>
          </a:p>
          <a:p>
            <a:pPr algn="just"/>
            <a:r>
              <a:rPr lang="en-US" sz="2400" dirty="0" smtClean="0">
                <a:latin typeface="Times New Roman" panose="02020603050405020304" pitchFamily="18" charset="0"/>
                <a:cs typeface="Times New Roman" panose="02020603050405020304" pitchFamily="18" charset="0"/>
              </a:rPr>
              <a:t> l – </a:t>
            </a:r>
            <a:r>
              <a:rPr lang="ru-RU" sz="2400" dirty="0" smtClean="0">
                <a:latin typeface="Times New Roman" panose="02020603050405020304" pitchFamily="18" charset="0"/>
                <a:cs typeface="Times New Roman" panose="02020603050405020304" pitchFamily="18" charset="0"/>
              </a:rPr>
              <a:t>длина трещины; </a:t>
            </a:r>
            <a:r>
              <a:rPr lang="en-US" sz="2400" dirty="0" smtClean="0">
                <a:latin typeface="Times New Roman" panose="02020603050405020304" pitchFamily="18" charset="0"/>
                <a:cs typeface="Times New Roman" panose="02020603050405020304" pitchFamily="18" charset="0"/>
              </a:rPr>
              <a:t>r</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радиус у вершины трещины (рисунок - 1).</a:t>
            </a:r>
          </a:p>
        </p:txBody>
      </p:sp>
    </p:spTree>
    <p:extLst>
      <p:ext uri="{BB962C8B-B14F-4D97-AF65-F5344CB8AC3E}">
        <p14:creationId xmlns:p14="http://schemas.microsoft.com/office/powerpoint/2010/main" val="1065066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9</a:t>
            </a:fld>
            <a:endParaRPr lang="ru-RU" dirty="0">
              <a:latin typeface="Arial" panose="020B0604020202020204" pitchFamily="34" charset="0"/>
              <a:cs typeface="Arial" panose="020B0604020202020204" pitchFamily="34" charset="0"/>
            </a:endParaRPr>
          </a:p>
        </p:txBody>
      </p:sp>
      <p:sp>
        <p:nvSpPr>
          <p:cNvPr id="10" name="Заголовок 2"/>
          <p:cNvSpPr txBox="1">
            <a:spLocks/>
          </p:cNvSpPr>
          <p:nvPr/>
        </p:nvSpPr>
        <p:spPr>
          <a:xfrm>
            <a:off x="887780" y="851183"/>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2800" dirty="0" smtClean="0">
                <a:solidFill>
                  <a:schemeClr val="tx1"/>
                </a:solidFill>
                <a:latin typeface="Times New Roman" panose="02020603050405020304" pitchFamily="18" charset="0"/>
                <a:cs typeface="Times New Roman" panose="02020603050405020304" pitchFamily="18" charset="0"/>
              </a:rPr>
              <a:t>Понятие прочности</a:t>
            </a:r>
            <a:endParaRPr lang="ru-RU" sz="3200" dirty="0">
              <a:solidFill>
                <a:schemeClr val="tx1"/>
              </a:solidFill>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8447925" y="10474"/>
            <a:ext cx="677060" cy="1200524"/>
          </a:xfrm>
          <a:prstGeom prst="rect">
            <a:avLst/>
          </a:prstGeom>
        </p:spPr>
      </p:pic>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5550" y="1745059"/>
            <a:ext cx="5290004" cy="38860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582057" y="5762171"/>
            <a:ext cx="6473372" cy="400110"/>
          </a:xfrm>
          <a:prstGeom prst="rect">
            <a:avLst/>
          </a:prstGeom>
          <a:noFill/>
        </p:spPr>
        <p:txBody>
          <a:bodyPr wrap="square" rtlCol="0">
            <a:spAutoFit/>
          </a:bodyPr>
          <a:lstStyle/>
          <a:p>
            <a:pPr algn="ctr"/>
            <a:r>
              <a:rPr lang="ru-RU" sz="2000" dirty="0" smtClean="0">
                <a:latin typeface="Times New Roman" panose="02020603050405020304" pitchFamily="18" charset="0"/>
                <a:cs typeface="Times New Roman" panose="02020603050405020304" pitchFamily="18" charset="0"/>
              </a:rPr>
              <a:t>Рисунок – 1. Схема сквозной трещины в твердом теле</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3648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409</TotalTime>
  <Words>471</Words>
  <Application>Microsoft Office PowerPoint</Application>
  <PresentationFormat>Экран (4:3)</PresentationFormat>
  <Paragraphs>167</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Тема Office</vt:lpstr>
      <vt:lpstr>«Деформационно-механические свойства керамики. Прочность.»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Supercomp</cp:lastModifiedBy>
  <cp:revision>42</cp:revision>
  <dcterms:created xsi:type="dcterms:W3CDTF">2018-10-31T17:08:02Z</dcterms:created>
  <dcterms:modified xsi:type="dcterms:W3CDTF">2021-02-11T17:18:33Z</dcterms:modified>
</cp:coreProperties>
</file>