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88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2" r:id="rId45"/>
    <p:sldId id="299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7" autoAdjust="0"/>
  </p:normalViewPr>
  <p:slideViewPr>
    <p:cSldViewPr>
      <p:cViewPr varScale="1">
        <p:scale>
          <a:sx n="76" d="100"/>
          <a:sy n="76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7AE8B-EADC-4608-BF6D-B1720712C25D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8002E-B59A-43F6-9756-2FA6FA50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7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Положение, 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котором мы находимся, похоже на положение человека, выучившего шахматные правила,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ничего не знающего об основных дебютах, тактике и стратегии. Подобно шахматисту-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новичку, мы пока ничего не знаем об основных схемах использования понятий в 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области знаний. Нам недостает знаний о том, какие именно ходы следует делать (какие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именно процедуры имеет смысл определять), и не хватает опыта предсказания последствий сделанного хода (выполнения процедуры)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16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версия требует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шагов и (1) памяти.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помощью этого алгоритма требует всего на одно умножение больше, чем вычисление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Следовательно, размер степени, которую мы можем вычислять, возрастает примерно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вдвое с каждым следующим умножением, которое нам разрешено делать. Таким образом, число умножений, требуемых для вычисления степени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растет приблизительно так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 быстро, как логарифм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основанию 2. Процесс имеет степень роста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Точнее, количество требуемых умножений равно логарифму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основанию 2 минус 1 и плюс количество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единиц в двоичном представлении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Это число всегда меньше, чем удвоенный логарифм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основанию 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нотация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заимствована из -исчисления, формализма, изобретенного математическим логиком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Алонсо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Чёрчем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Church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1941). Чёрч разработал -исчисление, чтобы найти строгое основание для понятий функции и применения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функции. -исчисление стало основным инструментом математических исследований по семантике языков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программирования.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строить утверждения об общем, или глобальном (</a:t>
            </a:r>
            <a:r>
              <a:rPr lang="ru-RU" dirty="0" err="1" smtClean="0"/>
              <a:t>global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поведении процесса, локальная эволюция которого описана процедурой.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8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модель показывает сначала серию расширений, а затем сжатие, как показывает стрелка на рис.  Расширение происходит по мере того, как процесс строит цепочку 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отложенных операций (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deferred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в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данном случае цепочку умножений. Сжатие происходит тогда, когда выполняются эти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отложенные операции. Такой тип процесса, который характеризуется цепочкой отложенных операций, называется 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рекурсивным процессом (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recursive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Выполнение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этого процесса требует, чтобы интерпретатор запоминал, какие операции ему нужно выполнить впоследствии.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процесс не растет и не сжимается. На каждом шаге при любом значении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необходимо помнить лишь текущие значения переменных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counter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</a:t>
            </a:r>
          </a:p>
          <a:p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max-count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Такой процесс мы называем 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итеративным (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iterative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итеративный процесс можно реализовать «в аппаратуре» как машину, у которой есть только конечный набор регистров и нет никакой дополнительной памяти. Напротив, для реализации рекурсивного процесса требуется машина со вспомогательной структурой данных,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называемой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стек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stack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долго считалось, что хвостовая рекурсия — особый трюк в оптимизирующих компиляторах. Ясное семантическое основание хвостовой рекурсии было найдено Карлом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Хьюиттом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который выразил ее в терминах модели вычислений с помощью «передачи сообщений»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растет экспоненциально при увеличении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— это целое число, ближайшее к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/√5, где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 + √5)/2 ≈ 1.6180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 есть 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золотое сечение (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golden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ratio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которое удовлетворяет уравнению   ф</a:t>
            </a:r>
            <a:r>
              <a:rPr lang="ru-RU" sz="12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</a:t>
            </a:r>
            <a:r>
              <a:rPr lang="ru-RU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древовидная рекурсия может быть весьма неэффективна, но зато ее часто легко сформулировать и понять, привело исследователей к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мысли, что можно получить лучшее из двух миров, если спроектировать «умный компилятор», который мог бы трансформировать древовидно-рекурсивные процедуры в более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эффективные, но вычисляющие тот же результат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линейно рекурсивный процесс, требующий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шагов и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памяти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002E-B59A-43F6-9756-2FA6FA50951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6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5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3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3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1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31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0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C45E-0455-4C18-8598-DC0F7C2DE96F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D43E7-C201-4EC2-8F11-D9FCE322E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9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СКИП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3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Оба вычисляют </a:t>
            </a:r>
            <a:r>
              <a:rPr lang="ru-RU" dirty="0"/>
              <a:t>одну и ту же математическую функцию с одной и той же областью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определения, и каждый из них для вычисления n! требует количества шагов, </a:t>
            </a:r>
            <a:r>
              <a:rPr lang="ru-RU" dirty="0" smtClean="0"/>
              <a:t>пропорционального </a:t>
            </a:r>
            <a:r>
              <a:rPr lang="ru-RU" dirty="0"/>
              <a:t>n.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Производят </a:t>
            </a:r>
            <a:r>
              <a:rPr lang="ru-RU" dirty="0"/>
              <a:t>одну и ту же </a:t>
            </a:r>
            <a:r>
              <a:rPr lang="ru-RU" dirty="0" smtClean="0"/>
              <a:t>последовательность </a:t>
            </a:r>
            <a:r>
              <a:rPr lang="ru-RU" dirty="0"/>
              <a:t>умножений и получают одну и ту же последовательность </a:t>
            </a:r>
            <a:r>
              <a:rPr lang="ru-RU" dirty="0" smtClean="0"/>
              <a:t>частичных произведений.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 другой стороны, когда мы рассмотрим «формы» этих двух </a:t>
            </a:r>
            <a:r>
              <a:rPr lang="ru-RU" dirty="0" smtClean="0"/>
              <a:t>процессов, мы </a:t>
            </a:r>
            <a:r>
              <a:rPr lang="ru-RU" dirty="0"/>
              <a:t>увидим, что они ведут себя совершенно по-разному</a:t>
            </a:r>
          </a:p>
        </p:txBody>
      </p:sp>
    </p:spTree>
    <p:extLst>
      <p:ext uri="{BB962C8B-B14F-4D97-AF65-F5344CB8AC3E}">
        <p14:creationId xmlns:p14="http://schemas.microsoft.com/office/powerpoint/2010/main" val="1863069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итеративный процесс — это такой процесс, состояние которого можно описать конечным числом </a:t>
            </a:r>
            <a:r>
              <a:rPr lang="ru-RU" i="1" dirty="0" smtClean="0"/>
              <a:t>переменных состояния (</a:t>
            </a:r>
            <a:r>
              <a:rPr lang="ru-RU" i="1" dirty="0" err="1" smtClean="0"/>
              <a:t>state</a:t>
            </a:r>
            <a:r>
              <a:rPr lang="ru-RU" i="1" dirty="0" smtClean="0"/>
              <a:t> </a:t>
            </a:r>
            <a:r>
              <a:rPr lang="ru-RU" i="1" dirty="0" err="1" smtClean="0"/>
              <a:t>variables</a:t>
            </a:r>
            <a:r>
              <a:rPr lang="ru-RU" i="1" dirty="0" smtClean="0"/>
              <a:t>) </a:t>
            </a:r>
          </a:p>
          <a:p>
            <a:r>
              <a:rPr lang="ru-RU" i="1" dirty="0" smtClean="0"/>
              <a:t>Заранее </a:t>
            </a:r>
            <a:r>
              <a:rPr lang="ru-RU" dirty="0" smtClean="0"/>
              <a:t>заданное правило, определяющее, как эти переменные состояния изменяются от шага к шагу, </a:t>
            </a:r>
          </a:p>
          <a:p>
            <a:r>
              <a:rPr lang="ru-RU" dirty="0" smtClean="0"/>
              <a:t>и возможно тест на завершение, который определяет условия, при которых процесс должен закончить работу.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итеративном случае в каждый момент переменные программы дают полное описание состояния процесса. </a:t>
            </a:r>
          </a:p>
          <a:p>
            <a:r>
              <a:rPr lang="ru-RU" dirty="0" smtClean="0"/>
              <a:t>Если  остановим процесс между шагами, для продолжения вычислений нам будет достаточно дать интерпретатору значения трех переменных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рекурсивного процесса имеется дополнительная «спрятанная» информация, которую хранит интерпретатор и которая не содержится в переменных программы. </a:t>
            </a:r>
          </a:p>
          <a:p>
            <a:r>
              <a:rPr lang="ru-RU" dirty="0" smtClean="0"/>
              <a:t>Она указывает, «где находится» процесс в терминах цепочки отложенных операций. Чем длиннее цепочка, тем больше информации нужно хранить30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говорим, что процедура рекурсивна, мы имеем в виду факт синтаксиса: определение процедуры ссылается (прямо или косвенно) на саму эту процедуру. Когда же мы говорим о процессе, что он следует, скажем, линейно рекурсивной схеме, мы говорим о развитии процесса, а не о синтаксисе, с помощью которого написана процедура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4087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язык программирования позволяет выполнять итеративный процесс, используя фиксированный объем памяти, даже если он описывается рекурсивной процедурой. Такое свойство реализации языка называется поддержкой </a:t>
            </a:r>
            <a:r>
              <a:rPr lang="ru-RU" i="1" dirty="0" smtClean="0"/>
              <a:t>хвостовой рекурсии (</a:t>
            </a:r>
            <a:r>
              <a:rPr lang="ru-RU" i="1" dirty="0" err="1" smtClean="0"/>
              <a:t>tail</a:t>
            </a:r>
            <a:r>
              <a:rPr lang="ru-RU" i="1" dirty="0" smtClean="0"/>
              <a:t> </a:t>
            </a:r>
            <a:r>
              <a:rPr lang="ru-RU" i="1" dirty="0" err="1" smtClean="0"/>
              <a:t>recursion</a:t>
            </a:r>
            <a:r>
              <a:rPr lang="ru-RU" i="1" dirty="0" smtClean="0"/>
              <a:t>)</a:t>
            </a:r>
          </a:p>
          <a:p>
            <a:endParaRPr lang="ru-RU" i="1" dirty="0" smtClean="0"/>
          </a:p>
          <a:p>
            <a:r>
              <a:rPr lang="ru-RU" dirty="0" smtClean="0"/>
              <a:t>Если реализация языка поддерживает хвостовую рекурсию, то итерацию можно выразить с помощью обыкновенного механизма вызова функций, так что </a:t>
            </a:r>
            <a:r>
              <a:rPr lang="ru-RU" dirty="0" err="1" smtClean="0"/>
              <a:t>специаль-ные</a:t>
            </a:r>
            <a:r>
              <a:rPr lang="ru-RU" dirty="0" smtClean="0"/>
              <a:t> циклические конструкции имеют смысл только как синтаксический сахар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Древовидная рекурсия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вычислений, называемая </a:t>
            </a:r>
            <a:r>
              <a:rPr lang="ru-RU" i="1" dirty="0" smtClean="0"/>
              <a:t>древовидная </a:t>
            </a:r>
            <a:r>
              <a:rPr lang="ru-RU" i="1" dirty="0" err="1" smtClean="0"/>
              <a:t>рекур</a:t>
            </a:r>
            <a:endParaRPr lang="ru-RU" i="1" dirty="0" smtClean="0"/>
          </a:p>
          <a:p>
            <a:r>
              <a:rPr lang="ru-RU" dirty="0" smtClean="0"/>
              <a:t>Общее правило для чисел Фибоначчи можно сформулировать так:</a:t>
            </a:r>
          </a:p>
          <a:p>
            <a:r>
              <a:rPr lang="en-US" dirty="0" smtClean="0"/>
              <a:t>Fib(n) =</a:t>
            </a:r>
            <a:r>
              <a:rPr lang="ru-RU" dirty="0" smtClean="0"/>
              <a:t> 0 если </a:t>
            </a:r>
            <a:r>
              <a:rPr lang="en-US" dirty="0" smtClean="0"/>
              <a:t>n = 0</a:t>
            </a:r>
          </a:p>
          <a:p>
            <a:r>
              <a:rPr lang="en-US" dirty="0" smtClean="0"/>
              <a:t>Fib(n) =</a:t>
            </a:r>
            <a:r>
              <a:rPr lang="ru-RU" dirty="0" smtClean="0"/>
              <a:t> 1 если </a:t>
            </a:r>
            <a:r>
              <a:rPr lang="en-US" dirty="0" smtClean="0"/>
              <a:t>n = 1</a:t>
            </a:r>
          </a:p>
          <a:p>
            <a:r>
              <a:rPr lang="en-US" dirty="0" smtClean="0"/>
              <a:t>Fib(n) =</a:t>
            </a:r>
            <a:r>
              <a:rPr lang="ru-RU" dirty="0" smtClean="0"/>
              <a:t> </a:t>
            </a:r>
            <a:r>
              <a:rPr lang="ru-RU" dirty="0" err="1" smtClean="0"/>
              <a:t>Fib</a:t>
            </a:r>
            <a:r>
              <a:rPr lang="ru-RU" dirty="0" smtClean="0"/>
              <a:t>(</a:t>
            </a:r>
            <a:r>
              <a:rPr lang="ru-RU" dirty="0" err="1" smtClean="0"/>
              <a:t>n</a:t>
            </a:r>
            <a:r>
              <a:rPr lang="ru-RU" dirty="0" smtClean="0"/>
              <a:t> − 1) + </a:t>
            </a:r>
            <a:r>
              <a:rPr lang="ru-RU" dirty="0" err="1" smtClean="0"/>
              <a:t>Fib</a:t>
            </a:r>
            <a:r>
              <a:rPr lang="ru-RU" dirty="0" smtClean="0"/>
              <a:t>(</a:t>
            </a:r>
            <a:r>
              <a:rPr lang="ru-RU" dirty="0" err="1" smtClean="0"/>
              <a:t>n</a:t>
            </a:r>
            <a:r>
              <a:rPr lang="ru-RU" dirty="0" smtClean="0"/>
              <a:t> − 2) в остальных случаях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fib (n)</a:t>
            </a:r>
          </a:p>
          <a:p>
            <a:pPr>
              <a:buNone/>
            </a:pPr>
            <a:r>
              <a:rPr lang="en-US" dirty="0" smtClean="0"/>
              <a:t>       (</a:t>
            </a:r>
            <a:r>
              <a:rPr lang="en-US" dirty="0" err="1" smtClean="0"/>
              <a:t>cond</a:t>
            </a:r>
            <a:r>
              <a:rPr lang="en-US" dirty="0" smtClean="0"/>
              <a:t> ((= n 0) 0)</a:t>
            </a:r>
          </a:p>
          <a:p>
            <a:pPr>
              <a:buNone/>
            </a:pPr>
            <a:r>
              <a:rPr lang="en-US" dirty="0" smtClean="0"/>
              <a:t>                  ((= n 1) 1)</a:t>
            </a:r>
          </a:p>
          <a:p>
            <a:pPr>
              <a:buNone/>
            </a:pPr>
            <a:r>
              <a:rPr lang="en-US" dirty="0" smtClean="0"/>
              <a:t>                  (else (+ (fib (- n 1))</a:t>
            </a:r>
          </a:p>
          <a:p>
            <a:pPr>
              <a:buNone/>
            </a:pPr>
            <a:r>
              <a:rPr lang="en-US" dirty="0" smtClean="0"/>
              <a:t>                   (fib (- n 2))))))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2500" t="23750" r="39960" b="9051"/>
          <a:stretch>
            <a:fillRect/>
          </a:stretch>
        </p:blipFill>
        <p:spPr bwMode="auto">
          <a:xfrm>
            <a:off x="260147" y="0"/>
            <a:ext cx="86253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Преобразование в итеративный процесс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пара целых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, которым в начале даются</a:t>
            </a:r>
          </a:p>
          <a:p>
            <a:pPr>
              <a:buNone/>
            </a:pPr>
            <a:r>
              <a:rPr lang="ru-RU" dirty="0" smtClean="0"/>
              <a:t>значения </a:t>
            </a:r>
            <a:r>
              <a:rPr lang="ru-RU" dirty="0" err="1" smtClean="0"/>
              <a:t>Fib</a:t>
            </a:r>
            <a:r>
              <a:rPr lang="ru-RU" dirty="0" smtClean="0"/>
              <a:t>(1) = 1 и </a:t>
            </a:r>
            <a:r>
              <a:rPr lang="ru-RU" dirty="0" err="1" smtClean="0"/>
              <a:t>Fib</a:t>
            </a:r>
            <a:r>
              <a:rPr lang="ru-RU" dirty="0" smtClean="0"/>
              <a:t>(0) = 0, и на каждом шаге применять одновременную трансформацию</a:t>
            </a:r>
          </a:p>
          <a:p>
            <a:r>
              <a:rPr lang="en-US" dirty="0" smtClean="0"/>
              <a:t>a ← a + b</a:t>
            </a:r>
          </a:p>
          <a:p>
            <a:r>
              <a:rPr lang="en-US" dirty="0" smtClean="0"/>
              <a:t>b ← a</a:t>
            </a:r>
            <a:endParaRPr lang="ru-RU" dirty="0" smtClean="0"/>
          </a:p>
          <a:p>
            <a:r>
              <a:rPr lang="ru-RU" dirty="0" smtClean="0"/>
              <a:t>после того, как мы проделаем эту трансформацию </a:t>
            </a:r>
            <a:r>
              <a:rPr lang="ru-RU" dirty="0" err="1" smtClean="0"/>
              <a:t>n</a:t>
            </a:r>
            <a:r>
              <a:rPr lang="ru-RU" dirty="0" smtClean="0"/>
              <a:t> раз,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 будут соответственно равны </a:t>
            </a:r>
            <a:r>
              <a:rPr lang="ru-RU" dirty="0" err="1" smtClean="0"/>
              <a:t>Fib</a:t>
            </a:r>
            <a:r>
              <a:rPr lang="ru-RU" dirty="0" smtClean="0"/>
              <a:t>(</a:t>
            </a:r>
            <a:r>
              <a:rPr lang="ru-RU" dirty="0" err="1" smtClean="0"/>
              <a:t>n</a:t>
            </a:r>
            <a:r>
              <a:rPr lang="ru-RU" dirty="0" smtClean="0"/>
              <a:t> + 1) и </a:t>
            </a:r>
            <a:r>
              <a:rPr lang="ru-RU" dirty="0" err="1" smtClean="0"/>
              <a:t>Fib</a:t>
            </a:r>
            <a:r>
              <a:rPr lang="ru-RU" dirty="0" smtClean="0"/>
              <a:t>(</a:t>
            </a:r>
            <a:r>
              <a:rPr lang="ru-RU" dirty="0" err="1" smtClean="0"/>
              <a:t>n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Программирование это перевод</a:t>
            </a:r>
          </a:p>
          <a:p>
            <a:r>
              <a:rPr lang="ru-RU" dirty="0" smtClean="0"/>
              <a:t>Программирование это ремесло</a:t>
            </a:r>
          </a:p>
          <a:p>
            <a:r>
              <a:rPr lang="ru-RU" dirty="0" smtClean="0"/>
              <a:t>Программирование это творческий процесс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fib (n)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smtClean="0"/>
              <a:t>(fib-</a:t>
            </a:r>
            <a:r>
              <a:rPr lang="en-US" dirty="0" err="1" smtClean="0"/>
              <a:t>iter</a:t>
            </a:r>
            <a:r>
              <a:rPr lang="en-US" dirty="0" smtClean="0"/>
              <a:t> 1 0 n))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fib-</a:t>
            </a:r>
            <a:r>
              <a:rPr lang="en-US" dirty="0" err="1" smtClean="0"/>
              <a:t>iter</a:t>
            </a:r>
            <a:r>
              <a:rPr lang="en-US" dirty="0" smtClean="0"/>
              <a:t> (a b count)</a:t>
            </a:r>
          </a:p>
          <a:p>
            <a:pPr>
              <a:buNone/>
            </a:pPr>
            <a:r>
              <a:rPr lang="en-US" dirty="0" smtClean="0"/>
              <a:t>        (if (= count 0)       b</a:t>
            </a:r>
          </a:p>
          <a:p>
            <a:pPr>
              <a:buNone/>
            </a:pPr>
            <a:r>
              <a:rPr lang="en-US" dirty="0" smtClean="0"/>
              <a:t>(fib-</a:t>
            </a:r>
            <a:r>
              <a:rPr lang="en-US" dirty="0" err="1" smtClean="0"/>
              <a:t>iter</a:t>
            </a:r>
            <a:r>
              <a:rPr lang="en-US" dirty="0" smtClean="0"/>
              <a:t> (+ a b) a (- count 1))))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Комбинирование и преобразование алгоритмов и процессов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Возведение в степень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= b ・ b</a:t>
            </a:r>
            <a:r>
              <a:rPr lang="en-US" baseline="30000" dirty="0" smtClean="0"/>
              <a:t>n−1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0</a:t>
            </a:r>
            <a:r>
              <a:rPr lang="en-US" dirty="0" smtClean="0"/>
              <a:t> = 1</a:t>
            </a:r>
          </a:p>
          <a:p>
            <a:r>
              <a:rPr lang="ru-RU" dirty="0" smtClean="0"/>
              <a:t>которое прямо переводится в процедуру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expt</a:t>
            </a:r>
            <a:r>
              <a:rPr lang="en-US" dirty="0" smtClean="0"/>
              <a:t> (b n)</a:t>
            </a:r>
          </a:p>
          <a:p>
            <a:pPr>
              <a:buNone/>
            </a:pPr>
            <a:r>
              <a:rPr lang="en-US" dirty="0" smtClean="0"/>
              <a:t>        (if (= n 0)  </a:t>
            </a:r>
            <a:r>
              <a:rPr lang="ru-RU" dirty="0" smtClean="0"/>
              <a:t>1</a:t>
            </a:r>
          </a:p>
          <a:p>
            <a:pPr>
              <a:buNone/>
            </a:pPr>
            <a:r>
              <a:rPr lang="pt-BR" dirty="0" smtClean="0"/>
              <a:t>(* b (expt b (- n 1)))))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Преобразуем в линейную </a:t>
            </a:r>
            <a:r>
              <a:rPr lang="ru-RU" dirty="0" err="1" smtClean="0"/>
              <a:t>итерацю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expt</a:t>
            </a:r>
            <a:r>
              <a:rPr lang="en-US" dirty="0" smtClean="0"/>
              <a:t> (b n)</a:t>
            </a:r>
          </a:p>
          <a:p>
            <a:pPr>
              <a:buNone/>
            </a:pPr>
            <a:r>
              <a:rPr lang="en-US" dirty="0" smtClean="0"/>
              <a:t>           (</a:t>
            </a:r>
            <a:r>
              <a:rPr lang="en-US" dirty="0" err="1" smtClean="0"/>
              <a:t>expt-iter</a:t>
            </a:r>
            <a:r>
              <a:rPr lang="en-US" dirty="0" smtClean="0"/>
              <a:t> b n 1))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expt-iter</a:t>
            </a:r>
            <a:r>
              <a:rPr lang="en-US" dirty="0" smtClean="0"/>
              <a:t> (b counter product)</a:t>
            </a:r>
          </a:p>
          <a:p>
            <a:pPr>
              <a:buNone/>
            </a:pPr>
            <a:r>
              <a:rPr lang="en-US" dirty="0" smtClean="0"/>
              <a:t>              (if (= counter 0)  product</a:t>
            </a:r>
          </a:p>
          <a:p>
            <a:pPr>
              <a:buNone/>
            </a:pPr>
            <a:r>
              <a:rPr lang="en-US" dirty="0" smtClean="0"/>
              <a:t>              (</a:t>
            </a:r>
            <a:r>
              <a:rPr lang="en-US" dirty="0" err="1" smtClean="0"/>
              <a:t>expt-iter</a:t>
            </a:r>
            <a:r>
              <a:rPr lang="en-US" dirty="0" smtClean="0"/>
              <a:t> b  (- counter 1) (* b product))))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Можно вычислять степени за меньшее число шагов, если использовать последовательное возведение в квадрат.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err="1" smtClean="0"/>
              <a:t>b</a:t>
            </a:r>
            <a:r>
              <a:rPr lang="ru-RU" baseline="30000" dirty="0" err="1" smtClean="0"/>
              <a:t>n</a:t>
            </a:r>
            <a:r>
              <a:rPr lang="ru-RU" dirty="0" smtClean="0"/>
              <a:t> = (</a:t>
            </a:r>
            <a:r>
              <a:rPr lang="ru-RU" dirty="0" err="1" smtClean="0"/>
              <a:t>b</a:t>
            </a:r>
            <a:r>
              <a:rPr lang="ru-RU" baseline="30000" dirty="0" err="1" smtClean="0"/>
              <a:t>n</a:t>
            </a:r>
            <a:r>
              <a:rPr lang="ru-RU" baseline="30000" dirty="0" smtClean="0"/>
              <a:t>/2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если </a:t>
            </a:r>
            <a:r>
              <a:rPr lang="ru-RU" dirty="0" err="1" smtClean="0"/>
              <a:t>n</a:t>
            </a:r>
            <a:r>
              <a:rPr lang="ru-RU" dirty="0" smtClean="0"/>
              <a:t> четно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= b ・ b</a:t>
            </a:r>
            <a:r>
              <a:rPr lang="en-US" baseline="30000" dirty="0" smtClean="0"/>
              <a:t>n−1 </a:t>
            </a:r>
            <a:r>
              <a:rPr lang="ru-RU" dirty="0" smtClean="0"/>
              <a:t>если </a:t>
            </a:r>
            <a:r>
              <a:rPr lang="en-US" dirty="0" smtClean="0"/>
              <a:t>n </a:t>
            </a:r>
            <a:r>
              <a:rPr lang="ru-RU" dirty="0" smtClean="0"/>
              <a:t>нечетно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altLang="ja-JP" dirty="0" smtClean="0"/>
              <a:t>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(b 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b))))))</a:t>
            </a:r>
          </a:p>
          <a:p>
            <a:pPr>
              <a:buNone/>
            </a:pPr>
            <a:r>
              <a:rPr lang="ru-RU" dirty="0" smtClean="0"/>
              <a:t>мы можем вычислить его за три умножения: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= b * b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4</a:t>
            </a:r>
            <a:r>
              <a:rPr lang="en-US" dirty="0" smtClean="0"/>
              <a:t> = b</a:t>
            </a:r>
            <a:r>
              <a:rPr lang="en-US" baseline="30000" dirty="0" smtClean="0"/>
              <a:t>2 </a:t>
            </a:r>
            <a:r>
              <a:rPr lang="en-US" dirty="0" smtClean="0"/>
              <a:t>* b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8</a:t>
            </a:r>
            <a:r>
              <a:rPr lang="en-US" dirty="0" smtClean="0"/>
              <a:t> = b</a:t>
            </a:r>
            <a:r>
              <a:rPr lang="en-US" baseline="30000" dirty="0" smtClean="0"/>
              <a:t>4 </a:t>
            </a:r>
            <a:r>
              <a:rPr lang="en-US" dirty="0" smtClean="0"/>
              <a:t>* b</a:t>
            </a:r>
            <a:r>
              <a:rPr lang="en-US" baseline="30000" dirty="0" smtClean="0"/>
              <a:t>4</a:t>
            </a:r>
            <a:endParaRPr lang="ru-RU" baseline="3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fast-</a:t>
            </a:r>
            <a:r>
              <a:rPr lang="en-US" dirty="0" err="1" smtClean="0"/>
              <a:t>expt</a:t>
            </a:r>
            <a:r>
              <a:rPr lang="en-US" dirty="0" smtClean="0"/>
              <a:t> (b n)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cond</a:t>
            </a:r>
            <a:r>
              <a:rPr lang="en-US" dirty="0" smtClean="0"/>
              <a:t> ((= n 0) 1)</a:t>
            </a:r>
          </a:p>
          <a:p>
            <a:pPr>
              <a:buNone/>
            </a:pPr>
            <a:r>
              <a:rPr lang="en-US" dirty="0" smtClean="0"/>
              <a:t>           ((even? n) (square (fast-</a:t>
            </a:r>
            <a:r>
              <a:rPr lang="en-US" dirty="0" err="1" smtClean="0"/>
              <a:t>expt</a:t>
            </a:r>
            <a:r>
              <a:rPr lang="en-US" dirty="0" smtClean="0"/>
              <a:t> b (/ n 2))))</a:t>
            </a:r>
          </a:p>
          <a:p>
            <a:pPr>
              <a:buNone/>
            </a:pPr>
            <a:r>
              <a:rPr lang="en-US" dirty="0" smtClean="0"/>
              <a:t>                (else (* b (fast-</a:t>
            </a:r>
            <a:r>
              <a:rPr lang="en-US" dirty="0" err="1" smtClean="0"/>
              <a:t>expt</a:t>
            </a:r>
            <a:r>
              <a:rPr lang="en-US" dirty="0" smtClean="0"/>
              <a:t> b (- n 1))))))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НАПИШИТЕ ИТЕРАТИВНЫЙ АЛГОРИТМ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ДЛЯ АЛГОРИТМА ПОСЛЕДОВАТЕЛЬНОГО ВОЗВЕДЕНИЯ В КВАДРАТ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 помощью идеи последовательного возведения в квадрат можно построить также итеративный</a:t>
            </a:r>
            <a:r>
              <a:rPr lang="en-US" dirty="0" smtClean="0"/>
              <a:t> </a:t>
            </a:r>
            <a:r>
              <a:rPr lang="ru-RU" dirty="0" smtClean="0"/>
              <a:t>алгоритм, который вычисляет степени за логарифмическое число шагов, хотя, как это часто бывает с итеративными алгоритмами, его нельзя записать</a:t>
            </a:r>
            <a:r>
              <a:rPr lang="en-US" dirty="0" smtClean="0"/>
              <a:t> </a:t>
            </a:r>
            <a:r>
              <a:rPr lang="ru-RU" dirty="0" smtClean="0"/>
              <a:t>так же просто, как рекурсивный алгоритм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Формулирование абстракций с помощью процедур</a:t>
            </a:r>
            <a:br>
              <a:rPr lang="ru-RU" b="1" dirty="0" smtClean="0"/>
            </a:br>
            <a:r>
              <a:rPr lang="ru-RU" b="1" dirty="0" smtClean="0"/>
              <a:t>высших порядков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Процедуры, в сущности, являются абстракциями, которые описывают составные операции над числами безотносительно к конкретным числам.</a:t>
            </a:r>
          </a:p>
          <a:p>
            <a:r>
              <a:rPr lang="ru-RU" dirty="0" smtClean="0"/>
              <a:t>Одна из тех вещей, которых мы должны требовать от мощного языка программирования — это возможность строить абстракции путем присвоения имен общим схемам, а затем прямо работать с этими абстракциями. Процедуры дают нам такую возможность. Вот почему все языки программирования, кроме самых Примитивных, обладают механизмами определения процедур.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Одна и та же схема программы может использоваться с различными процедурами. </a:t>
            </a:r>
          </a:p>
          <a:p>
            <a:pPr>
              <a:buNone/>
            </a:pPr>
            <a:r>
              <a:rPr lang="ru-RU" dirty="0" smtClean="0"/>
              <a:t>Для того чтобы выразить эти схемы как понятия, нужно строить процедуры, которые принимают другие процедуры как аргументы либо возвращают их как значения. Процедура, манипулирующая другими процедурами, называется </a:t>
            </a:r>
            <a:r>
              <a:rPr lang="ru-RU" i="1" dirty="0" smtClean="0"/>
              <a:t>процедурой высшего порядка (</a:t>
            </a:r>
            <a:r>
              <a:rPr lang="ru-RU" i="1" dirty="0" err="1" smtClean="0"/>
              <a:t>higher-order</a:t>
            </a:r>
            <a:r>
              <a:rPr lang="ru-RU" i="1" dirty="0" smtClean="0"/>
              <a:t> </a:t>
            </a:r>
            <a:r>
              <a:rPr lang="ru-RU" i="1" dirty="0" err="1" smtClean="0"/>
              <a:t>procedure</a:t>
            </a:r>
            <a:r>
              <a:rPr lang="ru-RU" i="1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Процедуры в качестве аргументов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сумма целых чисел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en-US" dirty="0" smtClean="0"/>
              <a:t>a </a:t>
            </a:r>
            <a:r>
              <a:rPr lang="ru-RU" dirty="0" smtClean="0"/>
              <a:t>до </a:t>
            </a:r>
            <a:r>
              <a:rPr lang="en-US" dirty="0" smtClean="0"/>
              <a:t>b: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sum-integers (a b)</a:t>
            </a:r>
          </a:p>
          <a:p>
            <a:pPr>
              <a:buNone/>
            </a:pPr>
            <a:r>
              <a:rPr lang="en-US" dirty="0" smtClean="0"/>
              <a:t>(if (&gt; a b)</a:t>
            </a:r>
            <a:r>
              <a:rPr lang="ru-RU" dirty="0" smtClean="0"/>
              <a:t>  0</a:t>
            </a:r>
          </a:p>
          <a:p>
            <a:pPr>
              <a:buNone/>
            </a:pPr>
            <a:r>
              <a:rPr lang="en-US" dirty="0" smtClean="0"/>
              <a:t>(+ a (sum-integers (+ a 1) b))))</a:t>
            </a:r>
          </a:p>
          <a:p>
            <a:pPr>
              <a:buNone/>
            </a:pPr>
            <a:r>
              <a:rPr lang="ru-RU" dirty="0" smtClean="0"/>
              <a:t>сумма кубов целых чисел в заданном диапазоне: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sum-cubes (a b)</a:t>
            </a:r>
          </a:p>
          <a:p>
            <a:pPr>
              <a:buNone/>
            </a:pPr>
            <a:r>
              <a:rPr lang="en-US" dirty="0" smtClean="0"/>
              <a:t>(if (&gt; a b)</a:t>
            </a:r>
            <a:r>
              <a:rPr lang="ru-RU" dirty="0" smtClean="0"/>
              <a:t> 0</a:t>
            </a:r>
          </a:p>
          <a:p>
            <a:pPr>
              <a:buNone/>
            </a:pPr>
            <a:r>
              <a:rPr lang="pt-BR" dirty="0" smtClean="0"/>
              <a:t>(+ (cube a) (sum-cubes (+ a 1) b))))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за этими процедурами стоит одна общая схема. Большей частью они идентичны и различаются только именем процедуры, функцией, которая вычисляет терм, подлежащий добавлению, и функцией, вычисляющей следующее значение </a:t>
            </a:r>
            <a:r>
              <a:rPr lang="ru-RU" dirty="0" err="1" smtClean="0"/>
              <a:t>a</a:t>
            </a:r>
            <a:r>
              <a:rPr lang="ru-RU" dirty="0" smtClean="0"/>
              <a:t>. Все эти процедуры можно породить, заполнив дырки в одном шаблоне: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&lt;</a:t>
            </a:r>
            <a:r>
              <a:rPr lang="ru-RU" i="1" dirty="0" smtClean="0"/>
              <a:t>имя</a:t>
            </a:r>
            <a:r>
              <a:rPr lang="en-US" i="1" dirty="0" smtClean="0"/>
              <a:t>&gt; </a:t>
            </a:r>
            <a:r>
              <a:rPr lang="en-US" dirty="0" smtClean="0"/>
              <a:t>(</a:t>
            </a:r>
            <a:r>
              <a:rPr lang="en-US" i="1" dirty="0" smtClean="0"/>
              <a:t>a b)</a:t>
            </a:r>
          </a:p>
          <a:p>
            <a:pPr>
              <a:buNone/>
            </a:pPr>
            <a:r>
              <a:rPr lang="en-US" dirty="0" smtClean="0"/>
              <a:t>(if (&gt; a b)  </a:t>
            </a:r>
            <a:r>
              <a:rPr lang="ru-RU" dirty="0" smtClean="0"/>
              <a:t>0</a:t>
            </a:r>
          </a:p>
          <a:p>
            <a:pPr>
              <a:buNone/>
            </a:pPr>
            <a:r>
              <a:rPr lang="en-US" dirty="0" smtClean="0"/>
              <a:t>(+ (&lt;</a:t>
            </a:r>
            <a:r>
              <a:rPr lang="ru-RU" i="1" dirty="0" smtClean="0"/>
              <a:t>терм</a:t>
            </a:r>
            <a:r>
              <a:rPr lang="en-US" i="1" dirty="0" smtClean="0"/>
              <a:t>&gt; a)</a:t>
            </a:r>
          </a:p>
          <a:p>
            <a:pPr>
              <a:buNone/>
            </a:pPr>
            <a:r>
              <a:rPr lang="en-US" dirty="0" smtClean="0"/>
              <a:t>(&lt;</a:t>
            </a:r>
            <a:r>
              <a:rPr lang="ru-RU" i="1" dirty="0" smtClean="0"/>
              <a:t>имя</a:t>
            </a:r>
            <a:r>
              <a:rPr lang="en-US" i="1" dirty="0" smtClean="0"/>
              <a:t>&gt; (&lt;</a:t>
            </a:r>
            <a:r>
              <a:rPr lang="ru-RU" i="1" dirty="0" smtClean="0"/>
              <a:t>следующий</a:t>
            </a:r>
            <a:r>
              <a:rPr lang="en-US" i="1" dirty="0" smtClean="0"/>
              <a:t>&gt; a) b))))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Процедуры и порождаемые ими процессы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Способность предвидеть последствия рассматриваемых действий необходима для </a:t>
            </a:r>
            <a:r>
              <a:rPr lang="ru-RU" dirty="0" smtClean="0"/>
              <a:t>того</a:t>
            </a:r>
            <a:r>
              <a:rPr lang="ru-RU" dirty="0"/>
              <a:t>, чтобы стать квалифицированным программистом, — равно как и для любой </a:t>
            </a:r>
            <a:r>
              <a:rPr lang="ru-RU" dirty="0" smtClean="0"/>
              <a:t>другой </a:t>
            </a:r>
            <a:r>
              <a:rPr lang="ru-RU" dirty="0"/>
              <a:t>синтетической, творческой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98817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Сигма запись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sum term (a next b)</a:t>
            </a:r>
          </a:p>
          <a:p>
            <a:pPr marL="514350" indent="-514350">
              <a:buNone/>
            </a:pPr>
            <a:r>
              <a:rPr lang="en-US" dirty="0" smtClean="0"/>
              <a:t>(if (&gt; a b) </a:t>
            </a:r>
            <a:r>
              <a:rPr lang="ru-RU" dirty="0" smtClean="0"/>
              <a:t>0</a:t>
            </a:r>
          </a:p>
          <a:p>
            <a:pPr marL="514350" indent="-514350">
              <a:buNone/>
            </a:pPr>
            <a:r>
              <a:rPr lang="en-US" dirty="0" smtClean="0"/>
              <a:t>(+ (term a)</a:t>
            </a:r>
          </a:p>
          <a:p>
            <a:pPr marL="514350" indent="-514350">
              <a:buNone/>
            </a:pPr>
            <a:r>
              <a:rPr lang="en-US" dirty="0" smtClean="0"/>
              <a:t>(sum term (next a) next b))))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sum</a:t>
            </a:r>
            <a:r>
              <a:rPr lang="ru-RU" dirty="0" smtClean="0"/>
              <a:t> принимает в качестве аргументов как нижнюю и верхнюю границы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, так и процедуры </a:t>
            </a:r>
            <a:r>
              <a:rPr lang="ru-RU" dirty="0" err="1" smtClean="0"/>
              <a:t>term</a:t>
            </a:r>
            <a:r>
              <a:rPr lang="ru-RU" dirty="0" smtClean="0"/>
              <a:t> и </a:t>
            </a:r>
            <a:r>
              <a:rPr lang="ru-RU" dirty="0" err="1" smtClean="0"/>
              <a:t>next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(def</a:t>
            </a:r>
            <a:r>
              <a:rPr lang="en-US" dirty="0" smtClean="0"/>
              <a:t>u</a:t>
            </a:r>
            <a:r>
              <a:rPr lang="it-IT" dirty="0" smtClean="0"/>
              <a:t>n cube (x) (* x x x))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pt-BR" dirty="0" smtClean="0"/>
              <a:t>(</a:t>
            </a:r>
            <a:r>
              <a:rPr lang="it-IT" dirty="0" smtClean="0"/>
              <a:t>def</a:t>
            </a:r>
            <a:r>
              <a:rPr lang="en-US" dirty="0" smtClean="0"/>
              <a:t>u</a:t>
            </a:r>
            <a:r>
              <a:rPr lang="it-IT" dirty="0" smtClean="0"/>
              <a:t>n</a:t>
            </a:r>
            <a:r>
              <a:rPr lang="pt-BR" dirty="0" smtClean="0"/>
              <a:t> inc (n) (+ n 1))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it-IT" dirty="0" smtClean="0"/>
              <a:t>def</a:t>
            </a:r>
            <a:r>
              <a:rPr lang="en-US" dirty="0" smtClean="0"/>
              <a:t>u</a:t>
            </a:r>
            <a:r>
              <a:rPr lang="it-IT" dirty="0" smtClean="0"/>
              <a:t>n</a:t>
            </a:r>
            <a:r>
              <a:rPr lang="en-US" dirty="0" smtClean="0"/>
              <a:t> sum-cubes (a b)</a:t>
            </a:r>
          </a:p>
          <a:p>
            <a:pPr>
              <a:buNone/>
            </a:pPr>
            <a:r>
              <a:rPr lang="pt-BR" dirty="0" smtClean="0"/>
              <a:t>          (sum cube a inc b))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712968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 помощью процедуры идентичности (которая просто возвращает свой аргумент) для</a:t>
            </a:r>
          </a:p>
          <a:p>
            <a:pPr>
              <a:buNone/>
            </a:pPr>
            <a:r>
              <a:rPr lang="ru-RU" dirty="0" smtClean="0"/>
              <a:t>вычисления терма, мы можем определить </a:t>
            </a:r>
            <a:r>
              <a:rPr lang="ru-RU" dirty="0" err="1" smtClean="0"/>
              <a:t>sum-integers</a:t>
            </a:r>
            <a:r>
              <a:rPr lang="ru-RU" dirty="0" smtClean="0"/>
              <a:t> через </a:t>
            </a:r>
            <a:r>
              <a:rPr lang="ru-RU" dirty="0" err="1" smtClean="0"/>
              <a:t>sum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identity (x) x)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sum-integers (a b)</a:t>
            </a:r>
          </a:p>
          <a:p>
            <a:pPr>
              <a:buNone/>
            </a:pPr>
            <a:r>
              <a:rPr lang="en-US" dirty="0" smtClean="0"/>
              <a:t>         (sum identity a inc b))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Теперь можно сложить целые числа от 1 до 10:</a:t>
            </a:r>
          </a:p>
          <a:p>
            <a:pPr>
              <a:buNone/>
            </a:pPr>
            <a:r>
              <a:rPr lang="en-US" dirty="0" smtClean="0"/>
              <a:t>(sum-integers 1 10)</a:t>
            </a:r>
          </a:p>
          <a:p>
            <a:pPr>
              <a:buNone/>
            </a:pPr>
            <a:r>
              <a:rPr lang="ru-RU" i="1" dirty="0" smtClean="0"/>
              <a:t>55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Существует функция высшего порядка описывающая произведение значений функции в точках на указанном интервале. </a:t>
            </a:r>
            <a:r>
              <a:rPr lang="en-US" b="1" u="sng" dirty="0" smtClean="0"/>
              <a:t>Product</a:t>
            </a:r>
            <a:endParaRPr lang="ru-RU" b="1" u="sng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58655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sum </a:t>
            </a:r>
            <a:r>
              <a:rPr lang="ru-RU" dirty="0" smtClean="0"/>
              <a:t>и </a:t>
            </a:r>
            <a:r>
              <a:rPr lang="en-US" dirty="0" smtClean="0"/>
              <a:t>product  </a:t>
            </a:r>
            <a:r>
              <a:rPr lang="ru-RU" dirty="0" smtClean="0"/>
              <a:t>являются частными случаями еще более</a:t>
            </a:r>
          </a:p>
          <a:p>
            <a:pPr>
              <a:buNone/>
            </a:pPr>
            <a:r>
              <a:rPr lang="ru-RU" dirty="0" smtClean="0"/>
              <a:t>общего понятия, называемого </a:t>
            </a:r>
            <a:r>
              <a:rPr lang="ru-RU" i="1" dirty="0" smtClean="0"/>
              <a:t>накопление (</a:t>
            </a:r>
            <a:r>
              <a:rPr lang="ru-RU" i="1" dirty="0" err="1" smtClean="0"/>
              <a:t>accumulation</a:t>
            </a:r>
            <a:r>
              <a:rPr lang="ru-RU" i="1" dirty="0" smtClean="0"/>
              <a:t>), которое комбинирует множество тер</a:t>
            </a:r>
            <a:r>
              <a:rPr lang="ru-RU" dirty="0" smtClean="0"/>
              <a:t>мов с помощью некоторой общей функции накопления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(accumulate combiner null-value term a next 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err="1" smtClean="0"/>
              <a:t>Accumulate</a:t>
            </a:r>
            <a:r>
              <a:rPr lang="ru-RU" dirty="0" smtClean="0"/>
              <a:t> принимает в качестве аргументов те же описания термов и диапазона, что и </a:t>
            </a:r>
            <a:r>
              <a:rPr lang="ru-RU" dirty="0" err="1" smtClean="0"/>
              <a:t>sum</a:t>
            </a:r>
            <a:r>
              <a:rPr lang="ru-RU" dirty="0" smtClean="0"/>
              <a:t> с</a:t>
            </a:r>
            <a:r>
              <a:rPr lang="en-US" dirty="0" smtClean="0"/>
              <a:t> </a:t>
            </a:r>
            <a:r>
              <a:rPr lang="ru-RU" dirty="0" err="1" smtClean="0"/>
              <a:t>product</a:t>
            </a:r>
            <a:r>
              <a:rPr lang="ru-RU" dirty="0" smtClean="0"/>
              <a:t>, а еще процедуру </a:t>
            </a:r>
            <a:r>
              <a:rPr lang="ru-RU" dirty="0" err="1" smtClean="0"/>
              <a:t>combiner</a:t>
            </a:r>
            <a:r>
              <a:rPr lang="ru-RU" dirty="0" smtClean="0"/>
              <a:t> (двух аргументов), которая указывает, как нужно присоединить текущий терм к результату накопления предыдущих, и </a:t>
            </a:r>
            <a:r>
              <a:rPr lang="ru-RU" dirty="0" err="1" smtClean="0"/>
              <a:t>null-value</a:t>
            </a:r>
            <a:r>
              <a:rPr lang="ru-RU" dirty="0" smtClean="0"/>
              <a:t>, базовое значение,</a:t>
            </a:r>
            <a:r>
              <a:rPr lang="en-US" dirty="0" smtClean="0"/>
              <a:t> </a:t>
            </a:r>
            <a:r>
              <a:rPr lang="ru-RU" dirty="0" smtClean="0"/>
              <a:t>которое нужно использовать, когда термы закончатся. Напишите </a:t>
            </a:r>
            <a:r>
              <a:rPr lang="ru-RU" dirty="0" err="1" smtClean="0"/>
              <a:t>accumulate</a:t>
            </a:r>
            <a:r>
              <a:rPr lang="ru-RU" dirty="0" smtClean="0"/>
              <a:t> и покажите, как и</a:t>
            </a:r>
            <a:r>
              <a:rPr lang="en-US" dirty="0" smtClean="0"/>
              <a:t> </a:t>
            </a:r>
            <a:r>
              <a:rPr lang="ru-RU" dirty="0" err="1" smtClean="0"/>
              <a:t>sum</a:t>
            </a:r>
            <a:r>
              <a:rPr lang="ru-RU" dirty="0" smtClean="0"/>
              <a:t>, и </a:t>
            </a:r>
            <a:r>
              <a:rPr lang="ru-RU" dirty="0" err="1" smtClean="0"/>
              <a:t>product</a:t>
            </a:r>
            <a:r>
              <a:rPr lang="ru-RU" dirty="0" smtClean="0"/>
              <a:t> можно определить в виде простых вызовов </a:t>
            </a:r>
            <a:r>
              <a:rPr lang="ru-RU" dirty="0" err="1" smtClean="0"/>
              <a:t>accumulate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Можно получить еще более общую версию </a:t>
            </a:r>
            <a:r>
              <a:rPr lang="ru-RU" dirty="0" err="1" smtClean="0"/>
              <a:t>accumulate</a:t>
            </a:r>
            <a:r>
              <a:rPr lang="ru-RU" dirty="0" smtClean="0"/>
              <a:t>, если ввести понятие</a:t>
            </a:r>
            <a:r>
              <a:rPr lang="en-US" dirty="0" smtClean="0"/>
              <a:t> </a:t>
            </a:r>
            <a:r>
              <a:rPr lang="ru-RU" i="1" dirty="0" smtClean="0"/>
              <a:t>фильтра (</a:t>
            </a:r>
            <a:r>
              <a:rPr lang="ru-RU" i="1" dirty="0" err="1" smtClean="0"/>
              <a:t>filter</a:t>
            </a:r>
            <a:r>
              <a:rPr lang="ru-RU" i="1" dirty="0" smtClean="0"/>
              <a:t>) на комбинируемые термы. То есть комбинировать только те термы, порожденные</a:t>
            </a:r>
            <a:r>
              <a:rPr lang="en-US" i="1" dirty="0" smtClean="0"/>
              <a:t> </a:t>
            </a:r>
            <a:r>
              <a:rPr lang="ru-RU" dirty="0" smtClean="0"/>
              <a:t>из значений диапазона, которые удовлетворяют указанному условию.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Получающаяся абстракция</a:t>
            </a:r>
            <a:r>
              <a:rPr lang="en-US" dirty="0" smtClean="0"/>
              <a:t> </a:t>
            </a:r>
            <a:r>
              <a:rPr lang="ru-RU" dirty="0" err="1" smtClean="0"/>
              <a:t>filtered-accumulate</a:t>
            </a:r>
            <a:r>
              <a:rPr lang="ru-RU" dirty="0" smtClean="0"/>
              <a:t> получает те же аргументы, что и </a:t>
            </a:r>
            <a:r>
              <a:rPr lang="ru-RU" dirty="0" err="1" smtClean="0"/>
              <a:t>accumulate</a:t>
            </a:r>
            <a:r>
              <a:rPr lang="ru-RU" dirty="0" smtClean="0"/>
              <a:t>, плюс дополнительный</a:t>
            </a:r>
            <a:r>
              <a:rPr lang="en-US" dirty="0" smtClean="0"/>
              <a:t> </a:t>
            </a:r>
            <a:r>
              <a:rPr lang="ru-RU" dirty="0" err="1" smtClean="0"/>
              <a:t>одноаргументный</a:t>
            </a:r>
            <a:r>
              <a:rPr lang="ru-RU" dirty="0" smtClean="0"/>
              <a:t> предикат, который определяет фильтр.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Процедура </a:t>
            </a:r>
            <a:r>
              <a:rPr lang="ru-RU" dirty="0" err="1" smtClean="0"/>
              <a:t>sum</a:t>
            </a:r>
            <a:r>
              <a:rPr lang="ru-RU" dirty="0" smtClean="0"/>
              <a:t> порождает линейную рекурсию. Ее можно переписать так, чтобы суммирование</a:t>
            </a:r>
            <a:r>
              <a:rPr lang="en-US" dirty="0" smtClean="0"/>
              <a:t> </a:t>
            </a:r>
            <a:r>
              <a:rPr lang="ru-RU" dirty="0" smtClean="0"/>
              <a:t>выполнялось итеративно. Покажите, как сделать это, заполнив пропущенные выражения в следующем определении: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defun</a:t>
            </a:r>
            <a:r>
              <a:rPr lang="en-US" dirty="0" smtClean="0">
                <a:solidFill>
                  <a:srgbClr val="FF0000"/>
                </a:solidFill>
              </a:rPr>
              <a:t> sum (term a next b)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defun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iter</a:t>
            </a:r>
            <a:r>
              <a:rPr lang="en-US" dirty="0" smtClean="0">
                <a:solidFill>
                  <a:srgbClr val="FF0000"/>
                </a:solidFill>
              </a:rPr>
              <a:t> (a result)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(if   &lt;</a:t>
            </a:r>
            <a:r>
              <a:rPr lang="en-US" i="1" dirty="0" smtClean="0">
                <a:solidFill>
                  <a:srgbClr val="FF0000"/>
                </a:solidFill>
              </a:rPr>
              <a:t>??&gt; 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??&gt; 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(iter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??&gt;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??&gt;</a:t>
            </a:r>
            <a:r>
              <a:rPr lang="pt-BR" i="1" dirty="0" smtClean="0">
                <a:solidFill>
                  <a:srgbClr val="FF0000"/>
                </a:solidFill>
              </a:rPr>
              <a:t>)))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 (iter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??&gt;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??&gt;</a:t>
            </a:r>
            <a:r>
              <a:rPr lang="pt-BR" i="1" dirty="0" smtClean="0">
                <a:solidFill>
                  <a:srgbClr val="FF0000"/>
                </a:solidFill>
              </a:rPr>
              <a:t>))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общем случае, </a:t>
            </a:r>
            <a:r>
              <a:rPr lang="ru-RU" dirty="0" err="1" smtClean="0"/>
              <a:t>lambda</a:t>
            </a:r>
            <a:r>
              <a:rPr lang="ru-RU" dirty="0" smtClean="0"/>
              <a:t> используется для создания процедур точно так же, как</a:t>
            </a:r>
            <a:r>
              <a:rPr lang="en-US" dirty="0" smtClean="0"/>
              <a:t> </a:t>
            </a:r>
            <a:r>
              <a:rPr lang="ru-RU" dirty="0" err="1" smtClean="0"/>
              <a:t>define</a:t>
            </a:r>
            <a:r>
              <a:rPr lang="ru-RU" dirty="0" smtClean="0"/>
              <a:t>, только никакого имени для процедуры не указывается:</a:t>
            </a:r>
          </a:p>
          <a:p>
            <a:pPr>
              <a:buNone/>
            </a:pPr>
            <a:r>
              <a:rPr lang="en-US" dirty="0" smtClean="0"/>
              <a:t>(lambda (&lt;</a:t>
            </a:r>
            <a:r>
              <a:rPr lang="ru-RU" i="1" dirty="0" err="1" smtClean="0"/>
              <a:t>формальные-параметры</a:t>
            </a:r>
            <a:r>
              <a:rPr lang="en-US" i="1" dirty="0" smtClean="0"/>
              <a:t>&gt;) &lt;</a:t>
            </a:r>
            <a:r>
              <a:rPr lang="ru-RU" i="1" dirty="0" smtClean="0"/>
              <a:t>тело</a:t>
            </a:r>
            <a:r>
              <a:rPr lang="en-US" i="1" dirty="0" smtClean="0"/>
              <a:t>&gt;)</a:t>
            </a:r>
          </a:p>
          <a:p>
            <a:pPr>
              <a:buNone/>
            </a:pPr>
            <a:r>
              <a:rPr lang="ru-RU" dirty="0" smtClean="0"/>
              <a:t>Получается столь же полноценная процедура, как и с помощью </a:t>
            </a:r>
            <a:r>
              <a:rPr lang="ru-RU" dirty="0" err="1" smtClean="0"/>
              <a:t>def</a:t>
            </a:r>
            <a:r>
              <a:rPr lang="en-US" dirty="0" smtClean="0"/>
              <a:t>u</a:t>
            </a:r>
            <a:r>
              <a:rPr lang="ru-RU" dirty="0" err="1" smtClean="0"/>
              <a:t>n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Единственная</a:t>
            </a:r>
            <a:r>
              <a:rPr lang="en-US" dirty="0" smtClean="0"/>
              <a:t> </a:t>
            </a:r>
            <a:r>
              <a:rPr lang="ru-RU" dirty="0" smtClean="0"/>
              <a:t>разница состоит в том, что она не связана ни с каким именем в окружении. На самом</a:t>
            </a:r>
            <a:r>
              <a:rPr lang="en-US" dirty="0" smtClean="0"/>
              <a:t> </a:t>
            </a:r>
            <a:r>
              <a:rPr lang="ru-RU" dirty="0" smtClean="0"/>
              <a:t>деле</a:t>
            </a:r>
          </a:p>
          <a:p>
            <a:pPr>
              <a:buNone/>
            </a:pPr>
            <a:r>
              <a:rPr lang="fr-FR" dirty="0" smtClean="0"/>
              <a:t>(</a:t>
            </a:r>
            <a:r>
              <a:rPr lang="ru-RU" dirty="0" err="1" smtClean="0"/>
              <a:t>def</a:t>
            </a:r>
            <a:r>
              <a:rPr lang="en-US" dirty="0" smtClean="0"/>
              <a:t>u</a:t>
            </a:r>
            <a:r>
              <a:rPr lang="ru-RU" dirty="0" err="1" smtClean="0"/>
              <a:t>n</a:t>
            </a:r>
            <a:r>
              <a:rPr lang="fr-FR" dirty="0" smtClean="0"/>
              <a:t> plus(4 x) (+ x 4))</a:t>
            </a:r>
          </a:p>
          <a:p>
            <a:pPr>
              <a:buNone/>
            </a:pPr>
            <a:r>
              <a:rPr lang="ru-RU" dirty="0" smtClean="0"/>
              <a:t>эквивалентно</a:t>
            </a:r>
          </a:p>
          <a:p>
            <a:pPr>
              <a:buNone/>
            </a:pPr>
            <a:r>
              <a:rPr lang="fr-FR" dirty="0" smtClean="0"/>
              <a:t>(</a:t>
            </a:r>
            <a:r>
              <a:rPr lang="ru-RU" dirty="0" err="1" smtClean="0"/>
              <a:t>def</a:t>
            </a:r>
            <a:r>
              <a:rPr lang="en-US" dirty="0" smtClean="0"/>
              <a:t>u</a:t>
            </a:r>
            <a:r>
              <a:rPr lang="ru-RU" dirty="0" err="1" smtClean="0"/>
              <a:t>n</a:t>
            </a:r>
            <a:r>
              <a:rPr lang="fr-FR" dirty="0" smtClean="0"/>
              <a:t> plus4 (lambda (x) (+ x 4)))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введении локальных переменных если в процедуре нужны локальные переменные помимо тех, что связаны формальными параметрами.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 (x y)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f-helper (a b)</a:t>
            </a:r>
          </a:p>
          <a:p>
            <a:pPr>
              <a:buNone/>
            </a:pPr>
            <a:r>
              <a:rPr lang="en-US" dirty="0" smtClean="0"/>
              <a:t>(+ (* x (square a))</a:t>
            </a:r>
          </a:p>
          <a:p>
            <a:pPr>
              <a:buNone/>
            </a:pPr>
            <a:r>
              <a:rPr lang="en-US" dirty="0" smtClean="0"/>
              <a:t>(* y b)</a:t>
            </a:r>
          </a:p>
          <a:p>
            <a:pPr>
              <a:buNone/>
            </a:pPr>
            <a:r>
              <a:rPr lang="en-US" dirty="0" smtClean="0"/>
              <a:t>(* a b)))</a:t>
            </a:r>
          </a:p>
          <a:p>
            <a:pPr>
              <a:buNone/>
            </a:pPr>
            <a:r>
              <a:rPr lang="en-US" dirty="0" smtClean="0"/>
              <a:t>(f-helper (+ 1 (* x y))</a:t>
            </a:r>
          </a:p>
          <a:p>
            <a:pPr>
              <a:buNone/>
            </a:pPr>
            <a:r>
              <a:rPr lang="en-US" dirty="0" smtClean="0"/>
              <a:t>(- 1 y)))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Заменим локальную процедуру на </a:t>
            </a:r>
            <a:r>
              <a:rPr lang="en-US" dirty="0" smtClean="0"/>
              <a:t>lambda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 (x y)</a:t>
            </a:r>
          </a:p>
          <a:p>
            <a:pPr>
              <a:buNone/>
            </a:pPr>
            <a:r>
              <a:rPr lang="en-US" dirty="0" smtClean="0"/>
              <a:t>((lambda (a b)</a:t>
            </a:r>
          </a:p>
          <a:p>
            <a:pPr>
              <a:buNone/>
            </a:pPr>
            <a:r>
              <a:rPr lang="en-US" dirty="0" smtClean="0"/>
              <a:t>(+ (* x (square a))</a:t>
            </a:r>
          </a:p>
          <a:p>
            <a:pPr>
              <a:buNone/>
            </a:pPr>
            <a:r>
              <a:rPr lang="en-US" dirty="0" smtClean="0"/>
              <a:t>(* y b)</a:t>
            </a:r>
          </a:p>
          <a:p>
            <a:pPr>
              <a:buNone/>
            </a:pPr>
            <a:r>
              <a:rPr lang="en-US" dirty="0" smtClean="0"/>
              <a:t>(* a b)))</a:t>
            </a:r>
          </a:p>
          <a:p>
            <a:pPr>
              <a:buNone/>
            </a:pPr>
            <a:r>
              <a:rPr lang="en-US" dirty="0" smtClean="0"/>
              <a:t>(+ 1 (* x y))</a:t>
            </a:r>
          </a:p>
          <a:p>
            <a:pPr>
              <a:buNone/>
            </a:pPr>
            <a:r>
              <a:rPr lang="en-US" dirty="0" smtClean="0"/>
              <a:t>(- 1 y)))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Процедуры и порождаемые ими процессы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ru-RU" dirty="0"/>
              <a:t>Процедура представляет собой шаблон локальной эволюции (</a:t>
            </a:r>
            <a:r>
              <a:rPr lang="ru-RU" dirty="0" err="1"/>
              <a:t>local</a:t>
            </a:r>
            <a:r>
              <a:rPr lang="ru-RU" dirty="0"/>
              <a:t> </a:t>
            </a:r>
            <a:r>
              <a:rPr lang="ru-RU" dirty="0" err="1"/>
              <a:t>evolution</a:t>
            </a:r>
            <a:r>
              <a:rPr lang="ru-RU" dirty="0"/>
              <a:t>) </a:t>
            </a:r>
            <a:r>
              <a:rPr lang="ru-RU" dirty="0" err="1" smtClean="0"/>
              <a:t>вычис</a:t>
            </a:r>
            <a:r>
              <a:rPr lang="en-US" dirty="0" smtClean="0"/>
              <a:t>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лительного</a:t>
            </a:r>
            <a:r>
              <a:rPr lang="ru-RU" dirty="0"/>
              <a:t> процесса. Она указывает, как следующая стадия процесса строится из </a:t>
            </a:r>
            <a:r>
              <a:rPr lang="ru-RU" dirty="0" smtClean="0"/>
              <a:t>предыдущей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22324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сахар для </a:t>
            </a:r>
            <a:r>
              <a:rPr lang="en-US" dirty="0" smtClean="0"/>
              <a:t>lambda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 (x y)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(let ((a (+ 1 (* x y)))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(b (- 1 y)))</a:t>
            </a:r>
          </a:p>
          <a:p>
            <a:pPr>
              <a:buNone/>
            </a:pPr>
            <a:r>
              <a:rPr lang="en-US" dirty="0" smtClean="0"/>
              <a:t>(+ (* x (square a))</a:t>
            </a:r>
          </a:p>
          <a:p>
            <a:pPr>
              <a:buNone/>
            </a:pPr>
            <a:r>
              <a:rPr lang="en-US" dirty="0" smtClean="0"/>
              <a:t>(* y b)</a:t>
            </a:r>
          </a:p>
          <a:p>
            <a:pPr>
              <a:buNone/>
            </a:pPr>
            <a:r>
              <a:rPr lang="en-US" dirty="0" smtClean="0"/>
              <a:t>(* a b))))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Процедуры как возвращаемые 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average-damp (f)</a:t>
            </a:r>
          </a:p>
          <a:p>
            <a:pPr>
              <a:buNone/>
            </a:pPr>
            <a:r>
              <a:rPr lang="en-US" dirty="0" smtClean="0"/>
              <a:t>(lambda (x) (average x (f x))))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err="1" smtClean="0"/>
              <a:t>Average-damp</a:t>
            </a:r>
            <a:r>
              <a:rPr lang="ru-RU" dirty="0" smtClean="0"/>
              <a:t> — это процедура, принимающая в качестве аргумента процедуру </a:t>
            </a:r>
            <a:r>
              <a:rPr lang="ru-RU" dirty="0" err="1" smtClean="0"/>
              <a:t>f</a:t>
            </a:r>
            <a:r>
              <a:rPr lang="ru-RU" dirty="0" smtClean="0"/>
              <a:t> и</a:t>
            </a:r>
            <a:r>
              <a:rPr lang="en-US" dirty="0" smtClean="0"/>
              <a:t> </a:t>
            </a:r>
            <a:r>
              <a:rPr lang="ru-RU" dirty="0" smtClean="0"/>
              <a:t>возвращающая в качестве значения процедуру (полученную с помощью </a:t>
            </a:r>
            <a:r>
              <a:rPr lang="ru-RU" dirty="0" err="1" smtClean="0"/>
              <a:t>lambda</a:t>
            </a:r>
            <a:r>
              <a:rPr lang="ru-RU" dirty="0" smtClean="0"/>
              <a:t>), которая, будучи применена к числу </a:t>
            </a:r>
            <a:r>
              <a:rPr lang="ru-RU" dirty="0" err="1" smtClean="0"/>
              <a:t>x</a:t>
            </a:r>
            <a:r>
              <a:rPr lang="ru-RU" dirty="0" smtClean="0"/>
              <a:t>, возвращает среднее между </a:t>
            </a:r>
            <a:r>
              <a:rPr lang="ru-RU" dirty="0" err="1" smtClean="0"/>
              <a:t>x</a:t>
            </a:r>
            <a:r>
              <a:rPr lang="ru-RU" dirty="0" smtClean="0"/>
              <a:t> и (</a:t>
            </a:r>
            <a:r>
              <a:rPr lang="ru-RU" dirty="0" err="1" smtClean="0"/>
              <a:t>f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average-damp</a:t>
            </a:r>
            <a:r>
              <a:rPr lang="ru-RU" dirty="0" smtClean="0"/>
              <a:t> к процедуре </a:t>
            </a:r>
            <a:r>
              <a:rPr lang="ru-RU" dirty="0" err="1" smtClean="0"/>
              <a:t>square</a:t>
            </a:r>
            <a:r>
              <a:rPr lang="ru-RU" dirty="0" smtClean="0"/>
              <a:t> получает процедуру, значением </a:t>
            </a:r>
            <a:r>
              <a:rPr lang="ru-RU" dirty="0" err="1" smtClean="0"/>
              <a:t>кото</a:t>
            </a:r>
            <a:r>
              <a:rPr lang="en-US" dirty="0" smtClean="0"/>
              <a:t> </a:t>
            </a:r>
            <a:r>
              <a:rPr lang="ru-RU" dirty="0" smtClean="0"/>
              <a:t>рой для некоторого числа </a:t>
            </a:r>
            <a:r>
              <a:rPr lang="ru-RU" dirty="0" err="1" smtClean="0"/>
              <a:t>x</a:t>
            </a:r>
            <a:r>
              <a:rPr lang="ru-RU" dirty="0" smtClean="0"/>
              <a:t> будет среднее между </a:t>
            </a:r>
            <a:r>
              <a:rPr lang="ru-RU" dirty="0" err="1" smtClean="0"/>
              <a:t>x</a:t>
            </a:r>
            <a:r>
              <a:rPr lang="ru-RU" dirty="0" smtClean="0"/>
              <a:t> и x2. Применение этой процедуры к</a:t>
            </a:r>
            <a:r>
              <a:rPr lang="en-US" dirty="0" smtClean="0"/>
              <a:t> </a:t>
            </a:r>
            <a:r>
              <a:rPr lang="ru-RU" dirty="0" smtClean="0"/>
              <a:t>числу 10 возвращает среднее между 10 и 100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Процедуры </a:t>
            </a:r>
            <a:r>
              <a:rPr lang="ru-RU" dirty="0" smtClean="0"/>
              <a:t>высших порядков позволяют нам </a:t>
            </a:r>
            <a:r>
              <a:rPr lang="ru-RU" dirty="0" smtClean="0"/>
              <a:t>манипулировать </a:t>
            </a:r>
            <a:r>
              <a:rPr lang="ru-RU" dirty="0" smtClean="0"/>
              <a:t>этими общими методами </a:t>
            </a:r>
            <a:r>
              <a:rPr lang="ru-RU" dirty="0" smtClean="0"/>
              <a:t>и создавать </a:t>
            </a:r>
            <a:r>
              <a:rPr lang="ru-RU" dirty="0" smtClean="0"/>
              <a:t>еще более глубокие абстракции.</a:t>
            </a:r>
          </a:p>
          <a:p>
            <a:pPr marL="0" indent="0">
              <a:buNone/>
            </a:pPr>
            <a:r>
              <a:rPr lang="ru-RU" dirty="0" smtClean="0"/>
              <a:t>Как программисты, мы должны быть готовы распознавать возможности поиска </a:t>
            </a:r>
            <a:r>
              <a:rPr lang="ru-RU" dirty="0" smtClean="0"/>
              <a:t>абстракций</a:t>
            </a:r>
            <a:r>
              <a:rPr lang="ru-RU" dirty="0" smtClean="0"/>
              <a:t>, лежащих в основе наших программ, строить нашу работу на таких </a:t>
            </a:r>
            <a:r>
              <a:rPr lang="ru-RU" dirty="0" smtClean="0"/>
              <a:t>абстракциях </a:t>
            </a:r>
            <a:r>
              <a:rPr lang="ru-RU" dirty="0" smtClean="0"/>
              <a:t>и обобщать их, создавая еще более мощные абстракции. Это не значит, что </a:t>
            </a:r>
            <a:r>
              <a:rPr lang="ru-RU" dirty="0" smtClean="0"/>
              <a:t>программы </a:t>
            </a:r>
            <a:r>
              <a:rPr lang="ru-RU" dirty="0" smtClean="0"/>
              <a:t>всегда нужно писать на возможно более глубоком уровне абстракции: </a:t>
            </a:r>
            <a:r>
              <a:rPr lang="ru-RU" dirty="0" smtClean="0"/>
              <a:t>опытные программисты </a:t>
            </a:r>
            <a:r>
              <a:rPr lang="ru-RU" dirty="0" smtClean="0"/>
              <a:t>умеют выбирать тот уровень, который лучше всего подходит к их </a:t>
            </a:r>
            <a:r>
              <a:rPr lang="ru-RU" dirty="0" smtClean="0"/>
              <a:t>задаче.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Однако важно быть готовыми мыслить в терминах этих абстракций и быть готовым применить их в новых контекстах. Важность процедур высшего порядка состоит в том, что они позволяют нам явно представлять эти абстракции в качестве элементов нашего языка программирования, так что мы можем обращаться с ними так же, как и с другими элементами вычисления.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862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общем случае языки программирования накладывают ограничения на способы, </a:t>
            </a:r>
            <a:r>
              <a:rPr lang="ru-RU" dirty="0" smtClean="0"/>
              <a:t>с помощью </a:t>
            </a:r>
            <a:r>
              <a:rPr lang="ru-RU" dirty="0" smtClean="0"/>
              <a:t>которых можно манипулировать элементами вычисления. Говорят, что </a:t>
            </a:r>
            <a:r>
              <a:rPr lang="ru-RU" dirty="0" smtClean="0"/>
              <a:t>элементы</a:t>
            </a:r>
            <a:r>
              <a:rPr lang="ru-RU" dirty="0" smtClean="0"/>
              <a:t>, на которые накладывается наименьшее число ограничений, имеют статус </a:t>
            </a:r>
            <a:r>
              <a:rPr lang="ru-RU" dirty="0" smtClean="0"/>
              <a:t>элементов вычисления </a:t>
            </a:r>
            <a:r>
              <a:rPr lang="ru-RU" i="1" dirty="0" smtClean="0"/>
              <a:t>первого класса (</a:t>
            </a:r>
            <a:r>
              <a:rPr lang="ru-RU" i="1" dirty="0" err="1" smtClean="0"/>
              <a:t>first-class</a:t>
            </a:r>
            <a:r>
              <a:rPr lang="ru-RU" i="1" dirty="0" smtClean="0"/>
              <a:t>) или полноправных. Вот некоторые из их «прав </a:t>
            </a:r>
            <a:r>
              <a:rPr lang="ru-RU" i="1" dirty="0" smtClean="0"/>
              <a:t>и </a:t>
            </a:r>
            <a:r>
              <a:rPr lang="ru-RU" dirty="0" smtClean="0"/>
              <a:t>привилегий»: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• Их можно называть с помощью переменных.</a:t>
            </a:r>
          </a:p>
          <a:p>
            <a:r>
              <a:rPr lang="ru-RU" dirty="0" smtClean="0"/>
              <a:t>• Их можно передавать в процедуры в качестве аргументов.</a:t>
            </a:r>
          </a:p>
          <a:p>
            <a:r>
              <a:rPr lang="ru-RU" dirty="0" smtClean="0"/>
              <a:t>• Их можно возвращать из процедур в виде результата.</a:t>
            </a:r>
          </a:p>
          <a:p>
            <a:r>
              <a:rPr lang="ru-RU" dirty="0" smtClean="0"/>
              <a:t>• Их можно включать в структуры данных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Линейные рекурсия и итерация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n! = n · (n − 1) · (n − 2) · · · 3 · 2 · </a:t>
            </a:r>
            <a:r>
              <a:rPr lang="pt-BR" dirty="0" smtClean="0"/>
              <a:t>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n! = n · [(n − 1) · (n − 2) · · · 3 · 2 · 1] = n · (n − 1</a:t>
            </a:r>
            <a:r>
              <a:rPr lang="pt-BR" dirty="0" smtClean="0"/>
              <a:t>)!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smtClean="0"/>
              <a:t>def</a:t>
            </a:r>
            <a:r>
              <a:rPr lang="en-US" dirty="0"/>
              <a:t>u</a:t>
            </a:r>
            <a:r>
              <a:rPr lang="pt-BR" dirty="0" smtClean="0"/>
              <a:t>n factorial (n</a:t>
            </a:r>
            <a:r>
              <a:rPr lang="pt-BR" dirty="0"/>
              <a:t>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(if (= n </a:t>
            </a:r>
            <a:r>
              <a:rPr lang="pt-BR" dirty="0" smtClean="0"/>
              <a:t>1)   1</a:t>
            </a:r>
            <a:br>
              <a:rPr lang="pt-BR" dirty="0" smtClean="0"/>
            </a:br>
            <a:r>
              <a:rPr lang="pt-BR" dirty="0"/>
              <a:t>(* n (factorial (- n 1)))))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16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0" t="34178" r="32056" b="24935"/>
          <a:stretch/>
        </p:blipFill>
        <p:spPr bwMode="auto">
          <a:xfrm>
            <a:off x="0" y="667554"/>
            <a:ext cx="9144000" cy="463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5301208"/>
            <a:ext cx="332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Линейно рекурсивный процесс </a:t>
            </a:r>
          </a:p>
        </p:txBody>
      </p:sp>
    </p:spTree>
    <p:extLst>
      <p:ext uri="{BB962C8B-B14F-4D97-AF65-F5344CB8AC3E}">
        <p14:creationId xmlns:p14="http://schemas.microsoft.com/office/powerpoint/2010/main" val="183348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579296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Можем описать </a:t>
            </a:r>
            <a:r>
              <a:rPr lang="ru-RU" dirty="0"/>
              <a:t>правило вычисления </a:t>
            </a:r>
            <a:r>
              <a:rPr lang="ru-RU" dirty="0" smtClean="0"/>
              <a:t>n! -</a:t>
            </a:r>
          </a:p>
          <a:p>
            <a:pPr marL="0" indent="0">
              <a:buNone/>
            </a:pPr>
            <a:r>
              <a:rPr lang="ru-RU" dirty="0" smtClean="0"/>
              <a:t> сначала </a:t>
            </a:r>
            <a:r>
              <a:rPr lang="ru-RU" dirty="0"/>
              <a:t>умножаем 1 на 2, затем </a:t>
            </a:r>
            <a:r>
              <a:rPr lang="ru-RU" dirty="0" smtClean="0"/>
              <a:t>результат</a:t>
            </a:r>
            <a:r>
              <a:rPr lang="en-US" dirty="0" smtClean="0"/>
              <a:t> </a:t>
            </a:r>
            <a:r>
              <a:rPr lang="ru-RU" dirty="0" smtClean="0"/>
              <a:t>умножаем </a:t>
            </a:r>
            <a:r>
              <a:rPr lang="ru-RU" dirty="0"/>
              <a:t>на 3, затем на 4, и так пока не достигнем n.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Можем </a:t>
            </a:r>
            <a:r>
              <a:rPr lang="ru-RU" dirty="0"/>
              <a:t>описать это </a:t>
            </a:r>
            <a:r>
              <a:rPr lang="ru-RU" dirty="0" smtClean="0"/>
              <a:t>вычисление</a:t>
            </a:r>
            <a:r>
              <a:rPr lang="ru-RU" dirty="0"/>
              <a:t>, сказав, что счетчик и </a:t>
            </a:r>
            <a:r>
              <a:rPr lang="ru-RU" dirty="0" smtClean="0"/>
              <a:t>произведение </a:t>
            </a:r>
            <a:r>
              <a:rPr lang="ru-RU" dirty="0"/>
              <a:t>с каждым шагом </a:t>
            </a:r>
            <a:r>
              <a:rPr lang="ru-RU" dirty="0" smtClean="0"/>
              <a:t>одновременно изменяются</a:t>
            </a:r>
            <a:r>
              <a:rPr lang="en-US" dirty="0" smtClean="0"/>
              <a:t> </a:t>
            </a:r>
            <a:r>
              <a:rPr lang="ru-RU" dirty="0" smtClean="0"/>
              <a:t>согласно правилу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произведение </a:t>
            </a:r>
            <a:r>
              <a:rPr lang="ru-RU" b="1" dirty="0">
                <a:solidFill>
                  <a:srgbClr val="FF0000"/>
                </a:solidFill>
              </a:rPr>
              <a:t>= счетчик · произведение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счетчик </a:t>
            </a:r>
            <a:r>
              <a:rPr lang="ru-RU" b="1" dirty="0">
                <a:solidFill>
                  <a:srgbClr val="FF0000"/>
                </a:solidFill>
              </a:rPr>
              <a:t>= счетчик + 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ru-RU" dirty="0" smtClean="0"/>
              <a:t>n</a:t>
            </a:r>
            <a:r>
              <a:rPr lang="ru-RU" dirty="0"/>
              <a:t>! — это значение произведения в тот момент, когда </a:t>
            </a:r>
            <a:r>
              <a:rPr lang="ru-RU" dirty="0" smtClean="0"/>
              <a:t>счетчик становится </a:t>
            </a:r>
            <a:r>
              <a:rPr lang="ru-RU" dirty="0"/>
              <a:t>больше, чем n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9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928992" cy="6741368"/>
          </a:xfrm>
        </p:spPr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factorial (n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(</a:t>
            </a:r>
            <a:r>
              <a:rPr lang="en-US" dirty="0"/>
              <a:t>fact-</a:t>
            </a:r>
            <a:r>
              <a:rPr lang="en-US" dirty="0" err="1"/>
              <a:t>iter</a:t>
            </a:r>
            <a:r>
              <a:rPr lang="en-US" dirty="0"/>
              <a:t> 1 1 n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fact-</a:t>
            </a:r>
            <a:r>
              <a:rPr lang="en-US" dirty="0" err="1" smtClean="0"/>
              <a:t>iter</a:t>
            </a:r>
            <a:r>
              <a:rPr lang="en-US" dirty="0" smtClean="0"/>
              <a:t> (product </a:t>
            </a:r>
            <a:r>
              <a:rPr lang="en-US" dirty="0"/>
              <a:t>counter max-count)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(</a:t>
            </a:r>
            <a:r>
              <a:rPr lang="en-US" dirty="0"/>
              <a:t>if (&gt; counter </a:t>
            </a:r>
            <a:r>
              <a:rPr lang="en-US" dirty="0" smtClean="0"/>
              <a:t>max-count)  product</a:t>
            </a:r>
            <a:br>
              <a:rPr lang="en-US" dirty="0" smtClean="0"/>
            </a:br>
            <a:r>
              <a:rPr lang="en-US" dirty="0" smtClean="0"/>
              <a:t>    (</a:t>
            </a:r>
            <a:r>
              <a:rPr lang="en-US" dirty="0"/>
              <a:t>fact-</a:t>
            </a:r>
            <a:r>
              <a:rPr lang="en-US" dirty="0" err="1"/>
              <a:t>iter</a:t>
            </a:r>
            <a:r>
              <a:rPr lang="en-US" dirty="0"/>
              <a:t> (* counter product</a:t>
            </a:r>
            <a:r>
              <a:rPr lang="en-US" dirty="0" smtClean="0"/>
              <a:t>) (+ </a:t>
            </a:r>
            <a:r>
              <a:rPr lang="en-US" dirty="0"/>
              <a:t>counter 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max-count)))</a:t>
            </a:r>
          </a:p>
          <a:p>
            <a:pPr marL="0" indent="0">
              <a:buNone/>
            </a:pPr>
            <a:r>
              <a:rPr lang="ru-RU" dirty="0" smtClean="0"/>
              <a:t>Можно иначе: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 smtClean="0"/>
              <a:t>defune</a:t>
            </a:r>
            <a:r>
              <a:rPr lang="en-US" dirty="0" smtClean="0"/>
              <a:t> factorial (n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 smtClean="0"/>
              <a:t>defune</a:t>
            </a:r>
            <a:r>
              <a:rPr lang="en-US" dirty="0" smtClean="0"/>
              <a:t> </a:t>
            </a:r>
            <a:r>
              <a:rPr lang="en-US" dirty="0" err="1" smtClean="0"/>
              <a:t>iter</a:t>
            </a:r>
            <a:r>
              <a:rPr lang="en-US" dirty="0" smtClean="0"/>
              <a:t> (product </a:t>
            </a:r>
            <a:r>
              <a:rPr lang="en-US" dirty="0"/>
              <a:t>counter)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/>
              <a:t>if (&gt; counter </a:t>
            </a:r>
            <a:r>
              <a:rPr lang="en-US" dirty="0" smtClean="0"/>
              <a:t>n) product (</a:t>
            </a:r>
            <a:r>
              <a:rPr lang="en-US" dirty="0" err="1" smtClean="0"/>
              <a:t>iter</a:t>
            </a:r>
            <a:r>
              <a:rPr lang="en-US" dirty="0" smtClean="0"/>
              <a:t> </a:t>
            </a:r>
            <a:r>
              <a:rPr lang="en-US" dirty="0"/>
              <a:t>(* counter product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(+ </a:t>
            </a:r>
            <a:r>
              <a:rPr lang="en-US" dirty="0"/>
              <a:t>counter 1</a:t>
            </a:r>
            <a:r>
              <a:rPr lang="en-US" dirty="0" smtClean="0"/>
              <a:t>)))) (</a:t>
            </a:r>
            <a:r>
              <a:rPr lang="en-US" dirty="0" err="1"/>
              <a:t>iter</a:t>
            </a:r>
            <a:r>
              <a:rPr lang="en-US" dirty="0"/>
              <a:t> 1 1))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99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73" t="41190" r="37727" b="25442"/>
          <a:stretch/>
        </p:blipFill>
        <p:spPr bwMode="auto">
          <a:xfrm>
            <a:off x="1403648" y="116632"/>
            <a:ext cx="6545490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55776" y="5085184"/>
            <a:ext cx="3302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Линейно итеративный процесс </a:t>
            </a:r>
          </a:p>
        </p:txBody>
      </p:sp>
    </p:spTree>
    <p:extLst>
      <p:ext uri="{BB962C8B-B14F-4D97-AF65-F5344CB8AC3E}">
        <p14:creationId xmlns:p14="http://schemas.microsoft.com/office/powerpoint/2010/main" val="481080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2722</Words>
  <Application>Microsoft Office PowerPoint</Application>
  <PresentationFormat>Экран (4:3)</PresentationFormat>
  <Paragraphs>237</Paragraphs>
  <Slides>45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СКИП</vt:lpstr>
      <vt:lpstr>Что такое программирование</vt:lpstr>
      <vt:lpstr>Процедуры и порождаемые ими процессы</vt:lpstr>
      <vt:lpstr>Процедуры и порождаемые ими процессы</vt:lpstr>
      <vt:lpstr>Линейные рекурсия и итерация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Древовидная рекурсия</vt:lpstr>
      <vt:lpstr>Презентация PowerPoint</vt:lpstr>
      <vt:lpstr>Презентация PowerPoint</vt:lpstr>
      <vt:lpstr>Преобразование в итеративный процесс</vt:lpstr>
      <vt:lpstr>Презентация PowerPoint</vt:lpstr>
      <vt:lpstr>Комбинирование и преобразование алгоритмов и процессов</vt:lpstr>
      <vt:lpstr>Преобразуем в линейную итерацю</vt:lpstr>
      <vt:lpstr>Презентация PowerPoint</vt:lpstr>
      <vt:lpstr>Презентация PowerPoint</vt:lpstr>
      <vt:lpstr>НАПИШИТЕ ИТЕРАТИВНЫЙ АЛГОРИТМ ДЛЯ АЛГОРИТМА ПОСЛЕДОВАТЕЛЬНОГО ВОЗВЕДЕНИЯ В КВАДРАТ</vt:lpstr>
      <vt:lpstr>Формулирование абстракций с помощью процедур высших порядков</vt:lpstr>
      <vt:lpstr>Презентация PowerPoint</vt:lpstr>
      <vt:lpstr>Процедуры в качестве аргументов</vt:lpstr>
      <vt:lpstr>Презентация PowerPoint</vt:lpstr>
      <vt:lpstr>Сигма запись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lambda</vt:lpstr>
      <vt:lpstr>Презентация PowerPoint</vt:lpstr>
      <vt:lpstr>Заменим локальную процедуру на lambda</vt:lpstr>
      <vt:lpstr>Синтаксический сахар для lambda</vt:lpstr>
      <vt:lpstr>Процедуры как возвращаемые значения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32</cp:revision>
  <dcterms:created xsi:type="dcterms:W3CDTF">2022-11-30T15:35:52Z</dcterms:created>
  <dcterms:modified xsi:type="dcterms:W3CDTF">2022-12-01T16:52:49Z</dcterms:modified>
</cp:coreProperties>
</file>