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84" r:id="rId4"/>
    <p:sldId id="270" r:id="rId5"/>
    <p:sldId id="271" r:id="rId6"/>
    <p:sldId id="272" r:id="rId7"/>
    <p:sldId id="273" r:id="rId8"/>
    <p:sldId id="274" r:id="rId9"/>
    <p:sldId id="276" r:id="rId10"/>
    <p:sldId id="275" r:id="rId11"/>
    <p:sldId id="300" r:id="rId12"/>
    <p:sldId id="277" r:id="rId13"/>
    <p:sldId id="295" r:id="rId14"/>
    <p:sldId id="301" r:id="rId15"/>
    <p:sldId id="296" r:id="rId16"/>
    <p:sldId id="297" r:id="rId17"/>
    <p:sldId id="298" r:id="rId18"/>
    <p:sldId id="299" r:id="rId19"/>
    <p:sldId id="278" r:id="rId20"/>
    <p:sldId id="279" r:id="rId21"/>
    <p:sldId id="258" r:id="rId22"/>
    <p:sldId id="287" r:id="rId23"/>
    <p:sldId id="288" r:id="rId24"/>
    <p:sldId id="289" r:id="rId25"/>
    <p:sldId id="291" r:id="rId26"/>
    <p:sldId id="280" r:id="rId27"/>
    <p:sldId id="281" r:id="rId28"/>
    <p:sldId id="282" r:id="rId29"/>
    <p:sldId id="292" r:id="rId30"/>
    <p:sldId id="285" r:id="rId31"/>
    <p:sldId id="28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45211-D6D7-4480-97FB-287A739A766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97BC-65E7-4EAA-BFF2-0F8C45AD4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DF83-A322-48FD-A089-8F915A20A2F6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4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4255-DE41-4E77-B1BE-4B0A12B5C60E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6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57A7-217D-4E0F-BD99-D779E1B109C2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371B-E4F2-416F-9947-9CC9B4BF6592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72525CC-0D5E-4404-8200-9A7C13D5A6D7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69352-793D-420F-BF8C-C16F87DBB58C}" type="datetime1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6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3743-42C8-49AF-96C9-2A2C18BEFD60}" type="datetime1">
              <a:rPr lang="ru-RU" smtClean="0"/>
              <a:t>23.01.2023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1214-BF29-49BB-B9F6-49DB382C91C7}" type="datetime1">
              <a:rPr lang="ru-RU" smtClean="0"/>
              <a:t>23.01.2023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3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13D73-A2F7-4CD0-9AE8-103FA6AA8B7A}" type="datetime1">
              <a:rPr lang="ru-RU" smtClean="0"/>
              <a:t>23.01.2023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A895-09A2-49AA-B1CB-9FB4B400C6DC}" type="datetime1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EF1B-57C8-4076-858A-ECEE1D3A197F}" type="datetime1">
              <a:rPr lang="ru-RU" smtClean="0"/>
              <a:t>23.01.2023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BF37257-A4B6-4675-B81B-FB6B0939AE16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fi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dewars.com/" TargetMode="External"/><Relationship Id="rId3" Type="http://schemas.openxmlformats.org/officeDocument/2006/relationships/hyperlink" Target="https://docs.python.org/" TargetMode="External"/><Relationship Id="rId7" Type="http://schemas.openxmlformats.org/officeDocument/2006/relationships/hyperlink" Target="https://www.spyder-ide.org/" TargetMode="External"/><Relationship Id="rId2" Type="http://schemas.openxmlformats.org/officeDocument/2006/relationships/hyperlink" Target="https://www.pyth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upyterlab.readthedocs.io/" TargetMode="External"/><Relationship Id="rId5" Type="http://schemas.openxmlformats.org/officeDocument/2006/relationships/hyperlink" Target="https://www.anaconda.com/" TargetMode="External"/><Relationship Id="rId4" Type="http://schemas.openxmlformats.org/officeDocument/2006/relationships/hyperlink" Target="https://pythonworld.ru/" TargetMode="External"/><Relationship Id="rId9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93EF-0A07-4B99-AE7C-63E5ADD7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Библиотеки языка </a:t>
            </a:r>
            <a:r>
              <a:rPr lang="ru-RU" sz="4800" b="1" dirty="0"/>
              <a:t>Python </a:t>
            </a:r>
            <a:r>
              <a:rPr lang="ru-RU" sz="4800" dirty="0"/>
              <a:t>для компьютерных вычислений и моделирования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BB3FC-6447-4782-9D74-A2326C5A4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0701" y="4507913"/>
            <a:ext cx="7891272" cy="1069848"/>
          </a:xfrm>
        </p:spPr>
        <p:txBody>
          <a:bodyPr/>
          <a:lstStyle/>
          <a:p>
            <a:r>
              <a:rPr lang="ru-RU" dirty="0"/>
              <a:t>Основные особенности языка </a:t>
            </a:r>
            <a:r>
              <a:rPr lang="en-US" dirty="0"/>
              <a:t>Python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7444-3318-9710-EEA2-72E0F7981B39}"/>
              </a:ext>
            </a:extLst>
          </p:cNvPr>
          <p:cNvSpPr txBox="1"/>
          <p:nvPr/>
        </p:nvSpPr>
        <p:spPr>
          <a:xfrm>
            <a:off x="5147187" y="5458968"/>
            <a:ext cx="6134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Лобанов Алексей Владимирович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специалист отдела разработки и внедрения АИС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/>
              <a:t>Ассистент кафедры информационных компьютерных технологий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РХТУ им. Д.И. Менделеева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B7458-ED3B-65FA-3C33-36BA3BDDC4E5}"/>
              </a:ext>
            </a:extLst>
          </p:cNvPr>
          <p:cNvSpPr txBox="1"/>
          <p:nvPr/>
        </p:nvSpPr>
        <p:spPr>
          <a:xfrm>
            <a:off x="9982583" y="4169802"/>
            <a:ext cx="454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5952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Особенности именования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194D065-EA72-1F38-3EBE-8ABC8DA9CD2F}"/>
              </a:ext>
            </a:extLst>
          </p:cNvPr>
          <p:cNvSpPr txBox="1">
            <a:spLocks/>
          </p:cNvSpPr>
          <p:nvPr/>
        </p:nvSpPr>
        <p:spPr>
          <a:xfrm>
            <a:off x="581578" y="2303667"/>
            <a:ext cx="6378515" cy="40507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dirty="0"/>
              <a:t>Переменные в Python не требуют объявления типа переменной (так как Python – язык с динамической типизацией) и являются ссылками на область памяти. Правила именования переменных:</a:t>
            </a:r>
          </a:p>
          <a:p>
            <a:pPr algn="just"/>
            <a:r>
              <a:rPr lang="ru-RU" dirty="0"/>
              <a:t>Имя переменной может состоять только из букв, цифр и знака подчёркивания;</a:t>
            </a:r>
          </a:p>
          <a:p>
            <a:pPr algn="just"/>
            <a:r>
              <a:rPr lang="ru-RU" dirty="0"/>
              <a:t>Имя не может начинаться с цифры;</a:t>
            </a:r>
          </a:p>
          <a:p>
            <a:pPr algn="just"/>
            <a:r>
              <a:rPr lang="ru-RU" dirty="0"/>
              <a:t>Имя не может содержать специальных символов @, $, %;</a:t>
            </a:r>
          </a:p>
          <a:p>
            <a:pPr algn="just"/>
            <a:r>
              <a:rPr lang="ru-RU" dirty="0"/>
              <a:t>Имя переменной не должно равняться ключевому слову;</a:t>
            </a:r>
          </a:p>
          <a:p>
            <a:pPr algn="just"/>
            <a:r>
              <a:rPr lang="ru-RU" dirty="0"/>
              <a:t>Желательно, чтобы имя было «говорящим»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BE26E3-3AB2-C530-3F13-C42AD9CE9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67" y="2663301"/>
            <a:ext cx="5016790" cy="2827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A4826DFE-20B7-2F04-BE52-60078183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3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Особенности именования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194D065-EA72-1F38-3EBE-8ABC8DA9CD2F}"/>
              </a:ext>
            </a:extLst>
          </p:cNvPr>
          <p:cNvSpPr txBox="1">
            <a:spLocks/>
          </p:cNvSpPr>
          <p:nvPr/>
        </p:nvSpPr>
        <p:spPr>
          <a:xfrm>
            <a:off x="112455" y="2221992"/>
            <a:ext cx="495685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/>
              <a:t>Если название состоит из нескольких слов, то они разделяются нижним подчеркиванием </a:t>
            </a:r>
          </a:p>
          <a:p>
            <a:pPr algn="just"/>
            <a:r>
              <a:rPr lang="ru-RU" dirty="0"/>
              <a:t>Избегайте написания русских слов латиницей (вместо </a:t>
            </a:r>
            <a:r>
              <a:rPr lang="ru-RU" dirty="0" err="1"/>
              <a:t>znachenie</a:t>
            </a:r>
            <a:r>
              <a:rPr lang="ru-RU" dirty="0"/>
              <a:t> используйте </a:t>
            </a:r>
            <a:r>
              <a:rPr lang="ru-RU" dirty="0" err="1"/>
              <a:t>value</a:t>
            </a:r>
            <a:r>
              <a:rPr lang="ru-RU" dirty="0"/>
              <a:t>) </a:t>
            </a:r>
          </a:p>
          <a:p>
            <a:pPr algn="just"/>
            <a:r>
              <a:rPr lang="ru-RU" dirty="0"/>
              <a:t>Все вышеперечисленное может не соблюдаться согласно устоявшимся названиям из научной области решаемой задачи (например G - для расхода пара или R - для универсальной газовой постоянной) 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A4826DFE-20B7-2F04-BE52-60078183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11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297984-AC28-4AAE-B0EF-069983078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706" y="2221992"/>
            <a:ext cx="6717501" cy="36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15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Простейшие операции над переменными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EC50B-4EDD-661D-E611-86AE11B4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456" y="2035552"/>
            <a:ext cx="8049088" cy="4278344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8627E4F-41AC-D4D3-C3E0-C1D1E9D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52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Строки в Python - упорядоченные последовательности символов, используемые для хранения и представления текстовой информации, поэтому с помощью строк можно работать со всем, что может быть представлено в текстовой форме.</a:t>
            </a:r>
          </a:p>
          <a:p>
            <a:pPr marL="0" indent="0" algn="just">
              <a:buNone/>
            </a:pPr>
            <a:r>
              <a:rPr lang="ru-RU" dirty="0"/>
              <a:t>Объявить строку можно при помощи кавычек или же функции </a:t>
            </a:r>
            <a:r>
              <a:rPr lang="en-US" dirty="0"/>
              <a:t>str (</a:t>
            </a:r>
            <a:r>
              <a:rPr lang="ru-RU" dirty="0"/>
              <a:t>если нужно перевести другой тип данных в строку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83714-3F24-3674-13E2-712CF8D7A209}"/>
              </a:ext>
            </a:extLst>
          </p:cNvPr>
          <p:cNvSpPr txBox="1"/>
          <p:nvPr/>
        </p:nvSpPr>
        <p:spPr>
          <a:xfrm>
            <a:off x="1086329" y="3809708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 </a:t>
            </a:r>
            <a:r>
              <a:rPr lang="en-US" dirty="0"/>
              <a:t>“”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C3961-3778-1875-F18E-BDE7309F1B39}"/>
              </a:ext>
            </a:extLst>
          </p:cNvPr>
          <p:cNvSpPr txBox="1"/>
          <p:nvPr/>
        </p:nvSpPr>
        <p:spPr>
          <a:xfrm>
            <a:off x="1139228" y="5345538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 </a:t>
            </a:r>
            <a:r>
              <a:rPr lang="en-US" dirty="0"/>
              <a:t>‘’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67E2E-082C-29FF-3FA6-E52775495F96}"/>
              </a:ext>
            </a:extLst>
          </p:cNvPr>
          <p:cNvSpPr txBox="1"/>
          <p:nvPr/>
        </p:nvSpPr>
        <p:spPr>
          <a:xfrm>
            <a:off x="4439307" y="3809616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</a:t>
            </a:r>
            <a:r>
              <a:rPr lang="en-US" dirty="0"/>
              <a:t> str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FA810D-B368-08C2-4D45-530CCC3F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10" y="4178948"/>
            <a:ext cx="2456821" cy="6499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E89E0A-E190-4980-D442-4B127B68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33" y="5736683"/>
            <a:ext cx="2441398" cy="6670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83B653-2290-DDCE-6338-47C651388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323" y="4178948"/>
            <a:ext cx="2358896" cy="8565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5A540D-63E8-0838-9D15-C89084EBD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50" y="4040613"/>
            <a:ext cx="2358896" cy="19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7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Переменные и вывод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83714-3F24-3674-13E2-712CF8D7A209}"/>
              </a:ext>
            </a:extLst>
          </p:cNvPr>
          <p:cNvSpPr txBox="1"/>
          <p:nvPr/>
        </p:nvSpPr>
        <p:spPr>
          <a:xfrm>
            <a:off x="406122" y="1653773"/>
            <a:ext cx="175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Функция </a:t>
            </a:r>
            <a:r>
              <a:rPr lang="en-US" dirty="0"/>
              <a:t> print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C3961-3778-1875-F18E-BDE7309F1B39}"/>
              </a:ext>
            </a:extLst>
          </p:cNvPr>
          <p:cNvSpPr txBox="1"/>
          <p:nvPr/>
        </p:nvSpPr>
        <p:spPr>
          <a:xfrm>
            <a:off x="8976380" y="4747503"/>
            <a:ext cx="164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Комментарии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67E2E-082C-29FF-3FA6-E52775495F96}"/>
              </a:ext>
            </a:extLst>
          </p:cNvPr>
          <p:cNvSpPr txBox="1"/>
          <p:nvPr/>
        </p:nvSpPr>
        <p:spPr>
          <a:xfrm>
            <a:off x="5042858" y="326792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Переменные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14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5A540D-63E8-0838-9D15-C89084EBD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72" y="1439323"/>
            <a:ext cx="2358896" cy="19896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80CCAC-8F7F-4810-A632-5F674C67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22" y="2040227"/>
            <a:ext cx="6155100" cy="12754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D10C29-2C38-4E7D-A070-755DB9E9A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754" y="3643964"/>
            <a:ext cx="6440263" cy="13216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0C7EEA-1266-4391-8941-5E5F084E4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544" y="5180545"/>
            <a:ext cx="5974376" cy="152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4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Строки</a:t>
            </a:r>
            <a:r>
              <a:rPr lang="en-US" dirty="0"/>
              <a:t> (</a:t>
            </a:r>
            <a:r>
              <a:rPr lang="ru-RU" dirty="0"/>
              <a:t>особенности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15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91DE92-A15F-6C8F-0EBE-CEEFFB7CD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2273884"/>
            <a:ext cx="2182174" cy="9729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DDAF3F-349D-D315-7B1A-DC5D490A6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66" y="2303208"/>
            <a:ext cx="2533854" cy="972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EA218D-33C3-9BA1-3D39-E2925351A5DA}"/>
              </a:ext>
            </a:extLst>
          </p:cNvPr>
          <p:cNvSpPr txBox="1"/>
          <p:nvPr/>
        </p:nvSpPr>
        <p:spPr>
          <a:xfrm>
            <a:off x="1183616" y="1910780"/>
            <a:ext cx="195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Сравнение строк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157C95-F9F7-4BC4-7948-FE7BCE82B558}"/>
              </a:ext>
            </a:extLst>
          </p:cNvPr>
          <p:cNvSpPr txBox="1"/>
          <p:nvPr/>
        </p:nvSpPr>
        <p:spPr>
          <a:xfrm>
            <a:off x="7916369" y="1910780"/>
            <a:ext cx="287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Кавычки внутри кавычек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025469-DB69-AE3B-7DE1-9C407959E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" y="4755276"/>
            <a:ext cx="2182174" cy="13248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53105C-C67F-15B5-73BE-8F3439C6031B}"/>
              </a:ext>
            </a:extLst>
          </p:cNvPr>
          <p:cNvSpPr txBox="1"/>
          <p:nvPr/>
        </p:nvSpPr>
        <p:spPr>
          <a:xfrm>
            <a:off x="1225871" y="4385944"/>
            <a:ext cx="187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Сложение строк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782FA2-9141-E358-4454-00B2092D3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458" y="4850122"/>
            <a:ext cx="1975962" cy="12767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7A17FD-5A85-A56B-9CFF-7334760BE4AF}"/>
              </a:ext>
            </a:extLst>
          </p:cNvPr>
          <p:cNvSpPr txBox="1"/>
          <p:nvPr/>
        </p:nvSpPr>
        <p:spPr>
          <a:xfrm>
            <a:off x="8105298" y="4385944"/>
            <a:ext cx="312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Умножение строки на число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167BB5-EE70-174B-7BB2-465D8386B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65" y="2273884"/>
            <a:ext cx="4018989" cy="36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5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Строки</a:t>
            </a:r>
            <a:r>
              <a:rPr lang="en-US" dirty="0"/>
              <a:t> (</a:t>
            </a:r>
            <a:r>
              <a:rPr lang="ru-RU" dirty="0"/>
              <a:t>методы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7F1BD1-8802-FBA9-081F-D2B3E509C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14" y="1665522"/>
            <a:ext cx="6063450" cy="49723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8AED7B-3053-1C1A-0838-CF38D1BBF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30" y="2411221"/>
            <a:ext cx="4687341" cy="30663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5364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Строки</a:t>
            </a:r>
            <a:r>
              <a:rPr lang="en-US" dirty="0"/>
              <a:t> (</a:t>
            </a:r>
            <a:r>
              <a:rPr lang="ru-RU" dirty="0"/>
              <a:t>методы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2136F-D718-7A6D-4F3E-E6B13441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80" y="1653115"/>
            <a:ext cx="6487564" cy="5134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CBAE3C-8737-7948-57A1-1A58BF036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30" y="2411221"/>
            <a:ext cx="4687341" cy="30663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12250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Строки</a:t>
            </a:r>
            <a:r>
              <a:rPr lang="en-US" dirty="0"/>
              <a:t> (</a:t>
            </a:r>
            <a:r>
              <a:rPr lang="ru-RU" dirty="0"/>
              <a:t>методы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B2A004-2837-3DC8-3485-AE88C63A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278" y="1720748"/>
            <a:ext cx="6004305" cy="5008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DCBFCE-772F-97CF-33FE-960405AD2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30" y="2411221"/>
            <a:ext cx="4687341" cy="30663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9261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Логические операции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653CB8-3742-CEF5-1214-5DCF5FDDB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07" y="2317071"/>
            <a:ext cx="5811058" cy="29020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F15D31-2BF9-D7E5-5684-D6469872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12" y="2299316"/>
            <a:ext cx="6021476" cy="2902006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FF6179-51A6-BA20-B573-0514A099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984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Ключевые особенности языка </a:t>
            </a:r>
            <a:r>
              <a:rPr lang="en-US" dirty="0"/>
              <a:t>Python </a:t>
            </a:r>
            <a:endParaRPr lang="ru-RU" dirty="0"/>
          </a:p>
          <a:p>
            <a:r>
              <a:rPr lang="ru-RU" dirty="0"/>
              <a:t>Области применения языка</a:t>
            </a:r>
          </a:p>
          <a:p>
            <a:r>
              <a:rPr lang="ru-RU" dirty="0"/>
              <a:t>Популярные среды для разработки на языке Python</a:t>
            </a:r>
          </a:p>
          <a:p>
            <a:r>
              <a:rPr lang="ru-RU" dirty="0"/>
              <a:t>Основные типы переменных</a:t>
            </a:r>
          </a:p>
          <a:p>
            <a:r>
              <a:rPr lang="ru-RU" dirty="0"/>
              <a:t>Простейшие операции над переменными</a:t>
            </a:r>
          </a:p>
          <a:p>
            <a:r>
              <a:rPr lang="ru-RU" dirty="0"/>
              <a:t>Логические операции</a:t>
            </a:r>
          </a:p>
          <a:p>
            <a:r>
              <a:rPr lang="ru-RU" dirty="0"/>
              <a:t>Конструкции </a:t>
            </a:r>
            <a:r>
              <a:rPr lang="en-US" dirty="0"/>
              <a:t>if, else, </a:t>
            </a:r>
            <a:r>
              <a:rPr lang="en-US" dirty="0" err="1"/>
              <a:t>elif</a:t>
            </a:r>
            <a:endParaRPr lang="ru-RU" dirty="0"/>
          </a:p>
          <a:p>
            <a:r>
              <a:rPr lang="ru-RU" dirty="0"/>
              <a:t>Списки</a:t>
            </a:r>
          </a:p>
          <a:p>
            <a:r>
              <a:rPr lang="ru-RU" dirty="0"/>
              <a:t>Циклы </a:t>
            </a:r>
            <a:r>
              <a:rPr lang="en-US" dirty="0"/>
              <a:t>while </a:t>
            </a:r>
            <a:r>
              <a:rPr lang="ru-RU" dirty="0"/>
              <a:t>и </a:t>
            </a:r>
            <a:r>
              <a:rPr lang="en-US" dirty="0"/>
              <a:t>for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21C65-CA0F-81A6-B9B0-6D1C2709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51" y="1403604"/>
            <a:ext cx="4050792" cy="405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398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Конструкции </a:t>
            </a:r>
            <a:r>
              <a:rPr lang="en-US" dirty="0"/>
              <a:t>if, else, </a:t>
            </a:r>
            <a:r>
              <a:rPr lang="en-US" dirty="0" err="1"/>
              <a:t>elif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F3DB39-3B11-8123-82CF-CD0323F5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8" r="27710"/>
          <a:stretch/>
        </p:blipFill>
        <p:spPr>
          <a:xfrm>
            <a:off x="920234" y="2529031"/>
            <a:ext cx="3249227" cy="7049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C0DE98-81C6-3E02-B961-A4B9CC4A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836" y="2081025"/>
            <a:ext cx="3400900" cy="12860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9D514-83F0-FAFD-44D0-B88926048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934"/>
          <a:stretch/>
        </p:blipFill>
        <p:spPr>
          <a:xfrm>
            <a:off x="8621486" y="2114367"/>
            <a:ext cx="3400901" cy="13146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1C5BC0-3B8C-AE8A-C0B6-47690892E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75"/>
          <a:stretch/>
        </p:blipFill>
        <p:spPr>
          <a:xfrm>
            <a:off x="4048010" y="4038366"/>
            <a:ext cx="4714251" cy="27308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39B27E-680B-E753-7AF5-9FA099E953BD}"/>
              </a:ext>
            </a:extLst>
          </p:cNvPr>
          <p:cNvSpPr txBox="1"/>
          <p:nvPr/>
        </p:nvSpPr>
        <p:spPr>
          <a:xfrm>
            <a:off x="1131683" y="2159699"/>
            <a:ext cx="262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Простейший случай с </a:t>
            </a:r>
            <a:r>
              <a:rPr lang="en-US" dirty="0"/>
              <a:t>if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3CF96-6E37-41D3-6C8E-F8F3AA7B8C4E}"/>
              </a:ext>
            </a:extLst>
          </p:cNvPr>
          <p:cNvSpPr txBox="1"/>
          <p:nvPr/>
        </p:nvSpPr>
        <p:spPr>
          <a:xfrm>
            <a:off x="5364122" y="1711693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Вариант с </a:t>
            </a:r>
            <a:r>
              <a:rPr lang="en-US" dirty="0"/>
              <a:t>else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A99768-2BEE-3DC3-C984-FA26072BD36B}"/>
              </a:ext>
            </a:extLst>
          </p:cNvPr>
          <p:cNvSpPr txBox="1"/>
          <p:nvPr/>
        </p:nvSpPr>
        <p:spPr>
          <a:xfrm>
            <a:off x="9393327" y="174503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Вариант с </a:t>
            </a:r>
            <a:r>
              <a:rPr lang="en-US" dirty="0" err="1"/>
              <a:t>elif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35FB2C-2858-FCFA-1081-AED697D2CBFA}"/>
              </a:ext>
            </a:extLst>
          </p:cNvPr>
          <p:cNvSpPr txBox="1"/>
          <p:nvPr/>
        </p:nvSpPr>
        <p:spPr>
          <a:xfrm>
            <a:off x="5245732" y="3690369"/>
            <a:ext cx="207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Реальный пример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03F8E42-FCA9-29C9-22ED-93CCFFDD4796}"/>
              </a:ext>
            </a:extLst>
          </p:cNvPr>
          <p:cNvCxnSpPr>
            <a:cxnSpLocks/>
          </p:cNvCxnSpPr>
          <p:nvPr/>
        </p:nvCxnSpPr>
        <p:spPr>
          <a:xfrm>
            <a:off x="3630967" y="3367079"/>
            <a:ext cx="988370" cy="556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19BF5DF-6B14-95E3-9B31-108410D62B53}"/>
              </a:ext>
            </a:extLst>
          </p:cNvPr>
          <p:cNvCxnSpPr/>
          <p:nvPr/>
        </p:nvCxnSpPr>
        <p:spPr>
          <a:xfrm>
            <a:off x="6220286" y="3458077"/>
            <a:ext cx="0" cy="28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DB549B3-19E7-ECD7-6554-6317389D84C6}"/>
              </a:ext>
            </a:extLst>
          </p:cNvPr>
          <p:cNvCxnSpPr>
            <a:cxnSpLocks/>
          </p:cNvCxnSpPr>
          <p:nvPr/>
        </p:nvCxnSpPr>
        <p:spPr>
          <a:xfrm flipH="1">
            <a:off x="8060924" y="3504829"/>
            <a:ext cx="1014535" cy="41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E13FFEF-DD82-835F-E573-E4E0D8D84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7" y="4014673"/>
            <a:ext cx="3693851" cy="2462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Номер слайда 30">
            <a:extLst>
              <a:ext uri="{FF2B5EF4-FFF2-40B4-BE49-F238E27FC236}">
                <a16:creationId xmlns:a16="http://schemas.microsoft.com/office/drawing/2014/main" id="{215FFF10-AAFE-A29A-52F9-AB71BA0E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812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Списки в Python - упорядоченные изменяемые коллекции объектов произвольных типов (почти как массив, но типы могут отличаться).</a:t>
            </a:r>
          </a:p>
          <a:p>
            <a:pPr marL="0" indent="0">
              <a:buNone/>
            </a:pPr>
            <a:r>
              <a:rPr lang="ru-RU" dirty="0"/>
              <a:t>Генерировать списки можно различными способами. Можно использовать встроенную функцию </a:t>
            </a:r>
            <a:r>
              <a:rPr lang="en-US" dirty="0"/>
              <a:t>list, </a:t>
            </a:r>
            <a:r>
              <a:rPr lang="ru-RU" dirty="0"/>
              <a:t>литерал </a:t>
            </a:r>
            <a:r>
              <a:rPr lang="en-US" dirty="0"/>
              <a:t>[]</a:t>
            </a:r>
            <a:r>
              <a:rPr lang="ru-RU" dirty="0"/>
              <a:t> или же генератора списков.</a:t>
            </a:r>
          </a:p>
          <a:p>
            <a:pPr marL="0" indent="0">
              <a:buNone/>
            </a:pPr>
            <a:r>
              <a:rPr lang="ru-RU" dirty="0"/>
              <a:t>Для обращения к элементу списка, номер элемента передается в </a:t>
            </a:r>
            <a:r>
              <a:rPr lang="en-US" dirty="0"/>
              <a:t>[]</a:t>
            </a:r>
            <a:r>
              <a:rPr lang="ru-RU" dirty="0"/>
              <a:t>. Важно помнить, что в </a:t>
            </a:r>
            <a:r>
              <a:rPr lang="en-US" dirty="0"/>
              <a:t>Python </a:t>
            </a:r>
            <a:r>
              <a:rPr lang="ru-RU" dirty="0"/>
              <a:t>нумерация начинается с 0!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83714-3F24-3674-13E2-712CF8D7A209}"/>
              </a:ext>
            </a:extLst>
          </p:cNvPr>
          <p:cNvSpPr txBox="1"/>
          <p:nvPr/>
        </p:nvSpPr>
        <p:spPr>
          <a:xfrm>
            <a:off x="1051866" y="380970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 </a:t>
            </a:r>
            <a:r>
              <a:rPr lang="en-US" dirty="0"/>
              <a:t>list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C3961-3778-1875-F18E-BDE7309F1B39}"/>
              </a:ext>
            </a:extLst>
          </p:cNvPr>
          <p:cNvSpPr txBox="1"/>
          <p:nvPr/>
        </p:nvSpPr>
        <p:spPr>
          <a:xfrm>
            <a:off x="759579" y="5273199"/>
            <a:ext cx="375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 генератора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CC7A58-BD57-7662-367C-D99B2D0E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4186815"/>
            <a:ext cx="2925187" cy="5772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C86138-7599-D2FB-EF9B-84090344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04" y="5694526"/>
            <a:ext cx="3549726" cy="6454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4A17DE-6039-7D93-879D-8A1B6109D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425" y="4255962"/>
            <a:ext cx="2065470" cy="6919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867E2E-082C-29FF-3FA6-E52775495F96}"/>
              </a:ext>
            </a:extLst>
          </p:cNvPr>
          <p:cNvSpPr txBox="1"/>
          <p:nvPr/>
        </p:nvSpPr>
        <p:spPr>
          <a:xfrm>
            <a:off x="7924432" y="3809708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Создание при помощи </a:t>
            </a:r>
            <a:r>
              <a:rPr lang="en-US" dirty="0"/>
              <a:t>[]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95073E-9F56-BDA8-6975-992345955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425" y="5739936"/>
            <a:ext cx="2100914" cy="6497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CA0A92-ADC8-6658-5561-527C9855533D}"/>
              </a:ext>
            </a:extLst>
          </p:cNvPr>
          <p:cNvSpPr txBox="1"/>
          <p:nvPr/>
        </p:nvSpPr>
        <p:spPr>
          <a:xfrm>
            <a:off x="8062675" y="5304998"/>
            <a:ext cx="260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Обращение к элементу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BCB1111-F04E-FDC1-7BC6-CA547980D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9671" y="4122486"/>
            <a:ext cx="2717861" cy="1984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35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Списки (методы)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AD3068-7604-4BCC-4C8E-5BBD91FA1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21" y="1651605"/>
            <a:ext cx="6955416" cy="51353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F5896E-5CDB-E4D1-C81C-27247EBC2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90" y="2698810"/>
            <a:ext cx="2384396" cy="238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2195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Списки (срезы)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79AAA3-F4CA-0F58-BFE8-29286BC3D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601" y="2147519"/>
            <a:ext cx="1810003" cy="4382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B15857-66F5-FBBE-5AE7-8AEBB164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258" y="2123624"/>
            <a:ext cx="2286319" cy="6287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ECE40F-CAA6-D62B-67C1-01BE950D6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230" y="3786110"/>
            <a:ext cx="1762371" cy="4858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6B2FDB-B326-DD05-1C60-C7F48588C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699" y="4177006"/>
            <a:ext cx="1810003" cy="4096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043D02-9B9B-681B-16F9-8FBED2798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746" y="6015889"/>
            <a:ext cx="3191320" cy="4191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58CE7A-0627-9508-73EF-6E4561C682C7}"/>
              </a:ext>
            </a:extLst>
          </p:cNvPr>
          <p:cNvSpPr txBox="1"/>
          <p:nvPr/>
        </p:nvSpPr>
        <p:spPr>
          <a:xfrm>
            <a:off x="2705938" y="1562744"/>
            <a:ext cx="2201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 Вывод второго элемента с конца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49E05-D4FD-351F-E407-719354AEE172}"/>
              </a:ext>
            </a:extLst>
          </p:cNvPr>
          <p:cNvSpPr txBox="1"/>
          <p:nvPr/>
        </p:nvSpPr>
        <p:spPr>
          <a:xfrm>
            <a:off x="7293586" y="1571350"/>
            <a:ext cx="2201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Вывод элементов с третьего по шестой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F78A14-51A1-5F01-D4D7-5C809AFCB9C8}"/>
              </a:ext>
            </a:extLst>
          </p:cNvPr>
          <p:cNvSpPr txBox="1"/>
          <p:nvPr/>
        </p:nvSpPr>
        <p:spPr>
          <a:xfrm>
            <a:off x="973584" y="3221442"/>
            <a:ext cx="2201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 Вывод элементов на четных позициях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AE018C-6B14-51A7-14A8-3FE9E9E97489}"/>
              </a:ext>
            </a:extLst>
          </p:cNvPr>
          <p:cNvSpPr txBox="1"/>
          <p:nvPr/>
        </p:nvSpPr>
        <p:spPr>
          <a:xfrm>
            <a:off x="3946753" y="5092555"/>
            <a:ext cx="3659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 Вывод элементов на четных позициях со второго (не включая) по шестой в обратном порядке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60751A-4096-44F7-2E1A-C57422B19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72" y="2723478"/>
            <a:ext cx="3327227" cy="221815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31203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Списки (распаковка)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247376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Списки можно распаковывать, это позволяет помещать элементы списка в отдельные переменные. Стоит помнить, что при полной распаковке, количество переменных должно равняться количеству элементов в списке. Кроме того, распаковка позволяет объединять списки.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24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D3998F-CF03-AF98-E319-DC15B416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52" y="3632391"/>
            <a:ext cx="2753645" cy="20960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7AE68F-E71F-F646-AD0C-0EF6392F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914" y="4368106"/>
            <a:ext cx="1057423" cy="447737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7EBAB3B-40C2-3935-E159-89753AFCC82F}"/>
              </a:ext>
            </a:extLst>
          </p:cNvPr>
          <p:cNvCxnSpPr/>
          <p:nvPr/>
        </p:nvCxnSpPr>
        <p:spPr>
          <a:xfrm>
            <a:off x="4110342" y="4554245"/>
            <a:ext cx="9144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D41F72-AF3A-D212-1EDA-30711536C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846" y="3002076"/>
            <a:ext cx="3219899" cy="62873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B85A1A-D941-055F-9569-65868C787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449" y="4109559"/>
            <a:ext cx="4058216" cy="219106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BFE2046B-1F42-BFFE-93C5-2A6DE7C7C1B6}"/>
              </a:ext>
            </a:extLst>
          </p:cNvPr>
          <p:cNvCxnSpPr>
            <a:stCxn id="27" idx="2"/>
            <a:endCxn id="29" idx="0"/>
          </p:cNvCxnSpPr>
          <p:nvPr/>
        </p:nvCxnSpPr>
        <p:spPr>
          <a:xfrm>
            <a:off x="9158796" y="3630814"/>
            <a:ext cx="17761" cy="478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9D4974A-2E44-A248-BC2C-248AD85BD2B2}"/>
              </a:ext>
            </a:extLst>
          </p:cNvPr>
          <p:cNvSpPr txBox="1"/>
          <p:nvPr/>
        </p:nvSpPr>
        <p:spPr>
          <a:xfrm>
            <a:off x="7901870" y="2614945"/>
            <a:ext cx="256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Объединение списков</a:t>
            </a:r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75828E3-0990-B0D4-9C91-978170D56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29" y="4738297"/>
            <a:ext cx="3291925" cy="19893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89640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Кортежи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5557421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Кортеж – по сути является неизменяемым списком. Для чего нужен? Защищает от случайных или намеренных изменений а так же экономит память. Плюс к этому, кортежи можно использовать как ключи словарей.</a:t>
            </a:r>
          </a:p>
          <a:p>
            <a:pPr marL="0" indent="0" algn="just">
              <a:buNone/>
            </a:pPr>
            <a:r>
              <a:rPr lang="ru-RU" dirty="0"/>
              <a:t>Объявить кортеж можно при помощи функции </a:t>
            </a:r>
            <a:r>
              <a:rPr lang="en-US" dirty="0"/>
              <a:t>tuple </a:t>
            </a:r>
            <a:r>
              <a:rPr lang="ru-RU" dirty="0"/>
              <a:t>или </a:t>
            </a:r>
            <a:r>
              <a:rPr lang="en-US" dirty="0"/>
              <a:t> </a:t>
            </a:r>
            <a:r>
              <a:rPr lang="ru-RU" dirty="0"/>
              <a:t>же ().</a:t>
            </a:r>
          </a:p>
          <a:p>
            <a:pPr marL="0" indent="0" algn="just">
              <a:buNone/>
            </a:pPr>
            <a:r>
              <a:rPr lang="ru-RU" dirty="0"/>
              <a:t>Кортежи поддерживают срезы и распаковку, но не поддерживают функции списков.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CDFA3B-88A6-93AC-E7DD-33A6C9AEA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9" y="1626653"/>
            <a:ext cx="4876800" cy="30175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21EF7B-AD9B-5CCB-3A73-CA416A2E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03" y="4799537"/>
            <a:ext cx="3478704" cy="13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2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</a:t>
            </a:r>
            <a:r>
              <a:rPr lang="en-US" dirty="0"/>
              <a:t>while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Цикл </a:t>
            </a:r>
            <a:r>
              <a:rPr lang="ru-RU" dirty="0" err="1"/>
              <a:t>while</a:t>
            </a:r>
            <a:r>
              <a:rPr lang="ru-RU" dirty="0"/>
              <a:t> (“пока”) позволяет выполнить одну и ту же последовательность действий, пока проверяемое условие истинно. </a:t>
            </a:r>
            <a:endParaRPr lang="en-US" dirty="0"/>
          </a:p>
          <a:p>
            <a:pPr marL="0" indent="0" algn="just">
              <a:buNone/>
            </a:pPr>
            <a:r>
              <a:rPr lang="ru-RU" dirty="0"/>
              <a:t>Условие записывается до тела цикла и проверяется до выполнения тела цикла. </a:t>
            </a:r>
            <a:endParaRPr lang="en-US" dirty="0"/>
          </a:p>
          <a:p>
            <a:pPr marL="0" indent="0" algn="just">
              <a:buNone/>
            </a:pPr>
            <a:r>
              <a:rPr lang="ru-RU" dirty="0"/>
              <a:t>Как правило, цикл </a:t>
            </a:r>
            <a:r>
              <a:rPr lang="ru-RU" dirty="0" err="1"/>
              <a:t>while</a:t>
            </a:r>
            <a:r>
              <a:rPr lang="ru-RU" dirty="0"/>
              <a:t> используется, когда невозможно определить точное значение количества проходов исполнения цикла.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B78899-0E17-7851-CD07-E87DEFB7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65" y="3925834"/>
            <a:ext cx="3496163" cy="704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5344B1-3094-53E9-7C5C-FC74B48DB2C8}"/>
              </a:ext>
            </a:extLst>
          </p:cNvPr>
          <p:cNvSpPr txBox="1"/>
          <p:nvPr/>
        </p:nvSpPr>
        <p:spPr>
          <a:xfrm>
            <a:off x="1367161" y="3547624"/>
            <a:ext cx="259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Синтаксис цикла </a:t>
            </a:r>
            <a:r>
              <a:rPr lang="en-US" dirty="0"/>
              <a:t>while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2CA14A-7A4A-4CAC-C7A2-15C887845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10" y="5062146"/>
            <a:ext cx="2903795" cy="1497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41F480-FE2A-317D-8F77-983582A52FCC}"/>
              </a:ext>
            </a:extLst>
          </p:cNvPr>
          <p:cNvSpPr txBox="1"/>
          <p:nvPr/>
        </p:nvSpPr>
        <p:spPr>
          <a:xfrm>
            <a:off x="1506398" y="4692814"/>
            <a:ext cx="231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цикла </a:t>
            </a:r>
            <a:r>
              <a:rPr lang="en-US" dirty="0"/>
              <a:t>while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1F7823-0E15-CBAC-95D6-9318342D3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23" y="3711453"/>
            <a:ext cx="3496163" cy="3146547"/>
          </a:xfrm>
          <a:prstGeom prst="rect">
            <a:avLst/>
          </a:prstGeom>
        </p:spPr>
      </p:pic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F853484-94CA-687A-CE6B-EAC37F98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</a:t>
            </a:r>
            <a:r>
              <a:rPr lang="en-US" dirty="0"/>
              <a:t>FOR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Цикл </a:t>
            </a:r>
            <a:r>
              <a:rPr lang="ru-RU" dirty="0" err="1"/>
              <a:t>for</a:t>
            </a:r>
            <a:r>
              <a:rPr lang="ru-RU" dirty="0"/>
              <a:t>, также называемый циклом с параметром, в языке Питон богат возможностями. </a:t>
            </a:r>
            <a:endParaRPr lang="en-US" dirty="0"/>
          </a:p>
          <a:p>
            <a:pPr marL="0" indent="0" algn="just">
              <a:buNone/>
            </a:pPr>
            <a:r>
              <a:rPr lang="ru-RU" dirty="0"/>
              <a:t>В цикле </a:t>
            </a:r>
            <a:r>
              <a:rPr lang="ru-RU" dirty="0" err="1"/>
              <a:t>for</a:t>
            </a:r>
            <a:r>
              <a:rPr lang="ru-RU" dirty="0"/>
              <a:t> указывается переменная и множество значений, по которому будет пробегать переменная. Множество значений может быть задано списком, кортежем, строкой или диапазоном.</a:t>
            </a:r>
            <a:r>
              <a:rPr lang="en-US" dirty="0"/>
              <a:t> </a:t>
            </a:r>
            <a:r>
              <a:rPr lang="ru-RU" dirty="0"/>
              <a:t>В связке с </a:t>
            </a:r>
            <a:r>
              <a:rPr lang="en-US" dirty="0"/>
              <a:t>for </a:t>
            </a:r>
            <a:r>
              <a:rPr lang="ru-RU" dirty="0"/>
              <a:t>часто используют функцию </a:t>
            </a:r>
            <a:r>
              <a:rPr lang="en-US" dirty="0"/>
              <a:t>range</a:t>
            </a:r>
            <a:r>
              <a:rPr lang="ru-RU" dirty="0"/>
              <a:t>, создающую последовательность с определённым шагом.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344B1-3094-53E9-7C5C-FC74B48DB2C8}"/>
              </a:ext>
            </a:extLst>
          </p:cNvPr>
          <p:cNvSpPr txBox="1"/>
          <p:nvPr/>
        </p:nvSpPr>
        <p:spPr>
          <a:xfrm>
            <a:off x="1367161" y="3884980"/>
            <a:ext cx="232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Синтаксис цикла </a:t>
            </a:r>
            <a:r>
              <a:rPr lang="en-US" dirty="0"/>
              <a:t>for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1F480-FE2A-317D-8F77-983582A52FCC}"/>
              </a:ext>
            </a:extLst>
          </p:cNvPr>
          <p:cNvSpPr txBox="1"/>
          <p:nvPr/>
        </p:nvSpPr>
        <p:spPr>
          <a:xfrm>
            <a:off x="1506398" y="5074560"/>
            <a:ext cx="204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цикла </a:t>
            </a:r>
            <a:r>
              <a:rPr lang="en-US" dirty="0"/>
              <a:t>for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1F7823-0E15-CBAC-95D6-9318342D3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23" y="3711453"/>
            <a:ext cx="3496163" cy="3146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682F74-BBC5-1198-335F-76DFB882B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72" y="4298119"/>
            <a:ext cx="4620270" cy="771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1A0F1F-D9A4-A4CE-D3FF-FF62613E1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95" y="5460494"/>
            <a:ext cx="4944165" cy="1295581"/>
          </a:xfrm>
          <a:prstGeom prst="rect">
            <a:avLst/>
          </a:prstGeom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A21F558-36A4-93EA-DD60-D003A11D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46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 </a:t>
            </a:r>
            <a:r>
              <a:rPr lang="en-US" dirty="0"/>
              <a:t>while </a:t>
            </a:r>
            <a:r>
              <a:rPr lang="ru-RU" dirty="0"/>
              <a:t>и </a:t>
            </a:r>
            <a:r>
              <a:rPr lang="en-US" dirty="0"/>
              <a:t>FOR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99862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Для программного выхода из цикла в языке </a:t>
            </a:r>
            <a:r>
              <a:rPr lang="en-US" dirty="0"/>
              <a:t>Python</a:t>
            </a:r>
            <a:r>
              <a:rPr lang="ru-RU" dirty="0"/>
              <a:t> используется слово </a:t>
            </a:r>
            <a:r>
              <a:rPr lang="en-US" dirty="0"/>
              <a:t>break. </a:t>
            </a:r>
            <a:r>
              <a:rPr lang="ru-RU" dirty="0"/>
              <a:t>Для того, чтобы пропустить итерацию цикла, необходимо использовать оператор </a:t>
            </a:r>
            <a:r>
              <a:rPr lang="en-US" dirty="0"/>
              <a:t>continue.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415A32-35DF-145B-AB99-8F74F5A1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74" y="3153575"/>
            <a:ext cx="3071993" cy="133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3A560-BD8B-8DED-7FF5-EE5CC29EB81A}"/>
              </a:ext>
            </a:extLst>
          </p:cNvPr>
          <p:cNvSpPr txBox="1"/>
          <p:nvPr/>
        </p:nvSpPr>
        <p:spPr>
          <a:xfrm>
            <a:off x="1215669" y="2784243"/>
            <a:ext cx="212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Пропуск итерации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E73329-47EB-F1EA-8112-07D505863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58" y="4842345"/>
            <a:ext cx="2550330" cy="18657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1E756-0BE5-95A2-DB2E-9459A9F6B9AD}"/>
              </a:ext>
            </a:extLst>
          </p:cNvPr>
          <p:cNvSpPr txBox="1"/>
          <p:nvPr/>
        </p:nvSpPr>
        <p:spPr>
          <a:xfrm>
            <a:off x="1327069" y="4469885"/>
            <a:ext cx="18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Выход из цикла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798A50-312A-6F34-208B-61D66DBA0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820" y="3104092"/>
            <a:ext cx="2542808" cy="360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C297D7-CC2E-CEB9-D51C-80BDCE48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65" y="3302587"/>
            <a:ext cx="3664089" cy="2748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4EEB4A-25CE-1860-6A06-2A1CEA26CCEF}"/>
              </a:ext>
            </a:extLst>
          </p:cNvPr>
          <p:cNvSpPr txBox="1"/>
          <p:nvPr/>
        </p:nvSpPr>
        <p:spPr>
          <a:xfrm>
            <a:off x="5689764" y="2784243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break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E96CE5-F14E-3F02-695D-FD07AC73F777}"/>
              </a:ext>
            </a:extLst>
          </p:cNvPr>
          <p:cNvSpPr txBox="1"/>
          <p:nvPr/>
        </p:nvSpPr>
        <p:spPr>
          <a:xfrm>
            <a:off x="9245238" y="2919426"/>
            <a:ext cx="11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</a:t>
            </a:r>
            <a:endParaRPr lang="ru-RU" dirty="0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6E0D8924-0A7A-1983-7BDD-805488D8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09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36E3AE-2B77-4144-9BC9-4E70AC000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29</a:t>
            </a:fld>
            <a:endParaRPr lang="ru-RU"/>
          </a:p>
        </p:txBody>
      </p:sp>
      <p:sp>
        <p:nvSpPr>
          <p:cNvPr id="5" name="Google Shape;528;p36">
            <a:extLst>
              <a:ext uri="{FF2B5EF4-FFF2-40B4-BE49-F238E27FC236}">
                <a16:creationId xmlns:a16="http://schemas.microsoft.com/office/drawing/2014/main" id="{5A36DAE5-41C8-4380-8929-A521D6A36006}"/>
              </a:ext>
            </a:extLst>
          </p:cNvPr>
          <p:cNvSpPr txBox="1">
            <a:spLocks/>
          </p:cNvSpPr>
          <p:nvPr/>
        </p:nvSpPr>
        <p:spPr>
          <a:xfrm>
            <a:off x="715025" y="3647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dirty="0"/>
              <a:t>ГДЕ ТРЕНИРОВАТЬСЯ </a:t>
            </a:r>
            <a:r>
              <a:rPr lang="en-US" sz="6000" dirty="0">
                <a:solidFill>
                  <a:schemeClr val="accent2"/>
                </a:solidFill>
              </a:rPr>
              <a:t>PYTHON?</a:t>
            </a:r>
          </a:p>
        </p:txBody>
      </p:sp>
      <p:sp>
        <p:nvSpPr>
          <p:cNvPr id="6" name="Google Shape;529;p36">
            <a:extLst>
              <a:ext uri="{FF2B5EF4-FFF2-40B4-BE49-F238E27FC236}">
                <a16:creationId xmlns:a16="http://schemas.microsoft.com/office/drawing/2014/main" id="{6B28215D-C571-4140-8B3B-C03C7CC35151}"/>
              </a:ext>
            </a:extLst>
          </p:cNvPr>
          <p:cNvSpPr txBox="1">
            <a:spLocks/>
          </p:cNvSpPr>
          <p:nvPr/>
        </p:nvSpPr>
        <p:spPr>
          <a:xfrm>
            <a:off x="4688953" y="2396746"/>
            <a:ext cx="2948403" cy="123010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sng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https://www.schoolsw3.com/python/exercise.php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Google Shape;530;p36">
            <a:extLst>
              <a:ext uri="{FF2B5EF4-FFF2-40B4-BE49-F238E27FC236}">
                <a16:creationId xmlns:a16="http://schemas.microsoft.com/office/drawing/2014/main" id="{1A6B3ED0-2CE6-4BC0-A735-4C1E8D3D2A10}"/>
              </a:ext>
            </a:extLst>
          </p:cNvPr>
          <p:cNvSpPr txBox="1">
            <a:spLocks/>
          </p:cNvSpPr>
          <p:nvPr/>
        </p:nvSpPr>
        <p:spPr>
          <a:xfrm>
            <a:off x="715025" y="41527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sng"/>
              <a:t>https://pythontutor.ru/</a:t>
            </a:r>
            <a:endParaRPr lang="en-US" u="sng" dirty="0"/>
          </a:p>
        </p:txBody>
      </p:sp>
      <p:sp>
        <p:nvSpPr>
          <p:cNvPr id="8" name="Google Shape;531;p36">
            <a:extLst>
              <a:ext uri="{FF2B5EF4-FFF2-40B4-BE49-F238E27FC236}">
                <a16:creationId xmlns:a16="http://schemas.microsoft.com/office/drawing/2014/main" id="{48004F6B-84D3-4534-B818-583B4CDF9BD5}"/>
              </a:ext>
            </a:extLst>
          </p:cNvPr>
          <p:cNvSpPr txBox="1">
            <a:spLocks/>
          </p:cNvSpPr>
          <p:nvPr/>
        </p:nvSpPr>
        <p:spPr>
          <a:xfrm>
            <a:off x="715025" y="3350873"/>
            <a:ext cx="3311291" cy="7504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3200" dirty="0" err="1"/>
              <a:t>Питонтьютор</a:t>
            </a:r>
            <a:endParaRPr lang="ru-RU" sz="3200" dirty="0"/>
          </a:p>
        </p:txBody>
      </p:sp>
      <p:sp>
        <p:nvSpPr>
          <p:cNvPr id="9" name="Google Shape;532;p36">
            <a:extLst>
              <a:ext uri="{FF2B5EF4-FFF2-40B4-BE49-F238E27FC236}">
                <a16:creationId xmlns:a16="http://schemas.microsoft.com/office/drawing/2014/main" id="{42879747-43B5-4784-A7AE-7F9B69238811}"/>
              </a:ext>
            </a:extLst>
          </p:cNvPr>
          <p:cNvSpPr txBox="1">
            <a:spLocks/>
          </p:cNvSpPr>
          <p:nvPr/>
        </p:nvSpPr>
        <p:spPr>
          <a:xfrm>
            <a:off x="4696900" y="1914700"/>
            <a:ext cx="2948399" cy="731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schoolsw3</a:t>
            </a:r>
          </a:p>
        </p:txBody>
      </p:sp>
      <p:sp>
        <p:nvSpPr>
          <p:cNvPr id="10" name="Google Shape;533;p36">
            <a:extLst>
              <a:ext uri="{FF2B5EF4-FFF2-40B4-BE49-F238E27FC236}">
                <a16:creationId xmlns:a16="http://schemas.microsoft.com/office/drawing/2014/main" id="{BB6CBB13-BB05-4FC7-8D27-DE17C375D0D4}"/>
              </a:ext>
            </a:extLst>
          </p:cNvPr>
          <p:cNvSpPr txBox="1">
            <a:spLocks/>
          </p:cNvSpPr>
          <p:nvPr/>
        </p:nvSpPr>
        <p:spPr>
          <a:xfrm>
            <a:off x="8481454" y="29223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Code Academy</a:t>
            </a:r>
            <a:endParaRPr lang="en-US" sz="3200" dirty="0"/>
          </a:p>
        </p:txBody>
      </p:sp>
      <p:sp>
        <p:nvSpPr>
          <p:cNvPr id="11" name="Google Shape;534;p36">
            <a:extLst>
              <a:ext uri="{FF2B5EF4-FFF2-40B4-BE49-F238E27FC236}">
                <a16:creationId xmlns:a16="http://schemas.microsoft.com/office/drawing/2014/main" id="{97217327-C6BB-42F2-BD63-536D6E967E0E}"/>
              </a:ext>
            </a:extLst>
          </p:cNvPr>
          <p:cNvSpPr txBox="1">
            <a:spLocks/>
          </p:cNvSpPr>
          <p:nvPr/>
        </p:nvSpPr>
        <p:spPr>
          <a:xfrm>
            <a:off x="8481446" y="4163925"/>
            <a:ext cx="2948400" cy="9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u="sng">
                <a:solidFill>
                  <a:schemeClr val="accent3"/>
                </a:solidFill>
              </a:rPr>
              <a:t>https://www.codecademy.com/catalog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95181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https://www.python.org/</a:t>
            </a:r>
            <a:endParaRPr lang="en-US" dirty="0"/>
          </a:p>
          <a:p>
            <a:r>
              <a:rPr lang="en-US" dirty="0">
                <a:hlinkClick r:id="rId3"/>
              </a:rPr>
              <a:t>https://docs.python.org/</a:t>
            </a:r>
            <a:endParaRPr lang="en-US" dirty="0"/>
          </a:p>
          <a:p>
            <a:r>
              <a:rPr lang="en-US" dirty="0">
                <a:hlinkClick r:id="rId4"/>
              </a:rPr>
              <a:t>https://pythonworld.ru/</a:t>
            </a:r>
            <a:endParaRPr lang="en-US" dirty="0"/>
          </a:p>
          <a:p>
            <a:r>
              <a:rPr lang="en-US" dirty="0">
                <a:hlinkClick r:id="rId5"/>
              </a:rPr>
              <a:t>https://www.anaconda.com/</a:t>
            </a:r>
            <a:endParaRPr lang="en-US" dirty="0"/>
          </a:p>
          <a:p>
            <a:r>
              <a:rPr lang="en-US" dirty="0">
                <a:hlinkClick r:id="rId6"/>
              </a:rPr>
              <a:t>https://jupyterlab.readthedocs.io/</a:t>
            </a:r>
            <a:endParaRPr lang="en-US" dirty="0"/>
          </a:p>
          <a:p>
            <a:r>
              <a:rPr lang="en-US" dirty="0">
                <a:hlinkClick r:id="rId7"/>
              </a:rPr>
              <a:t>https://www.spyder-ide.org/</a:t>
            </a:r>
            <a:endParaRPr lang="en-US" dirty="0"/>
          </a:p>
          <a:p>
            <a:r>
              <a:rPr lang="en-US" dirty="0">
                <a:hlinkClick r:id="rId8"/>
              </a:rPr>
              <a:t>https://www.codewars.com/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39751-8C5D-36FB-158D-6561CA519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5" y="1778819"/>
            <a:ext cx="6500480" cy="4596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959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7CA14-78FC-683B-9F0A-21C76512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для самоконтроля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97EF0-C01D-ABDF-3FA3-069DDDF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95" y="2093976"/>
            <a:ext cx="5959718" cy="427939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Задать список a равный [-3, -19, 4, -15, 2, -10, -3, 1, -11, 19]</a:t>
            </a:r>
          </a:p>
          <a:p>
            <a:r>
              <a:rPr lang="ru-RU" dirty="0"/>
              <a:t>Вывести каждый третий элемент.</a:t>
            </a:r>
          </a:p>
          <a:p>
            <a:r>
              <a:rPr lang="ru-RU" dirty="0"/>
              <a:t>Сделать срез списка от 7 элемента до начала списка.</a:t>
            </a:r>
          </a:p>
          <a:p>
            <a:r>
              <a:rPr lang="ru-RU" dirty="0"/>
              <a:t>Развернуть список встроенной функцией.</a:t>
            </a:r>
          </a:p>
          <a:p>
            <a:r>
              <a:rPr lang="ru-RU" dirty="0"/>
              <a:t>Отсортировать список.</a:t>
            </a:r>
          </a:p>
          <a:p>
            <a:r>
              <a:rPr lang="ru-RU" dirty="0"/>
              <a:t>Создать программу на языке Python для решения квадратных уравнений, при этом при помощи управляющих конструкций  </a:t>
            </a:r>
            <a:r>
              <a:rPr lang="ru-RU" dirty="0" err="1"/>
              <a:t>if</a:t>
            </a:r>
            <a:r>
              <a:rPr lang="ru-RU" dirty="0"/>
              <a:t> </a:t>
            </a:r>
            <a:r>
              <a:rPr lang="ru-RU" dirty="0" err="1"/>
              <a:t>elif</a:t>
            </a:r>
            <a:r>
              <a:rPr lang="ru-RU" dirty="0"/>
              <a:t> </a:t>
            </a:r>
            <a:r>
              <a:rPr lang="ru-RU" dirty="0" err="1"/>
              <a:t>else</a:t>
            </a:r>
            <a:r>
              <a:rPr lang="ru-RU" dirty="0"/>
              <a:t>, определять количество действительных корней  уравнения.</a:t>
            </a:r>
          </a:p>
          <a:p>
            <a:r>
              <a:rPr lang="ru-RU" dirty="0"/>
              <a:t>Создать программу, которая при помощи циклов, найдёт все простые числа в диапазоне от 1 до 200.</a:t>
            </a:r>
          </a:p>
          <a:p>
            <a:r>
              <a:rPr lang="ru-RU" dirty="0"/>
              <a:t>Создать программу, которая будет подсчитывать процент гласных букв в строке, записанной на латинице.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0D9C47-2823-DD09-15B5-724AD5A4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FC025-D1DD-F21D-C9B0-3481AE3A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06" y="2068496"/>
            <a:ext cx="4941981" cy="3493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725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232A726-C55F-11AA-5F67-7C0D14F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особенности языка </a:t>
            </a:r>
            <a:r>
              <a:rPr lang="en-US" dirty="0"/>
              <a:t>Python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79114E-3E6D-E1F2-5F9A-FFA4FB7B3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Python – это высокоуровневый кроссплатформенный интерпретируемый язык программирования общего назначения, появившийся порядка 30 лет тому назад.  Он ориентирован на повышение эффективности разработчика и читаемости кода. Синтаксис у данного языка минималистичен, и сосредоточен на сокращении программного кода при помощи коротких языковых конструкций, а стандартная библиотека включает большой объем поддерживаемых функций.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Python способен поддерживать множество парадигм программирования, включая объектно-ориентированное, императивное, структурное и функциональное программирование. Если говорить об основных чертах языка, то следует отметить динамическую типизацию, автоматическое управление памятью, механизм обработки исключений, а также полную интроспекцию. Помимо этого, Python поддерживает многопоточность и способность работать с высокоуровневыми структурами данных. Кроме того, в Python имеется возможность разбивать программы на отдельные модули, их же в свою очередь в дальнейшем можно объединять в пакеты.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2829C2-0505-1390-0325-59D36502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8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особенности языка </a:t>
            </a:r>
            <a:r>
              <a:rPr lang="en-US" dirty="0"/>
              <a:t>Python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84E6D1-F872-C53B-39CB-C4C92BB1A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8361"/>
            <a:ext cx="5282212" cy="1566094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C56330DE-C949-4558-B0C9-06F67BC19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2576"/>
            <a:ext cx="5026152" cy="405079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Преимущества:</a:t>
            </a:r>
          </a:p>
          <a:p>
            <a:r>
              <a:rPr lang="ru-RU" dirty="0"/>
              <a:t>Качество программного обеспечения </a:t>
            </a:r>
          </a:p>
          <a:p>
            <a:r>
              <a:rPr lang="ru-RU" dirty="0"/>
              <a:t>Высокая скорость разработки </a:t>
            </a:r>
          </a:p>
          <a:p>
            <a:r>
              <a:rPr lang="ru-RU" dirty="0"/>
              <a:t>Динамическая типизация</a:t>
            </a:r>
          </a:p>
          <a:p>
            <a:r>
              <a:rPr lang="ru-RU" dirty="0"/>
              <a:t>Переносимость программ</a:t>
            </a:r>
          </a:p>
          <a:p>
            <a:r>
              <a:rPr lang="ru-RU" dirty="0"/>
              <a:t>Поддержка библиотек </a:t>
            </a:r>
          </a:p>
        </p:txBody>
      </p:sp>
      <p:sp>
        <p:nvSpPr>
          <p:cNvPr id="8" name="Объект 6">
            <a:extLst>
              <a:ext uri="{FF2B5EF4-FFF2-40B4-BE49-F238E27FC236}">
                <a16:creationId xmlns:a16="http://schemas.microsoft.com/office/drawing/2014/main" id="{D23E44BB-5350-8B31-729A-C47D04649BD9}"/>
              </a:ext>
            </a:extLst>
          </p:cNvPr>
          <p:cNvSpPr txBox="1">
            <a:spLocks/>
          </p:cNvSpPr>
          <p:nvPr/>
        </p:nvSpPr>
        <p:spPr>
          <a:xfrm>
            <a:off x="6025067" y="3494243"/>
            <a:ext cx="5026152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b="1" dirty="0"/>
              <a:t>Недостатки:</a:t>
            </a:r>
          </a:p>
          <a:p>
            <a:r>
              <a:rPr lang="ru-RU" dirty="0"/>
              <a:t>Необходимость установки интерпретатора </a:t>
            </a:r>
          </a:p>
          <a:p>
            <a:r>
              <a:rPr lang="ru-RU" dirty="0"/>
              <a:t>Относительно низкая скорость выполнения программ </a:t>
            </a:r>
          </a:p>
          <a:p>
            <a:r>
              <a:rPr lang="ru-RU" dirty="0"/>
              <a:t>Сложности с динамической типизацией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278BE1-A636-3F2B-452D-95891AEC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55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особенности языка </a:t>
            </a:r>
            <a:r>
              <a:rPr lang="en-US" dirty="0"/>
              <a:t>Python</a:t>
            </a: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889DAC8-0822-49EB-7DB4-4A1115CFE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673" y="1205747"/>
            <a:ext cx="1914772" cy="1615069"/>
          </a:xfr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13D74457-551A-D86A-C5E6-F5240CDC533C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8884825" cy="4050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dirty="0"/>
              <a:t>Python активно развивается и является одним из самых прогрессивных языков программирования. Новые версии выходят с частотой примерно раз в два с половиной года. (текущая версия</a:t>
            </a:r>
            <a:r>
              <a:rPr lang="en-US" dirty="0"/>
              <a:t> 3.10.7</a:t>
            </a:r>
            <a:r>
              <a:rPr lang="ru-RU" dirty="0"/>
              <a:t>) Для сравнения, Python является 4-м по популярности на портале </a:t>
            </a:r>
            <a:r>
              <a:rPr lang="ru-RU" dirty="0" err="1"/>
              <a:t>StackOverflow</a:t>
            </a:r>
            <a:r>
              <a:rPr lang="ru-RU" dirty="0"/>
              <a:t>, который создан для обсуждения вопросов, касающихся программирования. На данном ресурсе задано уже более 500 тысяч вопросов по данному языку. Кроме того, этот язык является 4-м по использованию на крупнейшем портале для хранения репозиториев </a:t>
            </a:r>
            <a:r>
              <a:rPr lang="ru-RU" dirty="0" err="1"/>
              <a:t>GitHub</a:t>
            </a:r>
            <a:r>
              <a:rPr lang="ru-RU" dirty="0"/>
              <a:t>. Такая популярность в первую очередь обусловлена широкими возможностями, которые предоставляет Python своим разработчикам.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dirty="0"/>
              <a:t>Python является одним из самых быстрорастущих языков программирования и поданным аналитики это может быть обусловлено многими факторами. Однако, основополагающий фактор – это его высокая применимость в науке, благодаря обширному числу библиотек по данной тематике, а также низкому порогу вхождения в данный язык.</a:t>
            </a:r>
          </a:p>
          <a:p>
            <a:pPr marL="0" indent="0" algn="just"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6CE3AA2C-73EA-8237-B15A-6A631028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10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363" y="145522"/>
            <a:ext cx="10610875" cy="1609344"/>
          </a:xfrm>
        </p:spPr>
        <p:txBody>
          <a:bodyPr/>
          <a:lstStyle/>
          <a:p>
            <a:r>
              <a:rPr lang="ru-RU" dirty="0"/>
              <a:t>Области применения языка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484C04-B4A6-40C8-2A09-9D7D26AF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9069" y="3483823"/>
            <a:ext cx="923728" cy="9202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E57D20-8CDA-5CA8-308D-6A6FBA600E2D}"/>
              </a:ext>
            </a:extLst>
          </p:cNvPr>
          <p:cNvSpPr txBox="1"/>
          <p:nvPr/>
        </p:nvSpPr>
        <p:spPr>
          <a:xfrm>
            <a:off x="1876927" y="2309478"/>
            <a:ext cx="1845570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Игры, </a:t>
            </a:r>
          </a:p>
          <a:p>
            <a:r>
              <a:rPr lang="ru-RU" dirty="0"/>
              <a:t>искусственный </a:t>
            </a:r>
          </a:p>
          <a:p>
            <a:r>
              <a:rPr lang="ru-RU" dirty="0"/>
              <a:t>интеллект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A5BCF-3CB5-31E3-21B0-AD69A235D6FE}"/>
              </a:ext>
            </a:extLst>
          </p:cNvPr>
          <p:cNvSpPr txBox="1"/>
          <p:nvPr/>
        </p:nvSpPr>
        <p:spPr>
          <a:xfrm>
            <a:off x="4714670" y="1663147"/>
            <a:ext cx="2223942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Системное </a:t>
            </a:r>
          </a:p>
          <a:p>
            <a:pPr algn="ctr"/>
            <a:r>
              <a:rPr lang="ru-RU" dirty="0"/>
              <a:t>программирование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E2DD47-1037-92EB-CD8F-B7F776406EF3}"/>
              </a:ext>
            </a:extLst>
          </p:cNvPr>
          <p:cNvSpPr txBox="1"/>
          <p:nvPr/>
        </p:nvSpPr>
        <p:spPr>
          <a:xfrm>
            <a:off x="8221252" y="2085188"/>
            <a:ext cx="1624355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Графический </a:t>
            </a:r>
          </a:p>
          <a:p>
            <a:pPr algn="ctr"/>
            <a:r>
              <a:rPr lang="ru-RU" dirty="0"/>
              <a:t>интерфейс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635A4D-1EA5-B263-0C57-2A73D302A92D}"/>
              </a:ext>
            </a:extLst>
          </p:cNvPr>
          <p:cNvSpPr txBox="1"/>
          <p:nvPr/>
        </p:nvSpPr>
        <p:spPr>
          <a:xfrm>
            <a:off x="8810097" y="3694531"/>
            <a:ext cx="2312055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Веб-разработка</a:t>
            </a:r>
            <a:br>
              <a:rPr lang="ru-RU" dirty="0"/>
            </a:b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935463-3EA4-D112-4C55-11BE9ED567D0}"/>
              </a:ext>
            </a:extLst>
          </p:cNvPr>
          <p:cNvSpPr txBox="1"/>
          <p:nvPr/>
        </p:nvSpPr>
        <p:spPr>
          <a:xfrm>
            <a:off x="7824181" y="5026877"/>
            <a:ext cx="2956579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Интеграция компонентов:</a:t>
            </a:r>
          </a:p>
          <a:p>
            <a:pPr algn="ctr"/>
            <a:r>
              <a:rPr lang="en-US" dirty="0" err="1"/>
              <a:t>Cpython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Jython</a:t>
            </a:r>
            <a:r>
              <a:rPr lang="en-US" dirty="0"/>
              <a:t>,</a:t>
            </a:r>
          </a:p>
          <a:p>
            <a:pPr algn="ctr"/>
            <a:r>
              <a:rPr lang="en-US" dirty="0" err="1"/>
              <a:t>IronPython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31CBB8-60D3-D9C0-B8DD-7D0DDE80BC2B}"/>
              </a:ext>
            </a:extLst>
          </p:cNvPr>
          <p:cNvSpPr txBox="1"/>
          <p:nvPr/>
        </p:nvSpPr>
        <p:spPr>
          <a:xfrm>
            <a:off x="5064701" y="5580875"/>
            <a:ext cx="152387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Приложения</a:t>
            </a:r>
          </a:p>
          <a:p>
            <a:pPr algn="ctr"/>
            <a:r>
              <a:rPr lang="ru-RU" dirty="0"/>
              <a:t>Баз данных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02873F-0248-5E05-E898-A9BE8995D257}"/>
              </a:ext>
            </a:extLst>
          </p:cNvPr>
          <p:cNvSpPr txBox="1"/>
          <p:nvPr/>
        </p:nvSpPr>
        <p:spPr>
          <a:xfrm>
            <a:off x="2293773" y="4991884"/>
            <a:ext cx="1428724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Быстрое</a:t>
            </a:r>
          </a:p>
          <a:p>
            <a:pPr algn="ctr"/>
            <a:r>
              <a:rPr lang="ru-RU" dirty="0"/>
              <a:t>создание</a:t>
            </a:r>
          </a:p>
          <a:p>
            <a:pPr algn="ctr"/>
            <a:r>
              <a:rPr lang="ru-RU" dirty="0"/>
              <a:t>прототипов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6C89DE-2376-A1C6-DC4C-E608DE6970A6}"/>
              </a:ext>
            </a:extLst>
          </p:cNvPr>
          <p:cNvSpPr txBox="1"/>
          <p:nvPr/>
        </p:nvSpPr>
        <p:spPr>
          <a:xfrm>
            <a:off x="1069848" y="3908420"/>
            <a:ext cx="2451505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Научные вычисления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9E9ECD5-E69C-9917-DC98-E8C8653D22C8}"/>
              </a:ext>
            </a:extLst>
          </p:cNvPr>
          <p:cNvCxnSpPr/>
          <p:nvPr/>
        </p:nvCxnSpPr>
        <p:spPr>
          <a:xfrm flipV="1">
            <a:off x="5950933" y="2494625"/>
            <a:ext cx="0" cy="738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7C9A6D6-A6E2-13E7-9D69-451877B4AE95}"/>
              </a:ext>
            </a:extLst>
          </p:cNvPr>
          <p:cNvCxnSpPr/>
          <p:nvPr/>
        </p:nvCxnSpPr>
        <p:spPr>
          <a:xfrm>
            <a:off x="5950933" y="4802819"/>
            <a:ext cx="0" cy="650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143C529-032F-505A-F1F5-0D978B068BBA}"/>
              </a:ext>
            </a:extLst>
          </p:cNvPr>
          <p:cNvCxnSpPr/>
          <p:nvPr/>
        </p:nvCxnSpPr>
        <p:spPr>
          <a:xfrm>
            <a:off x="6791417" y="4404041"/>
            <a:ext cx="843379" cy="505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0BFB424-EF6B-BBD2-C406-5444FCC11F16}"/>
              </a:ext>
            </a:extLst>
          </p:cNvPr>
          <p:cNvCxnSpPr/>
          <p:nvPr/>
        </p:nvCxnSpPr>
        <p:spPr>
          <a:xfrm>
            <a:off x="6938612" y="3879198"/>
            <a:ext cx="1654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3C4AA056-3254-ED1C-FA5E-A8B4582E78E2}"/>
              </a:ext>
            </a:extLst>
          </p:cNvPr>
          <p:cNvCxnSpPr/>
          <p:nvPr/>
        </p:nvCxnSpPr>
        <p:spPr>
          <a:xfrm flipV="1">
            <a:off x="6791417" y="2771143"/>
            <a:ext cx="1118587" cy="65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357F13A-5778-EBC6-2E19-647F0192E060}"/>
              </a:ext>
            </a:extLst>
          </p:cNvPr>
          <p:cNvCxnSpPr/>
          <p:nvPr/>
        </p:nvCxnSpPr>
        <p:spPr>
          <a:xfrm flipH="1" flipV="1">
            <a:off x="3977196" y="2947386"/>
            <a:ext cx="1376039" cy="481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00E2868-9B6C-9AFE-09F9-DC206FBA274A}"/>
              </a:ext>
            </a:extLst>
          </p:cNvPr>
          <p:cNvCxnSpPr/>
          <p:nvPr/>
        </p:nvCxnSpPr>
        <p:spPr>
          <a:xfrm flipH="1">
            <a:off x="3722497" y="3943932"/>
            <a:ext cx="1630738" cy="149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01461066-F402-2AAC-3A9B-A1BF49A2B46F}"/>
              </a:ext>
            </a:extLst>
          </p:cNvPr>
          <p:cNvCxnSpPr/>
          <p:nvPr/>
        </p:nvCxnSpPr>
        <p:spPr>
          <a:xfrm flipH="1">
            <a:off x="3888419" y="4341181"/>
            <a:ext cx="1464816" cy="887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Номер слайда 40">
            <a:extLst>
              <a:ext uri="{FF2B5EF4-FFF2-40B4-BE49-F238E27FC236}">
                <a16:creationId xmlns:a16="http://schemas.microsoft.com/office/drawing/2014/main" id="{28652694-BB23-50A7-4FFC-4D3AB462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Популярные среды для разработки на языке Python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7F4623-210B-9373-80C0-320B675A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05" y="1934414"/>
            <a:ext cx="991341" cy="99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294B2-80DB-8D50-D97A-514BD77135B4}"/>
              </a:ext>
            </a:extLst>
          </p:cNvPr>
          <p:cNvSpPr txBox="1"/>
          <p:nvPr/>
        </p:nvSpPr>
        <p:spPr>
          <a:xfrm>
            <a:off x="6759629" y="3001125"/>
            <a:ext cx="2100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Visual Studio Code</a:t>
            </a:r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CDDD34-D837-2845-4085-6EA55AE83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718" y="1882585"/>
            <a:ext cx="1071452" cy="1002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65DAAC-0D0F-182F-9C47-CA794553FF7F}"/>
              </a:ext>
            </a:extLst>
          </p:cNvPr>
          <p:cNvSpPr txBox="1"/>
          <p:nvPr/>
        </p:nvSpPr>
        <p:spPr>
          <a:xfrm>
            <a:off x="9197447" y="2962656"/>
            <a:ext cx="119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Eclipse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D4C427C-BBC6-E6E2-99A2-2B3CDD6EF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70" y="3391548"/>
            <a:ext cx="1298610" cy="12986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A7D87CA-B3FE-6F2A-A35C-F741D2B5C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83" y="3538014"/>
            <a:ext cx="999744" cy="9997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98CD964-DA03-61F7-D103-A9C0A19E3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8" y="3433337"/>
            <a:ext cx="1310640" cy="13716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3A3BCD1-F4B6-5C61-C925-3A389FFBE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03" y="3538014"/>
            <a:ext cx="1100938" cy="11521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AB59CB7-B35B-C50F-A404-B0AA978547CA}"/>
              </a:ext>
            </a:extLst>
          </p:cNvPr>
          <p:cNvSpPr txBox="1"/>
          <p:nvPr/>
        </p:nvSpPr>
        <p:spPr>
          <a:xfrm>
            <a:off x="5815595" y="453775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PyCharm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59ACB8-5794-C49D-0211-2555D3A5BDEF}"/>
              </a:ext>
            </a:extLst>
          </p:cNvPr>
          <p:cNvSpPr txBox="1"/>
          <p:nvPr/>
        </p:nvSpPr>
        <p:spPr>
          <a:xfrm>
            <a:off x="7188173" y="4561643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Anaconda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E350AD-93F9-529A-7594-33A8E92AD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97" y="5114848"/>
            <a:ext cx="1433054" cy="8915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55A4BEE-BEB0-7FF1-610C-C30732851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97" y="4928233"/>
            <a:ext cx="1188778" cy="12648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8F405D-453D-0DB4-CFAE-0745CF086242}"/>
              </a:ext>
            </a:extLst>
          </p:cNvPr>
          <p:cNvSpPr txBox="1"/>
          <p:nvPr/>
        </p:nvSpPr>
        <p:spPr>
          <a:xfrm>
            <a:off x="5733883" y="6163844"/>
            <a:ext cx="274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Yandex Cloud Functions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EA1D18-F09D-1EA0-3E27-B11E9C85E8B6}"/>
              </a:ext>
            </a:extLst>
          </p:cNvPr>
          <p:cNvSpPr txBox="1"/>
          <p:nvPr/>
        </p:nvSpPr>
        <p:spPr>
          <a:xfrm>
            <a:off x="8938503" y="6163844"/>
            <a:ext cx="1652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Google </a:t>
            </a:r>
            <a:r>
              <a:rPr lang="en-US" dirty="0"/>
              <a:t>C</a:t>
            </a:r>
            <a:r>
              <a:rPr lang="ru-RU" dirty="0" err="1"/>
              <a:t>ollab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DD9B7D-D6C1-FAE7-1CBC-C18CA1E0185D}"/>
              </a:ext>
            </a:extLst>
          </p:cNvPr>
          <p:cNvSpPr txBox="1"/>
          <p:nvPr/>
        </p:nvSpPr>
        <p:spPr>
          <a:xfrm>
            <a:off x="1200063" y="2248255"/>
            <a:ext cx="3877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Поддерживают </a:t>
            </a:r>
            <a:r>
              <a:rPr lang="en-US" sz="2800" dirty="0"/>
              <a:t>Python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970807-1152-8D26-D04E-02EF08136BD8}"/>
              </a:ext>
            </a:extLst>
          </p:cNvPr>
          <p:cNvSpPr txBox="1"/>
          <p:nvPr/>
        </p:nvSpPr>
        <p:spPr>
          <a:xfrm>
            <a:off x="1356195" y="3824916"/>
            <a:ext cx="3564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Созданы для </a:t>
            </a:r>
            <a:r>
              <a:rPr lang="en-US" sz="2800" dirty="0"/>
              <a:t>Python</a:t>
            </a:r>
            <a:endParaRPr lang="ru-RU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635B04-556E-15D6-9507-E2F9A1ACEC19}"/>
              </a:ext>
            </a:extLst>
          </p:cNvPr>
          <p:cNvSpPr txBox="1"/>
          <p:nvPr/>
        </p:nvSpPr>
        <p:spPr>
          <a:xfrm>
            <a:off x="1104267" y="5299037"/>
            <a:ext cx="406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Онлайн работа с </a:t>
            </a:r>
            <a:r>
              <a:rPr lang="en-US" sz="2800" dirty="0"/>
              <a:t>Python</a:t>
            </a:r>
            <a:endParaRPr lang="ru-RU" sz="2800" dirty="0"/>
          </a:p>
        </p:txBody>
      </p:sp>
      <p:sp>
        <p:nvSpPr>
          <p:cNvPr id="41" name="Номер слайда 40">
            <a:extLst>
              <a:ext uri="{FF2B5EF4-FFF2-40B4-BE49-F238E27FC236}">
                <a16:creationId xmlns:a16="http://schemas.microsoft.com/office/drawing/2014/main" id="{B90C4C8E-8C74-F8DF-810F-9839B77B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56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F1F3-CF23-9CF3-E8D9-87AA3CE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типы переменных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AB56F60-EB0B-625D-12BE-3124D896F3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4752" y="2191634"/>
          <a:ext cx="9742496" cy="3745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3" imgW="15238080" imgH="5879160" progId="">
                  <p:embed/>
                </p:oleObj>
              </mc:Choice>
              <mc:Fallback>
                <p:oleObj r:id="rId3" imgW="15238080" imgH="5879160" progId="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FAB56F60-EB0B-625D-12BE-3124D896F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4752" y="2191634"/>
                        <a:ext cx="9742496" cy="3745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606A74-B6B2-9472-E681-C20846F14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727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918</TotalTime>
  <Words>1330</Words>
  <Application>Microsoft Office PowerPoint</Application>
  <PresentationFormat>Широкоэкранный</PresentationFormat>
  <Paragraphs>190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Библиотеки языка Python для компьютерных вычислений и моделирования</vt:lpstr>
      <vt:lpstr>Темы</vt:lpstr>
      <vt:lpstr>Полезные ресурсы</vt:lpstr>
      <vt:lpstr>Ключевые особенности языка Python</vt:lpstr>
      <vt:lpstr>Ключевые особенности языка Python</vt:lpstr>
      <vt:lpstr>Ключевые особенности языка Python</vt:lpstr>
      <vt:lpstr>Области применения языка</vt:lpstr>
      <vt:lpstr>Популярные среды для разработки на языке Python</vt:lpstr>
      <vt:lpstr>Основные типы переменных</vt:lpstr>
      <vt:lpstr>Особенности именования</vt:lpstr>
      <vt:lpstr>Особенности именования</vt:lpstr>
      <vt:lpstr>Простейшие операции над переменными</vt:lpstr>
      <vt:lpstr>Строки</vt:lpstr>
      <vt:lpstr>Переменные и вывод</vt:lpstr>
      <vt:lpstr>Строки (особенности)</vt:lpstr>
      <vt:lpstr>Строки (методы)</vt:lpstr>
      <vt:lpstr>Строки (методы)</vt:lpstr>
      <vt:lpstr>Строки (методы)</vt:lpstr>
      <vt:lpstr>Логические операции</vt:lpstr>
      <vt:lpstr>Конструкции if, else, elif</vt:lpstr>
      <vt:lpstr>Списки</vt:lpstr>
      <vt:lpstr>Списки (методы)</vt:lpstr>
      <vt:lpstr>Списки (срезы)</vt:lpstr>
      <vt:lpstr>Списки (распаковка)</vt:lpstr>
      <vt:lpstr>Кортежи</vt:lpstr>
      <vt:lpstr>Цикл while</vt:lpstr>
      <vt:lpstr>Цикл FOR</vt:lpstr>
      <vt:lpstr>Цикл while и FOR</vt:lpstr>
      <vt:lpstr>Презентация PowerPoint</vt:lpstr>
      <vt:lpstr>Задание для самоконтроля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Roman</dc:creator>
  <cp:lastModifiedBy>Лобанов Алексей Владимирович</cp:lastModifiedBy>
  <cp:revision>25</cp:revision>
  <dcterms:created xsi:type="dcterms:W3CDTF">2022-01-12T12:48:55Z</dcterms:created>
  <dcterms:modified xsi:type="dcterms:W3CDTF">2023-01-23T14:43:30Z</dcterms:modified>
</cp:coreProperties>
</file>