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92" r:id="rId3"/>
    <p:sldId id="393" r:id="rId4"/>
    <p:sldId id="394" r:id="rId5"/>
    <p:sldId id="395" r:id="rId6"/>
    <p:sldId id="291" r:id="rId7"/>
    <p:sldId id="373" r:id="rId8"/>
    <p:sldId id="374" r:id="rId9"/>
    <p:sldId id="375" r:id="rId10"/>
    <p:sldId id="376" r:id="rId11"/>
    <p:sldId id="377" r:id="rId12"/>
    <p:sldId id="378" r:id="rId13"/>
    <p:sldId id="380" r:id="rId14"/>
    <p:sldId id="383" r:id="rId15"/>
    <p:sldId id="382" r:id="rId16"/>
    <p:sldId id="384" r:id="rId17"/>
    <p:sldId id="396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18" r:id="rId26"/>
    <p:sldId id="372" r:id="rId27"/>
    <p:sldId id="26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0" autoAdjust="0"/>
    <p:restoredTop sz="94667" autoAdjust="0"/>
  </p:normalViewPr>
  <p:slideViewPr>
    <p:cSldViewPr snapToGrid="0">
      <p:cViewPr varScale="1">
        <p:scale>
          <a:sx n="83" d="100"/>
          <a:sy n="83" d="100"/>
        </p:scale>
        <p:origin x="15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0F68E-F671-4C55-ACF7-DC5068365C68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EE6AE-6866-4E20-8F87-A2508546D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9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8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3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3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0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9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9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5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3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1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11EB-D329-41AC-A27B-AABF4C97971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7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emf"/><Relationship Id="rId7" Type="http://schemas.openxmlformats.org/officeDocument/2006/relationships/image" Target="../media/image3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emf"/><Relationship Id="rId7" Type="http://schemas.openxmlformats.org/officeDocument/2006/relationships/image" Target="../media/image4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4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34" y="-145143"/>
            <a:ext cx="9501246" cy="7141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80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Российский химико-технологический университет имени Д. И. Менделеева</a:t>
            </a:r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13314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технологии неорганических веществ и высокотемпературных материалов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90754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химической технологии керамики и огнеупоров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412" y="3437108"/>
            <a:ext cx="9144000" cy="608431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«Оптические свойства. Белизна керамики»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6309320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2021</a:t>
            </a:r>
          </a:p>
        </p:txBody>
      </p:sp>
    </p:spTree>
    <p:extLst>
      <p:ext uri="{BB962C8B-B14F-4D97-AF65-F5344CB8AC3E}">
        <p14:creationId xmlns:p14="http://schemas.microsoft.com/office/powerpoint/2010/main" val="253948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Отражение и преломление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66281"/>
            <a:ext cx="7852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Некоторая часть света отражается от поверхности под тем же углом, что и угол падения; это так называемое зеркальное отражение. Отношение интенсивности света, отраженного таким способом, к интенсивности падающего света определяется при нормальном падении формулой Френеля: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52" y="3355117"/>
            <a:ext cx="1994808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7271" y="4952111"/>
            <a:ext cx="3302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отражение света от пластинки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60" y="3885447"/>
            <a:ext cx="1581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82" y="4138873"/>
            <a:ext cx="1810420" cy="70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3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Поглощение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66281"/>
            <a:ext cx="7852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Помимо показателя преломления наиболее важным оптическим свойством однофазных материалов является их коэффициент поглощения. При прохождении луча света через вещество некоторая его доля поглощается, и интенсивность падает по закону Ламберта: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87" y="3129162"/>
            <a:ext cx="2966356" cy="13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60" y="4311055"/>
            <a:ext cx="1764584" cy="67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42" y="4984168"/>
            <a:ext cx="4821245" cy="128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09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Поглощение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66281"/>
            <a:ext cx="7852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Величина коэффициента поглощения обычно измеряется в обратных сантиметрах. Для материала в виде пластинки, общая доля прошедшего света зависит как от потерь на отражение, так и от потерь на поглощение и при нормальном падении луча света равна: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9" y="3278303"/>
            <a:ext cx="4142922" cy="5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67" y="4037593"/>
            <a:ext cx="4624685" cy="3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7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2708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Поглощение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934057"/>
                <a:ext cx="7852839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Величина коэффициента поглощения очень сильно меняется с длиной волны, а избирательное поглощение. в видимой области спектра при, длине волн от 0,3 до 0,7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является, как известно, причиной окрашивания веществ. Кроме того, очевидно, что интенсивность падающего света равна в сумме интенсивности отраженного, прошедшего и поглощенного света.</a:t>
                </a:r>
              </a:p>
              <a:p>
                <a:pPr algn="just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Таким образом, А' +R' + Т' = 1, где А' - доля поглощенного света, R' - общая доля света, отразившегося от поверхности, Т' - доля прошедшего через образец света.</a:t>
                </a:r>
              </a:p>
              <a:p>
                <a:pPr algn="just"/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Поглощение света такого типа, часто является результатом нахождения в растворе определенных ионов или центров окраски. Коэффициент поглощения в этом случае будет пропорционален концентрации поглощающих свет ионов. Таким образом, </a:t>
                </a:r>
                <a:r>
                  <a:rPr lang="en-US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будет равно </a:t>
                </a:r>
                <a14:m>
                  <m:oMath xmlns:m="http://schemas.openxmlformats.org/officeDocument/2006/math">
                    <m:r>
                      <a:rPr lang="ru-RU" altLang="ru-RU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ru-RU" altLang="ru-RU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altLang="ru-RU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sz="20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коэффициент </a:t>
                </a:r>
                <a:r>
                  <a:rPr lang="ru-RU" alt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энкстинкции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или поглощение</a:t>
                </a:r>
                <a:r>
                  <a:rPr lang="en-US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единицу концентрации и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34057"/>
                <a:ext cx="7852839" cy="4708981"/>
              </a:xfrm>
              <a:prstGeom prst="rect">
                <a:avLst/>
              </a:prstGeom>
              <a:blipFill rotWithShape="1">
                <a:blip r:embed="rId4"/>
                <a:stretch>
                  <a:fillRect l="-854" t="-647" r="-776" b="-1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37" y="5602525"/>
            <a:ext cx="2067414" cy="60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6197479"/>
            <a:ext cx="7852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соотношение называется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уравнением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Беера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Ламберта.</a:t>
            </a:r>
          </a:p>
        </p:txBody>
      </p:sp>
    </p:spTree>
    <p:extLst>
      <p:ext uri="{BB962C8B-B14F-4D97-AF65-F5344CB8AC3E}">
        <p14:creationId xmlns:p14="http://schemas.microsoft.com/office/powerpoint/2010/main" val="177791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2708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Рассеяние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2" y="934057"/>
                <a:ext cx="785283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У гетерогенных в оптическом отношении систем, таких как прозрачная среда, содержащая взвешенные небольшие  частицы, некоторая часть падающего луча света рассеивается по мере прохождения через среду, и интенсивность проходящего света падет. За счет одной частицы с площадью проекции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доля потери интенсивности луча будет: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2" y="934057"/>
                <a:ext cx="7852839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854" t="-1572" r="-776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28" y="3083249"/>
            <a:ext cx="1792832" cy="61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773636"/>
            <a:ext cx="5346138" cy="8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48" y="4673600"/>
            <a:ext cx="3526805" cy="58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7418"/>
            <a:ext cx="8318911" cy="4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89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2708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Рассеяние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8" y="1220867"/>
            <a:ext cx="5599478" cy="27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64" y="1703452"/>
            <a:ext cx="2969360" cy="18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2281"/>
            <a:ext cx="8229600" cy="15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84" y="5207968"/>
            <a:ext cx="1179535" cy="77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048567"/>
            <a:ext cx="5207541" cy="29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96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2708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2. Белизна</a:t>
            </a:r>
            <a:endParaRPr lang="ru-RU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2" y="934057"/>
            <a:ext cx="78528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Белизной называют отношения количества света, отраженного от поверхности испытуемого образца изделия, к количеству света, отраженного от поверхности эталонного образца, при условии их одинаковой освещенности. За эталон принимают образец из молочного стекла МС-20 (ГОСТ 8.205-76) с известными спектральными коэффициентами отражения при длинах волн 400, 540 и 700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Белизна – это одно из свойств, по которому оценивают качество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фарфоро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-фаянсовых изделий. Особое значение она имеет для изделий хозяйственного и художественного назначения, поскольку связана с эстетическим восприятием качества фарфора и фаянса.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584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4100" name="Picture 4" descr="Молочное стекло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6" y="316376"/>
            <a:ext cx="3626848" cy="29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Ваза конфетница Швеция 18 см молочное стекло по цене 2 200 руб. в  интернет-магазине винтажа и антикварных вещей 3 СОРО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16" y="296760"/>
            <a:ext cx="2961926" cy="29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к отличить фарфор от других видов керамики и почему на британской дорогой  посуде ставят надпись «Сhina» TEA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4" y="3701467"/>
            <a:ext cx="3889952" cy="25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Фаянс и фарфор: в чем разница и сходство этих видов керами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96" y="3676798"/>
            <a:ext cx="3945995" cy="25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6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2708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Белизна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2" y="934057"/>
            <a:ext cx="7852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белизну оказывает решающие влияние состав сырья, в частности, находящиеся в нем примеси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режим обжига изделий, в первую очередь – газовая среда, влияющая на состояние окисления и цвет этих оксидов. В итоге изделия могут приобретать различные оттенки – от светло-желтого до сероватого.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5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2708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белизны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0" y="1599441"/>
            <a:ext cx="8612754" cy="20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6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3" y="330184"/>
            <a:ext cx="8707582" cy="3154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10" y="3397049"/>
            <a:ext cx="7628227" cy="27663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694" y="2890083"/>
            <a:ext cx="752073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43240" y="4318013"/>
            <a:ext cx="752073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5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2708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белизны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6" y="1175713"/>
            <a:ext cx="8347888" cy="26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8" b="12059"/>
          <a:stretch/>
        </p:blipFill>
        <p:spPr bwMode="auto">
          <a:xfrm>
            <a:off x="365946" y="3905746"/>
            <a:ext cx="7428225" cy="27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16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356"/>
            <a:ext cx="9076328" cy="51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3012"/>
          <a:stretch/>
        </p:blipFill>
        <p:spPr>
          <a:xfrm>
            <a:off x="358800" y="408861"/>
            <a:ext cx="8447088" cy="2672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452" y="3018072"/>
            <a:ext cx="4810125" cy="3457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9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14" y="1344131"/>
            <a:ext cx="8474941" cy="47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6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4315"/>
          <a:stretch/>
        </p:blipFill>
        <p:spPr>
          <a:xfrm>
            <a:off x="0" y="683708"/>
            <a:ext cx="4943475" cy="3235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35" y="1792371"/>
            <a:ext cx="4337180" cy="42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60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85118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107950" y="1559148"/>
            <a:ext cx="88915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Н.Т. Андрианов, А.В. Беляков, В.Л.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Балкевич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А.С. Власов, И.Я.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Гузман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Е.С. Лукин, Ю.М. Мосин, Б.С. Скидан. Химическая технология керамики. Учеб. пособие для вузов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Под ред. И.Я.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Гузмана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— М.: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OOO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РИФ «СТРОЙМАТЕРИАЛЫ», 2012. – 496 с.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Л.И. Сычева, Е.Н. Потапова, Д.О. Лемешев, Н.Ю. Михайленко, А.И. Захаров, И.Н. Тихомирова, А.В. Беляков, Е.Е. Строганова. Практикум по технологии тугоплавких неметаллических и силикатных материалов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Учеб. пособие / Под ред. Н.А. Макарова.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— М.: РХТУ им. Д.И. Менделеева, 2019.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— 270 с.</a:t>
            </a:r>
            <a:endParaRPr lang="ru-RU" alt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06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85118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217714" y="1745059"/>
            <a:ext cx="88246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ts val="0"/>
              </a:spcBef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3. У. Д.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Кингери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Введение в керамику. Издательство второе.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>
                <a:latin typeface="Times New Roman"/>
                <a:ea typeface="Calibri"/>
              </a:rPr>
              <a:t>Перевод с английского к.т.н. А. И. </a:t>
            </a:r>
            <a:r>
              <a:rPr lang="ru-RU" sz="2400" dirty="0" err="1">
                <a:latin typeface="Times New Roman"/>
                <a:ea typeface="Calibri"/>
              </a:rPr>
              <a:t>Рабухина</a:t>
            </a:r>
            <a:r>
              <a:rPr lang="ru-RU" sz="2400" dirty="0">
                <a:latin typeface="Times New Roman"/>
                <a:ea typeface="Calibri"/>
              </a:rPr>
              <a:t> и В. К. Яновского, под редакцией академика АН УССР, чл.-корр. АН СССР П. П. </a:t>
            </a:r>
            <a:r>
              <a:rPr lang="ru-RU" sz="2400" dirty="0" err="1">
                <a:latin typeface="Times New Roman"/>
                <a:ea typeface="Calibri"/>
              </a:rPr>
              <a:t>Будникова</a:t>
            </a:r>
            <a:r>
              <a:rPr lang="ru-RU" sz="2400" dirty="0">
                <a:latin typeface="Times New Roman"/>
                <a:ea typeface="Calibri"/>
              </a:rPr>
              <a:t> и д.т.н. проф. Д. Н. Полубояринова</a:t>
            </a:r>
            <a:r>
              <a:rPr lang="en-US" sz="2400" dirty="0">
                <a:latin typeface="Times New Roman"/>
                <a:ea typeface="Calibri"/>
              </a:rPr>
              <a:t>,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— М.: «ИЗДАТЕЛЬСТВО ЛИТЕРАТУРЫ ПО СТРОИТЕЛЬСТВУ», 1967. – 501 с. </a:t>
            </a:r>
          </a:p>
          <a:p>
            <a:pPr algn="just" fontAlgn="base">
              <a:spcBef>
                <a:spcPts val="0"/>
              </a:spcBef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5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" y="1752"/>
            <a:ext cx="9325113" cy="7008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271" y="3049796"/>
            <a:ext cx="4545339" cy="558354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2309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94" y="2890083"/>
            <a:ext cx="752073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43240" y="4318013"/>
            <a:ext cx="752073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Рубин — все о камне, фото, свойства, месторождения, кому подходит —  Jewellery M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2" y="459094"/>
            <a:ext cx="2735407" cy="20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пфир — все о камне, фото, свойства, месторождения, кому подходит —  Jewellery M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09" y="459094"/>
            <a:ext cx="2745046" cy="20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зумруд — все о камне, фото, свойства, месторождения, кому подходит —  Jewellery M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83" y="443598"/>
            <a:ext cx="2906989" cy="21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квамарин — все о камне, фото, свойства, месторождения, кому подходит —  Jewellery Ma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/>
        </p:blipFill>
        <p:spPr bwMode="auto">
          <a:xfrm>
            <a:off x="120852" y="2733051"/>
            <a:ext cx="2735407" cy="19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ранат — все о камне, фото, свойства, месторождения, кому подходит —  Jewellery M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46" y="2746282"/>
            <a:ext cx="2553263" cy="188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934148" y="2565229"/>
            <a:ext cx="2847485" cy="2141634"/>
            <a:chOff x="5990611" y="2567856"/>
            <a:chExt cx="2953255" cy="219295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036877" y="2817091"/>
              <a:ext cx="2906989" cy="1943723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Камень желтый топаз: свойства, фото и описание минерала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611" y="2567856"/>
              <a:ext cx="2765787" cy="192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Камень желтый топаз: свойства, фото и описание минерала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740" y="3265288"/>
              <a:ext cx="1495525" cy="1495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Турмалин — все о камне, фото, свойства, месторождения, кому подходит —  Jewellery Ma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3"/>
          <a:stretch/>
        </p:blipFill>
        <p:spPr bwMode="auto">
          <a:xfrm>
            <a:off x="1415718" y="4774719"/>
            <a:ext cx="2787334" cy="17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Бирюза — все о камне, фото, свойства, месторождения, кому подходит —  Jewellery Ma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6"/>
          <a:stretch/>
        </p:blipFill>
        <p:spPr bwMode="auto">
          <a:xfrm>
            <a:off x="4665341" y="4774719"/>
            <a:ext cx="2659943" cy="17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8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2052" name="Picture 4" descr="https://www.syl.ru/misc/i/ai/387638/253759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7" b="25216"/>
          <a:stretch/>
        </p:blipFill>
        <p:spPr bwMode="auto">
          <a:xfrm>
            <a:off x="364433" y="3486712"/>
            <a:ext cx="8420224" cy="29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Мел это горная порода. Физические свойства, описание, месторождения и фото.  Камень Мел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546"/>
            <a:ext cx="3555712" cy="35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тальные слитки - Бизнес группа ГОЛДЕН МАР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31" y="138546"/>
            <a:ext cx="3779960" cy="36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3078" name="Picture 6" descr="Стекло цветное тонированное Planib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4462"/>
          <a:stretch/>
        </p:blipFill>
        <p:spPr bwMode="auto">
          <a:xfrm>
            <a:off x="4303654" y="2274621"/>
            <a:ext cx="4608945" cy="258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розрачное акриловое стекло 3050х2050х5мм – купить в Екатеринбург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/>
          <a:stretch/>
        </p:blipFill>
        <p:spPr bwMode="auto">
          <a:xfrm>
            <a:off x="273581" y="1317768"/>
            <a:ext cx="3814618" cy="42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8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1. Оптические свойства</a:t>
            </a:r>
            <a:endParaRPr lang="ru-RU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383991"/>
            <a:ext cx="78528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некоторых случаях применения керамических материалов пред­ставляют интерес их разнообразные оптические свойства. По-видимому, наибольшее значение здесь имеют оптические стекла и кристаллы, использующиеся как линзы, призмы, фильтры, окошки и т.д., основные требования к которым предъявляются в отношении их оптических свойств.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Свойства, которые важны при использовании керамических материалов в оптических системах: показатель преломления и диспер­сия. Они являются основой многочисленных применений опти­ческих стекол.</a:t>
            </a:r>
          </a:p>
        </p:txBody>
      </p:sp>
    </p:spTree>
    <p:extLst>
      <p:ext uri="{BB962C8B-B14F-4D97-AF65-F5344CB8AC3E}">
        <p14:creationId xmlns:p14="http://schemas.microsoft.com/office/powerpoint/2010/main" val="64802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Показатель преломления и дисперсии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66281"/>
            <a:ext cx="7852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луч света проходит из вакуума в более плотную среду, то скорость его распространения уменьшается. Величина отношения скорости распространения света в вакууме к скорости распространения в данном веществе определяет многие оптические свойства и называется показателем преломления этого вещества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27" y="2800361"/>
            <a:ext cx="23812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1888" y="3655435"/>
            <a:ext cx="7852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Величина показателя преломления является функцией частоты световых волн и обычно уменьшается при увеличении длины волны. Это изменение величины показателя преломления с длиной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света известно как дисперсия показателя преломления. При данной длине волны дисперсия может быть наиболее точно определена как: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77" y="5605799"/>
            <a:ext cx="2800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3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Показатель преломления и дисперсии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66281"/>
            <a:ext cx="7852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дисперсии по величине показателя преломления при фиксированных длинах волн. Чаще всего приводят значения коэффициента дисперсии: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88" y="3655435"/>
            <a:ext cx="7852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Величина показателя преломления лежит обычно в пределах от 1,0003 для воздуха до 1,3 – 2,7 для твердых окислов. Показатели пре­ломления силикатных стекол составляют примерно 1,5 – 1,9.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44" y="2139082"/>
            <a:ext cx="1828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49" y="3125682"/>
            <a:ext cx="6408039" cy="32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13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52734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Отражение и преломление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66281"/>
            <a:ext cx="7852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Явления отражения и преломления на границе фаз определяются величиной относительного показателя пре­ломления (отношением показателей преломления фаз). Изменение скорости распространения света заставляет его луч менять направле­ние при прохождении через поверхность раздела. Если угол падения (измеряющийся между направлением падающего луча света и нормалью к поверхности) равен i, а угол преломления равен r, то они связаны между собой (если одной из сред является воздух или вакуум) соотношением: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54" y="3717967"/>
            <a:ext cx="1994808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45673" y="5314961"/>
            <a:ext cx="3302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отражение света от пластинки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62" y="4248297"/>
            <a:ext cx="1581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12" y="4395107"/>
            <a:ext cx="1557519" cy="67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677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6317</TotalTime>
  <Words>354</Words>
  <Application>Microsoft Office PowerPoint</Application>
  <PresentationFormat>Экран (4:3)</PresentationFormat>
  <Paragraphs>76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Тема Office</vt:lpstr>
      <vt:lpstr>«Оптические свойства. Белизна керамики»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PeanutComet</cp:lastModifiedBy>
  <cp:revision>186</cp:revision>
  <dcterms:created xsi:type="dcterms:W3CDTF">2018-10-31T17:08:02Z</dcterms:created>
  <dcterms:modified xsi:type="dcterms:W3CDTF">2022-05-27T09:31:38Z</dcterms:modified>
</cp:coreProperties>
</file>