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1" r:id="rId2"/>
    <p:sldId id="256" r:id="rId3"/>
    <p:sldId id="262" r:id="rId4"/>
    <p:sldId id="263" r:id="rId5"/>
    <p:sldId id="259" r:id="rId6"/>
    <p:sldId id="260" r:id="rId7"/>
    <p:sldId id="264" r:id="rId8"/>
    <p:sldId id="265" r:id="rId9"/>
    <p:sldId id="266" r:id="rId10"/>
    <p:sldId id="267" r:id="rId11"/>
    <p:sldId id="258" r:id="rId12"/>
    <p:sldId id="25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41" autoAdjust="0"/>
  </p:normalViewPr>
  <p:slideViewPr>
    <p:cSldViewPr>
      <p:cViewPr varScale="1">
        <p:scale>
          <a:sx n="80" d="100"/>
          <a:sy n="80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8704E-2243-45E6-B706-385DBEE60B23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2877-96A8-4DE0-845E-D3917CD23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41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стратегию синтеза: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мечтать не вредно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80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make-rat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возвращает рациональное число, числитель которого целое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знаменатель — целое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numer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возвращает числитель рационального числа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denom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возвращает знаменатель рационального числа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5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абстракция является методом ограничения сложности, и мы увидим, как абстракция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данных позволяет нам возводить полезные 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барьеры абстракции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abstraction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barriers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 разными частями программы.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46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выбор представления влияет на программы, работающие с этим представлением; так что, если когда-нибудь позднее его нужно будет изменить, соответственно придется изменить и все эти программы. В случае больших программ эта задача может быть весьма трудоемкой и дорогой, если зависимость от представления не будет при проектировании ограничена несколькими программными модулями.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88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Абстрактные модели определяют новые типы объектов данных в терминах типов данных, определенных ранее. Следовательно, утверждения об объектах данных могут быть проверены путем сведения их к утверждениям об объектах данных, которые были определены ранее.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17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перечисление отчасти реализуется проверками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null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pair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?, а отчасти древовидно-рекурсивной структурой процедуры.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610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Последовательности, здесь реализованные в виде списков, служат стандартным интерфейсом, который позволяет комбинировать обрабатывающие модули. Кроме того, если</a:t>
            </a:r>
            <a:b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представляем все структуры единым образом как последовательности, то нам удается локализовать зависимость структур данных в своих программах в небольшом наборе операций с последовательностями. Изменяя эти последние, мы можем экспериментировать с различными способами представления последовательностей, оставляя неприкосновенной общую структуру своих программ.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69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язык описания изображений использует элементарные объекты (элементарные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рисовалки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создаваемые при помощи языка, в котором описываются точки и линии и создаются списки отрезков для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рисовалки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либо градации серого цвета в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рисовалке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вроде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rogers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Большей частью описание языка картинок сосредоточено на комбинировании этих примитивов с помощью геометрических комбинаторов вроде. Работали мы и на более высоком уровне, где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beside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below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рассматривались как примитивы,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манипулируемые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языком, операции которого, такие как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square-of-four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фиксируют стандартные схемы сочетания геометрических комбинаторов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2877-96A8-4DE0-845E-D3917CD238D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87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5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5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83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7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7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12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9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A3B4-4336-42C7-A009-98C476C8CFA2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7D2E-31E4-41BF-9863-CCB153BE1A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6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3614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Мы убедились, что процедуру </a:t>
            </a:r>
            <a:r>
              <a:rPr lang="ru-RU" dirty="0"/>
              <a:t>можно рассматривать как схему локального </a:t>
            </a:r>
            <a:r>
              <a:rPr lang="ru-RU" dirty="0" smtClean="0"/>
              <a:t>развития процесса</a:t>
            </a:r>
            <a:r>
              <a:rPr lang="ru-RU" dirty="0"/>
              <a:t>; </a:t>
            </a:r>
            <a:endParaRPr lang="en-US" dirty="0" smtClean="0"/>
          </a:p>
          <a:p>
            <a:r>
              <a:rPr lang="ru-RU" dirty="0" smtClean="0"/>
              <a:t>мы </a:t>
            </a:r>
            <a:r>
              <a:rPr lang="ru-RU" dirty="0"/>
              <a:t>классифицировали некоторые общие схемы процессов, воплощенные в процедурах, строили о них умозаключения и производили их простейший </a:t>
            </a:r>
            <a:r>
              <a:rPr lang="ru-RU" dirty="0" smtClean="0"/>
              <a:t>алгоритмический анализ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мы </a:t>
            </a:r>
            <a:r>
              <a:rPr lang="ru-RU" dirty="0"/>
              <a:t>увидели, что процедуры высших порядков </a:t>
            </a:r>
            <a:r>
              <a:rPr lang="ru-RU" dirty="0" smtClean="0"/>
              <a:t>увеличивают </a:t>
            </a:r>
            <a:r>
              <a:rPr lang="ru-RU" dirty="0"/>
              <a:t>выразительную силу нашего языка, позволяя оперировать общими методами вычисления, </a:t>
            </a:r>
            <a:r>
              <a:rPr lang="ru-RU" dirty="0" smtClean="0"/>
              <a:t>а следовательно</a:t>
            </a:r>
            <a:r>
              <a:rPr lang="ru-RU" dirty="0"/>
              <a:t>, и проводить рассуждения в их терминах. </a:t>
            </a: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5100" dirty="0" smtClean="0">
                <a:solidFill>
                  <a:srgbClr val="FF0000"/>
                </a:solidFill>
              </a:rPr>
              <a:t>Это </a:t>
            </a:r>
            <a:r>
              <a:rPr lang="ru-RU" sz="5100" dirty="0">
                <a:solidFill>
                  <a:srgbClr val="FF0000"/>
                </a:solidFill>
              </a:rPr>
              <a:t>во многом и </a:t>
            </a:r>
            <a:r>
              <a:rPr lang="ru-RU" sz="5100" dirty="0" smtClean="0">
                <a:solidFill>
                  <a:srgbClr val="FF0000"/>
                </a:solidFill>
              </a:rPr>
              <a:t>составляет сущность </a:t>
            </a:r>
            <a:r>
              <a:rPr lang="ru-RU" sz="5100" dirty="0">
                <a:solidFill>
                  <a:srgbClr val="FF0000"/>
                </a:solidFill>
              </a:rPr>
              <a:t>программирования.</a:t>
            </a:r>
            <a:r>
              <a:rPr lang="ru-RU" sz="51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896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Представление рациональных чисел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make-rat </a:t>
            </a:r>
            <a:r>
              <a:rPr lang="en-US" dirty="0" smtClean="0"/>
              <a:t>(</a:t>
            </a:r>
            <a:r>
              <a:rPr lang="en-US" dirty="0" smtClean="0"/>
              <a:t>n </a:t>
            </a:r>
            <a:r>
              <a:rPr lang="en-US" dirty="0"/>
              <a:t>d) (cons n d))</a:t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numer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x</a:t>
            </a:r>
            <a:r>
              <a:rPr lang="en-US" dirty="0"/>
              <a:t>) (car x))</a:t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denom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x</a:t>
            </a:r>
            <a:r>
              <a:rPr lang="en-US" dirty="0"/>
              <a:t>) (</a:t>
            </a:r>
            <a:r>
              <a:rPr lang="en-US" dirty="0" err="1"/>
              <a:t>cdr</a:t>
            </a:r>
            <a:r>
              <a:rPr lang="en-US" dirty="0"/>
              <a:t> x))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 err="1"/>
              <a:t>make-rat</a:t>
            </a:r>
            <a:r>
              <a:rPr lang="ru-RU" dirty="0"/>
              <a:t> </a:t>
            </a:r>
            <a:r>
              <a:rPr lang="ru-RU" dirty="0" err="1"/>
              <a:t>cons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 err="1"/>
              <a:t>numer</a:t>
            </a:r>
            <a:r>
              <a:rPr lang="ru-RU" dirty="0"/>
              <a:t> </a:t>
            </a:r>
            <a:r>
              <a:rPr lang="ru-RU" dirty="0" err="1"/>
              <a:t>car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 err="1"/>
              <a:t>denom</a:t>
            </a:r>
            <a:r>
              <a:rPr lang="ru-RU" dirty="0"/>
              <a:t> </a:t>
            </a:r>
            <a:r>
              <a:rPr lang="ru-RU" dirty="0" err="1"/>
              <a:t>cdr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Первое определение связывает имя </a:t>
            </a:r>
            <a:r>
              <a:rPr lang="ru-RU" dirty="0" err="1"/>
              <a:t>make-rat</a:t>
            </a:r>
            <a:r>
              <a:rPr lang="ru-RU" dirty="0"/>
              <a:t> со значением выражения </a:t>
            </a:r>
            <a:r>
              <a:rPr lang="ru-RU" dirty="0" err="1"/>
              <a:t>cons</a:t>
            </a:r>
            <a:r>
              <a:rPr lang="ru-RU" dirty="0"/>
              <a:t>, то есть элементарной процедурой, которая строит пары. Таким образом, </a:t>
            </a:r>
            <a:r>
              <a:rPr lang="ru-RU" dirty="0" err="1"/>
              <a:t>make-rat</a:t>
            </a:r>
            <a:r>
              <a:rPr lang="ru-RU" dirty="0"/>
              <a:t> и </a:t>
            </a:r>
            <a:r>
              <a:rPr lang="ru-RU" dirty="0" err="1"/>
              <a:t>cons</a:t>
            </a:r>
            <a:r>
              <a:rPr lang="ru-RU" dirty="0"/>
              <a:t> становятся именами для одного и того </a:t>
            </a:r>
            <a:r>
              <a:rPr lang="ru-RU" dirty="0" smtClean="0"/>
              <a:t>же элементарного </a:t>
            </a:r>
            <a:r>
              <a:rPr lang="ru-RU" dirty="0"/>
              <a:t>конструктора.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94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Барьеры абстракции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общем случае основная идея абстракции данных состоит в том, чтобы определить для каждого типа объектов данных набор </a:t>
            </a:r>
            <a:r>
              <a:rPr lang="ru-RU" dirty="0" smtClean="0"/>
              <a:t>базовых</a:t>
            </a:r>
            <a:r>
              <a:rPr lang="en-US" dirty="0" smtClean="0"/>
              <a:t> </a:t>
            </a:r>
            <a:r>
              <a:rPr lang="ru-RU" dirty="0" smtClean="0"/>
              <a:t>операций</a:t>
            </a:r>
            <a:r>
              <a:rPr lang="ru-RU" dirty="0"/>
              <a:t>, через которые будут выражаться все действия с объектами этого типа, и </a:t>
            </a:r>
            <a:r>
              <a:rPr lang="ru-RU" dirty="0" smtClean="0"/>
              <a:t>затем</a:t>
            </a:r>
            <a:r>
              <a:rPr lang="en-US" dirty="0" smtClean="0"/>
              <a:t> </a:t>
            </a:r>
            <a:r>
              <a:rPr lang="ru-RU" dirty="0" smtClean="0"/>
              <a:t>при </a:t>
            </a:r>
            <a:r>
              <a:rPr lang="ru-RU" dirty="0"/>
              <a:t>работе с данными использовать только этот набор операций.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41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433513"/>
            <a:ext cx="93440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181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</a:t>
            </a:r>
            <a:r>
              <a:rPr lang="ru-RU" dirty="0" smtClean="0"/>
              <a:t>существу, процедуры </a:t>
            </a:r>
            <a:r>
              <a:rPr lang="ru-RU" dirty="0"/>
              <a:t>на каждом уровне являются интерфейсами, которые определяют барьеры абстракции и связывают различные уровни.</a:t>
            </a:r>
            <a:br>
              <a:rPr lang="ru-RU" dirty="0"/>
            </a:br>
            <a:r>
              <a:rPr lang="ru-RU" dirty="0"/>
              <a:t>У этой простой идеи много преимуществ. </a:t>
            </a:r>
            <a:r>
              <a:rPr lang="ru-RU" dirty="0" smtClean="0"/>
              <a:t>Одно </a:t>
            </a:r>
            <a:r>
              <a:rPr lang="ru-RU" dirty="0"/>
              <a:t>из них состоит в том, что </a:t>
            </a:r>
            <a:r>
              <a:rPr lang="ru-RU" dirty="0" smtClean="0"/>
              <a:t>программы становится </a:t>
            </a:r>
            <a:r>
              <a:rPr lang="ru-RU" dirty="0"/>
              <a:t>намного проще поддерживать и изменять. Любая сложная структура может</a:t>
            </a:r>
            <a:br>
              <a:rPr lang="ru-RU" dirty="0"/>
            </a:br>
            <a:r>
              <a:rPr lang="ru-RU" dirty="0"/>
              <a:t>быть представлена через элементарные структуры данных языка программирования многими способами.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08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То, что мы ограничиваем зависимость от представления несколькими </a:t>
            </a:r>
            <a:r>
              <a:rPr lang="ru-RU" dirty="0" smtClean="0"/>
              <a:t>интерфейсными процедурами</a:t>
            </a:r>
            <a:r>
              <a:rPr lang="ru-RU" dirty="0"/>
              <a:t>, помогает нам и проектировать программы, и изменять их, поскольку </a:t>
            </a:r>
            <a:r>
              <a:rPr lang="ru-RU" dirty="0" smtClean="0"/>
              <a:t>таким образом </a:t>
            </a:r>
            <a:r>
              <a:rPr lang="ru-RU" dirty="0"/>
              <a:t>мы сохраняем гибкость и получаем возможность рассматривать другие реализации.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Представим </a:t>
            </a:r>
            <a:r>
              <a:rPr lang="ru-RU" dirty="0"/>
              <a:t>себе, что мы строим пакет </a:t>
            </a:r>
            <a:r>
              <a:rPr lang="ru-RU" dirty="0" smtClean="0"/>
              <a:t>работы с </a:t>
            </a:r>
            <a:r>
              <a:rPr lang="ru-RU" dirty="0"/>
              <a:t>рациональными числами и не можем сразу решить, вычислять ли НОД при построении числа или при обращении к нему. Методология абстракции данных позволяет </a:t>
            </a:r>
            <a:r>
              <a:rPr lang="ru-RU" dirty="0" smtClean="0"/>
              <a:t>нам отложить </a:t>
            </a:r>
            <a:r>
              <a:rPr lang="ru-RU" dirty="0"/>
              <a:t>это решение, не теряя возможности продолжать разработку остальных частей</a:t>
            </a:r>
            <a:br>
              <a:rPr lang="ru-RU" dirty="0"/>
            </a:br>
            <a:r>
              <a:rPr lang="ru-RU" dirty="0"/>
              <a:t>системы.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54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в точности означает слово </a:t>
            </a:r>
            <a:r>
              <a:rPr lang="ru-RU" i="1" dirty="0"/>
              <a:t>данные </a:t>
            </a:r>
            <a:r>
              <a:rPr lang="ru-RU" dirty="0"/>
              <a:t>(</a:t>
            </a:r>
            <a:r>
              <a:rPr lang="ru-RU" dirty="0" err="1"/>
              <a:t>data</a:t>
            </a:r>
            <a:r>
              <a:rPr lang="ru-RU" dirty="0"/>
              <a:t>)?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данные — это то, что определяется некоторым </a:t>
            </a:r>
            <a:r>
              <a:rPr lang="ru-RU" dirty="0" smtClean="0"/>
              <a:t>набором селекторов </a:t>
            </a:r>
            <a:r>
              <a:rPr lang="ru-RU" dirty="0"/>
              <a:t>и конструкторов, а также некоторыми условиями, которым эти </a:t>
            </a:r>
            <a:r>
              <a:rPr lang="ru-RU" dirty="0" smtClean="0"/>
              <a:t>процедуры должны </a:t>
            </a:r>
            <a:r>
              <a:rPr lang="ru-RU" dirty="0"/>
              <a:t>удовлетворять, чтобы быть правильным представлением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операции </a:t>
            </a:r>
            <a:r>
              <a:rPr lang="ru-RU" dirty="0"/>
              <a:t>удовлетворяют условию, что для любых объектов x и y, если z есть (</a:t>
            </a:r>
            <a:r>
              <a:rPr lang="ru-RU" dirty="0" err="1"/>
              <a:t>cons</a:t>
            </a:r>
            <a:r>
              <a:rPr lang="ru-RU" dirty="0"/>
              <a:t> x y), то (</a:t>
            </a:r>
            <a:r>
              <a:rPr lang="ru-RU" dirty="0" err="1" smtClean="0"/>
              <a:t>car</a:t>
            </a:r>
            <a:r>
              <a:rPr lang="ru-RU" dirty="0" smtClean="0"/>
              <a:t> z</a:t>
            </a:r>
            <a:r>
              <a:rPr lang="ru-RU" dirty="0"/>
              <a:t>) есть x, а (</a:t>
            </a:r>
            <a:r>
              <a:rPr lang="ru-RU" dirty="0" err="1"/>
              <a:t>cdr</a:t>
            </a:r>
            <a:r>
              <a:rPr lang="ru-RU" dirty="0"/>
              <a:t> z) есть y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87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Последовательности как стандартные интерфейсы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абстракция позволяет проектировать программы, не увязая в деталях представления данных, и оставляет возможность </a:t>
            </a:r>
            <a:r>
              <a:rPr lang="ru-RU" dirty="0" smtClean="0"/>
              <a:t>экспериментировать </a:t>
            </a:r>
            <a:r>
              <a:rPr lang="ru-RU" dirty="0"/>
              <a:t>с различными способами представления.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035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669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Процедура  </a:t>
            </a:r>
            <a:r>
              <a:rPr lang="ru-RU" dirty="0"/>
              <a:t>принимает в качестве аргумента дерево и </a:t>
            </a:r>
            <a:r>
              <a:rPr lang="ru-RU" dirty="0" smtClean="0"/>
              <a:t>вычисляет сумму </a:t>
            </a:r>
            <a:r>
              <a:rPr lang="ru-RU" dirty="0"/>
              <a:t>квадратов тех из его листьев, которые являются нечетными числами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sds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tree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cond</a:t>
            </a:r>
            <a:r>
              <a:rPr lang="en-US" dirty="0"/>
              <a:t> ((null? tree) 0)</a:t>
            </a:r>
            <a:br>
              <a:rPr lang="en-US" dirty="0"/>
            </a:br>
            <a:r>
              <a:rPr lang="ru-RU" dirty="0" smtClean="0"/>
              <a:t>            </a:t>
            </a:r>
            <a:r>
              <a:rPr lang="en-US" dirty="0" smtClean="0"/>
              <a:t>((</a:t>
            </a:r>
            <a:r>
              <a:rPr lang="en-US" dirty="0"/>
              <a:t>not (pair? tree))</a:t>
            </a:r>
            <a:br>
              <a:rPr lang="en-US" dirty="0"/>
            </a:br>
            <a:r>
              <a:rPr lang="ru-RU" dirty="0" smtClean="0"/>
              <a:t>             </a:t>
            </a:r>
            <a:r>
              <a:rPr lang="en-US" dirty="0" smtClean="0"/>
              <a:t>(</a:t>
            </a:r>
            <a:r>
              <a:rPr lang="en-US" dirty="0"/>
              <a:t>if (odd? tree) (square tree) 0))</a:t>
            </a:r>
            <a:br>
              <a:rPr lang="en-US" dirty="0"/>
            </a:br>
            <a:r>
              <a:rPr lang="ru-RU" dirty="0" smtClean="0"/>
              <a:t>              </a:t>
            </a:r>
            <a:r>
              <a:rPr lang="en-US" dirty="0" smtClean="0"/>
              <a:t>(</a:t>
            </a:r>
            <a:r>
              <a:rPr lang="en-US" dirty="0"/>
              <a:t>else (+ (</a:t>
            </a:r>
            <a:r>
              <a:rPr lang="en-US" dirty="0" err="1" smtClean="0"/>
              <a:t>sds</a:t>
            </a:r>
            <a:r>
              <a:rPr lang="en-US" dirty="0" smtClean="0"/>
              <a:t> </a:t>
            </a:r>
            <a:r>
              <a:rPr lang="en-US" dirty="0"/>
              <a:t>(car tree))</a:t>
            </a:r>
            <a:br>
              <a:rPr lang="en-US" dirty="0"/>
            </a:br>
            <a:r>
              <a:rPr lang="ru-RU" dirty="0" smtClean="0"/>
              <a:t>               </a:t>
            </a:r>
            <a:r>
              <a:rPr lang="en-US" dirty="0" smtClean="0"/>
              <a:t>(</a:t>
            </a:r>
            <a:r>
              <a:rPr lang="en-US" dirty="0" err="1" smtClean="0"/>
              <a:t>sds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cdr</a:t>
            </a:r>
            <a:r>
              <a:rPr lang="en-US" dirty="0"/>
              <a:t> tree))))))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список всех четных чисел Фибоначчи </a:t>
            </a:r>
            <a:r>
              <a:rPr lang="ru-RU" dirty="0" err="1"/>
              <a:t>Fib</a:t>
            </a:r>
            <a:r>
              <a:rPr lang="ru-RU" dirty="0"/>
              <a:t>(k), где k </a:t>
            </a:r>
            <a:r>
              <a:rPr lang="ru-RU" dirty="0" smtClean="0"/>
              <a:t>меньше или </a:t>
            </a:r>
            <a:r>
              <a:rPr lang="ru-RU" dirty="0"/>
              <a:t>равно данного целого числа n: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/>
              <a:t>(even-fibs n)</a:t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/>
              <a:t>(next k)</a:t>
            </a:r>
            <a:br>
              <a:rPr lang="en-US" dirty="0"/>
            </a:br>
            <a:r>
              <a:rPr lang="ru-RU" dirty="0" smtClean="0"/>
              <a:t>       </a:t>
            </a:r>
            <a:r>
              <a:rPr lang="en-US" dirty="0" smtClean="0"/>
              <a:t>(</a:t>
            </a:r>
            <a:r>
              <a:rPr lang="en-US" dirty="0"/>
              <a:t>if (&gt; k </a:t>
            </a:r>
            <a:r>
              <a:rPr lang="en-US" dirty="0" smtClean="0"/>
              <a:t>n)</a:t>
            </a:r>
            <a:r>
              <a:rPr lang="ru-RU" dirty="0" smtClean="0"/>
              <a:t> 0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     </a:t>
            </a:r>
            <a:r>
              <a:rPr lang="en-US" dirty="0" smtClean="0"/>
              <a:t>(</a:t>
            </a:r>
            <a:r>
              <a:rPr lang="en-US" dirty="0"/>
              <a:t>let ((f (fib k</a:t>
            </a:r>
            <a:r>
              <a:rPr lang="en-US" dirty="0" smtClean="0"/>
              <a:t>)))</a:t>
            </a:r>
            <a:r>
              <a:rPr lang="ru-RU" dirty="0" smtClean="0"/>
              <a:t>  </a:t>
            </a:r>
            <a:r>
              <a:rPr lang="en-US" dirty="0" smtClean="0"/>
              <a:t>(</a:t>
            </a:r>
            <a:r>
              <a:rPr lang="en-US" dirty="0"/>
              <a:t>if (even? f)</a:t>
            </a:r>
            <a:br>
              <a:rPr lang="en-US" dirty="0"/>
            </a:br>
            <a:r>
              <a:rPr lang="en-US" dirty="0"/>
              <a:t>(cons f (next (+ k 1)))</a:t>
            </a:r>
            <a:br>
              <a:rPr lang="en-US" dirty="0"/>
            </a:br>
            <a:r>
              <a:rPr lang="en-US" dirty="0"/>
              <a:t>(next (+ k 1</a:t>
            </a:r>
            <a:r>
              <a:rPr lang="en-US" dirty="0" smtClean="0"/>
              <a:t>))))))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next 0))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888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6775" y="2852936"/>
            <a:ext cx="9143999" cy="40189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Первая программа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перечисляет листья дерева;</a:t>
            </a:r>
            <a:br>
              <a:rPr lang="ru-RU" dirty="0"/>
            </a:br>
            <a:r>
              <a:rPr lang="ru-RU" dirty="0"/>
              <a:t>• просеивает их, отбирая нечетные;</a:t>
            </a:r>
            <a:br>
              <a:rPr lang="ru-RU" dirty="0"/>
            </a:br>
            <a:r>
              <a:rPr lang="ru-RU" dirty="0"/>
              <a:t>• возводит в квадрат каждое из отобранных чисел; и</a:t>
            </a:r>
            <a:br>
              <a:rPr lang="ru-RU" dirty="0"/>
            </a:br>
            <a:r>
              <a:rPr lang="ru-RU" dirty="0"/>
              <a:t>• накапливает результаты при помощи +, начиная с 0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Вторая программа</a:t>
            </a:r>
            <a:br>
              <a:rPr lang="ru-RU" dirty="0"/>
            </a:br>
            <a:r>
              <a:rPr lang="ru-RU" dirty="0"/>
              <a:t>• перечисляет числа от 1 до n;</a:t>
            </a:r>
            <a:br>
              <a:rPr lang="ru-RU" dirty="0"/>
            </a:br>
            <a:r>
              <a:rPr lang="ru-RU" dirty="0"/>
              <a:t>• вычисляет для каждого из них число Фибоначчи;</a:t>
            </a:r>
            <a:br>
              <a:rPr lang="ru-RU" dirty="0"/>
            </a:br>
            <a:r>
              <a:rPr lang="ru-RU" dirty="0"/>
              <a:t>• просеивает их, выбирая нечетные; и</a:t>
            </a:r>
            <a:br>
              <a:rPr lang="ru-RU" dirty="0"/>
            </a:br>
            <a:r>
              <a:rPr lang="ru-RU" dirty="0"/>
              <a:t>• собирает их с помощью </a:t>
            </a:r>
            <a:r>
              <a:rPr lang="ru-RU" dirty="0" err="1"/>
              <a:t>cons</a:t>
            </a:r>
            <a:r>
              <a:rPr lang="ru-RU" dirty="0"/>
              <a:t>, начиная с пустого списка.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75" y="7856"/>
            <a:ext cx="9143999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48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/>
              <a:t>перечислителя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enumerator</a:t>
            </a:r>
            <a:r>
              <a:rPr lang="ru-RU" dirty="0"/>
              <a:t>), который порождает «сигнал», состоящий </a:t>
            </a:r>
            <a:r>
              <a:rPr lang="ru-RU" dirty="0" smtClean="0"/>
              <a:t>из листьев </a:t>
            </a:r>
            <a:r>
              <a:rPr lang="ru-RU" dirty="0"/>
              <a:t>данного дерева.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сигнал пропускается через </a:t>
            </a:r>
            <a:r>
              <a:rPr lang="ru-RU" i="1" dirty="0"/>
              <a:t>фильтр </a:t>
            </a:r>
            <a:r>
              <a:rPr lang="ru-RU" dirty="0"/>
              <a:t>(</a:t>
            </a:r>
            <a:r>
              <a:rPr lang="ru-RU" dirty="0" err="1"/>
              <a:t>filter</a:t>
            </a:r>
            <a:r>
              <a:rPr lang="ru-RU" dirty="0"/>
              <a:t>), который удаляет все элементы, кроме нечетных. Получившийся </a:t>
            </a:r>
            <a:r>
              <a:rPr lang="ru-RU" dirty="0" smtClean="0"/>
              <a:t>сигнал проходит </a:t>
            </a:r>
            <a:r>
              <a:rPr lang="ru-RU" i="1" dirty="0"/>
              <a:t>отображение </a:t>
            </a:r>
            <a:r>
              <a:rPr lang="ru-RU" dirty="0"/>
              <a:t>(</a:t>
            </a:r>
            <a:r>
              <a:rPr lang="ru-RU" dirty="0" err="1"/>
              <a:t>map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которое </a:t>
            </a:r>
            <a:r>
              <a:rPr lang="ru-RU" dirty="0"/>
              <a:t>представляет собой «преобразователь», применяющий к каждому элементу процедуру </a:t>
            </a:r>
            <a:r>
              <a:rPr lang="ru-RU" dirty="0" err="1"/>
              <a:t>square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Наконец</a:t>
            </a:r>
            <a:r>
              <a:rPr lang="ru-RU" dirty="0"/>
              <a:t>, выход отображения идет </a:t>
            </a:r>
            <a:r>
              <a:rPr lang="ru-RU" dirty="0" smtClean="0"/>
              <a:t>в </a:t>
            </a:r>
            <a:r>
              <a:rPr lang="ru-RU" i="1" dirty="0" smtClean="0"/>
              <a:t>накопитель </a:t>
            </a:r>
            <a:r>
              <a:rPr lang="ru-RU" dirty="0"/>
              <a:t>(</a:t>
            </a:r>
            <a:r>
              <a:rPr lang="ru-RU" dirty="0" err="1"/>
              <a:t>accumulator</a:t>
            </a:r>
            <a:r>
              <a:rPr lang="ru-RU" dirty="0"/>
              <a:t>), который собирает элементы при помощи +, начиная с 0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Для </a:t>
            </a:r>
            <a:r>
              <a:rPr lang="ru-RU" dirty="0" err="1" smtClean="0"/>
              <a:t>even-fibs</a:t>
            </a:r>
            <a:r>
              <a:rPr lang="ru-RU" dirty="0" smtClean="0"/>
              <a:t> </a:t>
            </a:r>
            <a:r>
              <a:rPr lang="ru-RU" dirty="0"/>
              <a:t>план аналогичен.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9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ПОСТРОЕНИЕ АБСТРАКЦИЙ С ПОМОЩЬЮ</a:t>
            </a:r>
            <a:br>
              <a:rPr lang="ru-RU" dirty="0"/>
            </a:br>
            <a:r>
              <a:rPr lang="ru-RU" dirty="0"/>
              <a:t>ДАННЫХ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790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Если мы представим эти сигналы в виде списков, то </a:t>
            </a:r>
            <a:r>
              <a:rPr lang="ru-RU" dirty="0" smtClean="0"/>
              <a:t>сможем использовать </a:t>
            </a:r>
            <a:r>
              <a:rPr lang="ru-RU" dirty="0"/>
              <a:t>операции над списками, чтобы реализовать обработку на каждом этапе.</a:t>
            </a:r>
            <a:br>
              <a:rPr lang="ru-RU" dirty="0"/>
            </a:br>
            <a:r>
              <a:rPr lang="ru-RU" dirty="0"/>
              <a:t>Например, мы можем реализовать стадии отображения из диаграмм потоков сигналов </a:t>
            </a:r>
            <a:r>
              <a:rPr lang="ru-RU" dirty="0" smtClean="0"/>
              <a:t>с помощью </a:t>
            </a:r>
            <a:r>
              <a:rPr lang="ru-RU" dirty="0"/>
              <a:t>процедуры </a:t>
            </a:r>
            <a:r>
              <a:rPr lang="ru-RU" dirty="0" err="1"/>
              <a:t>map</a:t>
            </a:r>
            <a:r>
              <a:rPr lang="ru-RU" dirty="0" smtClean="0"/>
              <a:t> </a:t>
            </a:r>
          </a:p>
          <a:p>
            <a:r>
              <a:rPr lang="ru-RU" dirty="0"/>
              <a:t>Просеивание последовательности, выбирающее только те элементы, которые удовлетворяют </a:t>
            </a:r>
            <a:r>
              <a:rPr lang="ru-RU" dirty="0" smtClean="0"/>
              <a:t>заданному </a:t>
            </a:r>
            <a:r>
              <a:rPr lang="ru-RU" dirty="0"/>
              <a:t>предикату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322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8225" y="620688"/>
            <a:ext cx="8748464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Польза от выражения программ в виде операций над последовательностями состоит </a:t>
            </a:r>
            <a:r>
              <a:rPr lang="ru-RU" dirty="0" smtClean="0"/>
              <a:t>в том</a:t>
            </a:r>
            <a:r>
              <a:rPr lang="ru-RU" dirty="0"/>
              <a:t>, что эта стратегия помогает нам строить модульные проекты программ, то есть проекты, которые получаются путем сборки из относительно независимых частей. </a:t>
            </a:r>
            <a:r>
              <a:rPr lang="ru-RU" dirty="0" smtClean="0"/>
              <a:t>Можно поощрять </a:t>
            </a:r>
            <a:r>
              <a:rPr lang="ru-RU" dirty="0"/>
              <a:t>модульное проектирование, давая разработчику набор стандартных </a:t>
            </a:r>
            <a:r>
              <a:rPr lang="ru-RU" dirty="0" smtClean="0"/>
              <a:t>компонент и </a:t>
            </a:r>
            <a:r>
              <a:rPr lang="ru-RU" dirty="0"/>
              <a:t>унифицированный интерфейс, предназначенный для гибкого соединения этих компонентов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Модульное построение является мощной стратегией управления сложностью в инженерном проектировании. Например, в реальных приложениях по обработке сигналов</a:t>
            </a:r>
            <a:br>
              <a:rPr lang="ru-RU" dirty="0"/>
            </a:br>
            <a:r>
              <a:rPr lang="ru-RU" dirty="0"/>
              <a:t>проектировщики обычно строят системы путем каскадирования элементов, которые выбираются из стандартизованных семейств фильтров и преобразователей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26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Вложенные отображения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r>
              <a:rPr lang="ru-RU" dirty="0" smtClean="0"/>
              <a:t>Рассмотрим следующую </a:t>
            </a:r>
            <a:r>
              <a:rPr lang="ru-RU" dirty="0"/>
              <a:t>задачу: пусть дано положительное целое число n; найти все такие упорядоченные пары различных целых чисел i и j, где 1 ≤ j &lt; i ≤ n, что </a:t>
            </a:r>
            <a:r>
              <a:rPr lang="ru-RU" dirty="0" err="1"/>
              <a:t>i+j</a:t>
            </a:r>
            <a:r>
              <a:rPr lang="ru-RU" dirty="0"/>
              <a:t> является </a:t>
            </a:r>
            <a:r>
              <a:rPr lang="ru-RU" dirty="0" smtClean="0"/>
              <a:t>простым. Например</a:t>
            </a:r>
            <a:r>
              <a:rPr lang="ru-RU" dirty="0"/>
              <a:t>, если n равно 6, то искомые пары следующие: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40290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06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породить последовательность всех упорядоченных пар положительных чисел, меньших n, отфильтровать ее, выбирая те пары, где сумма чисел простая, и затем для каждой пары (i, j</a:t>
            </a:r>
            <a:r>
              <a:rPr lang="ru-RU" dirty="0" smtClean="0"/>
              <a:t>), которая </a:t>
            </a:r>
            <a:r>
              <a:rPr lang="ru-RU" dirty="0"/>
              <a:t>прошла через фильтр, сгенерировать тройку (i, j, i + j)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77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0465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каждого целого i ≤ n перечислить целые числа j &lt; i, и для каждых таких i и j породить пару (i, j). В терминах</a:t>
            </a:r>
            <a:br>
              <a:rPr lang="ru-RU" dirty="0"/>
            </a:br>
            <a:r>
              <a:rPr lang="ru-RU" dirty="0"/>
              <a:t>операций над последовательностями, мы производим отображение </a:t>
            </a:r>
            <a:r>
              <a:rPr lang="ru-RU" dirty="0" smtClean="0"/>
              <a:t>последовательности (</a:t>
            </a:r>
            <a:r>
              <a:rPr lang="ru-RU" dirty="0" err="1" smtClean="0"/>
              <a:t>enumerate-interval</a:t>
            </a:r>
            <a:r>
              <a:rPr lang="ru-RU" dirty="0" smtClean="0"/>
              <a:t> </a:t>
            </a:r>
            <a:r>
              <a:rPr lang="ru-RU" dirty="0"/>
              <a:t>1 n).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каждого i из этой последовательности мы производим отображение последовательности (</a:t>
            </a:r>
            <a:r>
              <a:rPr lang="ru-RU" dirty="0" err="1"/>
              <a:t>enumerate-interval</a:t>
            </a:r>
            <a:r>
              <a:rPr lang="ru-RU" dirty="0"/>
              <a:t> 1 (- i 1)). </a:t>
            </a:r>
            <a:r>
              <a:rPr lang="ru-RU" dirty="0" smtClean="0"/>
              <a:t>Для каждого </a:t>
            </a:r>
            <a:r>
              <a:rPr lang="ru-RU" dirty="0"/>
              <a:t>j в этой последовательности мы порождаем пару (</a:t>
            </a:r>
            <a:r>
              <a:rPr lang="ru-RU" dirty="0" err="1"/>
              <a:t>list</a:t>
            </a:r>
            <a:r>
              <a:rPr lang="ru-RU" dirty="0"/>
              <a:t> i j).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дает </a:t>
            </a:r>
            <a:r>
              <a:rPr lang="ru-RU" dirty="0" smtClean="0"/>
              <a:t>нам последовательность </a:t>
            </a:r>
            <a:r>
              <a:rPr lang="ru-RU" dirty="0"/>
              <a:t>пар для каждого i. Скомбинировав последовательности для </a:t>
            </a:r>
            <a:r>
              <a:rPr lang="ru-RU" dirty="0" smtClean="0"/>
              <a:t>всех i </a:t>
            </a:r>
            <a:r>
              <a:rPr lang="ru-RU" dirty="0"/>
              <a:t>(путем накопления через </a:t>
            </a:r>
            <a:r>
              <a:rPr lang="ru-RU" dirty="0" err="1"/>
              <a:t>append</a:t>
            </a:r>
            <a:r>
              <a:rPr lang="ru-RU" dirty="0"/>
              <a:t>), получаем необходимую нам </a:t>
            </a:r>
            <a:r>
              <a:rPr lang="ru-RU" dirty="0" smtClean="0"/>
              <a:t>последовательность пар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96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03649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Комбинация из отображения и накопления через </a:t>
            </a:r>
            <a:r>
              <a:rPr lang="ru-RU" dirty="0" err="1"/>
              <a:t>append</a:t>
            </a:r>
            <a:r>
              <a:rPr lang="ru-RU" dirty="0"/>
              <a:t> в такого рода </a:t>
            </a:r>
            <a:r>
              <a:rPr lang="ru-RU" dirty="0" smtClean="0"/>
              <a:t>программах настолько </a:t>
            </a:r>
            <a:r>
              <a:rPr lang="ru-RU" dirty="0"/>
              <a:t>обычна, что мы ее выразим как отдельную процедуру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 err="1" smtClean="0"/>
              <a:t>flatmap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proc</a:t>
            </a:r>
            <a:r>
              <a:rPr lang="ru-RU" dirty="0" smtClean="0"/>
              <a:t> </a:t>
            </a:r>
            <a:r>
              <a:rPr lang="ru-RU" dirty="0" err="1"/>
              <a:t>seq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accumulate</a:t>
            </a:r>
            <a:r>
              <a:rPr lang="ru-RU" dirty="0"/>
              <a:t> </a:t>
            </a:r>
            <a:r>
              <a:rPr lang="ru-RU" dirty="0" err="1"/>
              <a:t>append</a:t>
            </a:r>
            <a:r>
              <a:rPr lang="ru-RU" dirty="0"/>
              <a:t> </a:t>
            </a:r>
            <a:r>
              <a:rPr lang="ru-RU" dirty="0" err="1"/>
              <a:t>nil</a:t>
            </a:r>
            <a:r>
              <a:rPr lang="ru-RU" dirty="0"/>
              <a:t> (</a:t>
            </a:r>
            <a:r>
              <a:rPr lang="ru-RU" dirty="0" err="1"/>
              <a:t>map</a:t>
            </a:r>
            <a:r>
              <a:rPr lang="ru-RU" dirty="0"/>
              <a:t> </a:t>
            </a:r>
            <a:r>
              <a:rPr lang="ru-RU" dirty="0" err="1"/>
              <a:t>proc</a:t>
            </a:r>
            <a:r>
              <a:rPr lang="ru-RU" dirty="0"/>
              <a:t> </a:t>
            </a:r>
            <a:r>
              <a:rPr lang="ru-RU" dirty="0" err="1"/>
              <a:t>seq</a:t>
            </a:r>
            <a:r>
              <a:rPr lang="ru-RU" dirty="0" smtClean="0"/>
              <a:t>)))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Теперь нужно отфильтровать эту последовательность пар, чтобы найти те из них, </a:t>
            </a:r>
            <a:r>
              <a:rPr lang="ru-RU" dirty="0" smtClean="0"/>
              <a:t>где сумма </a:t>
            </a:r>
            <a:r>
              <a:rPr lang="ru-RU" dirty="0"/>
              <a:t>является простым числом. Предикат фильтра вызывается для каждой пары </a:t>
            </a:r>
            <a:r>
              <a:rPr lang="ru-RU" dirty="0" smtClean="0"/>
              <a:t>в последовательности</a:t>
            </a:r>
            <a:r>
              <a:rPr lang="ru-RU" dirty="0"/>
              <a:t>; его аргументом является пара и он должен обращаться к </a:t>
            </a:r>
            <a:r>
              <a:rPr lang="ru-RU" dirty="0" smtClean="0"/>
              <a:t>элементам пары</a:t>
            </a:r>
            <a:r>
              <a:rPr lang="ru-RU" dirty="0"/>
              <a:t>. Таким образом, предикат, который мы применяем к каждому элементу пары, таков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 err="1" smtClean="0"/>
              <a:t>prime-sum</a:t>
            </a:r>
            <a:r>
              <a:rPr lang="ru-RU" dirty="0"/>
              <a:t>? </a:t>
            </a:r>
            <a:r>
              <a:rPr lang="ru-RU" dirty="0" smtClean="0"/>
              <a:t>(</a:t>
            </a:r>
            <a:r>
              <a:rPr lang="ru-RU" dirty="0" err="1" smtClean="0"/>
              <a:t>pair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prime</a:t>
            </a:r>
            <a:r>
              <a:rPr lang="ru-RU" dirty="0"/>
              <a:t>? (+ (</a:t>
            </a:r>
            <a:r>
              <a:rPr lang="ru-RU" dirty="0" err="1"/>
              <a:t>car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 (</a:t>
            </a:r>
            <a:r>
              <a:rPr lang="ru-RU" dirty="0" err="1"/>
              <a:t>cadr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))))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32656"/>
            <a:ext cx="91249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993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Наконец, нужно породить последовательность результатов, отобразив отфильтрованную</a:t>
            </a:r>
            <a:br>
              <a:rPr lang="ru-RU" dirty="0"/>
            </a:br>
            <a:r>
              <a:rPr lang="ru-RU" dirty="0"/>
              <a:t>последовательность пар при помощи следующей процедуры, которая создает тройку, состоящую из двух элементов пары и их суммы:</a:t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make-pair-sum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list</a:t>
            </a:r>
            <a:r>
              <a:rPr lang="ru-RU" dirty="0"/>
              <a:t> (</a:t>
            </a:r>
            <a:r>
              <a:rPr lang="ru-RU" dirty="0" err="1"/>
              <a:t>car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 (</a:t>
            </a:r>
            <a:r>
              <a:rPr lang="ru-RU" dirty="0" err="1"/>
              <a:t>cadr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 (+ (</a:t>
            </a:r>
            <a:r>
              <a:rPr lang="ru-RU" dirty="0" err="1"/>
              <a:t>car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 (</a:t>
            </a:r>
            <a:r>
              <a:rPr lang="ru-RU" dirty="0" err="1"/>
              <a:t>cadr</a:t>
            </a:r>
            <a:r>
              <a:rPr lang="ru-RU" dirty="0"/>
              <a:t> </a:t>
            </a:r>
            <a:r>
              <a:rPr lang="ru-RU" dirty="0" err="1"/>
              <a:t>pair</a:t>
            </a:r>
            <a:r>
              <a:rPr lang="ru-RU" dirty="0"/>
              <a:t>))))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005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Сочетание всех этих шагов дает нам процедуру целиком:</a:t>
            </a:r>
            <a:br>
              <a:rPr lang="ru-RU" dirty="0"/>
            </a:br>
            <a:r>
              <a:rPr lang="ru-RU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/>
              <a:t>(prime-sum-pairs n)</a:t>
            </a:r>
            <a:br>
              <a:rPr lang="en-US" dirty="0"/>
            </a:br>
            <a:r>
              <a:rPr lang="ru-RU" dirty="0" smtClean="0"/>
              <a:t>      </a:t>
            </a:r>
            <a:r>
              <a:rPr lang="en-US" dirty="0" smtClean="0"/>
              <a:t>(</a:t>
            </a:r>
            <a:r>
              <a:rPr lang="en-US" dirty="0"/>
              <a:t>map make-pair-sum</a:t>
            </a:r>
            <a:br>
              <a:rPr lang="en-US" dirty="0"/>
            </a:br>
            <a:r>
              <a:rPr lang="ru-RU" dirty="0" smtClean="0"/>
              <a:t>      </a:t>
            </a:r>
            <a:r>
              <a:rPr lang="en-US" dirty="0" smtClean="0"/>
              <a:t>(</a:t>
            </a:r>
            <a:r>
              <a:rPr lang="en-US" dirty="0"/>
              <a:t>filter prime-sum?</a:t>
            </a:r>
            <a:br>
              <a:rPr lang="en-US" dirty="0"/>
            </a:br>
            <a:r>
              <a:rPr lang="ru-RU" dirty="0" smtClean="0"/>
              <a:t>      </a:t>
            </a:r>
            <a:r>
              <a:rPr lang="en-US" dirty="0" smtClean="0"/>
              <a:t>(</a:t>
            </a:r>
            <a:r>
              <a:rPr lang="en-US" dirty="0" err="1"/>
              <a:t>flatmap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      </a:t>
            </a:r>
            <a:r>
              <a:rPr lang="en-US" dirty="0" smtClean="0"/>
              <a:t>(</a:t>
            </a:r>
            <a:r>
              <a:rPr lang="en-US" dirty="0"/>
              <a:t>lambda (</a:t>
            </a:r>
            <a:r>
              <a:rPr lang="en-US" dirty="0" err="1"/>
              <a:t>i</a:t>
            </a:r>
            <a:r>
              <a:rPr lang="en-US" dirty="0"/>
              <a:t>)</a:t>
            </a:r>
            <a:br>
              <a:rPr lang="en-US" dirty="0"/>
            </a:br>
            <a:r>
              <a:rPr lang="ru-RU" dirty="0" smtClean="0"/>
              <a:t>         </a:t>
            </a:r>
            <a:r>
              <a:rPr lang="en-US" dirty="0" smtClean="0"/>
              <a:t>(</a:t>
            </a:r>
            <a:r>
              <a:rPr lang="en-US" dirty="0"/>
              <a:t>map (lambda (j) (list </a:t>
            </a:r>
            <a:r>
              <a:rPr lang="en-US" dirty="0" err="1"/>
              <a:t>i</a:t>
            </a:r>
            <a:r>
              <a:rPr lang="en-US" dirty="0"/>
              <a:t> j))</a:t>
            </a:r>
            <a:br>
              <a:rPr lang="en-US" dirty="0"/>
            </a:br>
            <a:r>
              <a:rPr lang="ru-RU" dirty="0" smtClean="0"/>
              <a:t>           </a:t>
            </a:r>
            <a:r>
              <a:rPr lang="en-US" dirty="0" smtClean="0"/>
              <a:t>(</a:t>
            </a:r>
            <a:r>
              <a:rPr lang="en-US" dirty="0"/>
              <a:t>enumerate-interval 1 (- </a:t>
            </a:r>
            <a:r>
              <a:rPr lang="en-US" dirty="0" err="1"/>
              <a:t>i</a:t>
            </a:r>
            <a:r>
              <a:rPr lang="en-US" dirty="0"/>
              <a:t> 1))))</a:t>
            </a:r>
            <a:br>
              <a:rPr lang="en-US" dirty="0"/>
            </a:br>
            <a:r>
              <a:rPr lang="ru-RU" dirty="0" smtClean="0"/>
              <a:t>              </a:t>
            </a:r>
            <a:r>
              <a:rPr lang="en-US" dirty="0" smtClean="0"/>
              <a:t>(</a:t>
            </a:r>
            <a:r>
              <a:rPr lang="en-US" dirty="0"/>
              <a:t>enumerate-interval 1 n)))))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620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подход </a:t>
            </a:r>
            <a:r>
              <a:rPr lang="ru-RU" i="1" dirty="0"/>
              <a:t>уровневого проектирования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14116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представление, что сложной системе нужно придавать структуру при </a:t>
            </a:r>
            <a:r>
              <a:rPr lang="ru-RU" dirty="0" smtClean="0"/>
              <a:t>помощи последовательности </a:t>
            </a:r>
            <a:r>
              <a:rPr lang="ru-RU" dirty="0"/>
              <a:t>уровней, которая описывается последовательностью языков. </a:t>
            </a:r>
            <a:r>
              <a:rPr lang="ru-RU" dirty="0" smtClean="0"/>
              <a:t>Каждый из </a:t>
            </a:r>
            <a:r>
              <a:rPr lang="ru-RU" dirty="0"/>
              <a:t>уровней строится путем комбинации частей, которые на этом уровне рассматриваются</a:t>
            </a:r>
            <a:br>
              <a:rPr lang="ru-RU" dirty="0"/>
            </a:br>
            <a:r>
              <a:rPr lang="ru-RU" dirty="0"/>
              <a:t>как элементарные, и части, которые строятся на каждом уровне, работают как элементарные на следующем уровне. Язык, который используется на каждом уровне </a:t>
            </a:r>
            <a:r>
              <a:rPr lang="ru-RU" dirty="0" smtClean="0"/>
              <a:t>такого проекта</a:t>
            </a:r>
            <a:r>
              <a:rPr lang="ru-RU" dirty="0"/>
              <a:t>, включает примитивы, средства комбинирования и абстракции, соответствующие этому уровню подробности.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893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35280" cy="51411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Уровневое проектирование пронизывает всю технику построения сложных </a:t>
            </a:r>
            <a:r>
              <a:rPr lang="ru-RU" dirty="0" smtClean="0"/>
              <a:t>систем.</a:t>
            </a:r>
          </a:p>
          <a:p>
            <a:r>
              <a:rPr lang="ru-RU" dirty="0" smtClean="0"/>
              <a:t> При </a:t>
            </a:r>
            <a:r>
              <a:rPr lang="ru-RU" dirty="0"/>
              <a:t>проектировании компьютеров резисторы и транзисторы сочетаются (</a:t>
            </a:r>
            <a:r>
              <a:rPr lang="ru-RU" dirty="0" smtClean="0"/>
              <a:t>и описываются </a:t>
            </a:r>
            <a:r>
              <a:rPr lang="ru-RU" dirty="0"/>
              <a:t>при помощи языка аналоговых схем), и из них строятся и-, или- </a:t>
            </a:r>
            <a:r>
              <a:rPr lang="ru-RU" dirty="0" smtClean="0"/>
              <a:t>элементы и </a:t>
            </a:r>
            <a:r>
              <a:rPr lang="ru-RU" dirty="0"/>
              <a:t>им подобные, служащие основой языка цифровых </a:t>
            </a:r>
            <a:r>
              <a:rPr lang="ru-RU" dirty="0" smtClean="0"/>
              <a:t>схем. </a:t>
            </a:r>
          </a:p>
          <a:p>
            <a:r>
              <a:rPr lang="ru-RU" dirty="0" smtClean="0"/>
              <a:t>Из </a:t>
            </a:r>
            <a:r>
              <a:rPr lang="ru-RU" dirty="0"/>
              <a:t>этих элементов строятся процессоры, шины и системы памяти, которые в свою очередь служат элементами </a:t>
            </a:r>
            <a:r>
              <a:rPr lang="ru-RU" dirty="0" smtClean="0"/>
              <a:t>в построении </a:t>
            </a:r>
            <a:r>
              <a:rPr lang="ru-RU" dirty="0"/>
              <a:t>компьютеров при помощи языков, подходящих для описания </a:t>
            </a:r>
            <a:r>
              <a:rPr lang="ru-RU" dirty="0" smtClean="0"/>
              <a:t>компьютерной архитектуры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Компьютеры</a:t>
            </a:r>
            <a:r>
              <a:rPr lang="ru-RU" dirty="0"/>
              <a:t>, сочетаясь, дают распределенные системы, которые описываются при помощи языков описания сетевых взаимодействий, и так далее.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88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454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Рассмотрим задачу проектирования системы для арифметических вычислений с рациональными числами. Мы можем представить себе операцию </a:t>
            </a:r>
            <a:r>
              <a:rPr lang="ru-RU" dirty="0" err="1"/>
              <a:t>add-rat</a:t>
            </a:r>
            <a:r>
              <a:rPr lang="ru-RU" dirty="0"/>
              <a:t>, которая принимает два рациональных числа и вычисляет их сумму. В терминах простейших данных, рациональное число можно рассматривать как два целых числа: числитель и знаменатель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Таким </a:t>
            </a:r>
            <a:r>
              <a:rPr lang="ru-RU" dirty="0"/>
              <a:t>образом, мы могли бы сконструировать программу, в которой всякое рациональное</a:t>
            </a:r>
            <a:br>
              <a:rPr lang="ru-RU" dirty="0"/>
            </a:br>
            <a:r>
              <a:rPr lang="ru-RU" dirty="0"/>
              <a:t>число представлялось бы как пара целых (числитель и знаменатель) и </a:t>
            </a:r>
            <a:r>
              <a:rPr lang="ru-RU" dirty="0" err="1"/>
              <a:t>add-rat</a:t>
            </a:r>
            <a:r>
              <a:rPr lang="ru-RU" dirty="0"/>
              <a:t> </a:t>
            </a:r>
            <a:r>
              <a:rPr lang="ru-RU" dirty="0" smtClean="0"/>
              <a:t>была бы </a:t>
            </a:r>
            <a:r>
              <a:rPr lang="ru-RU" dirty="0"/>
              <a:t>реализована как две процедуры (одна из которых вычисляла бы числитель </a:t>
            </a:r>
            <a:r>
              <a:rPr lang="ru-RU" dirty="0" smtClean="0"/>
              <a:t>суммы, а </a:t>
            </a:r>
            <a:r>
              <a:rPr lang="ru-RU" dirty="0"/>
              <a:t>другая знаменатель).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320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Уровневое проектирование помогает придать программам </a:t>
            </a:r>
            <a:r>
              <a:rPr lang="ru-RU" i="1" dirty="0"/>
              <a:t>устойчивость </a:t>
            </a:r>
            <a:r>
              <a:rPr lang="ru-RU" dirty="0"/>
              <a:t>(</a:t>
            </a:r>
            <a:r>
              <a:rPr lang="ru-RU" dirty="0" err="1"/>
              <a:t>robustness</a:t>
            </a:r>
            <a:r>
              <a:rPr lang="ru-RU" dirty="0" smtClean="0"/>
              <a:t>), то </a:t>
            </a:r>
            <a:r>
              <a:rPr lang="ru-RU" dirty="0"/>
              <a:t>есть повышает вероятность, что небольшое изменение в спецификации потребует относительно малых изменений в программе.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938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Множественные представления для абстрактных данных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барьеры абстракции — мощное средство управления сложностью проекта. Изолируя внутренние представления объектов данных, нам удается разделить задачу построения большой программы на меньшие задачи, которые можно решать независимо друг</a:t>
            </a:r>
            <a:br>
              <a:rPr lang="ru-RU" dirty="0"/>
            </a:br>
            <a:r>
              <a:rPr lang="ru-RU" dirty="0"/>
              <a:t>от друга. Однако такой тип абстракции данных еще недостаточно мощен, поскольку не</a:t>
            </a:r>
            <a:br>
              <a:rPr lang="ru-RU" dirty="0"/>
            </a:br>
            <a:r>
              <a:rPr lang="ru-RU" dirty="0"/>
              <a:t>всегда имеет смысл говорить о «внутреннем представлении» объекта данных.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54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качестве простого примера, комплексные числа </a:t>
            </a:r>
            <a:r>
              <a:rPr lang="ru-RU" dirty="0" smtClean="0"/>
              <a:t>можно представить </a:t>
            </a:r>
            <a:r>
              <a:rPr lang="ru-RU" dirty="0"/>
              <a:t>двумя почти эквивалентными способами: в декартовой форме (действительная и мнимая часть) и в полярной форме (модуль и аргумент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/>
              <a:t>Иногда лучше </a:t>
            </a:r>
            <a:r>
              <a:rPr lang="ru-RU" dirty="0" smtClean="0"/>
              <a:t>подходит декартова </a:t>
            </a:r>
            <a:r>
              <a:rPr lang="ru-RU" dirty="0"/>
              <a:t>форма, а иногда полярная. В сущности, вполне возможно представить </a:t>
            </a:r>
            <a:r>
              <a:rPr lang="ru-RU" dirty="0" smtClean="0"/>
              <a:t>себе систему</a:t>
            </a:r>
            <a:r>
              <a:rPr lang="ru-RU" dirty="0"/>
              <a:t>, в которой комплексные числа представляются обоими способами, а </a:t>
            </a:r>
            <a:r>
              <a:rPr lang="ru-RU" dirty="0" err="1"/>
              <a:t>процедурыоперации</a:t>
            </a:r>
            <a:r>
              <a:rPr lang="ru-RU" dirty="0"/>
              <a:t> над комплексным числами способны работать с любым представлением.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159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14762"/>
            <a:ext cx="9144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824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такой ситуации </a:t>
            </a:r>
            <a:r>
              <a:rPr lang="ru-RU" dirty="0" smtClean="0"/>
              <a:t>очень трудно заранее </a:t>
            </a:r>
            <a:r>
              <a:rPr lang="ru-RU" dirty="0"/>
              <a:t>всем </a:t>
            </a:r>
            <a:r>
              <a:rPr lang="ru-RU" dirty="0" smtClean="0"/>
              <a:t>договориться о </a:t>
            </a:r>
            <a:r>
              <a:rPr lang="ru-RU" dirty="0"/>
              <a:t>выборе представления данных. </a:t>
            </a:r>
            <a:endParaRPr lang="ru-RU" dirty="0" smtClean="0"/>
          </a:p>
          <a:p>
            <a:r>
              <a:rPr lang="ru-RU" dirty="0" smtClean="0"/>
              <a:t>Так </a:t>
            </a:r>
            <a:r>
              <a:rPr lang="ru-RU" dirty="0"/>
              <a:t>что в дополнение к барьерам абстракции </a:t>
            </a:r>
            <a:r>
              <a:rPr lang="ru-RU" dirty="0" smtClean="0"/>
              <a:t>данных, которые </a:t>
            </a:r>
            <a:r>
              <a:rPr lang="ru-RU" dirty="0"/>
              <a:t>отделяют представление данных от их использования, нам нужны барьеры абстракции, которые отделяют друг от друга различные проектные решения и позволяют</a:t>
            </a:r>
            <a:br>
              <a:rPr lang="ru-RU" dirty="0"/>
            </a:br>
            <a:r>
              <a:rPr lang="ru-RU" dirty="0"/>
              <a:t>различным решениям сосуществовать в рамках одной программы.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295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/>
              <a:t>поскольку часто большие программы создаются путем комбинирования существующих </a:t>
            </a:r>
            <a:r>
              <a:rPr lang="ru-RU" dirty="0" err="1" smtClean="0"/>
              <a:t>модулей,созданных</a:t>
            </a:r>
            <a:r>
              <a:rPr lang="ru-RU" dirty="0" smtClean="0"/>
              <a:t> </a:t>
            </a:r>
            <a:r>
              <a:rPr lang="ru-RU" dirty="0"/>
              <a:t>независимо друг от друга, нам требуются соглашения, которые позволяли </a:t>
            </a:r>
            <a:r>
              <a:rPr lang="ru-RU" dirty="0" smtClean="0"/>
              <a:t>бы программистам </a:t>
            </a:r>
            <a:r>
              <a:rPr lang="ru-RU" dirty="0"/>
              <a:t>добавлять модули к большим системам </a:t>
            </a:r>
            <a:r>
              <a:rPr lang="ru-RU" i="1" dirty="0"/>
              <a:t>аддитивно </a:t>
            </a:r>
            <a:r>
              <a:rPr lang="ru-RU" dirty="0"/>
              <a:t>(</a:t>
            </a:r>
            <a:r>
              <a:rPr lang="ru-RU" dirty="0" err="1"/>
              <a:t>additively</a:t>
            </a:r>
            <a:r>
              <a:rPr lang="ru-RU" dirty="0"/>
              <a:t>), то есть</a:t>
            </a:r>
            <a:br>
              <a:rPr lang="ru-RU" dirty="0"/>
            </a:br>
            <a:r>
              <a:rPr lang="ru-RU" dirty="0"/>
              <a:t>без перепроектирования и переписывания этих модулей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056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Программирование, управляемое данными, и </a:t>
            </a:r>
            <a:r>
              <a:rPr lang="ru-RU" b="1" dirty="0" err="1"/>
              <a:t>аддитивность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Общая стратегия проверки типа данных и вызова соответствующей процедуры называется </a:t>
            </a:r>
            <a:r>
              <a:rPr lang="ru-RU" i="1" dirty="0"/>
              <a:t>диспетчеризацией по типу </a:t>
            </a:r>
            <a:r>
              <a:rPr lang="ru-RU" dirty="0"/>
              <a:t>(</a:t>
            </a:r>
            <a:r>
              <a:rPr lang="ru-RU" dirty="0" err="1"/>
              <a:t>dispatching</a:t>
            </a:r>
            <a:r>
              <a:rPr lang="ru-RU" dirty="0"/>
              <a:t> </a:t>
            </a: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type</a:t>
            </a:r>
            <a:r>
              <a:rPr lang="ru-RU" dirty="0"/>
              <a:t>). Это хороший способ </a:t>
            </a:r>
            <a:r>
              <a:rPr lang="ru-RU" dirty="0" smtClean="0"/>
              <a:t>добиться модульности </a:t>
            </a:r>
            <a:r>
              <a:rPr lang="ru-RU" dirty="0"/>
              <a:t>при проектировании системы.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651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Один </a:t>
            </a:r>
            <a:r>
              <a:rPr lang="ru-RU" dirty="0" smtClean="0"/>
              <a:t>заключается в </a:t>
            </a:r>
            <a:r>
              <a:rPr lang="ru-RU" dirty="0"/>
              <a:t>том, что обобщенные процедуры интерфейса </a:t>
            </a:r>
            <a:r>
              <a:rPr lang="ru-RU" dirty="0" smtClean="0"/>
              <a:t>обязаны </a:t>
            </a:r>
            <a:r>
              <a:rPr lang="ru-RU" dirty="0"/>
              <a:t>знать про все имеющиеся способы представления. </a:t>
            </a:r>
            <a:endParaRPr lang="ru-RU" dirty="0" smtClean="0"/>
          </a:p>
          <a:p>
            <a:r>
              <a:rPr lang="ru-RU" dirty="0" smtClean="0"/>
              <a:t>Предположим</a:t>
            </a:r>
            <a:r>
              <a:rPr lang="ru-RU" dirty="0"/>
              <a:t>, </a:t>
            </a:r>
            <a:r>
              <a:rPr lang="ru-RU" dirty="0" smtClean="0"/>
              <a:t>к примеру</a:t>
            </a:r>
            <a:r>
              <a:rPr lang="ru-RU" dirty="0"/>
              <a:t>, что нам хочется ввести в нашу систему комплексных чисел еще одно представление. Нам нужно будет сопоставить этому представлению тип, а затем добавить </a:t>
            </a:r>
            <a:r>
              <a:rPr lang="ru-RU" dirty="0" err="1" smtClean="0"/>
              <a:t>вкаждую</a:t>
            </a:r>
            <a:r>
              <a:rPr lang="ru-RU" dirty="0" smtClean="0"/>
              <a:t> </a:t>
            </a:r>
            <a:r>
              <a:rPr lang="ru-RU" dirty="0"/>
              <a:t>из обобщенных процедур интерфейса по варианту для проверки на этот </a:t>
            </a:r>
            <a:r>
              <a:rPr lang="ru-RU" dirty="0" smtClean="0"/>
              <a:t>новый тип </a:t>
            </a:r>
            <a:r>
              <a:rPr lang="ru-RU" dirty="0"/>
              <a:t>и вызова селектора, соответствующего его представлению.</a:t>
            </a:r>
            <a:br>
              <a:rPr lang="ru-RU" dirty="0"/>
            </a:br>
            <a:r>
              <a:rPr lang="ru-RU" dirty="0"/>
              <a:t>Второй недостаток этого метода диспетчеризации состоит в том, что, хотя </a:t>
            </a:r>
            <a:r>
              <a:rPr lang="ru-RU" dirty="0" smtClean="0"/>
              <a:t>отдельные представления </a:t>
            </a:r>
            <a:r>
              <a:rPr lang="ru-RU" dirty="0"/>
              <a:t>могут проектироваться раздельно, нам нужно гарантировать, что </a:t>
            </a:r>
            <a:r>
              <a:rPr lang="ru-RU" dirty="0" smtClean="0"/>
              <a:t>никакие две </a:t>
            </a:r>
            <a:r>
              <a:rPr lang="ru-RU" dirty="0"/>
              <a:t>процедуры во всей системе не называются одинаково.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4174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каждый раз, когда нам приходится работать с набором обобщенных операций,</a:t>
            </a:r>
            <a:br>
              <a:rPr lang="ru-RU" dirty="0"/>
            </a:br>
            <a:r>
              <a:rPr lang="ru-RU" dirty="0"/>
              <a:t>общих для множества различных типов, мы, в сущности, работаем с двумерной таблицей, где по одной оси расположены возможные операции, а по другой всевозможные типы. Клеткам таблицы соответствуют процедуры, которые реализуют каждую операцию</a:t>
            </a:r>
            <a:br>
              <a:rPr lang="ru-RU" dirty="0"/>
            </a:br>
            <a:r>
              <a:rPr lang="ru-RU" dirty="0"/>
              <a:t>для каждого типа ее аргумента.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2294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ru-RU" dirty="0"/>
              <a:t>Программирование, управляемое данными, — метод проектирования программ, позволяющий им напрямую работать с такого рода таблицей.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63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ax+by</a:t>
            </a: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linear-combination </a:t>
            </a:r>
            <a:r>
              <a:rPr lang="en-US" dirty="0" smtClean="0"/>
              <a:t>(</a:t>
            </a:r>
            <a:r>
              <a:rPr lang="en-US" dirty="0" smtClean="0"/>
              <a:t>a </a:t>
            </a:r>
            <a:r>
              <a:rPr lang="en-US" dirty="0"/>
              <a:t>b x y)</a:t>
            </a:r>
            <a:br>
              <a:rPr lang="en-US" dirty="0"/>
            </a:br>
            <a:r>
              <a:rPr lang="en-US" dirty="0"/>
              <a:t>(+ (* a x) (* b y)))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Если нужно выразить </a:t>
            </a:r>
            <a:r>
              <a:rPr lang="ru-RU" dirty="0"/>
              <a:t>в процедурных терминах идею о том, что можно строить линейные комбинации всюду, где определены сложение и умножение — для </a:t>
            </a:r>
            <a:r>
              <a:rPr lang="ru-RU" dirty="0" smtClean="0"/>
              <a:t>рациональных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комплексных чисел, многочленов и многого другого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linear-combination </a:t>
            </a:r>
            <a:r>
              <a:rPr lang="en-US" dirty="0" smtClean="0"/>
              <a:t>(</a:t>
            </a:r>
            <a:r>
              <a:rPr lang="en-US" dirty="0" smtClean="0"/>
              <a:t>a </a:t>
            </a:r>
            <a:r>
              <a:rPr lang="en-US" dirty="0"/>
              <a:t>b x y)</a:t>
            </a:r>
            <a:br>
              <a:rPr lang="en-US" dirty="0"/>
            </a:br>
            <a:r>
              <a:rPr lang="en-US" dirty="0"/>
              <a:t>(add (</a:t>
            </a:r>
            <a:r>
              <a:rPr lang="en-US" dirty="0" err="1"/>
              <a:t>mul</a:t>
            </a:r>
            <a:r>
              <a:rPr lang="en-US" dirty="0"/>
              <a:t> a x) (</a:t>
            </a:r>
            <a:r>
              <a:rPr lang="en-US" dirty="0" err="1"/>
              <a:t>mul</a:t>
            </a:r>
            <a:r>
              <a:rPr lang="en-US" dirty="0"/>
              <a:t> b y)))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009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этот интерфейс через одну процедуру, которая ищет </a:t>
            </a:r>
            <a:r>
              <a:rPr lang="ru-RU" dirty="0" err="1" smtClean="0"/>
              <a:t>сочетаниеимени</a:t>
            </a:r>
            <a:r>
              <a:rPr lang="ru-RU" dirty="0" smtClean="0"/>
              <a:t> </a:t>
            </a:r>
            <a:r>
              <a:rPr lang="ru-RU" dirty="0"/>
              <a:t>операции и типа аргумента в таблице, чтобы определить, какую процедуру требуется применить, а затем применяет ее к содержимому аргумента.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мы так </a:t>
            </a:r>
            <a:r>
              <a:rPr lang="ru-RU" dirty="0" smtClean="0"/>
              <a:t>сделаем, то</a:t>
            </a:r>
            <a:r>
              <a:rPr lang="ru-RU" dirty="0"/>
              <a:t>, чтобы добавить к системе пакет с новым представлением, нам не потребуется изменять существующие процедуры; понадобится только добавить новые клетки в таблицу.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8281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Передача сообщений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Основная идея программирования, управляемого данными, состоит в том, чтобы работать с обобщенными операциями в программах при помощи явных манипуляций </a:t>
            </a:r>
            <a:r>
              <a:rPr lang="ru-RU" dirty="0" smtClean="0"/>
              <a:t>с таблицами </a:t>
            </a:r>
            <a:r>
              <a:rPr lang="ru-RU" dirty="0"/>
              <a:t>операций и типов,</a:t>
            </a:r>
            <a:r>
              <a:rPr lang="ru-RU" dirty="0" smtClean="0"/>
              <a:t> </a:t>
            </a:r>
            <a:r>
              <a:rPr lang="ru-RU" dirty="0"/>
              <a:t>диспетчеризация по типу организуется</a:t>
            </a:r>
            <a:r>
              <a:rPr lang="ru-RU" dirty="0" smtClean="0"/>
              <a:t> </a:t>
            </a:r>
            <a:r>
              <a:rPr lang="ru-RU" dirty="0"/>
              <a:t>внутри каждой операции, и каждая операция должна сама заботиться о своей диспетчеризации. Это, в сущности, разбивает таблицу операций и типов на строки, и каждая</a:t>
            </a:r>
            <a:br>
              <a:rPr lang="ru-RU" dirty="0"/>
            </a:br>
            <a:r>
              <a:rPr lang="ru-RU" dirty="0"/>
              <a:t>обобщенная операция представляет собой строку таблицы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565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Альтернативой такой стратегии реализации будет разбить таблицу по столбцам и</a:t>
            </a:r>
            <a:br>
              <a:rPr lang="ru-RU" dirty="0"/>
            </a:br>
            <a:r>
              <a:rPr lang="ru-RU" dirty="0"/>
              <a:t>вместо «умных операций», которые </a:t>
            </a:r>
            <a:r>
              <a:rPr lang="ru-RU" dirty="0" err="1"/>
              <a:t>диспетчируют</a:t>
            </a:r>
            <a:r>
              <a:rPr lang="ru-RU" dirty="0"/>
              <a:t> по типам данных, работать с «умными объектами данных», которые </a:t>
            </a:r>
            <a:r>
              <a:rPr lang="ru-RU" dirty="0" err="1"/>
              <a:t>диспетчируют</a:t>
            </a:r>
            <a:r>
              <a:rPr lang="ru-RU" dirty="0"/>
              <a:t> по именам операций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Мы </a:t>
            </a:r>
            <a:r>
              <a:rPr lang="ru-RU" dirty="0"/>
              <a:t>можем </a:t>
            </a:r>
            <a:r>
              <a:rPr lang="ru-RU" dirty="0" smtClean="0"/>
              <a:t>этого добиться</a:t>
            </a:r>
            <a:r>
              <a:rPr lang="ru-RU" dirty="0"/>
              <a:t>, если устроим все так, что объект данных, например комплексное число в декартовом представлении, будет представляться в виде процедуры, которая </a:t>
            </a:r>
            <a:r>
              <a:rPr lang="ru-RU"/>
              <a:t>в </a:t>
            </a:r>
            <a:r>
              <a:rPr lang="ru-RU" smtClean="0"/>
              <a:t>качестве входа </a:t>
            </a:r>
            <a:r>
              <a:rPr lang="ru-RU" dirty="0"/>
              <a:t>воспринимает имя операции и осуществляет соответствующее ей действие</a:t>
            </a:r>
            <a:r>
              <a:rPr lang="ru-RU"/>
              <a:t>.</a:t>
            </a:r>
            <a:r>
              <a:rPr lang="ru-RU" smtClean="0"/>
              <a:t> </a:t>
            </a:r>
          </a:p>
          <a:p>
            <a:r>
              <a:rPr lang="ru-RU" dirty="0" smtClean="0"/>
              <a:t>Такой </a:t>
            </a:r>
            <a:r>
              <a:rPr lang="ru-RU" dirty="0"/>
              <a:t>стиль программирования называется </a:t>
            </a:r>
            <a:r>
              <a:rPr lang="ru-RU" i="1" dirty="0"/>
              <a:t>передача сообщений </a:t>
            </a:r>
            <a:r>
              <a:rPr lang="ru-RU" dirty="0"/>
              <a:t>(</a:t>
            </a:r>
            <a:r>
              <a:rPr lang="ru-RU" dirty="0" err="1"/>
              <a:t>message</a:t>
            </a:r>
            <a:r>
              <a:rPr lang="ru-RU" dirty="0"/>
              <a:t> </a:t>
            </a:r>
            <a:r>
              <a:rPr lang="ru-RU" dirty="0" err="1"/>
              <a:t>passing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>Имя происходит из представления, что объект данных — это сущность, которая получает имя затребованной операции как «сообщение».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132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Перегрузка методов</a:t>
            </a:r>
            <a:r>
              <a:rPr lang="ru-RU" dirty="0"/>
              <a:t> — это приём программирования, который позволяет разработчику в одном классе для </a:t>
            </a:r>
            <a:r>
              <a:rPr lang="ru-RU" b="1" dirty="0"/>
              <a:t>методов</a:t>
            </a:r>
            <a:r>
              <a:rPr lang="ru-RU" dirty="0"/>
              <a:t> с разными параметрами использовать одно и то же имя. В этом случае мы говорим, что </a:t>
            </a:r>
            <a:r>
              <a:rPr lang="ru-RU" b="1" dirty="0"/>
              <a:t>метод</a:t>
            </a:r>
            <a:r>
              <a:rPr lang="ru-RU" dirty="0"/>
              <a:t> перегружен.</a:t>
            </a:r>
          </a:p>
        </p:txBody>
      </p:sp>
    </p:spTree>
    <p:extLst>
      <p:ext uri="{BB962C8B-B14F-4D97-AF65-F5344CB8AC3E}">
        <p14:creationId xmlns:p14="http://schemas.microsoft.com/office/powerpoint/2010/main" val="100619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61" t="21857" r="49952" b="32777"/>
          <a:stretch/>
        </p:blipFill>
        <p:spPr bwMode="auto">
          <a:xfrm>
            <a:off x="539552" y="578903"/>
            <a:ext cx="7427761" cy="562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74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Пример: арифметические операции над рациональными числами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80520"/>
          </a:xfrm>
        </p:spPr>
        <p:txBody>
          <a:bodyPr>
            <a:normAutofit/>
          </a:bodyPr>
          <a:lstStyle/>
          <a:p>
            <a:r>
              <a:rPr lang="ru-RU" dirty="0"/>
              <a:t>Для начала предположим, что у нас уже есть способ построить рациональное число</a:t>
            </a:r>
            <a:r>
              <a:rPr lang="ru-RU" dirty="0" smtClean="0"/>
              <a:t> </a:t>
            </a:r>
            <a:r>
              <a:rPr lang="ru-RU" dirty="0"/>
              <a:t>Кроме того, мы предполагаем, что имея </a:t>
            </a:r>
            <a:r>
              <a:rPr lang="ru-RU" dirty="0" smtClean="0"/>
              <a:t>рациональное число</a:t>
            </a:r>
            <a:r>
              <a:rPr lang="ru-RU" dirty="0"/>
              <a:t>, мы можем получить его числитель и знаменатель.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00" y="4365104"/>
            <a:ext cx="9019015" cy="224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31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Рациональные числа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14463"/>
            <a:ext cx="868680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98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59375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add-rat </a:t>
            </a:r>
            <a:r>
              <a:rPr lang="en-US" dirty="0" smtClean="0"/>
              <a:t>(</a:t>
            </a:r>
            <a:r>
              <a:rPr lang="en-US" dirty="0" smtClean="0"/>
              <a:t>x </a:t>
            </a:r>
            <a:r>
              <a:rPr lang="en-US" dirty="0"/>
              <a:t>y)</a:t>
            </a:r>
            <a:br>
              <a:rPr lang="en-US" dirty="0"/>
            </a:br>
            <a:r>
              <a:rPr lang="en-US" dirty="0"/>
              <a:t>(make-rat (+ (* (</a:t>
            </a:r>
            <a:r>
              <a:rPr lang="en-US" dirty="0" err="1"/>
              <a:t>numer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y))</a:t>
            </a:r>
            <a:br>
              <a:rPr lang="en-US" dirty="0"/>
            </a:br>
            <a:r>
              <a:rPr lang="en-US" dirty="0"/>
              <a:t>(* (</a:t>
            </a:r>
            <a:r>
              <a:rPr lang="en-US" dirty="0" err="1"/>
              <a:t>numer</a:t>
            </a:r>
            <a:r>
              <a:rPr lang="en-US" dirty="0"/>
              <a:t> y) (</a:t>
            </a:r>
            <a:r>
              <a:rPr lang="en-US" dirty="0" err="1"/>
              <a:t>denom</a:t>
            </a:r>
            <a:r>
              <a:rPr lang="en-US" dirty="0"/>
              <a:t> x</a:t>
            </a:r>
            <a:r>
              <a:rPr lang="en-US" dirty="0" smtClean="0"/>
              <a:t>))) (* </a:t>
            </a:r>
            <a:r>
              <a:rPr lang="en-US" dirty="0"/>
              <a:t>(</a:t>
            </a:r>
            <a:r>
              <a:rPr lang="en-US" dirty="0" err="1"/>
              <a:t>denom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</a:t>
            </a:r>
            <a:r>
              <a:rPr lang="en-US" dirty="0" smtClean="0"/>
              <a:t>))))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sub-rat </a:t>
            </a:r>
            <a:r>
              <a:rPr lang="en-US" dirty="0" smtClean="0"/>
              <a:t>(</a:t>
            </a:r>
            <a:r>
              <a:rPr lang="en-US" dirty="0" smtClean="0"/>
              <a:t>x </a:t>
            </a:r>
            <a:r>
              <a:rPr lang="en-US" dirty="0"/>
              <a:t>y)</a:t>
            </a:r>
            <a:br>
              <a:rPr lang="en-US" dirty="0"/>
            </a:br>
            <a:r>
              <a:rPr lang="en-US" dirty="0"/>
              <a:t>(make-rat (- (* (</a:t>
            </a:r>
            <a:r>
              <a:rPr lang="en-US" dirty="0" err="1"/>
              <a:t>numer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y))</a:t>
            </a:r>
            <a:br>
              <a:rPr lang="en-US" dirty="0"/>
            </a:br>
            <a:r>
              <a:rPr lang="en-US" dirty="0"/>
              <a:t>(* (</a:t>
            </a:r>
            <a:r>
              <a:rPr lang="en-US" dirty="0" err="1"/>
              <a:t>numer</a:t>
            </a:r>
            <a:r>
              <a:rPr lang="en-US" dirty="0"/>
              <a:t> y) (</a:t>
            </a:r>
            <a:r>
              <a:rPr lang="en-US" dirty="0" err="1"/>
              <a:t>denom</a:t>
            </a:r>
            <a:r>
              <a:rPr lang="en-US" dirty="0"/>
              <a:t> x</a:t>
            </a:r>
            <a:r>
              <a:rPr lang="en-US" dirty="0" smtClean="0"/>
              <a:t>))) (* </a:t>
            </a:r>
            <a:r>
              <a:rPr lang="en-US" dirty="0"/>
              <a:t>(</a:t>
            </a:r>
            <a:r>
              <a:rPr lang="en-US" dirty="0" err="1"/>
              <a:t>denom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</a:t>
            </a:r>
            <a:r>
              <a:rPr lang="en-US" dirty="0" smtClean="0"/>
              <a:t>))))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-rat </a:t>
            </a:r>
            <a:r>
              <a:rPr lang="en-US" dirty="0" smtClean="0"/>
              <a:t>(</a:t>
            </a:r>
            <a:r>
              <a:rPr lang="en-US" dirty="0" smtClean="0"/>
              <a:t>x </a:t>
            </a:r>
            <a:r>
              <a:rPr lang="en-US" dirty="0"/>
              <a:t>y)</a:t>
            </a:r>
            <a:br>
              <a:rPr lang="en-US" dirty="0"/>
            </a:br>
            <a:r>
              <a:rPr lang="en-US" dirty="0"/>
              <a:t>(make-rat (* (</a:t>
            </a:r>
            <a:r>
              <a:rPr lang="en-US" dirty="0" err="1"/>
              <a:t>numer</a:t>
            </a:r>
            <a:r>
              <a:rPr lang="en-US" dirty="0"/>
              <a:t> x) (</a:t>
            </a:r>
            <a:r>
              <a:rPr lang="en-US" dirty="0" err="1"/>
              <a:t>numer</a:t>
            </a:r>
            <a:r>
              <a:rPr lang="en-US" dirty="0"/>
              <a:t> y</a:t>
            </a:r>
            <a:r>
              <a:rPr lang="en-US" dirty="0" smtClean="0"/>
              <a:t>)) (* </a:t>
            </a:r>
            <a:r>
              <a:rPr lang="en-US" dirty="0"/>
              <a:t>(</a:t>
            </a:r>
            <a:r>
              <a:rPr lang="en-US" dirty="0" err="1"/>
              <a:t>denom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</a:t>
            </a:r>
            <a:r>
              <a:rPr lang="en-US" dirty="0" smtClean="0"/>
              <a:t>))))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en-US" dirty="0" err="1" smtClean="0"/>
              <a:t>defun</a:t>
            </a:r>
            <a:r>
              <a:rPr lang="en-US" dirty="0" smtClean="0"/>
              <a:t> div-rat </a:t>
            </a:r>
            <a:r>
              <a:rPr lang="en-US" dirty="0" smtClean="0"/>
              <a:t>(</a:t>
            </a:r>
            <a:r>
              <a:rPr lang="en-US" dirty="0" smtClean="0"/>
              <a:t>x </a:t>
            </a:r>
            <a:r>
              <a:rPr lang="en-US" dirty="0"/>
              <a:t>y)</a:t>
            </a:r>
            <a:br>
              <a:rPr lang="en-US" dirty="0"/>
            </a:br>
            <a:r>
              <a:rPr lang="en-US" dirty="0"/>
              <a:t>(make-rat (* (</a:t>
            </a:r>
            <a:r>
              <a:rPr lang="en-US" dirty="0" err="1"/>
              <a:t>numer</a:t>
            </a:r>
            <a:r>
              <a:rPr lang="en-US" dirty="0"/>
              <a:t> x) (</a:t>
            </a:r>
            <a:r>
              <a:rPr lang="en-US" dirty="0" err="1"/>
              <a:t>denom</a:t>
            </a:r>
            <a:r>
              <a:rPr lang="en-US" dirty="0"/>
              <a:t> y</a:t>
            </a:r>
            <a:r>
              <a:rPr lang="en-US" dirty="0" smtClean="0"/>
              <a:t>)) (* </a:t>
            </a:r>
            <a:r>
              <a:rPr lang="en-US" dirty="0"/>
              <a:t>(</a:t>
            </a:r>
            <a:r>
              <a:rPr lang="en-US" dirty="0" err="1"/>
              <a:t>denom</a:t>
            </a:r>
            <a:r>
              <a:rPr lang="en-US" dirty="0"/>
              <a:t> x) (</a:t>
            </a:r>
            <a:r>
              <a:rPr lang="en-US" dirty="0" err="1"/>
              <a:t>numer</a:t>
            </a:r>
            <a:r>
              <a:rPr lang="en-US" dirty="0"/>
              <a:t> y))))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930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1645</Words>
  <Application>Microsoft Office PowerPoint</Application>
  <PresentationFormat>Экран (4:3)</PresentationFormat>
  <Paragraphs>107</Paragraphs>
  <Slides>42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ПОСТРОЕНИЕ АБСТРАКЦИЙ С ПОМОЩЬЮ ДАННЫХ  </vt:lpstr>
      <vt:lpstr>Презентация PowerPoint</vt:lpstr>
      <vt:lpstr>ax+by  </vt:lpstr>
      <vt:lpstr>Презентация PowerPoint</vt:lpstr>
      <vt:lpstr>Презентация PowerPoint</vt:lpstr>
      <vt:lpstr>Пример: арифметические операции над рациональными числами  </vt:lpstr>
      <vt:lpstr>Рациональные числа</vt:lpstr>
      <vt:lpstr>Презентация PowerPoint</vt:lpstr>
      <vt:lpstr>Представление рациональных чисел  </vt:lpstr>
      <vt:lpstr>Барьеры абстракции  </vt:lpstr>
      <vt:lpstr>Презентация PowerPoint</vt:lpstr>
      <vt:lpstr>Презентация PowerPoint</vt:lpstr>
      <vt:lpstr>Презентация PowerPoint</vt:lpstr>
      <vt:lpstr>что в точности означает слово данные (data)?  </vt:lpstr>
      <vt:lpstr>Последовательности как стандартные интерфейсы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Вложенные отображения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подход уровневого проектирования  </vt:lpstr>
      <vt:lpstr>Презентация PowerPoint</vt:lpstr>
      <vt:lpstr>Презентация PowerPoint</vt:lpstr>
      <vt:lpstr>Множественные представления для абстрактных данных 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Программирование, управляемое данными, и аддитивность 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Передача сообщений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12</cp:revision>
  <dcterms:created xsi:type="dcterms:W3CDTF">2022-12-05T12:52:52Z</dcterms:created>
  <dcterms:modified xsi:type="dcterms:W3CDTF">2022-12-05T15:01:01Z</dcterms:modified>
</cp:coreProperties>
</file>