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2" r:id="rId2"/>
    <p:sldId id="293" r:id="rId3"/>
    <p:sldId id="256" r:id="rId4"/>
    <p:sldId id="291" r:id="rId5"/>
    <p:sldId id="290" r:id="rId6"/>
    <p:sldId id="289" r:id="rId7"/>
    <p:sldId id="259" r:id="rId8"/>
    <p:sldId id="257" r:id="rId9"/>
    <p:sldId id="300" r:id="rId10"/>
    <p:sldId id="302" r:id="rId11"/>
    <p:sldId id="294" r:id="rId12"/>
    <p:sldId id="295" r:id="rId13"/>
    <p:sldId id="304" r:id="rId14"/>
    <p:sldId id="306" r:id="rId15"/>
    <p:sldId id="301" r:id="rId16"/>
    <p:sldId id="296" r:id="rId17"/>
    <p:sldId id="303" r:id="rId18"/>
    <p:sldId id="297" r:id="rId19"/>
    <p:sldId id="298" r:id="rId20"/>
    <p:sldId id="283" r:id="rId21"/>
    <p:sldId id="286" r:id="rId22"/>
    <p:sldId id="287" r:id="rId23"/>
    <p:sldId id="288" r:id="rId24"/>
    <p:sldId id="281" r:id="rId25"/>
    <p:sldId id="282" r:id="rId26"/>
    <p:sldId id="30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BC7CA-E6EB-4287-B667-B21B0A4E718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6046-3D4A-4C3C-8B57-85A72C61B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27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D59BE1-67BB-4DEC-91DA-5C348842FD3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9279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C2700B-3900-4328-A5CA-A5C77C60F9C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07483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113689-488E-4685-9494-8FF740FFEE3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6442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4A3CB-0144-4D07-BD84-D9031621AAB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73313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C25842-1EC0-4270-BEDE-9094A6205F0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6585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4FD535-4E38-403C-8EF9-6149B684DE3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94472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B78E88-0BE0-43E8-ABF7-B39FFB61825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5403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DF4E22-1F01-47DC-8D87-DBCAAC2FE75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31150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37993-2356-4C8B-A978-519283DD61B3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4253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19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6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266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82715-9861-4C6F-9DE6-5DAE5A2A8B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8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81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4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8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2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6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0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5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2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A50DC-4CE6-4926-B341-3E6EE0A3771A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5D09-5E38-4F64-90DE-8FAFCBB4C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35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birint.ru/authors/9201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birint.ru/genres/2382/" TargetMode="External"/><Relationship Id="rId5" Type="http://schemas.openxmlformats.org/officeDocument/2006/relationships/hyperlink" Target="https://www.labirint.ru/pubhouse/1878/" TargetMode="External"/><Relationship Id="rId4" Type="http://schemas.openxmlformats.org/officeDocument/2006/relationships/hyperlink" Target="https://www.labirint.ru/authors/164942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9496" y="0"/>
            <a:ext cx="8911687" cy="6241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делового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624119"/>
            <a:ext cx="11596914" cy="61250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Познакомьтесь с текстом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делового </a:t>
            </a:r>
            <a:r>
              <a:rPr lang="ru-RU" dirty="0"/>
              <a:t>письма, созданного в США </a:t>
            </a:r>
            <a:r>
              <a:rPr lang="ru-RU" dirty="0" smtClean="0"/>
              <a:t> Выделите </a:t>
            </a:r>
            <a:r>
              <a:rPr lang="ru-RU" dirty="0"/>
              <a:t>в тексте письма особенности, нетипичные для российской деловой переписки</a:t>
            </a:r>
            <a:r>
              <a:rPr lang="ru-RU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i="1" dirty="0" smtClean="0"/>
              <a:t> </a:t>
            </a:r>
            <a:r>
              <a:rPr lang="ru-RU" b="1" i="1" dirty="0"/>
              <a:t>Уважаемый мистер Браун, </a:t>
            </a:r>
            <a:endParaRPr lang="ru-RU" b="1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  год </a:t>
            </a:r>
            <a:r>
              <a:rPr lang="ru-RU" b="1" i="1" dirty="0"/>
              <a:t>назад Вы приобрели велосипед для Вашего сына Джона ко дню его рождения 13.04.2012. Так как день его рождения вновь приближается, Вы, может быть, вновь захотите удивить его новой покупкой, сделанной в нашем магазине</a:t>
            </a:r>
            <a:r>
              <a:rPr lang="ru-RU" b="1" i="1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 Кстати</a:t>
            </a:r>
            <a:r>
              <a:rPr lang="ru-RU" b="1" i="1" dirty="0"/>
              <a:t>, мы предлагаем Вам скидку. И, конечно, были бы счастливы хранить приобретенный для Вашего сына подарок у нас, чтобы покупка оставалась тайной до этого особенного дня. </a:t>
            </a:r>
            <a:endParaRPr lang="ru-RU" b="1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Подумайте </a:t>
            </a:r>
            <a:r>
              <a:rPr lang="ru-RU" b="1" i="1" dirty="0"/>
              <a:t>над нашим предложением. Если Вы сочтете, что Джон был бы рад подарку, купленному в нашем магазине, заходите к нам в удобное для Вас время, и мы продемонстрируем Вам свой ассортимент. </a:t>
            </a:r>
            <a:endParaRPr lang="ru-RU" b="1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У </a:t>
            </a:r>
            <a:r>
              <a:rPr lang="ru-RU" b="1" i="1" dirty="0"/>
              <a:t>нас Вы всегда найдете богатый выбор всевозможных товаров. Загляните. Я буду счастлив предложить Вам новые товары, которые могли бы заинтересовать Вашего сына. </a:t>
            </a:r>
            <a:r>
              <a:rPr lang="ru-RU" b="1" i="1" dirty="0" smtClean="0"/>
              <a:t> </a:t>
            </a:r>
            <a:r>
              <a:rPr lang="ru-RU" b="1" i="1" dirty="0"/>
              <a:t>В ожидании ответа. </a:t>
            </a:r>
            <a:endParaRPr lang="ru-RU" b="1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 С </a:t>
            </a:r>
            <a:r>
              <a:rPr lang="ru-RU" b="1" i="1" dirty="0"/>
              <a:t>уважением</a:t>
            </a:r>
            <a:r>
              <a:rPr lang="ru-RU" b="1" i="1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 Алекс </a:t>
            </a:r>
            <a:r>
              <a:rPr lang="ru-RU" b="1" i="1" dirty="0" err="1"/>
              <a:t>Старк</a:t>
            </a:r>
            <a:r>
              <a:rPr lang="ru-RU" b="1" i="1" dirty="0" smtClean="0"/>
              <a:t>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     </a:t>
            </a:r>
            <a:r>
              <a:rPr lang="ru-RU" b="1" i="1" dirty="0"/>
              <a:t>старший продавец</a:t>
            </a:r>
            <a:r>
              <a:rPr lang="ru-RU" b="1" i="1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b="1" i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smtClean="0"/>
              <a:t> </a:t>
            </a:r>
            <a:r>
              <a:rPr lang="ru-RU" b="1" i="1" dirty="0"/>
              <a:t>P. S. Для постоянных покупателей специальная (15 %) скидка действует в течение последующих 30 дней.</a:t>
            </a:r>
          </a:p>
        </p:txBody>
      </p:sp>
    </p:spTree>
    <p:extLst>
      <p:ext uri="{BB962C8B-B14F-4D97-AF65-F5344CB8AC3E}">
        <p14:creationId xmlns:p14="http://schemas.microsoft.com/office/powerpoint/2010/main" val="5242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90953"/>
            <a:ext cx="10515600" cy="563789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000" b="1" dirty="0"/>
              <a:t/>
            </a:r>
            <a:br>
              <a:rPr lang="ru-RU" altLang="ru-RU" sz="4000" b="1" dirty="0"/>
            </a:br>
            <a:r>
              <a:rPr lang="ru-RU" altLang="ru-RU" sz="4000" b="1" dirty="0" smtClean="0"/>
              <a:t>Стратегия </a:t>
            </a:r>
            <a:r>
              <a:rPr lang="ru-RU" altLang="ru-RU" sz="4000" b="1" dirty="0"/>
              <a:t>на все </a:t>
            </a:r>
            <a:r>
              <a:rPr lang="ru-RU" altLang="ru-RU" sz="4000" b="1" dirty="0" smtClean="0"/>
              <a:t>времена = </a:t>
            </a:r>
            <a:r>
              <a:rPr lang="ru-RU" altLang="ru-RU" sz="4000" dirty="0" smtClean="0">
                <a:solidFill>
                  <a:srgbClr val="FF0000"/>
                </a:solidFill>
              </a:rPr>
              <a:t>принципы Суворова</a:t>
            </a:r>
            <a:br>
              <a:rPr lang="ru-RU" altLang="ru-RU" sz="4000" dirty="0" smtClean="0">
                <a:solidFill>
                  <a:srgbClr val="FF0000"/>
                </a:solidFill>
              </a:rPr>
            </a:br>
            <a:r>
              <a:rPr lang="ru-RU" altLang="ru-RU" sz="4000" dirty="0"/>
              <a:t/>
            </a:r>
            <a:br>
              <a:rPr lang="ru-RU" altLang="ru-RU" sz="4000" dirty="0"/>
            </a:br>
            <a:endParaRPr lang="ru-RU" altLang="ru-RU" sz="4000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754741"/>
            <a:ext cx="11640457" cy="5820229"/>
          </a:xfrm>
        </p:spPr>
        <p:txBody>
          <a:bodyPr>
            <a:normAutofit fontScale="77500" lnSpcReduction="20000"/>
          </a:bodyPr>
          <a:lstStyle/>
          <a:p>
            <a:pPr marL="533400" indent="-533400">
              <a:buFontTx/>
              <a:buAutoNum type="arabicPeriod"/>
            </a:pPr>
            <a:r>
              <a:rPr lang="ru-RU" altLang="ru-RU" dirty="0">
                <a:solidFill>
                  <a:srgbClr val="FF0000"/>
                </a:solidFill>
              </a:rPr>
              <a:t>«Никаких исключительно демонстративных действий не предпринимать».</a:t>
            </a:r>
            <a:r>
              <a:rPr lang="ru-RU" altLang="ru-RU" dirty="0"/>
              <a:t> </a:t>
            </a:r>
          </a:p>
          <a:p>
            <a:pPr marL="533400" indent="-533400">
              <a:buNone/>
            </a:pPr>
            <a:r>
              <a:rPr lang="ru-RU" altLang="ru-RU" dirty="0"/>
              <a:t>Любое действие – часть общего плана, имеющее цель.</a:t>
            </a:r>
          </a:p>
          <a:p>
            <a:pPr marL="533400" indent="-533400"/>
            <a:r>
              <a:rPr lang="ru-RU" altLang="ru-RU" dirty="0"/>
              <a:t>Сравни: открытие филиала ради «галочки»</a:t>
            </a:r>
          </a:p>
          <a:p>
            <a:pPr marL="533400" indent="-533400"/>
            <a:r>
              <a:rPr lang="ru-RU" altLang="ru-RU" dirty="0"/>
              <a:t>Одноразовая рекламная акция</a:t>
            </a:r>
          </a:p>
          <a:p>
            <a:pPr marL="533400" indent="-533400"/>
            <a:r>
              <a:rPr lang="ru-RU" altLang="ru-RU" dirty="0"/>
              <a:t>Не давать пустых обещаний персоналу</a:t>
            </a:r>
          </a:p>
          <a:p>
            <a:pPr marL="533400" indent="-533400"/>
            <a:r>
              <a:rPr lang="ru-RU" altLang="ru-RU" dirty="0"/>
              <a:t>Подкрепи демонстрацию адекватными мерами поддержки</a:t>
            </a:r>
            <a:r>
              <a:rPr lang="ru-RU" altLang="ru-RU" dirty="0" smtClean="0"/>
              <a:t>.</a:t>
            </a:r>
          </a:p>
          <a:p>
            <a:pPr>
              <a:buNone/>
            </a:pPr>
            <a:r>
              <a:rPr lang="ru-RU" altLang="ru-RU" dirty="0" smtClean="0"/>
              <a:t>2. </a:t>
            </a:r>
            <a:r>
              <a:rPr lang="ru-RU" altLang="ru-RU" dirty="0" smtClean="0">
                <a:solidFill>
                  <a:srgbClr val="FF0000"/>
                </a:solidFill>
              </a:rPr>
              <a:t>«Действовать всегда, сосредоточиваясь в быстром движении на главные силы врага, но и разбивая по пути отряды его, грозящие флангам и тылу»</a:t>
            </a:r>
            <a:r>
              <a:rPr lang="ru-RU" altLang="ru-RU" dirty="0" smtClean="0"/>
              <a:t> </a:t>
            </a:r>
          </a:p>
          <a:p>
            <a:pPr>
              <a:buNone/>
            </a:pPr>
            <a:r>
              <a:rPr lang="ru-RU" altLang="ru-RU" dirty="0" smtClean="0"/>
              <a:t> Джек Уэлч </a:t>
            </a:r>
            <a:r>
              <a:rPr lang="en-US" altLang="ru-RU" dirty="0" smtClean="0"/>
              <a:t> General </a:t>
            </a:r>
            <a:r>
              <a:rPr lang="en-US" altLang="ru-RU" dirty="0" err="1" smtClean="0"/>
              <a:t>Elektric</a:t>
            </a:r>
            <a:r>
              <a:rPr lang="en-US" altLang="ru-RU" dirty="0" smtClean="0"/>
              <a:t>  </a:t>
            </a:r>
            <a:r>
              <a:rPr lang="ru-RU" altLang="ru-RU" dirty="0" smtClean="0"/>
              <a:t>ликвидировал все подразделения, не приносящие прибыль = сохранил и развил компанию. Самое сложное выделить приоритетное направление, не забывая о мелочах, но не погружаясь в них.</a:t>
            </a:r>
          </a:p>
          <a:p>
            <a:pPr>
              <a:buNone/>
            </a:pPr>
            <a:r>
              <a:rPr lang="ru-RU" altLang="ru-RU" dirty="0" smtClean="0">
                <a:solidFill>
                  <a:srgbClr val="FF0000"/>
                </a:solidFill>
              </a:rPr>
              <a:t>3. «Никаких обособленных коммуникационных операций для обеспечения тыла не производить».</a:t>
            </a:r>
          </a:p>
          <a:p>
            <a:r>
              <a:rPr lang="ru-RU" altLang="ru-RU" sz="3200" dirty="0" smtClean="0"/>
              <a:t>Деятельность вспомогательных служб направлена на то, чтобы бесперебойно работало производство.</a:t>
            </a:r>
          </a:p>
          <a:p>
            <a:r>
              <a:rPr lang="ru-RU" altLang="ru-RU" dirty="0" smtClean="0"/>
              <a:t>Малая близкая коммуникация – проворная стратегия: фронт везде. </a:t>
            </a:r>
          </a:p>
          <a:p>
            <a:r>
              <a:rPr lang="ru-RU" altLang="ru-RU" dirty="0" smtClean="0"/>
              <a:t>Колоссальная, длинная, долгая коммуникация – долгохвостая стратегия неповоротлива </a:t>
            </a:r>
          </a:p>
          <a:p>
            <a:pPr marL="533400" indent="-533400"/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671264" y="1125248"/>
            <a:ext cx="17919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FF0000"/>
                </a:solidFill>
              </a:rPr>
              <a:t>«Наука побеждать»</a:t>
            </a:r>
            <a:r>
              <a:rPr lang="ru-RU" altLang="ru-RU" dirty="0"/>
              <a:t> - образец эффективных </a:t>
            </a:r>
            <a:r>
              <a:rPr lang="ru-RU" altLang="ru-RU" dirty="0" smtClean="0"/>
              <a:t>коммуникаций</a:t>
            </a:r>
          </a:p>
          <a:p>
            <a:endParaRPr lang="ru-RU" dirty="0"/>
          </a:p>
        </p:txBody>
      </p:sp>
      <p:pic>
        <p:nvPicPr>
          <p:cNvPr id="5" name="Picture 5" descr="1219777169_kula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213" y="754740"/>
            <a:ext cx="1728787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97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29" y="203196"/>
            <a:ext cx="11069183" cy="128089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Разные подходы к понятию в зависимости от интенции коммуникатора: </a:t>
            </a:r>
            <a:r>
              <a:rPr lang="ru-RU" sz="2800" b="1" dirty="0" smtClean="0">
                <a:solidFill>
                  <a:srgbClr val="0070C0"/>
                </a:solidFill>
              </a:rPr>
              <a:t>когнитивные, психологический и прагматический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30" y="1335315"/>
            <a:ext cx="11538856" cy="5413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Общая цель Г. в рамках конкретного акта коммуникации определяет коммуникативное поведение адресанта  и реализуется посредством приемов: тактик, ходов.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Коммуникативная стратегия   =  или    ≠    речевая стратегия.</a:t>
            </a:r>
          </a:p>
          <a:p>
            <a:pPr marL="0" indent="0" algn="ctr">
              <a:buNone/>
            </a:pPr>
            <a:r>
              <a:rPr lang="ru-RU" sz="2400" dirty="0" smtClean="0"/>
              <a:t>ПРИМЕР: </a:t>
            </a:r>
          </a:p>
          <a:p>
            <a:pPr marL="0" indent="0">
              <a:buNone/>
            </a:pPr>
            <a:r>
              <a:rPr lang="ru-RU" sz="2400" b="1" dirty="0" smtClean="0"/>
              <a:t>Оценочная </a:t>
            </a:r>
            <a:r>
              <a:rPr lang="ru-RU" sz="2400" b="1" dirty="0"/>
              <a:t>коммуникативная </a:t>
            </a:r>
            <a:r>
              <a:rPr lang="ru-RU" sz="2400" b="1" dirty="0" smtClean="0"/>
              <a:t>стратегия</a:t>
            </a:r>
            <a:r>
              <a:rPr lang="ru-RU" sz="2400" dirty="0" smtClean="0"/>
              <a:t>: </a:t>
            </a:r>
            <a:r>
              <a:rPr lang="ru-RU" sz="2400" b="1" dirty="0" smtClean="0"/>
              <a:t>   </a:t>
            </a:r>
            <a:r>
              <a:rPr lang="ru-RU" sz="2400" dirty="0" smtClean="0"/>
              <a:t>положительно или  отрицательно  оценить  собеседника. </a:t>
            </a:r>
          </a:p>
          <a:p>
            <a:pPr marL="0" indent="0">
              <a:buNone/>
            </a:pPr>
            <a:r>
              <a:rPr lang="ru-RU" sz="2400" b="1" dirty="0" smtClean="0"/>
              <a:t>Тактика комплимента, похвалы:   </a:t>
            </a:r>
            <a:r>
              <a:rPr lang="ru-RU" sz="2400" dirty="0" smtClean="0"/>
              <a:t>  </a:t>
            </a:r>
          </a:p>
          <a:p>
            <a:pPr marL="0" indent="0">
              <a:buNone/>
            </a:pPr>
            <a:r>
              <a:rPr lang="ru-RU" sz="2400" b="1" dirty="0" smtClean="0"/>
              <a:t>Языковой ход</a:t>
            </a:r>
            <a:r>
              <a:rPr lang="ru-RU" sz="2400" dirty="0" smtClean="0"/>
              <a:t>:   словообразовательный (</a:t>
            </a:r>
            <a:r>
              <a:rPr lang="ru-RU" sz="2400" dirty="0" err="1" smtClean="0"/>
              <a:t>ПРЕмилый</a:t>
            </a:r>
            <a:r>
              <a:rPr lang="ru-RU" sz="2400" dirty="0" smtClean="0"/>
              <a:t>, миленький), </a:t>
            </a:r>
            <a:r>
              <a:rPr lang="ru-RU" sz="2400" dirty="0"/>
              <a:t>лексико-грамматическом </a:t>
            </a:r>
            <a:r>
              <a:rPr lang="ru-RU" sz="2400" dirty="0" smtClean="0"/>
              <a:t>(</a:t>
            </a:r>
            <a:r>
              <a:rPr lang="ru-RU" sz="2400" dirty="0"/>
              <a:t>фразовые </a:t>
            </a:r>
            <a:r>
              <a:rPr lang="ru-RU" sz="2400" dirty="0" smtClean="0"/>
              <a:t>глаголы: </a:t>
            </a:r>
            <a:r>
              <a:rPr lang="ru-RU" sz="2400" dirty="0" err="1" smtClean="0"/>
              <a:t>англ</a:t>
            </a:r>
            <a:r>
              <a:rPr lang="ru-RU" sz="2400" dirty="0" smtClean="0"/>
              <a:t> </a:t>
            </a:r>
            <a:r>
              <a:rPr lang="en-US" sz="2400" dirty="0" smtClean="0"/>
              <a:t>stand up</a:t>
            </a:r>
            <a:r>
              <a:rPr lang="ru-RU" sz="2400" dirty="0" smtClean="0"/>
              <a:t>, сильнейший,  самая умная, превосходно выглядишь - </a:t>
            </a:r>
            <a:r>
              <a:rPr lang="ru-RU" sz="2400" dirty="0" err="1" smtClean="0"/>
              <a:t>интенсификаторы</a:t>
            </a:r>
            <a:r>
              <a:rPr lang="ru-RU" sz="2400" dirty="0" smtClean="0"/>
              <a:t> </a:t>
            </a:r>
            <a:r>
              <a:rPr lang="ru-RU" sz="2400" dirty="0"/>
              <a:t>прилагательных и наречий, </a:t>
            </a:r>
            <a:r>
              <a:rPr lang="ru-RU" sz="2400" dirty="0" smtClean="0"/>
              <a:t>  синтаксическом ( повторы </a:t>
            </a:r>
            <a:r>
              <a:rPr lang="ru-RU" sz="2400" dirty="0"/>
              <a:t>оценочной </a:t>
            </a:r>
            <a:r>
              <a:rPr lang="ru-RU" sz="2400" dirty="0" smtClean="0"/>
              <a:t>лексики: замечательно! превосходно!, </a:t>
            </a:r>
            <a:r>
              <a:rPr lang="ru-RU" sz="2400" dirty="0"/>
              <a:t>восклицания с </a:t>
            </a:r>
            <a:r>
              <a:rPr lang="ru-RU" sz="2400" dirty="0" smtClean="0"/>
              <a:t>имплицитным=скрытым </a:t>
            </a:r>
            <a:r>
              <a:rPr lang="ru-RU" sz="2400" dirty="0"/>
              <a:t>оценочным значением).</a:t>
            </a: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139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Коммуникативная стратегия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2857" y="1306286"/>
            <a:ext cx="6496676" cy="458651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Конфронтационная</a:t>
            </a:r>
          </a:p>
          <a:p>
            <a:pPr marL="0" indent="0">
              <a:buNone/>
            </a:pPr>
            <a:r>
              <a:rPr lang="ru-RU" dirty="0" smtClean="0"/>
              <a:t>Создание конфликтной ситуации, только свои интересы:</a:t>
            </a:r>
          </a:p>
          <a:p>
            <a:pPr marL="0" indent="0">
              <a:buNone/>
            </a:pPr>
            <a:r>
              <a:rPr lang="ru-RU" dirty="0" smtClean="0"/>
              <a:t>Стратегии </a:t>
            </a:r>
            <a:r>
              <a:rPr lang="ru-RU" b="1" i="1" dirty="0" smtClean="0"/>
              <a:t>дискредитации</a:t>
            </a:r>
          </a:p>
          <a:p>
            <a:pPr marL="0" indent="0">
              <a:buNone/>
            </a:pPr>
            <a:r>
              <a:rPr lang="ru-RU" b="1" i="1" dirty="0" smtClean="0"/>
              <a:t>          издевки, оскорбления, провокации</a:t>
            </a:r>
          </a:p>
          <a:p>
            <a:pPr marL="0" indent="0">
              <a:buNone/>
            </a:pPr>
            <a:r>
              <a:rPr lang="ru-RU" b="1" i="1" dirty="0" smtClean="0"/>
              <a:t>                    угрозы</a:t>
            </a:r>
          </a:p>
          <a:p>
            <a:pPr marL="0" indent="0">
              <a:buNone/>
            </a:pPr>
            <a:r>
              <a:rPr lang="ru-RU" dirty="0" smtClean="0"/>
              <a:t>Наличие агрессии =демонстрация негатива как ответ</a:t>
            </a:r>
          </a:p>
          <a:p>
            <a:pPr marL="0" indent="0">
              <a:buNone/>
            </a:pPr>
            <a:r>
              <a:rPr lang="ru-RU" dirty="0" smtClean="0"/>
              <a:t>Манипулирование = управление поведением, навязывание </a:t>
            </a:r>
            <a:r>
              <a:rPr lang="ru-RU" dirty="0" err="1" smtClean="0"/>
              <a:t>т.зр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Г. сознательно идет на конфликт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6" y="1084830"/>
            <a:ext cx="4812567" cy="541382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</a:rPr>
              <a:t>Неконфронтационная</a:t>
            </a:r>
            <a:r>
              <a:rPr lang="ru-RU" sz="2800" b="1" dirty="0" smtClean="0">
                <a:solidFill>
                  <a:srgbClr val="0070C0"/>
                </a:solidFill>
              </a:rPr>
              <a:t> (кооперационная) </a:t>
            </a:r>
          </a:p>
          <a:p>
            <a:pPr marL="0" indent="0">
              <a:buNone/>
            </a:pPr>
            <a:r>
              <a:rPr lang="ru-RU" dirty="0" smtClean="0"/>
              <a:t>Г. достигает цели, сохраняя баланс обеих сторон.</a:t>
            </a:r>
          </a:p>
          <a:p>
            <a:pPr marL="0" indent="0">
              <a:buNone/>
            </a:pPr>
            <a:r>
              <a:rPr lang="ru-RU" dirty="0" smtClean="0"/>
              <a:t>Поиск компромисса, использование мягких приемов и тактик: сотрудничества и призыва.</a:t>
            </a:r>
          </a:p>
          <a:p>
            <a:pPr marL="0" indent="0">
              <a:buNone/>
            </a:pPr>
            <a:r>
              <a:rPr lang="ru-RU" dirty="0" smtClean="0"/>
              <a:t>Тактики изменчивы и динамичны=целый комплекс: </a:t>
            </a:r>
            <a:r>
              <a:rPr lang="ru-RU" b="1" i="1" dirty="0" smtClean="0"/>
              <a:t>предложения, согласия, уступки, похвалы, комплимента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129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/>
              <a:t>Деловая коммуникация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81076"/>
            <a:ext cx="11074400" cy="5688013"/>
          </a:xfrm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Принцип Кооперации Х.П.  </a:t>
            </a:r>
            <a:r>
              <a:rPr lang="ru-RU" altLang="ru-RU" sz="2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Грайса</a:t>
            </a:r>
            <a:r>
              <a:rPr lang="ru-RU" altLang="ru-RU" sz="2000" dirty="0"/>
              <a:t>       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sz="2000" dirty="0"/>
              <a:t>                          </a:t>
            </a:r>
            <a:r>
              <a:rPr lang="ru-RU" altLang="ru-RU" sz="2000" dirty="0" smtClean="0"/>
              <a:t>                                   </a:t>
            </a:r>
            <a:r>
              <a:rPr lang="ru-RU" altLang="ru-RU" sz="2000" b="1" dirty="0"/>
              <a:t>правила= максимы= тактики</a:t>
            </a:r>
            <a:r>
              <a:rPr lang="ru-RU" altLang="ru-RU" sz="2000" dirty="0"/>
              <a:t>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sz="2000" dirty="0"/>
              <a:t>1</a:t>
            </a:r>
            <a:r>
              <a:rPr lang="ru-RU" altLang="ru-RU" dirty="0"/>
              <a:t>. </a:t>
            </a:r>
            <a:r>
              <a:rPr lang="ru-RU" altLang="ru-RU" b="1" u="sng" dirty="0"/>
              <a:t>Категория </a:t>
            </a:r>
            <a:r>
              <a:rPr lang="ru-RU" altLang="ru-RU" b="1" u="sng" dirty="0" smtClean="0"/>
              <a:t>количества </a:t>
            </a:r>
            <a:r>
              <a:rPr lang="ru-RU" altLang="ru-RU" b="1" u="sng" dirty="0"/>
              <a:t>= стратегия информативности</a:t>
            </a:r>
            <a:r>
              <a:rPr lang="ru-RU" altLang="ru-RU" u="sng" dirty="0"/>
              <a:t> ---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  «Говори столько, сколько необходимо, не больше и не меньше». 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2. </a:t>
            </a:r>
            <a:r>
              <a:rPr lang="ru-RU" altLang="ru-RU" b="1" u="sng" dirty="0"/>
              <a:t>Категория </a:t>
            </a:r>
            <a:r>
              <a:rPr lang="ru-RU" altLang="ru-RU" b="1" u="sng" dirty="0" smtClean="0"/>
              <a:t>качества </a:t>
            </a:r>
            <a:r>
              <a:rPr lang="ru-RU" altLang="ru-RU" b="1" u="sng" dirty="0"/>
              <a:t>= стратегия истинности</a:t>
            </a:r>
            <a:r>
              <a:rPr lang="ru-RU" altLang="ru-RU" u="sng" dirty="0"/>
              <a:t> ---</a:t>
            </a:r>
            <a:r>
              <a:rPr lang="ru-RU" altLang="ru-RU" dirty="0"/>
              <a:t>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 «Не говори того, что для тебя заведомо ложно»,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«Не говори того, что ты не можешь подтвердить веским доказательством». 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3</a:t>
            </a:r>
            <a:r>
              <a:rPr lang="ru-RU" altLang="ru-RU" u="sng" dirty="0"/>
              <a:t>. </a:t>
            </a:r>
            <a:r>
              <a:rPr lang="ru-RU" altLang="ru-RU" b="1" u="sng" dirty="0"/>
              <a:t>Категория </a:t>
            </a:r>
            <a:r>
              <a:rPr lang="ru-RU" altLang="ru-RU" b="1" u="sng" dirty="0" smtClean="0"/>
              <a:t>отношения </a:t>
            </a:r>
            <a:r>
              <a:rPr lang="ru-RU" altLang="ru-RU" b="1" u="sng" dirty="0"/>
              <a:t>= стратегия релевантности</a:t>
            </a:r>
            <a:r>
              <a:rPr lang="ru-RU" altLang="ru-RU" dirty="0"/>
              <a:t> —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 «Говори то, что уместно». 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4. </a:t>
            </a:r>
            <a:r>
              <a:rPr lang="ru-RU" altLang="ru-RU" b="1" u="sng" dirty="0"/>
              <a:t>Категория </a:t>
            </a:r>
            <a:r>
              <a:rPr lang="ru-RU" altLang="ru-RU" b="1" u="sng" dirty="0" smtClean="0"/>
              <a:t>способа </a:t>
            </a:r>
            <a:r>
              <a:rPr lang="ru-RU" altLang="ru-RU" b="1" u="sng" dirty="0"/>
              <a:t>= стратегия ясности выражения</a:t>
            </a:r>
            <a:r>
              <a:rPr lang="ru-RU" altLang="ru-RU" b="1" dirty="0"/>
              <a:t>—</a:t>
            </a:r>
            <a:r>
              <a:rPr lang="ru-RU" altLang="ru-RU" dirty="0"/>
              <a:t> 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/>
              <a:t> «Избегай непонятных выражений», «Избегай двусмысленности», 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ru-RU" altLang="ru-RU" dirty="0" smtClean="0"/>
              <a:t>«</a:t>
            </a:r>
            <a:r>
              <a:rPr lang="ru-RU" altLang="ru-RU" dirty="0"/>
              <a:t>Будь краток», «Будь упорядочен»   </a:t>
            </a:r>
          </a:p>
          <a:p>
            <a:pPr marL="381000" indent="-381000">
              <a:lnSpc>
                <a:spcPct val="80000"/>
              </a:lnSpc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3994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142" y="174167"/>
            <a:ext cx="10522857" cy="798290"/>
          </a:xfrm>
        </p:spPr>
        <p:txBody>
          <a:bodyPr/>
          <a:lstStyle/>
          <a:p>
            <a:r>
              <a:rPr lang="ru-RU" dirty="0" smtClean="0"/>
              <a:t>Постулаты </a:t>
            </a:r>
            <a:r>
              <a:rPr lang="ru-RU" dirty="0"/>
              <a:t>Пол Герберта </a:t>
            </a:r>
            <a:r>
              <a:rPr lang="ru-RU" dirty="0" err="1" smtClean="0"/>
              <a:t>Грайса</a:t>
            </a:r>
            <a:r>
              <a:rPr lang="ru-RU" dirty="0" smtClean="0"/>
              <a:t> и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972457"/>
            <a:ext cx="11654971" cy="5689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1</a:t>
            </a:r>
            <a:r>
              <a:rPr lang="ru-RU" dirty="0"/>
              <a:t>. Постулат количества/полноты (говори не больше и не меньше, чем требует ситуация коммуникации).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Постулат качества (говори правду, не говори того, в чем не уверен).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Постулата релевантности (не отклоняйся от темы).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Постулат способа (говори ясно, коротко и последовательно).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какой мере эти постулаты относятся к реальной деловой коммуникации? Почему эти постулаты иногда нарушаются в рекламе?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какой мере соответствуют постулатам </a:t>
            </a:r>
            <a:r>
              <a:rPr lang="ru-RU" dirty="0" err="1"/>
              <a:t>Грайса</a:t>
            </a:r>
            <a:r>
              <a:rPr lang="ru-RU" dirty="0"/>
              <a:t> следующие рекламные тексты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sz="3100" b="1" dirty="0" smtClean="0"/>
              <a:t> </a:t>
            </a:r>
            <a:r>
              <a:rPr lang="ru-RU" sz="3100" b="1" dirty="0"/>
              <a:t>«Надоело платить за входящие? Присоединяйся к нам. Tele2». </a:t>
            </a:r>
            <a:endParaRPr lang="ru-RU" sz="3100" b="1" dirty="0" smtClean="0"/>
          </a:p>
          <a:p>
            <a:pPr marL="0" indent="0">
              <a:buNone/>
            </a:pPr>
            <a:r>
              <a:rPr lang="ru-RU" sz="3100" b="1" dirty="0" smtClean="0"/>
              <a:t>«</a:t>
            </a:r>
            <a:r>
              <a:rPr lang="ru-RU" sz="3100" b="1" dirty="0" err="1"/>
              <a:t>Duracell</a:t>
            </a:r>
            <a:r>
              <a:rPr lang="ru-RU" sz="3100" b="1" dirty="0"/>
              <a:t>. Не простая батарейка. Испытания доказали, что „</a:t>
            </a:r>
            <a:r>
              <a:rPr lang="ru-RU" sz="3100" b="1" dirty="0" err="1"/>
              <a:t>Duracell</a:t>
            </a:r>
            <a:r>
              <a:rPr lang="ru-RU" sz="3100" b="1" dirty="0"/>
              <a:t>“ работает дольше, чем обычные батарейки. </a:t>
            </a:r>
            <a:r>
              <a:rPr lang="ru-RU" sz="3100" b="1" dirty="0" err="1"/>
              <a:t>Duracell</a:t>
            </a:r>
            <a:r>
              <a:rPr lang="ru-RU" sz="3100" b="1" dirty="0"/>
              <a:t> — батарейка с золотой каймой. Ничто не работает так долго</a:t>
            </a:r>
            <a:r>
              <a:rPr lang="ru-RU" sz="3100" b="1" dirty="0" smtClean="0"/>
              <a:t>».</a:t>
            </a:r>
          </a:p>
          <a:p>
            <a:pPr marL="0" indent="0">
              <a:buNone/>
            </a:pPr>
            <a:r>
              <a:rPr lang="ru-RU" sz="3100" b="1" dirty="0" smtClean="0"/>
              <a:t> </a:t>
            </a:r>
            <a:r>
              <a:rPr lang="ru-RU" sz="3100" b="1" dirty="0"/>
              <a:t>«Не можете установить правильный режим утюга? </a:t>
            </a:r>
            <a:r>
              <a:rPr lang="ru-RU" sz="3100" b="1" i="1" dirty="0"/>
              <a:t>(изображение одежды, прожженной старой моделью утюга)</a:t>
            </a:r>
            <a:r>
              <a:rPr lang="ru-RU" sz="3100" b="1" dirty="0"/>
              <a:t>. Теперь Вы лишь выбираете тип ткани, и наш утюг делает все за Вас». </a:t>
            </a:r>
            <a:r>
              <a:rPr lang="ru-RU" sz="3100" b="1" dirty="0" smtClean="0"/>
              <a:t> </a:t>
            </a:r>
          </a:p>
          <a:p>
            <a:pPr marL="0" indent="0">
              <a:buNone/>
            </a:pPr>
            <a:r>
              <a:rPr lang="ru-RU" sz="3100" b="1" dirty="0" smtClean="0"/>
              <a:t> </a:t>
            </a:r>
            <a:r>
              <a:rPr lang="ru-RU" sz="3100" b="1" dirty="0"/>
              <a:t>«Молоко вдвойне вкусней, если это </a:t>
            </a:r>
            <a:r>
              <a:rPr lang="ru-RU" sz="3100" b="1" dirty="0" err="1"/>
              <a:t>Milky</a:t>
            </a:r>
            <a:r>
              <a:rPr lang="ru-RU" sz="3100" b="1" dirty="0"/>
              <a:t> </a:t>
            </a:r>
            <a:r>
              <a:rPr lang="ru-RU" sz="3100" b="1" dirty="0" err="1"/>
              <a:t>Way</a:t>
            </a:r>
            <a:r>
              <a:rPr lang="ru-RU" sz="3100" b="1" dirty="0" smtClean="0"/>
              <a:t>».</a:t>
            </a:r>
          </a:p>
          <a:p>
            <a:pPr marL="0" indent="0">
              <a:buNone/>
            </a:pPr>
            <a:r>
              <a:rPr lang="ru-RU" sz="3100" b="1" dirty="0" smtClean="0"/>
              <a:t> </a:t>
            </a:r>
            <a:r>
              <a:rPr lang="ru-RU" sz="3100" b="1" dirty="0"/>
              <a:t>«Пенталгин. В пять раз сильнее боли».</a:t>
            </a:r>
          </a:p>
        </p:txBody>
      </p:sp>
    </p:spTree>
    <p:extLst>
      <p:ext uri="{BB962C8B-B14F-4D97-AF65-F5344CB8AC3E}">
        <p14:creationId xmlns:p14="http://schemas.microsoft.com/office/powerpoint/2010/main" val="17379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956" y="130625"/>
            <a:ext cx="8911687" cy="7547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Частотные </a:t>
            </a:r>
            <a:r>
              <a:rPr lang="ru-RU" dirty="0"/>
              <a:t>коммуникативные тактики: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537029"/>
            <a:ext cx="11654972" cy="6320971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/>
              <a:t>тактика </a:t>
            </a:r>
            <a:r>
              <a:rPr lang="ru-RU" b="1" dirty="0"/>
              <a:t>анализ-«минус»</a:t>
            </a:r>
            <a:r>
              <a:rPr lang="ru-RU" dirty="0"/>
              <a:t> (сообщение коммуникатора носит крайне негативный характер, в то время как отрицательные эмоции по отношению к описываемым событиям выражаются имплицитно при помощи преимущественно лексических языковых средств; характерно скрытое воздействие – суггестивная функция);</a:t>
            </a:r>
          </a:p>
          <a:p>
            <a:pPr fontAlgn="base"/>
            <a:r>
              <a:rPr lang="ru-RU" b="1" dirty="0"/>
              <a:t>тактика обвинения</a:t>
            </a:r>
            <a:r>
              <a:rPr lang="ru-RU" dirty="0"/>
              <a:t> (приписывание конкретному лицу вины; обличение оппонента осуществляется, как правило, при помощи лексем с негативной коннотацией; разновидность – безличное обличение, когда коммуникатор не называет на прямую своего противника, а лишь указывает на него, используя неопределенно-личные предложения и дейктические слова);</a:t>
            </a:r>
          </a:p>
          <a:p>
            <a:pPr fontAlgn="base"/>
            <a:r>
              <a:rPr lang="ru-RU" b="1" dirty="0"/>
              <a:t>тактика </a:t>
            </a:r>
            <a:r>
              <a:rPr lang="ru-RU" b="1" dirty="0" err="1"/>
              <a:t>очернения</a:t>
            </a:r>
            <a:r>
              <a:rPr lang="ru-RU" b="1" dirty="0"/>
              <a:t> </a:t>
            </a:r>
            <a:r>
              <a:rPr lang="ru-RU" dirty="0"/>
              <a:t>(преднамеренное принижение, выставление на показ слабых или отрицательных (иногда мнимых) сторон оппонента, грубая насмешка над ним с целью подорвать его авторитет и лишить доверия масс; иногда используется </a:t>
            </a:r>
            <a:r>
              <a:rPr lang="ru-RU" dirty="0" err="1"/>
              <a:t>коммуникаторомс</a:t>
            </a:r>
            <a:r>
              <a:rPr lang="ru-RU" dirty="0"/>
              <a:t> целью показать свои достоинства, привлекательность на фоне противника; данная тактика реализуется посредством использования лексем с негативной коннотации, наиболее часто функционирует в политическом дискурсе).</a:t>
            </a:r>
          </a:p>
          <a:p>
            <a:pPr fontAlgn="base"/>
            <a:r>
              <a:rPr lang="ru-RU" b="1" dirty="0"/>
              <a:t>тактика презентации</a:t>
            </a:r>
            <a:r>
              <a:rPr lang="ru-RU" dirty="0"/>
              <a:t> (представление кого-либо в привлекательном виде для достижения профессиональных или личных целей; преподнесение субъекта в исключительно положительном свете при помощи лексем с положительной коннотацией; разновидность – тактика </a:t>
            </a:r>
            <a:r>
              <a:rPr lang="ru-RU" dirty="0" err="1"/>
              <a:t>самопрезентации</a:t>
            </a:r>
            <a:r>
              <a:rPr lang="ru-RU" dirty="0"/>
              <a:t>; когда из средства становится главной целью коммуникации, превращается в стратегию),</a:t>
            </a:r>
          </a:p>
          <a:p>
            <a:pPr fontAlgn="base"/>
            <a:r>
              <a:rPr lang="ru-RU" b="1" dirty="0"/>
              <a:t>тактика отвода критики</a:t>
            </a:r>
            <a:r>
              <a:rPr lang="ru-RU" dirty="0"/>
              <a:t> (приведение коммуникатором аргументов в чью-либо пользу с целью оправдать его поступки, при этом осуществляется </a:t>
            </a:r>
            <a:r>
              <a:rPr lang="ru-RU" dirty="0" err="1"/>
              <a:t>дистанцирование</a:t>
            </a:r>
            <a:r>
              <a:rPr lang="ru-RU" dirty="0"/>
              <a:t> от ситуации с целью показать аудитории свою непричастность и объективность по отношению к описываемым событиям);</a:t>
            </a:r>
          </a:p>
          <a:p>
            <a:pPr fontAlgn="base"/>
            <a:r>
              <a:rPr lang="ru-RU" b="1" dirty="0"/>
              <a:t>тактика побуждения</a:t>
            </a:r>
            <a:r>
              <a:rPr lang="ru-RU" dirty="0"/>
              <a:t> (призыв к действию, к принятию определенной точки зрения, убеждение реципиента поступить выгодным для коммуникатора образом; характерно использование местоимения «мы» для создания у адресата чувства сопричастности);</a:t>
            </a:r>
          </a:p>
          <a:p>
            <a:pPr fontAlgn="base"/>
            <a:r>
              <a:rPr lang="ru-RU" b="1" dirty="0"/>
              <a:t>тактика кооперации</a:t>
            </a:r>
            <a:r>
              <a:rPr lang="ru-RU" dirty="0"/>
              <a:t> (апелляция к идеям и ценностям адресата с целью использования его в собственных интересах, что способствует установлению баланса в отношениях коммуникатор-реципиент; максимальный эффект достигается за счет создания доверительной атмосферы);</a:t>
            </a:r>
          </a:p>
          <a:p>
            <a:pPr fontAlgn="base"/>
            <a:r>
              <a:rPr lang="ru-RU" b="1" dirty="0"/>
              <a:t>тактика обещания</a:t>
            </a:r>
            <a:r>
              <a:rPr lang="ru-RU" dirty="0"/>
              <a:t> (обязательство исполнить волю реципиента после выполнения им каких-либо условий, в то же время важна уверенность адресата в данных обязательствах; данная тактика реализуется при помощи использования глаголов совершенного вида в форме будущего времени);</a:t>
            </a:r>
          </a:p>
          <a:p>
            <a:pPr fontAlgn="base"/>
            <a:r>
              <a:rPr lang="ru-RU" b="1" dirty="0"/>
              <a:t>тактика предупреждения</a:t>
            </a:r>
            <a:r>
              <a:rPr lang="ru-RU" dirty="0"/>
              <a:t> (предостережение адресата от выполнения каких-либо действий, которые потенциально могут нанести вред его репутации или текущему положению дел);</a:t>
            </a:r>
          </a:p>
          <a:p>
            <a:pPr fontAlgn="base"/>
            <a:r>
              <a:rPr lang="ru-RU" b="1" dirty="0"/>
              <a:t>тактика провокации</a:t>
            </a:r>
            <a:r>
              <a:rPr lang="ru-RU" dirty="0"/>
              <a:t> (подстрекательство к действиям, характеризующимся негативными последствиями; тактика предполагает обращение говорящего к табуированным темам, отрицание общечеловеческих ценностей и поддержку </a:t>
            </a:r>
            <a:r>
              <a:rPr lang="ru-RU" dirty="0" err="1"/>
              <a:t>девиантного</a:t>
            </a:r>
            <a:r>
              <a:rPr lang="ru-RU" dirty="0"/>
              <a:t> и </a:t>
            </a:r>
            <a:r>
              <a:rPr lang="ru-RU" dirty="0" err="1"/>
              <a:t>делинквентного</a:t>
            </a:r>
            <a:r>
              <a:rPr lang="ru-RU" dirty="0"/>
              <a:t> поведения).</a:t>
            </a:r>
          </a:p>
        </p:txBody>
      </p:sp>
    </p:spTree>
    <p:extLst>
      <p:ext uri="{BB962C8B-B14F-4D97-AF65-F5344CB8AC3E}">
        <p14:creationId xmlns:p14="http://schemas.microsoft.com/office/powerpoint/2010/main" val="9303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 гармонизации семейных 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6401" y="1690689"/>
            <a:ext cx="6496676" cy="48697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Тактика семейной заинтересованности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altLang="ru-RU" dirty="0"/>
              <a:t>реализуется в форме вопросов о происходящем в жизни членов семьи: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altLang="ru-RU" dirty="0"/>
              <a:t>- </a:t>
            </a:r>
            <a:r>
              <a:rPr lang="ru-RU" altLang="ru-RU" i="1" dirty="0"/>
              <a:t>Мама не звонила?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altLang="ru-RU" i="1" dirty="0"/>
              <a:t>Как ты сегодня выступала на семинаре?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Тактика совета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altLang="ru-RU" dirty="0"/>
              <a:t>используется старшим поколением семьи и может иметь как прямую, так и косвенную форму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altLang="ru-RU" i="1" dirty="0"/>
              <a:t>Я бы на твоем месте все же прислушалась к тому, что мама сказала…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altLang="ru-RU" i="1" dirty="0"/>
              <a:t>Советую тебе все же пойти на занятия….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132115"/>
            <a:ext cx="4739996" cy="55299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FF0000"/>
                </a:solidFill>
              </a:rPr>
              <a:t>Тактика оскорблений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Дурак! Что с тебя взять! </a:t>
            </a:r>
            <a:endParaRPr lang="ru-RU" altLang="ru-RU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FF0000"/>
                </a:solidFill>
              </a:rPr>
              <a:t>Т</a:t>
            </a:r>
            <a:r>
              <a:rPr lang="ru-RU" altLang="ru-RU" b="1" dirty="0" smtClean="0">
                <a:solidFill>
                  <a:srgbClr val="FF0000"/>
                </a:solidFill>
              </a:rPr>
              <a:t>актика приказа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Иди учи уроки!</a:t>
            </a:r>
            <a:endParaRPr lang="ru-RU" altLang="ru-RU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FF0000"/>
                </a:solidFill>
              </a:rPr>
              <a:t>Тактика иронии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Вызвать отрицательную эмоцию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Нашелся умник! Все бы  так делали!</a:t>
            </a:r>
            <a:endParaRPr lang="ru-RU" altLang="ru-RU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FF0000"/>
                </a:solidFill>
              </a:rPr>
              <a:t>Тактика </a:t>
            </a:r>
            <a:r>
              <a:rPr lang="ru-RU" altLang="ru-RU" b="1" dirty="0">
                <a:solidFill>
                  <a:srgbClr val="FF0000"/>
                </a:solidFill>
              </a:rPr>
              <a:t>сорванного </a:t>
            </a:r>
            <a:r>
              <a:rPr lang="ru-RU" altLang="ru-RU" b="1" dirty="0" smtClean="0">
                <a:solidFill>
                  <a:srgbClr val="FF0000"/>
                </a:solidFill>
              </a:rPr>
              <a:t>раздражения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Требует выплеска эмоции: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-Нужны деньги!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i="1" dirty="0" smtClean="0">
                <a:solidFill>
                  <a:schemeClr val="tx1"/>
                </a:solidFill>
              </a:rPr>
              <a:t>– Что я тебе рожу их? </a:t>
            </a:r>
            <a:endParaRPr lang="ru-RU" alt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/>
              <a:t>Митинговая речь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4457" y="1277258"/>
            <a:ext cx="5555343" cy="489970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sz="3600" b="1" dirty="0"/>
              <a:t>Стратегия формирования эмоционального настроя адресата</a:t>
            </a:r>
          </a:p>
          <a:p>
            <a:pPr eaLnBrk="1" hangingPunct="1"/>
            <a:endParaRPr lang="ru-RU" altLang="ru-RU" sz="2400" dirty="0"/>
          </a:p>
          <a:p>
            <a:pPr eaLnBrk="1" hangingPunct="1">
              <a:buFontTx/>
              <a:buNone/>
            </a:pPr>
            <a:r>
              <a:rPr lang="ru-RU" altLang="ru-RU" sz="3600" dirty="0"/>
              <a:t>Тактики:</a:t>
            </a:r>
          </a:p>
          <a:p>
            <a:pPr eaLnBrk="1" hangingPunct="1"/>
            <a:r>
              <a:rPr lang="ru-RU" altLang="ru-RU" sz="3600" dirty="0"/>
              <a:t>Единения</a:t>
            </a:r>
          </a:p>
          <a:p>
            <a:pPr eaLnBrk="1" hangingPunct="1"/>
            <a:r>
              <a:rPr lang="ru-RU" altLang="ru-RU" sz="3600" dirty="0"/>
              <a:t>Обращение к эмоциям</a:t>
            </a:r>
          </a:p>
          <a:p>
            <a:pPr eaLnBrk="1" hangingPunct="1"/>
            <a:r>
              <a:rPr lang="ru-RU" altLang="ru-RU" sz="3600" dirty="0"/>
              <a:t>Учета ценностных ориентаций</a:t>
            </a: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277258"/>
            <a:ext cx="5181600" cy="489970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000" b="1" dirty="0"/>
              <a:t>Агитационная стратегия</a:t>
            </a:r>
          </a:p>
          <a:p>
            <a:pPr marL="0" indent="0" eaLnBrk="1" hangingPunct="1">
              <a:buNone/>
            </a:pPr>
            <a:endParaRPr lang="ru-RU" altLang="ru-RU" sz="2400" dirty="0"/>
          </a:p>
          <a:p>
            <a:pPr eaLnBrk="1" hangingPunct="1"/>
            <a:endParaRPr lang="ru-RU" altLang="ru-RU" sz="2400" dirty="0"/>
          </a:p>
          <a:p>
            <a:pPr eaLnBrk="1" hangingPunct="1"/>
            <a:endParaRPr lang="ru-RU" altLang="ru-RU" sz="2400" dirty="0"/>
          </a:p>
          <a:p>
            <a:pPr eaLnBrk="1" hangingPunct="1">
              <a:buFontTx/>
              <a:buNone/>
            </a:pPr>
            <a:r>
              <a:rPr lang="ru-RU" altLang="ru-RU" sz="3200" dirty="0"/>
              <a:t>Тактики:</a:t>
            </a:r>
          </a:p>
          <a:p>
            <a:pPr eaLnBrk="1" hangingPunct="1"/>
            <a:r>
              <a:rPr lang="ru-RU" altLang="ru-RU" sz="3200" dirty="0"/>
              <a:t>призыва</a:t>
            </a:r>
          </a:p>
        </p:txBody>
      </p:sp>
    </p:spTree>
    <p:extLst>
      <p:ext uri="{BB962C8B-B14F-4D97-AF65-F5344CB8AC3E}">
        <p14:creationId xmlns:p14="http://schemas.microsoft.com/office/powerpoint/2010/main" val="276003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3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43" y="928914"/>
            <a:ext cx="11466286" cy="57476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altLang="ru-RU" b="1" dirty="0"/>
              <a:t>Информационно-интерпретационная стратегия</a:t>
            </a:r>
          </a:p>
          <a:p>
            <a:pPr>
              <a:buNone/>
            </a:pPr>
            <a:r>
              <a:rPr lang="ru-RU" altLang="ru-RU" dirty="0"/>
              <a:t>Тактики</a:t>
            </a:r>
          </a:p>
          <a:p>
            <a:r>
              <a:rPr lang="ru-RU" altLang="ru-RU" dirty="0"/>
              <a:t>Признание существования </a:t>
            </a:r>
            <a:r>
              <a:rPr lang="ru-RU" altLang="ru-RU" dirty="0" smtClean="0"/>
              <a:t>проблем</a:t>
            </a:r>
            <a:endParaRPr lang="ru-RU" altLang="ru-RU" dirty="0"/>
          </a:p>
          <a:p>
            <a:r>
              <a:rPr lang="ru-RU" altLang="ru-RU" dirty="0"/>
              <a:t>Разъяснение</a:t>
            </a:r>
          </a:p>
          <a:p>
            <a:r>
              <a:rPr lang="ru-RU" altLang="ru-RU" dirty="0"/>
              <a:t>Комментирование</a:t>
            </a:r>
          </a:p>
          <a:p>
            <a:r>
              <a:rPr lang="ru-RU" altLang="ru-RU" dirty="0"/>
              <a:t>Рассмотрение проблемы под новым углом</a:t>
            </a:r>
          </a:p>
          <a:p>
            <a:r>
              <a:rPr lang="ru-RU" altLang="ru-RU" dirty="0"/>
              <a:t>Указание на пути решения </a:t>
            </a:r>
            <a:r>
              <a:rPr lang="ru-RU" altLang="ru-RU" dirty="0" smtClean="0"/>
              <a:t>проблемы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Стратегия </a:t>
            </a:r>
            <a:r>
              <a:rPr lang="ru-RU" b="1" dirty="0"/>
              <a:t>дискредитации </a:t>
            </a:r>
            <a:r>
              <a:rPr lang="ru-RU" b="1" dirty="0" smtClean="0"/>
              <a:t>оппонента</a:t>
            </a:r>
            <a:endParaRPr lang="ru-RU" dirty="0"/>
          </a:p>
          <a:p>
            <a:r>
              <a:rPr lang="ru-RU" dirty="0" smtClean="0"/>
              <a:t>Тактики обвинения и оправдания  </a:t>
            </a:r>
          </a:p>
          <a:p>
            <a:pPr marL="0" indent="0">
              <a:buNone/>
            </a:pPr>
            <a:r>
              <a:rPr lang="ru-RU" b="1" dirty="0" smtClean="0"/>
              <a:t>Стратегия </a:t>
            </a:r>
            <a:r>
              <a:rPr lang="ru-RU" b="1" dirty="0" err="1"/>
              <a:t>самопрезентации</a:t>
            </a:r>
            <a:endParaRPr lang="ru-RU" b="1" dirty="0"/>
          </a:p>
          <a:p>
            <a:r>
              <a:rPr lang="ru-RU" dirty="0" smtClean="0"/>
              <a:t>Тактика привлечения внимания к личности путем обвинения его в проступке  </a:t>
            </a:r>
          </a:p>
          <a:p>
            <a:pPr marL="0" indent="0">
              <a:buNone/>
            </a:pPr>
            <a:r>
              <a:rPr lang="ru-RU" b="1" dirty="0" smtClean="0"/>
              <a:t>Стратегия угрозы</a:t>
            </a:r>
          </a:p>
          <a:p>
            <a:pPr marL="0" indent="0">
              <a:buNone/>
            </a:pPr>
            <a:r>
              <a:rPr lang="ru-RU" b="1" dirty="0" smtClean="0"/>
              <a:t>Тактика п</a:t>
            </a:r>
            <a:r>
              <a:rPr lang="ru-RU" dirty="0" smtClean="0"/>
              <a:t>ривлечения внимание к личности путем   </a:t>
            </a:r>
            <a:r>
              <a:rPr lang="ru-RU" dirty="0" err="1" smtClean="0"/>
              <a:t>компроментирования</a:t>
            </a:r>
            <a:r>
              <a:rPr lang="ru-RU" dirty="0" smtClean="0"/>
              <a:t> конфликта = угрозы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Маркер тактик – манипуляция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8155" y="0"/>
            <a:ext cx="8911687" cy="798286"/>
          </a:xfrm>
        </p:spPr>
        <p:txBody>
          <a:bodyPr/>
          <a:lstStyle/>
          <a:p>
            <a:r>
              <a:rPr lang="ru-RU" dirty="0" smtClean="0"/>
              <a:t>Интернет: чат, блоги - М</a:t>
            </a:r>
            <a:r>
              <a:rPr lang="ru-RU" dirty="0"/>
              <a:t>. С. </a:t>
            </a:r>
            <a:r>
              <a:rPr lang="ru-RU" dirty="0" smtClean="0"/>
              <a:t>Рыжков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5" y="551543"/>
            <a:ext cx="11800114" cy="61830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Коммуникативные стратегии: </a:t>
            </a:r>
          </a:p>
          <a:p>
            <a:r>
              <a:rPr lang="ru-RU" sz="2300" b="1" dirty="0" err="1" smtClean="0"/>
              <a:t>Людическая</a:t>
            </a:r>
            <a:r>
              <a:rPr lang="ru-RU" sz="2300" dirty="0" smtClean="0"/>
              <a:t> -  </a:t>
            </a:r>
            <a:r>
              <a:rPr lang="ru-RU" sz="2300" dirty="0"/>
              <a:t>стремление к удовлетворению </a:t>
            </a:r>
            <a:r>
              <a:rPr lang="ru-RU" sz="2300" dirty="0" err="1"/>
              <a:t>лингвокреативных</a:t>
            </a:r>
            <a:r>
              <a:rPr lang="ru-RU" sz="2300" dirty="0"/>
              <a:t> потребностей </a:t>
            </a:r>
            <a:r>
              <a:rPr lang="ru-RU" sz="2300" dirty="0" smtClean="0"/>
              <a:t> виртуальной </a:t>
            </a:r>
            <a:r>
              <a:rPr lang="ru-RU" sz="2300" dirty="0"/>
              <a:t>языковой </a:t>
            </a:r>
            <a:r>
              <a:rPr lang="ru-RU" sz="2300" dirty="0" smtClean="0"/>
              <a:t>личности реализуется </a:t>
            </a:r>
            <a:r>
              <a:rPr lang="ru-RU" sz="2300" dirty="0"/>
              <a:t>с помощью таких </a:t>
            </a:r>
            <a:r>
              <a:rPr lang="ru-RU" sz="2300" dirty="0" smtClean="0"/>
              <a:t>тактик:  </a:t>
            </a:r>
            <a:r>
              <a:rPr lang="ru-RU" sz="2300" i="1" dirty="0"/>
              <a:t>сокращение коммуникативной дистанции, создание юмористического эффекта, </a:t>
            </a:r>
            <a:r>
              <a:rPr lang="ru-RU" sz="2300" i="1" dirty="0" err="1"/>
              <a:t>эпатирование</a:t>
            </a:r>
            <a:r>
              <a:rPr lang="ru-RU" sz="2300" i="1" dirty="0"/>
              <a:t>, обманутое ожидание, </a:t>
            </a:r>
            <a:r>
              <a:rPr lang="ru-RU" sz="2300" i="1" dirty="0" smtClean="0"/>
              <a:t> рекреационная </a:t>
            </a:r>
            <a:r>
              <a:rPr lang="ru-RU" sz="2300" i="1" dirty="0"/>
              <a:t>и </a:t>
            </a:r>
            <a:r>
              <a:rPr lang="ru-RU" sz="2300" i="1" dirty="0" err="1" smtClean="0"/>
              <a:t>компетитивная</a:t>
            </a:r>
            <a:r>
              <a:rPr lang="ru-RU" sz="2300" i="1" dirty="0" smtClean="0"/>
              <a:t>.  </a:t>
            </a:r>
            <a:r>
              <a:rPr lang="ru-RU" sz="2300" dirty="0" smtClean="0"/>
              <a:t>Языковая игра: </a:t>
            </a:r>
            <a:r>
              <a:rPr lang="ru-RU" sz="2300" dirty="0"/>
              <a:t>разрядить обстановку, «оживить» ход дискуссии, снизить формальную тональность и избыточную </a:t>
            </a:r>
            <a:r>
              <a:rPr lang="ru-RU" sz="2300" dirty="0" err="1"/>
              <a:t>клишированность</a:t>
            </a:r>
            <a:r>
              <a:rPr lang="ru-RU" sz="2300" dirty="0"/>
              <a:t> общения, нейтрализовать статусные различия, осуществить коммуникативную селекцию собеседников, минимизировать возможные коммуникативные риски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 </a:t>
            </a:r>
            <a:r>
              <a:rPr lang="ru-RU" sz="2300" b="1" dirty="0" smtClean="0"/>
              <a:t>эндемическая </a:t>
            </a:r>
            <a:r>
              <a:rPr lang="ru-RU" sz="2300" dirty="0" smtClean="0"/>
              <a:t>- </a:t>
            </a:r>
            <a:r>
              <a:rPr lang="ru-RU" sz="2300" dirty="0"/>
              <a:t>дифференциация национальных секторов Сети в пределах </a:t>
            </a:r>
            <a:r>
              <a:rPr lang="ru-RU" sz="2300" dirty="0" err="1"/>
              <a:t>лингвокультурологических</a:t>
            </a:r>
            <a:r>
              <a:rPr lang="ru-RU" sz="2300" dirty="0"/>
              <a:t> оппозиций «свой — чужой» и «свой — </a:t>
            </a:r>
            <a:r>
              <a:rPr lang="ru-RU" sz="2300" dirty="0" smtClean="0"/>
              <a:t>другой» представлена </a:t>
            </a:r>
            <a:r>
              <a:rPr lang="ru-RU" sz="2300" i="1" dirty="0"/>
              <a:t>коррекционной и экспертной </a:t>
            </a:r>
            <a:r>
              <a:rPr lang="ru-RU" sz="2300" dirty="0"/>
              <a:t>коммуникативными тактиками. </a:t>
            </a:r>
            <a:endParaRPr lang="ru-RU" sz="2300" dirty="0" smtClean="0"/>
          </a:p>
          <a:p>
            <a:r>
              <a:rPr lang="ru-RU" sz="2300" dirty="0" smtClean="0"/>
              <a:t> </a:t>
            </a:r>
            <a:r>
              <a:rPr lang="ru-RU" sz="2300" b="1" dirty="0" smtClean="0"/>
              <a:t>оценочная</a:t>
            </a:r>
            <a:r>
              <a:rPr lang="ru-RU" sz="2300" dirty="0" smtClean="0"/>
              <a:t> -   положительная и отрицательная </a:t>
            </a:r>
            <a:r>
              <a:rPr lang="ru-RU" sz="2300" dirty="0"/>
              <a:t>оценки собеседника </a:t>
            </a:r>
            <a:r>
              <a:rPr lang="ru-RU" sz="2300" dirty="0" smtClean="0"/>
              <a:t> </a:t>
            </a:r>
            <a:r>
              <a:rPr lang="ru-RU" sz="2300" dirty="0"/>
              <a:t>реализуется посредством двух противоположных </a:t>
            </a:r>
            <a:r>
              <a:rPr lang="ru-RU" sz="2300" dirty="0" smtClean="0"/>
              <a:t>тактик: </a:t>
            </a:r>
            <a:r>
              <a:rPr lang="ru-RU" sz="2300" i="1" dirty="0" smtClean="0"/>
              <a:t>пейоративная</a:t>
            </a:r>
            <a:r>
              <a:rPr lang="ru-RU" sz="2300" dirty="0" smtClean="0"/>
              <a:t>  </a:t>
            </a:r>
            <a:r>
              <a:rPr lang="ru-RU" sz="2300" dirty="0"/>
              <a:t>(порицание, насмешка, пренебрежение и т.п</a:t>
            </a:r>
            <a:r>
              <a:rPr lang="ru-RU" sz="2300" dirty="0" smtClean="0"/>
              <a:t>.); </a:t>
            </a:r>
            <a:r>
              <a:rPr lang="ru-RU" sz="2300" i="1" dirty="0" smtClean="0"/>
              <a:t>мелиоративная-</a:t>
            </a:r>
            <a:r>
              <a:rPr lang="ru-RU" sz="2300" dirty="0" smtClean="0"/>
              <a:t>  комплимент  </a:t>
            </a:r>
            <a:r>
              <a:rPr lang="ru-RU" sz="2300" dirty="0"/>
              <a:t>и </a:t>
            </a:r>
            <a:r>
              <a:rPr lang="ru-RU" sz="2300" dirty="0" smtClean="0"/>
              <a:t>похвала </a:t>
            </a:r>
            <a:r>
              <a:rPr lang="ru-RU" sz="2300" dirty="0"/>
              <a:t>(одобрение, восхищение, благоприятное отношение и т.п.) </a:t>
            </a:r>
            <a:r>
              <a:rPr lang="ru-RU" sz="2300" dirty="0" smtClean="0"/>
              <a:t> </a:t>
            </a:r>
          </a:p>
          <a:p>
            <a:r>
              <a:rPr lang="ru-RU" sz="2300" dirty="0" smtClean="0"/>
              <a:t> </a:t>
            </a:r>
            <a:r>
              <a:rPr lang="ru-RU" sz="2300" b="1" dirty="0" err="1" smtClean="0"/>
              <a:t>девиантная</a:t>
            </a:r>
            <a:r>
              <a:rPr lang="ru-RU" sz="2300" b="1" dirty="0" smtClean="0"/>
              <a:t> </a:t>
            </a:r>
            <a:r>
              <a:rPr lang="ru-RU" sz="2300" dirty="0"/>
              <a:t>(</a:t>
            </a:r>
            <a:r>
              <a:rPr lang="ru-RU" sz="2300" dirty="0" smtClean="0"/>
              <a:t>деструктивная</a:t>
            </a:r>
            <a:r>
              <a:rPr lang="ru-RU" sz="2300" dirty="0"/>
              <a:t>) </a:t>
            </a:r>
            <a:r>
              <a:rPr lang="ru-RU" sz="2300" dirty="0" smtClean="0"/>
              <a:t>-отклонение </a:t>
            </a:r>
            <a:r>
              <a:rPr lang="ru-RU" sz="2300" dirty="0"/>
              <a:t>от норм и правил кооперативного общения, агрессивное речевое </a:t>
            </a:r>
            <a:r>
              <a:rPr lang="ru-RU" sz="2300" dirty="0" smtClean="0"/>
              <a:t>поведение: </a:t>
            </a:r>
            <a:r>
              <a:rPr lang="ru-RU" sz="2300" dirty="0" err="1"/>
              <a:t>троллинг</a:t>
            </a:r>
            <a:r>
              <a:rPr lang="ru-RU" sz="2300" dirty="0"/>
              <a:t>, </a:t>
            </a:r>
            <a:r>
              <a:rPr lang="ru-RU" sz="2300" dirty="0" err="1"/>
              <a:t>леркинг</a:t>
            </a:r>
            <a:r>
              <a:rPr lang="ru-RU" sz="2300" dirty="0"/>
              <a:t>, спам, </a:t>
            </a:r>
            <a:r>
              <a:rPr lang="ru-RU" sz="2300" dirty="0" err="1"/>
              <a:t>флуд</a:t>
            </a:r>
            <a:r>
              <a:rPr lang="ru-RU" sz="2300" dirty="0"/>
              <a:t> и </a:t>
            </a:r>
            <a:r>
              <a:rPr lang="ru-RU" sz="2300" dirty="0" err="1" smtClean="0"/>
              <a:t>флейм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 </a:t>
            </a:r>
            <a:r>
              <a:rPr lang="ru-RU" sz="2300" b="1" dirty="0" err="1" smtClean="0"/>
              <a:t>фасцинативная</a:t>
            </a:r>
            <a:r>
              <a:rPr lang="ru-RU" sz="2300" b="1" dirty="0" smtClean="0"/>
              <a:t> </a:t>
            </a:r>
            <a:r>
              <a:rPr lang="ru-RU" sz="2300" dirty="0" smtClean="0"/>
              <a:t>- </a:t>
            </a:r>
            <a:r>
              <a:rPr lang="ru-RU" sz="2300" dirty="0"/>
              <a:t>воздействие на сферу эмоционального восприятия адресата и обработку поступающей </a:t>
            </a:r>
            <a:r>
              <a:rPr lang="ru-RU" sz="2300" dirty="0" smtClean="0"/>
              <a:t>информации реализуется     тактиками : </a:t>
            </a:r>
            <a:r>
              <a:rPr lang="ru-RU" sz="2300" i="1" dirty="0" err="1"/>
              <a:t>силенциальной</a:t>
            </a:r>
            <a:r>
              <a:rPr lang="ru-RU" sz="2300" i="1" dirty="0"/>
              <a:t>, </a:t>
            </a:r>
            <a:r>
              <a:rPr lang="ru-RU" sz="2300" i="1" dirty="0" err="1"/>
              <a:t>эмфазной</a:t>
            </a:r>
            <a:r>
              <a:rPr lang="ru-RU" sz="2300" i="1" dirty="0"/>
              <a:t>, тактики экземплификации и </a:t>
            </a:r>
            <a:r>
              <a:rPr lang="ru-RU" sz="2300" i="1" dirty="0" smtClean="0"/>
              <a:t>метафоризации.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1700" i="1" dirty="0">
                <a:solidFill>
                  <a:srgbClr val="FF0000"/>
                </a:solidFill>
              </a:rPr>
              <a:t>Рыжков М.С. Речевые стратегии и тактики интернет-коммуникации (на материале чатов) // Интернет-коммуникация как новая речевая формация: </a:t>
            </a:r>
            <a:r>
              <a:rPr lang="ru-RU" sz="1700" i="1" dirty="0" err="1">
                <a:solidFill>
                  <a:srgbClr val="FF0000"/>
                </a:solidFill>
              </a:rPr>
              <a:t>колл</a:t>
            </a:r>
            <a:r>
              <a:rPr lang="ru-RU" sz="1700" i="1" dirty="0">
                <a:solidFill>
                  <a:srgbClr val="FF0000"/>
                </a:solidFill>
              </a:rPr>
              <a:t>. монография / </a:t>
            </a:r>
            <a:r>
              <a:rPr lang="ru-RU" sz="1700" i="1" dirty="0" err="1">
                <a:solidFill>
                  <a:srgbClr val="FF0000"/>
                </a:solidFill>
              </a:rPr>
              <a:t>научн</a:t>
            </a:r>
            <a:r>
              <a:rPr lang="ru-RU" sz="1700" i="1" dirty="0">
                <a:solidFill>
                  <a:srgbClr val="FF0000"/>
                </a:solidFill>
              </a:rPr>
              <a:t>. ред. Т.Н. Колокольцева, О.В . </a:t>
            </a:r>
            <a:r>
              <a:rPr lang="ru-RU" sz="1700" i="1" dirty="0" err="1">
                <a:solidFill>
                  <a:srgbClr val="FF0000"/>
                </a:solidFill>
              </a:rPr>
              <a:t>Лутовинова</a:t>
            </a:r>
            <a:r>
              <a:rPr lang="ru-RU" sz="1700" i="1" dirty="0">
                <a:solidFill>
                  <a:srgbClr val="FF0000"/>
                </a:solidFill>
              </a:rPr>
              <a:t>. — М., 2014. — С. 291–302</a:t>
            </a:r>
            <a:r>
              <a:rPr lang="ru-RU" sz="17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9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-1074057"/>
            <a:ext cx="8911687" cy="7692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261257"/>
            <a:ext cx="11538858" cy="6429829"/>
          </a:xfrm>
        </p:spPr>
        <p:txBody>
          <a:bodyPr>
            <a:noAutofit/>
          </a:bodyPr>
          <a:lstStyle/>
          <a:p>
            <a:r>
              <a:rPr lang="ru-RU" sz="2400" dirty="0"/>
              <a:t>1</a:t>
            </a:r>
            <a:r>
              <a:rPr lang="ru-RU" dirty="0"/>
              <a:t>. По каким признакам можно догадаться, что это письмо написано не в России?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Почему в этом письме нет стандартных реквизитов: адресный блок, исходящий номер, печать и др.?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Что помогло продавцу запомнить имя сына клиента и дату его рождения? Насколько часто продавец рассылает подобные письма?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Насколько это письмо будет способствовать тому, что мистер Браун приедет за новой покупкой?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Насколько практика рассылки подобных писем в России могла бы способствовать увеличению эффективности продаж?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Предложите варианты адаптации текста письма к российским условиям</a:t>
            </a:r>
          </a:p>
        </p:txBody>
      </p:sp>
    </p:spTree>
    <p:extLst>
      <p:ext uri="{BB962C8B-B14F-4D97-AF65-F5344CB8AC3E}">
        <p14:creationId xmlns:p14="http://schemas.microsoft.com/office/powerpoint/2010/main" val="2840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6429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Позиции при взаимодействии   </a:t>
            </a:r>
            <a:r>
              <a:rPr lang="ru-RU" sz="3200" b="1" dirty="0" smtClean="0"/>
              <a:t>в русле </a:t>
            </a:r>
            <a:r>
              <a:rPr lang="ru-RU" sz="3200" b="1" dirty="0" err="1" smtClean="0"/>
              <a:t>трансактного</a:t>
            </a:r>
            <a:r>
              <a:rPr lang="ru-RU" sz="3200" b="1" dirty="0" smtClean="0"/>
              <a:t> анализа</a:t>
            </a:r>
            <a:r>
              <a:rPr lang="ru-RU" sz="3200" b="1" dirty="0"/>
              <a:t> </a:t>
            </a:r>
            <a:r>
              <a:rPr lang="ru-RU" sz="3200" b="1" dirty="0" smtClean="0"/>
              <a:t>  ( по Эрику </a:t>
            </a:r>
            <a:r>
              <a:rPr lang="ru-RU" sz="3200" b="1" dirty="0" err="1" smtClean="0"/>
              <a:t>Бёрну</a:t>
            </a:r>
            <a:r>
              <a:rPr lang="ru-RU" sz="3200" b="1" dirty="0" smtClean="0"/>
              <a:t>, </a:t>
            </a:r>
            <a:r>
              <a:rPr lang="ru-RU" sz="3200" dirty="0" smtClean="0"/>
              <a:t> 50- е  годы ХХ в.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64367"/>
            <a:ext cx="10515600" cy="50686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3 способа поведения:</a:t>
            </a:r>
          </a:p>
          <a:p>
            <a:r>
              <a:rPr lang="ru-RU" dirty="0" smtClean="0"/>
              <a:t>Родитель – все знает, понимает, никогда не сомневается, со всех требует, за все отвечает.</a:t>
            </a:r>
          </a:p>
          <a:p>
            <a:r>
              <a:rPr lang="ru-RU" u="sng" dirty="0" smtClean="0"/>
              <a:t>Взрослый – трезво, реально анализирует, не поддается эмоциям, логически мыслит.</a:t>
            </a:r>
          </a:p>
          <a:p>
            <a:r>
              <a:rPr lang="ru-RU" dirty="0" smtClean="0"/>
              <a:t>Ребенок- эмоциональный, импульсивный, нелогичный.</a:t>
            </a:r>
          </a:p>
          <a:p>
            <a:pPr marL="0" indent="0">
              <a:buNone/>
            </a:pPr>
            <a:r>
              <a:rPr lang="ru-RU" dirty="0"/>
              <a:t>Ориентирование участников взаимодействия на контроль и </a:t>
            </a:r>
            <a:r>
              <a:rPr lang="ru-RU" dirty="0" smtClean="0"/>
              <a:t>понимание.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контролёр</a:t>
            </a:r>
            <a:r>
              <a:rPr lang="ru-RU" b="1" dirty="0" smtClean="0">
                <a:solidFill>
                  <a:srgbClr val="FF0000"/>
                </a:solidFill>
              </a:rPr>
              <a:t>»: </a:t>
            </a:r>
            <a:r>
              <a:rPr lang="ru-RU" dirty="0"/>
              <a:t>Стратегия - стремление заставить партнера принять свой план взаимодействия, навязать свое понимание </a:t>
            </a:r>
            <a:r>
              <a:rPr lang="ru-RU" dirty="0" smtClean="0"/>
              <a:t>ситуации.</a:t>
            </a:r>
            <a:r>
              <a:rPr lang="ru-RU" dirty="0"/>
              <a:t> </a:t>
            </a:r>
            <a:r>
              <a:rPr lang="ru-RU" dirty="0" smtClean="0"/>
              <a:t>«Вертикальное взаимодействие".</a:t>
            </a:r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пониматель</a:t>
            </a:r>
            <a:r>
              <a:rPr lang="ru-RU" b="1" dirty="0" smtClean="0">
                <a:solidFill>
                  <a:srgbClr val="FF0000"/>
                </a:solidFill>
              </a:rPr>
              <a:t>»: </a:t>
            </a:r>
            <a:r>
              <a:rPr lang="ru-RU" dirty="0"/>
              <a:t>Стратегия  — адаптация к партнеру. </a:t>
            </a:r>
            <a:r>
              <a:rPr lang="ru-RU" dirty="0" smtClean="0"/>
              <a:t>«</a:t>
            </a:r>
            <a:r>
              <a:rPr lang="ru-RU" dirty="0"/>
              <a:t>Равное горизонтальное взаимодействие»</a:t>
            </a:r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92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Этапы </a:t>
            </a:r>
            <a:r>
              <a:rPr lang="ru-RU" b="1" dirty="0">
                <a:solidFill>
                  <a:srgbClr val="FF0000"/>
                </a:solidFill>
              </a:rPr>
              <a:t>общения: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2857" y="841829"/>
            <a:ext cx="4528457" cy="53351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/>
              <a:t>1</a:t>
            </a:r>
            <a:r>
              <a:rPr lang="ru-RU" sz="3600" b="1" dirty="0"/>
              <a:t>) установление контакта;</a:t>
            </a:r>
          </a:p>
          <a:p>
            <a:pPr marL="0" indent="0">
              <a:buNone/>
            </a:pPr>
            <a:r>
              <a:rPr lang="ru-RU" sz="3600" b="1" dirty="0"/>
              <a:t>2) ориентация в ситуации (люди, обстоятельства и т.д.);</a:t>
            </a:r>
          </a:p>
          <a:p>
            <a:pPr marL="0" indent="0">
              <a:buNone/>
            </a:pPr>
            <a:r>
              <a:rPr lang="ru-RU" sz="3600" b="1" dirty="0"/>
              <a:t>3) обсуждение вопроса, проблемы;</a:t>
            </a:r>
          </a:p>
          <a:p>
            <a:pPr marL="0" indent="0">
              <a:buNone/>
            </a:pPr>
            <a:r>
              <a:rPr lang="ru-RU" sz="3600" b="1" dirty="0"/>
              <a:t>4) принятие решения;</a:t>
            </a:r>
          </a:p>
          <a:p>
            <a:pPr marL="0" indent="0">
              <a:buNone/>
            </a:pPr>
            <a:r>
              <a:rPr lang="ru-RU" sz="3600" b="1" dirty="0"/>
              <a:t>5) выход из контакта.</a:t>
            </a:r>
          </a:p>
          <a:p>
            <a:pPr marL="0" indent="0">
              <a:buNone/>
            </a:pP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399" y="261256"/>
            <a:ext cx="6545943" cy="6458857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/>
              <a:t>Контакт </a:t>
            </a:r>
          </a:p>
          <a:p>
            <a:pPr marL="0" indent="0">
              <a:buNone/>
            </a:pPr>
            <a:r>
              <a:rPr lang="ru-RU" b="1" i="1" dirty="0" smtClean="0"/>
              <a:t>Цель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побудить к общению и макс. преодолеть защитные психол. механизмы:</a:t>
            </a:r>
          </a:p>
          <a:p>
            <a:pPr marL="0" indent="0">
              <a:buNone/>
            </a:pPr>
            <a:r>
              <a:rPr lang="ru-RU" dirty="0" smtClean="0"/>
              <a:t>1)Демонстрация доброжелательности и открытости ( улыбка, наклон головы, взгляд);</a:t>
            </a:r>
          </a:p>
          <a:p>
            <a:pPr marL="0" indent="0">
              <a:buNone/>
            </a:pPr>
            <a:r>
              <a:rPr lang="ru-RU" dirty="0" smtClean="0"/>
              <a:t>2) Не торопиться с </a:t>
            </a:r>
            <a:r>
              <a:rPr lang="ru-RU" dirty="0" err="1" smtClean="0"/>
              <a:t>приветствием;пауза</a:t>
            </a:r>
            <a:r>
              <a:rPr lang="ru-RU" dirty="0" smtClean="0"/>
              <a:t> для включения  в общение (убедиться, что контакт есть + как откликнулись на поведение).</a:t>
            </a:r>
          </a:p>
          <a:p>
            <a:pPr marL="0" indent="0">
              <a:buNone/>
            </a:pPr>
            <a:r>
              <a:rPr lang="ru-RU" dirty="0" smtClean="0"/>
              <a:t>3) Определить </a:t>
            </a:r>
            <a:r>
              <a:rPr lang="ru-RU" dirty="0" err="1" smtClean="0"/>
              <a:t>эмоц</a:t>
            </a:r>
            <a:r>
              <a:rPr lang="ru-RU" dirty="0" smtClean="0"/>
              <a:t> состояние и войти в тот же тон либо изменить ненавязчиво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НЕ начинать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собеседник занят другим делом;</a:t>
            </a:r>
          </a:p>
          <a:p>
            <a:pPr marL="0" indent="0">
              <a:buNone/>
            </a:pPr>
            <a:r>
              <a:rPr lang="ru-RU" dirty="0" smtClean="0"/>
              <a:t> вместо    «</a:t>
            </a:r>
            <a:r>
              <a:rPr lang="ru-RU" b="1" i="1" dirty="0" smtClean="0"/>
              <a:t>Я», «МНЕ» </a:t>
            </a:r>
            <a:r>
              <a:rPr lang="ru-RU" dirty="0" smtClean="0"/>
              <a:t>– «</a:t>
            </a:r>
            <a:r>
              <a:rPr lang="ru-RU" b="1" i="1" dirty="0" smtClean="0"/>
              <a:t>ВЫ», «ТЫ»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74563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624115"/>
            <a:ext cx="10515600" cy="1451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2229" y="319314"/>
            <a:ext cx="3802742" cy="6400800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Ориентация </a:t>
            </a:r>
          </a:p>
          <a:p>
            <a:pPr marL="0" indent="0">
              <a:buNone/>
            </a:pPr>
            <a:r>
              <a:rPr lang="ru-RU" i="1" dirty="0" smtClean="0"/>
              <a:t>Цель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FF0000"/>
                </a:solidFill>
              </a:rPr>
              <a:t>определить стратегию и тактику.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Вызвать интерес и  вовлечь в обсуждение;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Выявить самооценку собеседника и распределение ролей;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Начать решение задачи общения.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51087" y="319314"/>
            <a:ext cx="7779656" cy="6400800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Обсуждение вопроса</a:t>
            </a:r>
          </a:p>
          <a:p>
            <a:pPr marL="0" indent="0">
              <a:buNone/>
            </a:pPr>
            <a:r>
              <a:rPr lang="ru-RU" i="1" dirty="0" smtClean="0"/>
              <a:t>Цель: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вовлечь в активное обсуждение.</a:t>
            </a:r>
          </a:p>
          <a:p>
            <a:pPr marL="514350" indent="-514350">
              <a:buAutoNum type="arabicParenR"/>
            </a:pPr>
            <a:r>
              <a:rPr lang="ru-RU" dirty="0"/>
              <a:t>  </a:t>
            </a:r>
            <a:r>
              <a:rPr lang="ru-RU" dirty="0" smtClean="0"/>
              <a:t>Корректировать  </a:t>
            </a:r>
            <a:r>
              <a:rPr lang="ru-RU" dirty="0" err="1" smtClean="0"/>
              <a:t>псих.состояние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Повысить </a:t>
            </a:r>
            <a:r>
              <a:rPr lang="ru-RU" dirty="0" err="1" smtClean="0"/>
              <a:t>эмоц</a:t>
            </a:r>
            <a:r>
              <a:rPr lang="ru-RU" dirty="0" smtClean="0"/>
              <a:t> тонус ( присвоить желательное качество), похвала, напоминание о  приятных  событий, сообщение интересной информации;</a:t>
            </a:r>
          </a:p>
          <a:p>
            <a:pPr marL="514350" indent="-514350">
              <a:buAutoNum type="arabicParenR"/>
            </a:pPr>
            <a:r>
              <a:rPr lang="ru-RU" dirty="0" smtClean="0"/>
              <a:t>Включить в выполнение </a:t>
            </a:r>
            <a:r>
              <a:rPr lang="ru-RU" dirty="0" err="1" smtClean="0"/>
              <a:t>физич</a:t>
            </a:r>
            <a:r>
              <a:rPr lang="ru-RU" dirty="0" smtClean="0"/>
              <a:t>. действий («помогите….», «поделись трудностями» + благодарность);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Повысить\\понизить самооценку партнера (отзеркалить=повторять </a:t>
            </a:r>
            <a:r>
              <a:rPr lang="ru-RU" dirty="0" err="1" smtClean="0"/>
              <a:t>невербалику</a:t>
            </a:r>
            <a:r>
              <a:rPr lang="ru-RU" dirty="0" smtClean="0"/>
              <a:t>; дать роль эксперта);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Правильное распределение ролей: доминирование-подчинение( пристройка «сверху», «снизу», «на равных»).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8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24114"/>
            <a:ext cx="10515600" cy="1161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771" y="229052"/>
            <a:ext cx="11756572" cy="6084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НЕВЕРБАЛИКА</a:t>
            </a:r>
          </a:p>
          <a:p>
            <a:pPr marL="0" indent="0">
              <a:buNone/>
            </a:pPr>
            <a:r>
              <a:rPr lang="ru-RU" sz="3600" b="1" dirty="0" smtClean="0"/>
              <a:t>Доминирование   </a:t>
            </a:r>
            <a:r>
              <a:rPr lang="ru-RU" sz="3600" b="1" dirty="0">
                <a:solidFill>
                  <a:srgbClr val="FF0000"/>
                </a:solidFill>
              </a:rPr>
              <a:t>«сверху</a:t>
            </a:r>
            <a:r>
              <a:rPr lang="ru-RU" sz="3600" b="1" dirty="0" smtClean="0">
                <a:solidFill>
                  <a:srgbClr val="FF0000"/>
                </a:solidFill>
              </a:rPr>
              <a:t>»:</a:t>
            </a:r>
            <a:r>
              <a:rPr lang="ru-RU" sz="3600" b="1" dirty="0" smtClean="0"/>
              <a:t> </a:t>
            </a:r>
            <a:r>
              <a:rPr lang="ru-RU" sz="3600" dirty="0" smtClean="0"/>
              <a:t>выпрямленная поза, жесткий взгляд, медленная речь, навязывание дистанции;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b="1" dirty="0" smtClean="0"/>
              <a:t>подчинение </a:t>
            </a:r>
            <a:r>
              <a:rPr lang="ru-RU" sz="3600" b="1" dirty="0" smtClean="0">
                <a:solidFill>
                  <a:srgbClr val="FF0000"/>
                </a:solidFill>
              </a:rPr>
              <a:t>«снизу»: </a:t>
            </a:r>
            <a:r>
              <a:rPr lang="ru-RU" sz="3600" dirty="0" smtClean="0"/>
              <a:t>приниженная поза, взгляд снизу вверх, быстрый темп речи, дает инициативу партнеру;</a:t>
            </a:r>
          </a:p>
          <a:p>
            <a:pPr marL="0" indent="0">
              <a:buNone/>
            </a:pPr>
            <a:r>
              <a:rPr lang="ru-RU" sz="3600" b="1" u="sng" dirty="0" smtClean="0">
                <a:solidFill>
                  <a:srgbClr val="FF0000"/>
                </a:solidFill>
              </a:rPr>
              <a:t> </a:t>
            </a:r>
            <a:r>
              <a:rPr lang="ru-RU" sz="3600" b="1" u="sng" dirty="0">
                <a:solidFill>
                  <a:srgbClr val="FF0000"/>
                </a:solidFill>
              </a:rPr>
              <a:t>«на равных</a:t>
            </a:r>
            <a:r>
              <a:rPr lang="ru-RU" sz="3600" b="1" u="sng" dirty="0" smtClean="0">
                <a:solidFill>
                  <a:srgbClr val="FF0000"/>
                </a:solidFill>
              </a:rPr>
              <a:t>»: </a:t>
            </a:r>
            <a:r>
              <a:rPr lang="ru-RU" sz="3600" u="sng" dirty="0" smtClean="0"/>
              <a:t>синхронизация темпа речи, уравнивание громкости, симметричный обмен взглядом.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            Негласная </a:t>
            </a:r>
            <a:r>
              <a:rPr lang="ru-RU" sz="3600" dirty="0">
                <a:solidFill>
                  <a:srgbClr val="FF0000"/>
                </a:solidFill>
              </a:rPr>
              <a:t>договоренность, иначе конфликт</a:t>
            </a:r>
            <a:r>
              <a:rPr lang="ru-RU" sz="3600" dirty="0" smtClean="0">
                <a:solidFill>
                  <a:srgbClr val="FF0000"/>
                </a:solidFill>
              </a:rPr>
              <a:t>! </a:t>
            </a:r>
          </a:p>
          <a:p>
            <a:pPr marL="571500" indent="-571500">
              <a:buAutoNum type="romanUcPeriod"/>
            </a:pPr>
            <a:r>
              <a:rPr lang="ru-RU" sz="3600" i="1" dirty="0" smtClean="0"/>
              <a:t>Мудрый наставник-</a:t>
            </a:r>
            <a:r>
              <a:rPr lang="ru-RU" sz="3600" dirty="0" smtClean="0"/>
              <a:t>---</a:t>
            </a:r>
            <a:r>
              <a:rPr lang="ru-RU" sz="3600" i="1" dirty="0" smtClean="0"/>
              <a:t>почтительный ученик</a:t>
            </a:r>
            <a:r>
              <a:rPr lang="ru-RU" sz="3600" dirty="0" smtClean="0"/>
              <a:t>, либо </a:t>
            </a:r>
          </a:p>
          <a:p>
            <a:pPr marL="571500" indent="-571500">
              <a:buAutoNum type="romanUcPeriod"/>
            </a:pPr>
            <a:r>
              <a:rPr lang="ru-RU" sz="3600" dirty="0" smtClean="0"/>
              <a:t>тактично добиваться равных ролей  </a:t>
            </a:r>
            <a:r>
              <a:rPr lang="ru-RU" sz="3600" i="1" dirty="0" smtClean="0"/>
              <a:t>2 эксперта.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88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Советуем прочитать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947400" cy="4351338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О.С. </a:t>
            </a:r>
            <a:r>
              <a:rPr lang="ru-RU" altLang="ru-RU" dirty="0" err="1" smtClean="0"/>
              <a:t>Иссерс</a:t>
            </a:r>
            <a:r>
              <a:rPr lang="ru-RU" altLang="ru-RU" dirty="0" smtClean="0"/>
              <a:t>.  </a:t>
            </a:r>
            <a:r>
              <a:rPr lang="ru-RU" altLang="ru-RU" b="1" i="1" dirty="0" smtClean="0"/>
              <a:t>Коммуникативные стратегии и тактики русской речи</a:t>
            </a:r>
            <a:r>
              <a:rPr lang="ru-RU" altLang="ru-RU" b="1" dirty="0" smtClean="0"/>
              <a:t> </a:t>
            </a:r>
          </a:p>
          <a:p>
            <a:pPr eaLnBrk="1" hangingPunct="1"/>
            <a:r>
              <a:rPr lang="ru-RU" altLang="ru-RU" b="1" dirty="0" err="1" smtClean="0"/>
              <a:t>Е.В.Клюев</a:t>
            </a:r>
            <a:r>
              <a:rPr lang="ru-RU" altLang="ru-RU" b="1" dirty="0" smtClean="0"/>
              <a:t> Речевая коммуникация: Учебное пособие для ун-тов и вузов.- М.: Изд-во ПРИОЛ.- 1998. </a:t>
            </a:r>
          </a:p>
          <a:p>
            <a:r>
              <a:rPr lang="ru-RU" dirty="0"/>
              <a:t> </a:t>
            </a:r>
            <a:r>
              <a:rPr lang="ru-RU" dirty="0" err="1">
                <a:hlinkClick r:id="rId3"/>
              </a:rPr>
              <a:t>Чудинов</a:t>
            </a:r>
            <a:r>
              <a:rPr lang="ru-RU" dirty="0">
                <a:hlinkClick r:id="rId3"/>
              </a:rPr>
              <a:t> Анатолий Прокопьевич</a:t>
            </a:r>
            <a:r>
              <a:rPr lang="ru-RU" dirty="0"/>
              <a:t>, </a:t>
            </a:r>
            <a:r>
              <a:rPr lang="ru-RU" dirty="0">
                <a:hlinkClick r:id="rId4"/>
              </a:rPr>
              <a:t>Нахимова Елена </a:t>
            </a:r>
            <a:r>
              <a:rPr lang="ru-RU" dirty="0" smtClean="0">
                <a:hlinkClick r:id="rId4"/>
              </a:rPr>
              <a:t>Анатольевна</a:t>
            </a:r>
            <a:r>
              <a:rPr lang="ru-RU" dirty="0"/>
              <a:t> </a:t>
            </a:r>
            <a:r>
              <a:rPr lang="ru-RU" dirty="0" smtClean="0"/>
              <a:t>Издательство</a:t>
            </a:r>
            <a:r>
              <a:rPr lang="ru-RU" dirty="0"/>
              <a:t>: </a:t>
            </a:r>
            <a:r>
              <a:rPr lang="ru-RU" dirty="0">
                <a:hlinkClick r:id="rId5"/>
              </a:rPr>
              <a:t>Флинта</a:t>
            </a:r>
            <a:r>
              <a:rPr lang="ru-RU" dirty="0"/>
              <a:t>, </a:t>
            </a:r>
            <a:r>
              <a:rPr lang="ru-RU" dirty="0" smtClean="0"/>
              <a:t>2023 г. </a:t>
            </a:r>
            <a:r>
              <a:rPr lang="ru-RU" dirty="0">
                <a:hlinkClick r:id="rId6"/>
              </a:rPr>
              <a:t> https://www.labirint.ru/books/510125/</a:t>
            </a:r>
            <a:endParaRPr lang="ru-RU" dirty="0"/>
          </a:p>
          <a:p>
            <a:pPr eaLnBrk="1" hangingPunct="1"/>
            <a:endParaRPr lang="ru-RU" alt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05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/>
              <a:t>УПРАЖНЕНИЯ= САМОТРЕНИНГИ</a:t>
            </a:r>
            <a:r>
              <a:rPr lang="ru-RU" altLang="ru-RU" sz="3200"/>
              <a:t/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81076"/>
            <a:ext cx="11582399" cy="5688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1. </a:t>
            </a:r>
            <a:r>
              <a:rPr lang="ru-RU" altLang="ru-RU" sz="1800" b="1" dirty="0"/>
              <a:t>Вербальный шейпинг</a:t>
            </a:r>
            <a:r>
              <a:rPr lang="ru-RU" altLang="ru-RU" sz="1800" dirty="0"/>
              <a:t>.” Я МЫСЛЮ- СЛЕДОВАТЕЛЬНО, Я СУЩЕСТВУЮ”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dirty="0"/>
              <a:t>Повторить несколько .раз, добиваясь четкого звучания.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dirty="0"/>
              <a:t>Попробуйте разные </a:t>
            </a:r>
            <a:r>
              <a:rPr lang="ru-RU" altLang="ru-RU" sz="1800" dirty="0" err="1"/>
              <a:t>музык.жанры</a:t>
            </a:r>
            <a:r>
              <a:rPr lang="ru-RU" altLang="ru-RU" sz="1800" dirty="0"/>
              <a:t>: джаз</a:t>
            </a:r>
            <a:r>
              <a:rPr lang="ru-RU" altLang="ru-RU" sz="1800" dirty="0" smtClean="0"/>
              <a:t>, классику, рок</a:t>
            </a:r>
            <a:endParaRPr lang="ru-RU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С разной скоростью: максим. И растянуть </a:t>
            </a:r>
            <a:r>
              <a:rPr lang="ru-RU" altLang="ru-RU" sz="1800" dirty="0" smtClean="0"/>
              <a:t>до 10сек,1мин</a:t>
            </a:r>
            <a:r>
              <a:rPr lang="ru-RU" altLang="ru-RU" sz="1800" dirty="0"/>
              <a:t>.</a:t>
            </a:r>
            <a:endParaRPr lang="en-US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1800" dirty="0" err="1"/>
              <a:t>Громко</a:t>
            </a:r>
            <a:r>
              <a:rPr lang="en-US" altLang="ru-RU" sz="1800" dirty="0"/>
              <a:t>,</a:t>
            </a:r>
            <a:r>
              <a:rPr lang="ru-RU" altLang="ru-RU" sz="1800" dirty="0"/>
              <a:t> </a:t>
            </a:r>
            <a:r>
              <a:rPr lang="en-US" altLang="ru-RU" sz="1800" dirty="0" err="1"/>
              <a:t>чуть</a:t>
            </a:r>
            <a:r>
              <a:rPr lang="en-US" altLang="ru-RU" sz="1800" dirty="0"/>
              <a:t> </a:t>
            </a:r>
            <a:r>
              <a:rPr lang="en-US" altLang="ru-RU" sz="1800" dirty="0" err="1"/>
              <a:t>тише</a:t>
            </a:r>
            <a:r>
              <a:rPr lang="en-US" altLang="ru-RU" sz="1800" dirty="0"/>
              <a:t>.</a:t>
            </a:r>
            <a:r>
              <a:rPr lang="ru-RU" altLang="ru-RU" sz="1800" dirty="0"/>
              <a:t> </a:t>
            </a:r>
            <a:r>
              <a:rPr lang="en-US" altLang="ru-RU" sz="1800" dirty="0" err="1"/>
              <a:t>тихо</a:t>
            </a:r>
            <a:endParaRPr lang="ru-RU" altLang="ru-RU" sz="1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dirty="0"/>
              <a:t>Выделите одно слово в мысли</a:t>
            </a:r>
            <a:r>
              <a:rPr lang="ru-RU" altLang="ru-RU" sz="1800" dirty="0" smtClean="0"/>
              <a:t>.</a:t>
            </a:r>
            <a:endParaRPr lang="ru-RU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2. </a:t>
            </a:r>
            <a:r>
              <a:rPr lang="ru-RU" altLang="ru-RU" sz="1800" b="1" dirty="0"/>
              <a:t>Развитие метафорического мышления</a:t>
            </a:r>
            <a:r>
              <a:rPr lang="ru-RU" altLang="ru-RU" sz="1800" dirty="0"/>
              <a:t>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dirty="0"/>
              <a:t> </a:t>
            </a:r>
            <a:r>
              <a:rPr lang="ru-RU" altLang="ru-RU" sz="1800" i="1" dirty="0"/>
              <a:t>Вода для корабля то же, что.....для бизнеса.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i="1" dirty="0"/>
              <a:t> Мой дом -это...      Моя работа- это... Власть -это..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i="1" dirty="0"/>
              <a:t> Успех -это...жизнь -это.. идеалы -это.. любовь -это</a:t>
            </a:r>
            <a:r>
              <a:rPr lang="ru-RU" altLang="ru-RU" sz="1800" dirty="0" smtClean="0"/>
              <a:t>..</a:t>
            </a:r>
            <a:endParaRPr lang="ru-RU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3. </a:t>
            </a:r>
            <a:r>
              <a:rPr lang="ru-RU" altLang="ru-RU" sz="1800" b="1" dirty="0"/>
              <a:t>Синтез</a:t>
            </a:r>
            <a:r>
              <a:rPr lang="ru-RU" altLang="ru-RU" sz="1800" dirty="0"/>
              <a:t>: Чем пахнет слово “участвовать”? Какой вкус у голубого цвета? Как выглядит идея свободы? Какая форма у Среды? Какой вкус радости</a:t>
            </a:r>
            <a:r>
              <a:rPr lang="ru-RU" altLang="ru-RU" sz="1800" dirty="0" smtClean="0"/>
              <a:t>?</a:t>
            </a:r>
            <a:endParaRPr lang="ru-RU" altLang="ru-RU" sz="1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4. </a:t>
            </a:r>
            <a:r>
              <a:rPr lang="ru-RU" altLang="ru-RU" sz="1800" b="1" dirty="0"/>
              <a:t>Эвфемизмы</a:t>
            </a:r>
            <a:r>
              <a:rPr lang="ru-RU" altLang="ru-RU" sz="1800" dirty="0"/>
              <a:t>: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1800" i="1" dirty="0"/>
              <a:t>Он умер = Он ушел из жизни. Дебил= человек с недоразвитыми способностями. Бедный-нуждающийся, старик -человек преклонного возраста</a:t>
            </a:r>
            <a:r>
              <a:rPr lang="ru-RU" altLang="ru-RU" sz="1800" dirty="0"/>
              <a:t>..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/>
              <a:t>Придумайте10 неприятных слов и подберите к ним эвфемизмы:</a:t>
            </a:r>
            <a:endParaRPr lang="ru-RU" alt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7721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371" y="1690687"/>
            <a:ext cx="11408229" cy="4486275"/>
          </a:xfrm>
        </p:spPr>
        <p:txBody>
          <a:bodyPr/>
          <a:lstStyle/>
          <a:p>
            <a:r>
              <a:rPr lang="ru-RU" dirty="0" smtClean="0"/>
              <a:t>На курсе «ТЕМА 5» посмотреть пример монолога Александра </a:t>
            </a:r>
            <a:r>
              <a:rPr lang="ru-RU" dirty="0" err="1" smtClean="0"/>
              <a:t>Герасименкова</a:t>
            </a:r>
            <a:r>
              <a:rPr lang="ru-RU" dirty="0" smtClean="0"/>
              <a:t> «Как реагировать на критику»: проанализировать содержание речи, структуру речи,  невербальные средства речи.</a:t>
            </a:r>
          </a:p>
          <a:p>
            <a:r>
              <a:rPr lang="ru-RU" dirty="0" smtClean="0"/>
              <a:t>Вспомнить правила составления ораторского монолога и прочитать текст рассказа </a:t>
            </a:r>
            <a:r>
              <a:rPr lang="ru-RU" dirty="0" err="1" smtClean="0"/>
              <a:t>А.П.Чехова</a:t>
            </a:r>
            <a:r>
              <a:rPr lang="ru-RU" dirty="0" smtClean="0"/>
              <a:t> «О </a:t>
            </a:r>
            <a:r>
              <a:rPr lang="ru-RU" smtClean="0"/>
              <a:t>вреде табака».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3428" y="188641"/>
            <a:ext cx="8374743" cy="341181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FF00FF"/>
                </a:solidFill>
              </a:rPr>
              <a:t> Деловое общение </a:t>
            </a:r>
            <a:br>
              <a:rPr lang="ru-RU" altLang="ru-RU" b="1" dirty="0" smtClean="0">
                <a:solidFill>
                  <a:srgbClr val="FF00FF"/>
                </a:solidFill>
              </a:rPr>
            </a:br>
            <a:r>
              <a:rPr lang="ru-RU" altLang="ru-RU" b="1" dirty="0" smtClean="0">
                <a:solidFill>
                  <a:srgbClr val="FF00FF"/>
                </a:solidFill>
              </a:rPr>
              <a:t>как взаимодействие:</a:t>
            </a:r>
            <a:br>
              <a:rPr lang="ru-RU" altLang="ru-RU" b="1" dirty="0" smtClean="0">
                <a:solidFill>
                  <a:srgbClr val="FF00FF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коммуникативные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стратегии и тактики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2685" y="3886200"/>
            <a:ext cx="7605485" cy="22796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Стратегии и тактики речевого поведения определяются как </a:t>
            </a:r>
            <a:r>
              <a:rPr lang="ru-RU" altLang="ru-RU" sz="3200" b="1" dirty="0">
                <a:solidFill>
                  <a:srgbClr val="FF0000"/>
                </a:solidFill>
              </a:rPr>
              <a:t>план речевых действий</a:t>
            </a:r>
            <a:r>
              <a:rPr lang="ru-RU" altLang="ru-RU" sz="3200" b="1" dirty="0"/>
              <a:t>, согласно которому участники общения </a:t>
            </a:r>
            <a:r>
              <a:rPr lang="ru-RU" altLang="ru-RU" sz="3200" b="1" dirty="0" smtClean="0"/>
              <a:t>реализуют </a:t>
            </a:r>
            <a:r>
              <a:rPr lang="ru-RU" altLang="ru-RU" sz="3200" b="1" dirty="0"/>
              <a:t>свои коммуникативные и практические цели и задачи.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4" y="188641"/>
            <a:ext cx="2816783" cy="37596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9274" y="4234018"/>
            <a:ext cx="396341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4400" b="1" dirty="0" smtClean="0"/>
              <a:t>коммуникация </a:t>
            </a:r>
          </a:p>
          <a:p>
            <a:pPr>
              <a:lnSpc>
                <a:spcPct val="80000"/>
              </a:lnSpc>
            </a:pPr>
            <a:r>
              <a:rPr lang="ru-RU" altLang="ru-RU" sz="4400" b="1" dirty="0"/>
              <a:t>перцепция</a:t>
            </a:r>
          </a:p>
          <a:p>
            <a:pPr>
              <a:lnSpc>
                <a:spcPct val="80000"/>
              </a:lnSpc>
            </a:pPr>
            <a:r>
              <a:rPr lang="ru-RU" altLang="ru-RU" sz="4400" b="1" dirty="0" smtClean="0"/>
              <a:t>интеракция </a:t>
            </a:r>
          </a:p>
        </p:txBody>
      </p:sp>
    </p:spTree>
    <p:extLst>
      <p:ext uri="{BB962C8B-B14F-4D97-AF65-F5344CB8AC3E}">
        <p14:creationId xmlns:p14="http://schemas.microsoft.com/office/powerpoint/2010/main" val="162107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:\студ конфер\студ конф 2012\конфер2012 фото\Гёксу с другом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6565"/>
            <a:ext cx="10083799" cy="737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23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EF532-271D-C6FC-84FF-2560CC3A4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20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Темперамент 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A767864-0E11-195E-0850-BF7CD0C5CEB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80049" y="911224"/>
          <a:ext cx="10594676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692">
                  <a:extLst>
                    <a:ext uri="{9D8B030D-6E8A-4147-A177-3AD203B41FA5}">
                      <a16:colId xmlns:a16="http://schemas.microsoft.com/office/drawing/2014/main" val="4073599631"/>
                    </a:ext>
                  </a:extLst>
                </a:gridCol>
                <a:gridCol w="2466580">
                  <a:extLst>
                    <a:ext uri="{9D8B030D-6E8A-4147-A177-3AD203B41FA5}">
                      <a16:colId xmlns:a16="http://schemas.microsoft.com/office/drawing/2014/main" val="3833334374"/>
                    </a:ext>
                  </a:extLst>
                </a:gridCol>
                <a:gridCol w="1902412">
                  <a:extLst>
                    <a:ext uri="{9D8B030D-6E8A-4147-A177-3AD203B41FA5}">
                      <a16:colId xmlns:a16="http://schemas.microsoft.com/office/drawing/2014/main" val="968262978"/>
                    </a:ext>
                  </a:extLst>
                </a:gridCol>
                <a:gridCol w="2184496">
                  <a:extLst>
                    <a:ext uri="{9D8B030D-6E8A-4147-A177-3AD203B41FA5}">
                      <a16:colId xmlns:a16="http://schemas.microsoft.com/office/drawing/2014/main" val="1839806845"/>
                    </a:ext>
                  </a:extLst>
                </a:gridCol>
                <a:gridCol w="2184496">
                  <a:extLst>
                    <a:ext uri="{9D8B030D-6E8A-4147-A177-3AD203B41FA5}">
                      <a16:colId xmlns:a16="http://schemas.microsoft.com/office/drawing/2014/main" val="90610409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 холерик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сангвиник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меланхолик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флегматик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14579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ru-RU" sz="2400" dirty="0"/>
                        <a:t>Сила - слабость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сильный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dirty="0"/>
                        <a:t>сильный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слабый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сильный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75396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ru-RU" sz="2400" dirty="0"/>
                        <a:t>Уравновешенность-неуравновешенность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неуравновешен</a:t>
                      </a:r>
                    </a:p>
                    <a:p>
                      <a:r>
                        <a:rPr lang="ru-RU" sz="2400" dirty="0" err="1" smtClean="0"/>
                        <a:t>ный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уравновешенный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неуравновешенный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уравновешен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ный</a:t>
                      </a:r>
                      <a:endParaRPr lang="ru-RU" sz="2400" dirty="0"/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8677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ru-RU" sz="2400" dirty="0"/>
                        <a:t>Активность -инертность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активный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активный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инертный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инертный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469984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r>
                        <a:rPr lang="ru-RU" sz="2400" dirty="0"/>
                        <a:t>Примеры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Петр1, Пушкин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Наполеон, </a:t>
                      </a:r>
                    </a:p>
                    <a:p>
                      <a:r>
                        <a:rPr lang="ru-RU" sz="2400" dirty="0"/>
                        <a:t>Герцен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Чайковский, Гоголь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Крылов, Кутузов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92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3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9C7E5-28EF-76EF-138B-F9B12D83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Понимание в процессе общения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CD674-7CF7-5894-B29D-6AE52CB42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155032"/>
            <a:ext cx="12015537" cy="55666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«Счастье - когда тебя понимают».</a:t>
            </a:r>
          </a:p>
          <a:p>
            <a:pPr marL="0" indent="0">
              <a:buNone/>
            </a:pPr>
            <a:r>
              <a:rPr lang="ru-RU" dirty="0"/>
              <a:t>Познать и понять логику поступков, поведения в соответствии с психологическими механизмами восприятия. </a:t>
            </a:r>
            <a:r>
              <a:rPr lang="ru-RU" b="1" dirty="0"/>
              <a:t>То, что движет нашими эмоциями при знакомстве с окружением.</a:t>
            </a:r>
          </a:p>
          <a:p>
            <a:r>
              <a:rPr lang="ru-RU" b="1" dirty="0"/>
              <a:t>Идентификация</a:t>
            </a:r>
            <a:r>
              <a:rPr lang="ru-RU" dirty="0"/>
              <a:t>- уподобление себя другому.</a:t>
            </a:r>
          </a:p>
          <a:p>
            <a:r>
              <a:rPr lang="ru-RU" b="1" dirty="0"/>
              <a:t>Эмпатия</a:t>
            </a:r>
            <a:r>
              <a:rPr lang="ru-RU" dirty="0"/>
              <a:t> – сопереживание, эмоциональный отклик, </a:t>
            </a:r>
            <a:r>
              <a:rPr lang="ru-RU" dirty="0" err="1"/>
              <a:t>вчувствование</a:t>
            </a:r>
            <a:r>
              <a:rPr lang="ru-RU" dirty="0"/>
              <a:t>.</a:t>
            </a:r>
          </a:p>
          <a:p>
            <a:r>
              <a:rPr lang="ru-RU" b="1" dirty="0"/>
              <a:t>Аттракция</a:t>
            </a:r>
            <a:r>
              <a:rPr lang="ru-RU" dirty="0"/>
              <a:t> (притягивать)- возникновение положительных чувств.</a:t>
            </a:r>
          </a:p>
          <a:p>
            <a:r>
              <a:rPr lang="ru-RU" b="1" dirty="0"/>
              <a:t>Рефлексия</a:t>
            </a:r>
            <a:r>
              <a:rPr lang="ru-RU" dirty="0"/>
              <a:t> (обращение назад) – как воспринимается партнером по общению – </a:t>
            </a:r>
            <a:r>
              <a:rPr lang="ru-RU" dirty="0" err="1"/>
              <a:t>отзеркаливание</a:t>
            </a:r>
            <a:r>
              <a:rPr lang="ru-RU" dirty="0"/>
              <a:t> друг друга.</a:t>
            </a:r>
          </a:p>
          <a:p>
            <a:r>
              <a:rPr lang="ru-RU" b="1" dirty="0"/>
              <a:t>Каузальная атрибуция </a:t>
            </a:r>
            <a:r>
              <a:rPr lang="ru-RU" dirty="0"/>
              <a:t>– приписывание причин поведения другому человеку        ( другие виноваты): </a:t>
            </a:r>
            <a:r>
              <a:rPr lang="ru-RU" i="1" dirty="0"/>
              <a:t>личностная, обстоятельственная, стимульная.</a:t>
            </a:r>
          </a:p>
          <a:p>
            <a:pPr marL="0" indent="0">
              <a:buNone/>
            </a:pPr>
            <a:r>
              <a:rPr lang="ru-RU" i="1" dirty="0"/>
              <a:t>                            </a:t>
            </a:r>
            <a:r>
              <a:rPr lang="ru-RU" i="1" dirty="0" smtClean="0"/>
              <a:t>Внутренняя </a:t>
            </a:r>
            <a:r>
              <a:rPr lang="ru-RU" i="1" dirty="0"/>
              <a:t>и внешняя атрибуция</a:t>
            </a:r>
          </a:p>
          <a:p>
            <a:r>
              <a:rPr lang="ru-RU" b="1" dirty="0" err="1"/>
              <a:t>Стереотипизация</a:t>
            </a:r>
            <a:r>
              <a:rPr lang="ru-RU" b="1" dirty="0"/>
              <a:t> (</a:t>
            </a:r>
            <a:r>
              <a:rPr lang="ru-RU" dirty="0"/>
              <a:t>твердый отпечаток) – устойчивый образ явления,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-963613"/>
            <a:ext cx="8229600" cy="2159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altLang="ru-RU" sz="40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371" y="333375"/>
            <a:ext cx="11437258" cy="6314168"/>
          </a:xfrm>
        </p:spPr>
        <p:txBody>
          <a:bodyPr>
            <a:normAutofit/>
          </a:bodyPr>
          <a:lstStyle/>
          <a:p>
            <a:pPr marL="457200" indent="-457200">
              <a:buNone/>
              <a:defRPr/>
            </a:pPr>
            <a:r>
              <a:rPr lang="ru-RU" altLang="ru-RU" sz="2400" dirty="0"/>
              <a:t>    </a:t>
            </a:r>
            <a:r>
              <a:rPr lang="ru-RU" altLang="ru-RU" sz="3600" b="1" dirty="0"/>
              <a:t>Стратегия (цель)  Тактика (прием)  </a:t>
            </a:r>
            <a:endParaRPr lang="ru-RU" altLang="ru-RU" sz="2400" dirty="0">
              <a:solidFill>
                <a:srgbClr val="C00000"/>
              </a:solidFill>
            </a:endParaRPr>
          </a:p>
          <a:p>
            <a:pPr marL="457200" indent="-457200" algn="ctr">
              <a:buNone/>
              <a:defRPr/>
            </a:pPr>
            <a:r>
              <a:rPr lang="ru-RU" altLang="ru-RU" sz="2400" dirty="0">
                <a:solidFill>
                  <a:srgbClr val="FF0000"/>
                </a:solidFill>
              </a:rPr>
              <a:t>  </a:t>
            </a:r>
            <a:r>
              <a:rPr lang="ru-RU" altLang="ru-RU" b="1" dirty="0">
                <a:solidFill>
                  <a:srgbClr val="FF0000"/>
                </a:solidFill>
              </a:rPr>
              <a:t>Коммуникативная </a:t>
            </a:r>
            <a:r>
              <a:rPr lang="ru-RU" altLang="ru-RU" b="1" i="1" dirty="0">
                <a:solidFill>
                  <a:srgbClr val="FF0000"/>
                </a:solidFill>
              </a:rPr>
              <a:t>=                     поведенческая     +   речевая</a:t>
            </a:r>
          </a:p>
          <a:p>
            <a:pPr algn="just" eaLnBrk="1" hangingPunct="1">
              <a:defRPr/>
            </a:pPr>
            <a:r>
              <a:rPr lang="ru-RU" altLang="ru-RU" b="1" dirty="0"/>
              <a:t>Речевая стратегия    р  о  д   </a:t>
            </a:r>
            <a:r>
              <a:rPr lang="ru-RU" altLang="ru-RU" b="1" dirty="0" smtClean="0"/>
              <a:t>====</a:t>
            </a:r>
            <a:r>
              <a:rPr lang="ru-RU" altLang="ru-RU" b="1" i="1" dirty="0" smtClean="0"/>
              <a:t>растения</a:t>
            </a:r>
            <a:endParaRPr lang="ru-RU" altLang="ru-RU" b="1" i="1" dirty="0"/>
          </a:p>
          <a:p>
            <a:r>
              <a:rPr lang="ru-RU" altLang="ru-RU" dirty="0"/>
              <a:t>речевая   тактика        </a:t>
            </a:r>
            <a:r>
              <a:rPr lang="ru-RU" altLang="ru-RU" b="1" dirty="0"/>
              <a:t>в  и  </a:t>
            </a:r>
            <a:r>
              <a:rPr lang="ru-RU" altLang="ru-RU" b="1" dirty="0" smtClean="0"/>
              <a:t>д   ===== </a:t>
            </a:r>
            <a:r>
              <a:rPr lang="ru-RU" altLang="ru-RU" b="1" i="1" dirty="0" smtClean="0"/>
              <a:t>клен, мята, горох</a:t>
            </a:r>
          </a:p>
          <a:p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Действие </a:t>
            </a:r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– основное содержание общения! 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(« </a:t>
            </a:r>
            <a:r>
              <a:rPr lang="ru-RU" altLang="ru-RU" b="1" i="1" dirty="0">
                <a:solidFill>
                  <a:schemeClr val="tx2">
                    <a:lumMod val="50000"/>
                  </a:schemeClr>
                </a:solidFill>
              </a:rPr>
              <a:t>при решении вопроса </a:t>
            </a:r>
            <a:r>
              <a:rPr lang="ru-RU" altLang="ru-RU" b="1" i="1" u="sng" dirty="0" smtClean="0">
                <a:solidFill>
                  <a:schemeClr val="tx2">
                    <a:lumMod val="50000"/>
                  </a:schemeClr>
                </a:solidFill>
              </a:rPr>
              <a:t>топтались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altLang="ru-RU" b="1" i="1" dirty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месте», «он </a:t>
            </a:r>
            <a:r>
              <a:rPr lang="ru-RU" altLang="ru-RU" b="1" i="1" u="sng" dirty="0">
                <a:solidFill>
                  <a:schemeClr val="tx2">
                    <a:lumMod val="50000"/>
                  </a:schemeClr>
                </a:solidFill>
              </a:rPr>
              <a:t>давил</a:t>
            </a:r>
            <a:r>
              <a:rPr lang="ru-RU" altLang="ru-RU" b="1" i="1" dirty="0">
                <a:solidFill>
                  <a:schemeClr val="tx2">
                    <a:lumMod val="50000"/>
                  </a:schemeClr>
                </a:solidFill>
              </a:rPr>
              <a:t> на меня, но я не </a:t>
            </a:r>
            <a:r>
              <a:rPr lang="ru-RU" altLang="ru-RU" b="1" i="1" u="sng" dirty="0">
                <a:solidFill>
                  <a:schemeClr val="tx2">
                    <a:lumMod val="50000"/>
                  </a:schemeClr>
                </a:solidFill>
              </a:rPr>
              <a:t>поддавался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»).</a:t>
            </a:r>
            <a:endParaRPr lang="ru-RU" altLang="ru-RU" b="1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</a:rPr>
              <a:t>За словами стоят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действия ( иногда разные!): </a:t>
            </a:r>
            <a:r>
              <a:rPr lang="ru-RU" altLang="ru-RU" b="1" dirty="0" smtClean="0"/>
              <a:t>магазин закрыт </a:t>
            </a: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</a:rPr>
              <a:t>( 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не работает вообще </a:t>
            </a:r>
            <a:r>
              <a:rPr lang="ru-RU" altLang="ru-RU" b="1" i="1" u="sng" dirty="0" smtClean="0">
                <a:solidFill>
                  <a:schemeClr val="tx2">
                    <a:lumMod val="50000"/>
                  </a:schemeClr>
                </a:solidFill>
              </a:rPr>
              <a:t>– уходите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! скоро откроется - </a:t>
            </a:r>
            <a:r>
              <a:rPr lang="ru-RU" altLang="ru-RU" b="1" i="1" u="sng" dirty="0" smtClean="0">
                <a:solidFill>
                  <a:schemeClr val="tx2">
                    <a:lumMod val="50000"/>
                  </a:schemeClr>
                </a:solidFill>
              </a:rPr>
              <a:t>подождите!</a:t>
            </a:r>
            <a:r>
              <a:rPr lang="ru-RU" altLang="ru-RU" b="1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altLang="ru-RU" b="1" i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/>
              <a:t>Не конфликтовать: </a:t>
            </a:r>
            <a:r>
              <a:rPr lang="ru-RU" altLang="ru-RU" sz="2400" b="1" i="1" dirty="0"/>
              <a:t>отвернуться и молча уйти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 smtClean="0"/>
              <a:t>Оставить в памяти </a:t>
            </a:r>
            <a:r>
              <a:rPr lang="ru-RU" altLang="ru-RU" sz="2400" b="1" dirty="0"/>
              <a:t>положительный имидж: </a:t>
            </a:r>
            <a:r>
              <a:rPr lang="ru-RU" altLang="ru-RU" sz="2400" b="1" i="1" dirty="0"/>
              <a:t>Спасибо вам за хорошую организацию </a:t>
            </a:r>
            <a:r>
              <a:rPr lang="ru-RU" altLang="ru-RU" sz="2400" b="1" i="1" dirty="0" smtClean="0"/>
              <a:t>конференции ( приветливо улыбнуться, приложить руку к сердцу).</a:t>
            </a:r>
          </a:p>
          <a:p>
            <a:pPr marL="0" indent="0">
              <a:buNone/>
              <a:defRPr/>
            </a:pPr>
            <a:r>
              <a:rPr lang="ru-RU" altLang="ru-RU" sz="2400" b="1" dirty="0">
                <a:solidFill>
                  <a:srgbClr val="C00000"/>
                </a:solidFill>
              </a:rPr>
              <a:t>Правила эффективных коммуникаций и победы в бизнесе </a:t>
            </a:r>
            <a:r>
              <a:rPr lang="ru-RU" altLang="ru-RU" sz="2400" dirty="0"/>
              <a:t>( с 80-х годов ХХ века</a:t>
            </a:r>
            <a:r>
              <a:rPr lang="ru-RU" altLang="ru-RU" sz="2400" dirty="0" smtClean="0"/>
              <a:t>).</a:t>
            </a:r>
            <a:endParaRPr lang="ru-RU" altLang="ru-RU" sz="2400" dirty="0"/>
          </a:p>
          <a:p>
            <a:pPr marL="0" indent="0">
              <a:buNone/>
              <a:defRPr/>
            </a:pPr>
            <a:endParaRPr lang="ru-RU" altLang="ru-RU" sz="2400" b="1" i="1" dirty="0"/>
          </a:p>
          <a:p>
            <a:pPr marL="457200" indent="-457200">
              <a:buNone/>
              <a:defRPr/>
            </a:pPr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744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 Семантика ( смысл)</a:t>
            </a:r>
          </a:p>
        </p:txBody>
      </p:sp>
      <p:sp>
        <p:nvSpPr>
          <p:cNvPr id="5123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504824" y="1268412"/>
            <a:ext cx="5068662" cy="5146901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Тактика </a:t>
            </a:r>
            <a:r>
              <a:rPr lang="ru-RU" altLang="ru-RU" sz="2400" dirty="0"/>
              <a:t>(греч</a:t>
            </a:r>
            <a:r>
              <a:rPr lang="ru-RU" altLang="ru-RU" sz="2400" dirty="0" smtClean="0"/>
              <a:t>).</a:t>
            </a:r>
            <a:r>
              <a:rPr lang="en-US" altLang="ru-RU" sz="2400" dirty="0" smtClean="0"/>
              <a:t> </a:t>
            </a:r>
            <a:r>
              <a:rPr lang="en-US" altLang="ru-RU" sz="2400" dirty="0" err="1" smtClean="0"/>
              <a:t>taktis</a:t>
            </a:r>
            <a:r>
              <a:rPr lang="ru-RU" altLang="ru-RU" sz="2400" dirty="0" smtClean="0"/>
              <a:t> --</a:t>
            </a:r>
            <a:r>
              <a:rPr lang="en-US" altLang="ru-RU" sz="2400" dirty="0" smtClean="0"/>
              <a:t> </a:t>
            </a:r>
            <a:r>
              <a:rPr lang="en-US" altLang="ru-RU" sz="2400" dirty="0" err="1" smtClean="0"/>
              <a:t>tasso</a:t>
            </a:r>
            <a:r>
              <a:rPr lang="ru-RU" altLang="ru-RU" sz="2400" dirty="0" smtClean="0"/>
              <a:t>= </a:t>
            </a:r>
            <a:r>
              <a:rPr lang="ru-RU" altLang="ru-RU" sz="2400" i="1" dirty="0" smtClean="0"/>
              <a:t>строю войска</a:t>
            </a:r>
            <a:r>
              <a:rPr lang="ru-RU" altLang="ru-RU" sz="2400" dirty="0" smtClean="0"/>
              <a:t>). </a:t>
            </a:r>
            <a:endParaRPr lang="ru-RU" altLang="ru-RU" sz="2400" dirty="0"/>
          </a:p>
          <a:p>
            <a:pPr eaLnBrk="1" hangingPunct="1">
              <a:buFontTx/>
              <a:buNone/>
            </a:pPr>
            <a:r>
              <a:rPr lang="ru-RU" altLang="ru-RU" sz="2400" dirty="0"/>
              <a:t> военное искусство,</a:t>
            </a:r>
          </a:p>
          <a:p>
            <a:pPr eaLnBrk="1" hangingPunct="1">
              <a:buFontTx/>
              <a:buNone/>
            </a:pPr>
            <a:r>
              <a:rPr lang="ru-RU" altLang="ru-RU" sz="2400" dirty="0"/>
              <a:t>умение располагать</a:t>
            </a:r>
          </a:p>
          <a:p>
            <a:pPr eaLnBrk="1" hangingPunct="1">
              <a:buFontTx/>
              <a:buNone/>
            </a:pPr>
            <a:r>
              <a:rPr lang="ru-RU" altLang="ru-RU" sz="2400" dirty="0"/>
              <a:t>военными силами </a:t>
            </a:r>
          </a:p>
          <a:p>
            <a:pPr eaLnBrk="1" hangingPunct="1">
              <a:buFontTx/>
              <a:buNone/>
            </a:pPr>
            <a:r>
              <a:rPr lang="ru-RU" altLang="ru-RU" sz="2400" i="1" dirty="0"/>
              <a:t>Тактик – искусный </a:t>
            </a:r>
          </a:p>
          <a:p>
            <a:pPr>
              <a:buNone/>
            </a:pPr>
            <a:r>
              <a:rPr lang="ru-RU" altLang="ru-RU" sz="2400" i="1" dirty="0"/>
              <a:t>в науке этой.</a:t>
            </a:r>
            <a:r>
              <a:rPr lang="ru-RU" altLang="ru-RU" sz="2400" dirty="0"/>
              <a:t> </a:t>
            </a:r>
            <a:r>
              <a:rPr lang="ru-RU" altLang="ru-RU" sz="2400" b="1" dirty="0" err="1" smtClean="0"/>
              <a:t>В.И.Даль</a:t>
            </a:r>
            <a:r>
              <a:rPr lang="ru-RU" altLang="ru-RU" sz="2400" b="1" dirty="0" smtClean="0"/>
              <a:t> </a:t>
            </a:r>
            <a:r>
              <a:rPr lang="ru-RU" altLang="ru-RU" sz="2400" dirty="0" smtClean="0">
                <a:solidFill>
                  <a:srgbClr val="FF00FF"/>
                </a:solidFill>
              </a:rPr>
              <a:t>Тактический</a:t>
            </a:r>
            <a:endParaRPr lang="ru-RU" altLang="ru-RU" sz="2400" b="1" dirty="0" smtClean="0"/>
          </a:p>
          <a:p>
            <a:pPr marL="533400" indent="-533400">
              <a:lnSpc>
                <a:spcPct val="80000"/>
              </a:lnSpc>
              <a:buNone/>
            </a:pPr>
            <a:r>
              <a:rPr lang="ru-RU" altLang="ru-RU" sz="2400" dirty="0" smtClean="0"/>
              <a:t>2.перен. Совокупность средств и приемов </a:t>
            </a:r>
            <a:r>
              <a:rPr lang="ru-RU" altLang="ru-RU" sz="2400" dirty="0" err="1" smtClean="0"/>
              <a:t>общест</a:t>
            </a:r>
            <a:r>
              <a:rPr lang="ru-RU" altLang="ru-RU" sz="2400" dirty="0" smtClean="0"/>
              <a:t>. и полит. борьбы, способы достижения цели.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altLang="ru-RU" sz="2400" dirty="0" smtClean="0"/>
              <a:t>3. </a:t>
            </a:r>
            <a:r>
              <a:rPr lang="ru-RU" altLang="ru-RU" sz="2400" dirty="0" err="1" smtClean="0"/>
              <a:t>перен.Линия</a:t>
            </a:r>
            <a:r>
              <a:rPr lang="ru-RU" altLang="ru-RU" sz="2400" dirty="0" smtClean="0"/>
              <a:t> чьего–н. поведения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Такт </a:t>
            </a:r>
            <a:r>
              <a:rPr lang="en-US" altLang="ru-RU" sz="2400" b="1" dirty="0" smtClean="0"/>
              <a:t>(</a:t>
            </a:r>
            <a:r>
              <a:rPr lang="ru-RU" altLang="ru-RU" sz="2000" dirty="0" smtClean="0"/>
              <a:t>лат</a:t>
            </a:r>
            <a:r>
              <a:rPr lang="en-US" altLang="ru-RU" sz="2000" dirty="0" smtClean="0"/>
              <a:t>/</a:t>
            </a:r>
            <a:r>
              <a:rPr lang="ru-RU" altLang="ru-RU" sz="2000" dirty="0" smtClean="0"/>
              <a:t> </a:t>
            </a:r>
            <a:r>
              <a:rPr lang="en-US" altLang="ru-RU" sz="2000" dirty="0" err="1" smtClean="0"/>
              <a:t>taktus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= прикосновение, ощущение</a:t>
            </a:r>
            <a:r>
              <a:rPr lang="en-US" altLang="ru-RU" sz="2000" dirty="0" smtClean="0"/>
              <a:t>)</a:t>
            </a:r>
            <a:r>
              <a:rPr lang="ru-RU" altLang="ru-RU" sz="2400" dirty="0" smtClean="0"/>
              <a:t> 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altLang="ru-RU" sz="2400" dirty="0" smtClean="0"/>
              <a:t> </a:t>
            </a:r>
            <a:r>
              <a:rPr lang="ru-RU" altLang="ru-RU" sz="2400" dirty="0" smtClean="0">
                <a:solidFill>
                  <a:srgbClr val="FF00FF"/>
                </a:solidFill>
              </a:rPr>
              <a:t>тактовый, тактильный, тактичный–бестактный.</a:t>
            </a:r>
          </a:p>
          <a:p>
            <a:pPr>
              <a:buNone/>
            </a:pPr>
            <a:endParaRPr lang="ru-RU" alt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3"/>
          </p:nvPr>
        </p:nvSpPr>
        <p:spPr>
          <a:xfrm>
            <a:off x="6096000" y="274638"/>
            <a:ext cx="5675086" cy="3934505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r>
              <a:rPr lang="ru-RU" altLang="ru-RU" b="1" dirty="0"/>
              <a:t>Стратегия </a:t>
            </a:r>
            <a:r>
              <a:rPr lang="ru-RU" altLang="ru-RU" dirty="0"/>
              <a:t> (</a:t>
            </a:r>
            <a:r>
              <a:rPr lang="ru-RU" altLang="ru-RU" sz="2400" dirty="0" smtClean="0"/>
              <a:t>греч. </a:t>
            </a:r>
            <a:r>
              <a:rPr lang="en-US" altLang="ru-RU" sz="2400" dirty="0" err="1" smtClean="0"/>
              <a:t>stratos</a:t>
            </a:r>
            <a:r>
              <a:rPr lang="ru-RU" altLang="ru-RU" sz="2400" dirty="0" smtClean="0"/>
              <a:t> </a:t>
            </a:r>
            <a:r>
              <a:rPr lang="ru-RU" altLang="ru-RU" sz="2400" i="1" dirty="0" smtClean="0"/>
              <a:t>войско</a:t>
            </a:r>
            <a:r>
              <a:rPr lang="ru-RU" altLang="ru-RU" sz="2400" dirty="0" smtClean="0"/>
              <a:t>+ </a:t>
            </a:r>
            <a:r>
              <a:rPr lang="en-US" altLang="ru-RU" sz="2400" dirty="0" smtClean="0"/>
              <a:t>ago</a:t>
            </a:r>
            <a:r>
              <a:rPr lang="ru-RU" altLang="ru-RU" sz="2400" dirty="0" smtClean="0"/>
              <a:t> </a:t>
            </a:r>
            <a:r>
              <a:rPr lang="ru-RU" altLang="ru-RU" sz="2400" i="1" dirty="0" smtClean="0"/>
              <a:t>веду</a:t>
            </a:r>
            <a:r>
              <a:rPr lang="ru-RU" altLang="ru-RU" sz="1800" dirty="0" smtClean="0"/>
              <a:t>)</a:t>
            </a:r>
            <a:r>
              <a:rPr lang="ru-RU" altLang="ru-RU" dirty="0"/>
              <a:t> 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Наука о ведении войны, искусство ведения войны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перен</a:t>
            </a:r>
            <a:r>
              <a:rPr lang="ru-RU" altLang="ru-RU" dirty="0" smtClean="0"/>
              <a:t>. Искусство </a:t>
            </a:r>
            <a:r>
              <a:rPr lang="ru-RU" altLang="ru-RU" dirty="0"/>
              <a:t>руководства </a:t>
            </a:r>
            <a:r>
              <a:rPr lang="ru-RU" altLang="ru-RU" dirty="0" err="1"/>
              <a:t>общест</a:t>
            </a:r>
            <a:r>
              <a:rPr lang="ru-RU" altLang="ru-RU" dirty="0"/>
              <a:t>. и полит. </a:t>
            </a:r>
            <a:r>
              <a:rPr lang="ru-RU" altLang="ru-RU" dirty="0" smtClean="0"/>
              <a:t>борьбой</a:t>
            </a:r>
            <a:endParaRPr lang="ru-RU" altLang="ru-RU" dirty="0"/>
          </a:p>
          <a:p>
            <a:pPr marL="533400" indent="-533400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FF"/>
                </a:solidFill>
              </a:rPr>
              <a:t>  Стратегический, </a:t>
            </a:r>
            <a:r>
              <a:rPr lang="ru-RU" altLang="ru-RU" sz="2400" dirty="0" err="1" smtClean="0">
                <a:solidFill>
                  <a:srgbClr val="FF00FF"/>
                </a:solidFill>
              </a:rPr>
              <a:t>стратегема</a:t>
            </a:r>
            <a:r>
              <a:rPr lang="ru-RU" altLang="ru-RU" dirty="0"/>
              <a:t> </a:t>
            </a:r>
            <a:r>
              <a:rPr lang="ru-RU" altLang="ru-RU" sz="1600" dirty="0" smtClean="0"/>
              <a:t>( военная хитрость)</a:t>
            </a:r>
          </a:p>
          <a:p>
            <a:pPr marL="533400" indent="-533400">
              <a:lnSpc>
                <a:spcPct val="80000"/>
              </a:lnSpc>
              <a:buNone/>
            </a:pPr>
            <a:endParaRPr lang="ru-RU" altLang="ru-RU" sz="1600" dirty="0" smtClean="0"/>
          </a:p>
          <a:p>
            <a:pPr marL="0" indent="0">
              <a:buNone/>
              <a:defRPr/>
            </a:pPr>
            <a:r>
              <a:rPr lang="ru-RU" altLang="ru-RU" dirty="0"/>
              <a:t>В основе слова СТРАТЕГИЯ  лежит идея планирования действий, связанных с социальной конфронтацией, противоборством.</a:t>
            </a:r>
          </a:p>
          <a:p>
            <a:pPr>
              <a:buNone/>
              <a:defRPr/>
            </a:pP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75086" y="4209143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dirty="0"/>
              <a:t>Язык обладает богатыми ресурсами для «коммуникативного маневрирования».</a:t>
            </a:r>
          </a:p>
          <a:p>
            <a:pPr>
              <a:defRPr/>
            </a:pPr>
            <a:r>
              <a:rPr lang="ru-RU" altLang="ru-RU" sz="2400" dirty="0"/>
              <a:t>Речевая стратегия представляет собой комплекс  речевых действий, направленных на достижение коммуникативной цели.</a:t>
            </a:r>
          </a:p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8928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595086"/>
            <a:ext cx="10515600" cy="246744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altLang="ru-RU" b="1" dirty="0" smtClean="0">
              <a:solidFill>
                <a:srgbClr val="FF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771" y="203201"/>
            <a:ext cx="11553372" cy="645885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ru-RU" altLang="ru-RU" sz="4400" b="1" dirty="0">
                <a:solidFill>
                  <a:srgbClr val="FF00FF"/>
                </a:solidFill>
              </a:rPr>
              <a:t>Коммуникативная стратегия</a:t>
            </a:r>
            <a:r>
              <a:rPr lang="ru-RU" altLang="ru-RU" sz="4400" dirty="0">
                <a:solidFill>
                  <a:srgbClr val="FF00FF"/>
                </a:solidFill>
              </a:rPr>
              <a:t/>
            </a:r>
            <a:br>
              <a:rPr lang="ru-RU" altLang="ru-RU" sz="4400" dirty="0">
                <a:solidFill>
                  <a:srgbClr val="FF00FF"/>
                </a:solidFill>
              </a:rPr>
            </a:br>
            <a:r>
              <a:rPr lang="ru-RU" altLang="ru-RU" sz="4400" dirty="0"/>
              <a:t>  «комплекс речевых действий, направленных на достижение коммуникативных целей»: </a:t>
            </a:r>
            <a:r>
              <a:rPr lang="ru-RU" altLang="ru-RU" sz="4000" i="1" dirty="0"/>
              <a:t>информационная, предметная, коммуникативная </a:t>
            </a:r>
            <a:endParaRPr lang="ru-RU" altLang="ru-RU" sz="4300" b="1" dirty="0" smtClean="0">
              <a:solidFill>
                <a:srgbClr val="FF00FF"/>
              </a:solidFill>
            </a:endParaRPr>
          </a:p>
          <a:p>
            <a:pPr algn="ctr">
              <a:buNone/>
              <a:defRPr/>
            </a:pPr>
            <a:r>
              <a:rPr lang="ru-RU" altLang="ru-RU" sz="4300" b="1" dirty="0" smtClean="0">
                <a:solidFill>
                  <a:srgbClr val="FF00FF"/>
                </a:solidFill>
              </a:rPr>
              <a:t>Коммуникативная </a:t>
            </a:r>
            <a:r>
              <a:rPr lang="ru-RU" altLang="ru-RU" sz="4300" b="1" dirty="0">
                <a:solidFill>
                  <a:srgbClr val="FF00FF"/>
                </a:solidFill>
              </a:rPr>
              <a:t>тактика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b="1" dirty="0" smtClean="0"/>
              <a:t>совокупность </a:t>
            </a:r>
            <a:r>
              <a:rPr lang="ru-RU" altLang="ru-RU" b="1" dirty="0"/>
              <a:t>приемов ведения беседы и линию поведения на определенном этапе в рамках отдельного разговора</a:t>
            </a:r>
            <a:r>
              <a:rPr lang="ru-RU" altLang="ru-RU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/>
              <a:t>Показать уважение к подростку, тем самым установить контакт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/>
              <a:t>Привлечь внимание к себе приветствием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dirty="0"/>
              <a:t>Заставить испугаться</a:t>
            </a:r>
          </a:p>
          <a:p>
            <a:pPr marL="0" indent="0" algn="ctr">
              <a:buNone/>
            </a:pPr>
            <a:r>
              <a:rPr lang="ru-RU" altLang="ru-RU" sz="4300" b="1" dirty="0">
                <a:solidFill>
                  <a:srgbClr val="FF00FF"/>
                </a:solidFill>
              </a:rPr>
              <a:t>Коммуникативный ход</a:t>
            </a:r>
          </a:p>
          <a:p>
            <a:pPr marL="0" indent="0">
              <a:buNone/>
            </a:pPr>
            <a:r>
              <a:rPr lang="ru-RU" altLang="ru-RU" dirty="0"/>
              <a:t> </a:t>
            </a:r>
            <a:r>
              <a:rPr lang="ru-RU" altLang="ru-RU" dirty="0" smtClean="0"/>
              <a:t> </a:t>
            </a:r>
            <a:r>
              <a:rPr lang="ru-RU" altLang="ru-RU" b="1" dirty="0" smtClean="0"/>
              <a:t>инструмент </a:t>
            </a:r>
            <a:r>
              <a:rPr lang="ru-RU" altLang="ru-RU" b="1" dirty="0"/>
              <a:t>реализации той или иной тактики       </a:t>
            </a:r>
            <a:r>
              <a:rPr lang="ru-RU" altLang="ru-RU" dirty="0"/>
              <a:t>=   речевые ходы  </a:t>
            </a:r>
          </a:p>
          <a:p>
            <a:endParaRPr lang="ru-RU" altLang="ru-RU" dirty="0"/>
          </a:p>
          <a:p>
            <a:r>
              <a:rPr lang="ru-RU" altLang="ru-RU" dirty="0"/>
              <a:t> Молодой человек!    </a:t>
            </a:r>
            <a:r>
              <a:rPr lang="ru-RU" altLang="ru-RU" sz="2400" i="1" dirty="0"/>
              <a:t>( подростку)</a:t>
            </a:r>
          </a:p>
          <a:p>
            <a:r>
              <a:rPr lang="ru-RU" altLang="ru-RU" b="1" dirty="0"/>
              <a:t> Привет!</a:t>
            </a:r>
            <a:r>
              <a:rPr lang="ru-RU" altLang="ru-RU" sz="2400" i="1" dirty="0"/>
              <a:t>          (преподаватель студенту)</a:t>
            </a:r>
          </a:p>
          <a:p>
            <a:r>
              <a:rPr lang="ru-RU" altLang="ru-RU" sz="2400" i="1" dirty="0"/>
              <a:t> </a:t>
            </a:r>
            <a:r>
              <a:rPr lang="ru-RU" altLang="ru-RU" dirty="0"/>
              <a:t>А ну-ка, иди сюда!</a:t>
            </a:r>
            <a:r>
              <a:rPr lang="ru-RU" altLang="ru-RU" sz="2400" i="1" dirty="0"/>
              <a:t>     (угрожающе)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81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2404</Words>
  <Application>Microsoft Office PowerPoint</Application>
  <PresentationFormat>Широкоэкранный</PresentationFormat>
  <Paragraphs>302</Paragraphs>
  <Slides>26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Тема Office</vt:lpstr>
      <vt:lpstr>Анализ делового письма</vt:lpstr>
      <vt:lpstr>Презентация PowerPoint</vt:lpstr>
      <vt:lpstr> Деловое общение  как взаимодействие: коммуникативные  стратегии и тактики</vt:lpstr>
      <vt:lpstr>Презентация PowerPoint</vt:lpstr>
      <vt:lpstr>Темперамент </vt:lpstr>
      <vt:lpstr>Понимание в процессе общения</vt:lpstr>
      <vt:lpstr>Презентация PowerPoint</vt:lpstr>
      <vt:lpstr> Семантика ( смысл)</vt:lpstr>
      <vt:lpstr>Презентация PowerPoint</vt:lpstr>
      <vt:lpstr>  Стратегия на все времена = принципы Суворова  </vt:lpstr>
      <vt:lpstr>Разные подходы к понятию в зависимости от интенции коммуникатора: когнитивные, психологический и прагматический</vt:lpstr>
      <vt:lpstr>Коммуникативная стратегия –  </vt:lpstr>
      <vt:lpstr>Деловая коммуникация</vt:lpstr>
      <vt:lpstr>Постулаты Пол Герберта Грайса и реклама</vt:lpstr>
      <vt:lpstr>Частотные коммуникативные тактики: </vt:lpstr>
      <vt:lpstr>Стратегия гармонизации семейных отношений</vt:lpstr>
      <vt:lpstr>Митинговая речь</vt:lpstr>
      <vt:lpstr>СМИ</vt:lpstr>
      <vt:lpstr>Интернет: чат, блоги - М. С. Рыжков </vt:lpstr>
      <vt:lpstr>Позиции при взаимодействии   в русле трансактного анализа   ( по Эрику Бёрну,  50- е  годы ХХ в.)</vt:lpstr>
      <vt:lpstr> Этапы общения: </vt:lpstr>
      <vt:lpstr>Презентация PowerPoint</vt:lpstr>
      <vt:lpstr>Презентация PowerPoint</vt:lpstr>
      <vt:lpstr>Советуем прочитать</vt:lpstr>
      <vt:lpstr>УПРАЖНЕНИЯ= САМОТРЕНИНГИ </vt:lpstr>
      <vt:lpstr>Домашнее задание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Деловое общение  как взаимодействие: коммуникативные  стратегии и тактики</dc:title>
  <dc:creator>ольга будко</dc:creator>
  <cp:lastModifiedBy>ольга будко</cp:lastModifiedBy>
  <cp:revision>28</cp:revision>
  <dcterms:created xsi:type="dcterms:W3CDTF">2023-10-21T16:22:18Z</dcterms:created>
  <dcterms:modified xsi:type="dcterms:W3CDTF">2023-11-21T17:23:05Z</dcterms:modified>
</cp:coreProperties>
</file>