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91" r:id="rId3"/>
    <p:sldId id="322" r:id="rId4"/>
    <p:sldId id="323" r:id="rId5"/>
    <p:sldId id="324" r:id="rId6"/>
    <p:sldId id="325" r:id="rId7"/>
    <p:sldId id="326" r:id="rId8"/>
    <p:sldId id="327" r:id="rId9"/>
    <p:sldId id="329" r:id="rId10"/>
    <p:sldId id="328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9" r:id="rId20"/>
    <p:sldId id="340" r:id="rId21"/>
    <p:sldId id="318" r:id="rId22"/>
    <p:sldId id="321" r:id="rId23"/>
    <p:sldId id="26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80" autoAdjust="0"/>
    <p:restoredTop sz="94667" autoAdjust="0"/>
  </p:normalViewPr>
  <p:slideViewPr>
    <p:cSldViewPr snapToGrid="0">
      <p:cViewPr>
        <p:scale>
          <a:sx n="66" d="100"/>
          <a:sy n="66" d="100"/>
        </p:scale>
        <p:origin x="4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655C4-57CF-4D18-85F1-AF31EF8C7779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848D1-99B5-4E45-A316-A4649FE1D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49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8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7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3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3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9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9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9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5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3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1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11EB-D329-41AC-A27B-AABF4C979710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7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3034" y="-145143"/>
            <a:ext cx="9501246" cy="71410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0803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Российский химико-технологический университет имени Д. И. Менделеева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" y="13314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технологии неорганических веществ и высокотемпературных материалов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1907540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химической технологии керамики и огнеупоров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2412" y="3437108"/>
            <a:ext cx="9144000" cy="608431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«Электропроводность»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6309320"/>
            <a:ext cx="1505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2021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48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326354"/>
            <a:ext cx="785283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Если ЭП материала обусловлена движением более чем одного типа носителей заряда, то соотношения, приведенные выше, можно использовать и для нахождения относительной доли удельной проводимости за счет каждого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типа носителей. Общая удельная проводимость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составит сумму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+…+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регулирования ЭП керамики необходимо знать тип, концентрацию и подвижность каждого возможного носителя тока и их вклад в процесс электрической проводимости.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23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2012474"/>
            <a:ext cx="78528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повышении температуры в результате тепловых флуктуаций некоторые ионы покидают нормальные места в решетке, занимают положения в междоузлиях или выходят на поверхность кристалла либо, наоборот, переходят в междоузлия с поверхности.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11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67544" y="1255310"/>
                <a:ext cx="7852839" cy="5628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Уравнение, характеризующее удельную ЭП за счет собственных дефектов кристаллической решетки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/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 =</a:t>
                </a:r>
                <a:r>
                  <a:rPr lang="ru-RU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σ</m:t>
                    </m:r>
                    <m:r>
                      <a:rPr lang="en-US" sz="2400" i="1" baseline="-25000" dirty="0">
                        <a:latin typeface="Cambria Math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400" i="1" dirty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i="0" dirty="0">
                        <a:latin typeface="Cambria Math"/>
                        <a:cs typeface="Times New Roman" panose="02020603050405020304" pitchFamily="18" charset="0"/>
                      </a:rPr>
                      <m:t>exp</m:t>
                    </m:r>
                    <m:r>
                      <a:rPr lang="en-US" sz="2400" b="0" i="0" dirty="0" smtClean="0">
                        <a:latin typeface="Cambria Math"/>
                        <a:cs typeface="Times New Roman" panose="02020603050405020304" pitchFamily="18" charset="0"/>
                      </a:rPr>
                      <m:t>⁡(−</m:t>
                    </m:r>
                    <m:f>
                      <m:fPr>
                        <m:ctrlP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𝑅𝑇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наличии примесей в кристалле общая ЭП будет складываться из ЭП собственных и примесных носителей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заряда</a:t>
                </a:r>
              </a:p>
              <a:p>
                <a:pPr algn="just"/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 =</a:t>
                </a:r>
                <a:r>
                  <a:rPr lang="ru-RU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σ</m:t>
                    </m:r>
                    <m:r>
                      <a:rPr lang="ru-RU" sz="2400" b="0" i="1" baseline="-25000" dirty="0" smtClean="0"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/>
                        <a:cs typeface="Times New Roman" panose="02020603050405020304" pitchFamily="18" charset="0"/>
                      </a:rPr>
                      <m:t>exp</m:t>
                    </m:r>
                    <m:r>
                      <a:rPr lang="en-US" sz="2400" dirty="0">
                        <a:latin typeface="Cambria Math"/>
                        <a:cs typeface="Times New Roman" panose="02020603050405020304" pitchFamily="18" charset="0"/>
                      </a:rPr>
                      <m:t>⁡(−</m:t>
                    </m:r>
                    <m:f>
                      <m:fPr>
                        <m:ctrlP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400" dirty="0">
                                <a:cs typeface="Times New Roman" panose="02020603050405020304" pitchFamily="18" charset="0"/>
                              </a:rPr>
                              <m:t>Q</m:t>
                            </m:r>
                          </m:e>
                          <m:sub>
                            <m:r>
                              <a:rPr lang="ru-RU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cs typeface="Times New Roman" panose="02020603050405020304" pitchFamily="18" charset="0"/>
                          </a:rPr>
                          <m:t>RT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σ</m:t>
                    </m:r>
                    <m:r>
                      <a:rPr lang="ru-RU" sz="2400" b="0" i="1" baseline="-25000" dirty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/>
                        <a:cs typeface="Times New Roman" panose="02020603050405020304" pitchFamily="18" charset="0"/>
                      </a:rPr>
                      <m:t>exp</m:t>
                    </m:r>
                    <m:r>
                      <a:rPr lang="en-US" sz="2400" dirty="0">
                        <a:latin typeface="Cambria Math"/>
                        <a:cs typeface="Times New Roman" panose="02020603050405020304" pitchFamily="18" charset="0"/>
                      </a:rPr>
                      <m:t>⁡(−</m:t>
                    </m:r>
                    <m:f>
                      <m:fPr>
                        <m:ctrlPr>
                          <a:rPr lang="en-US" sz="24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dirty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400" dirty="0">
                                <a:cs typeface="Times New Roman" panose="02020603050405020304" pitchFamily="18" charset="0"/>
                              </a:rPr>
                              <m:t>Q</m:t>
                            </m:r>
                          </m:e>
                          <m:sub>
                            <m:r>
                              <a:rPr lang="ru-RU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cs typeface="Times New Roman" panose="02020603050405020304" pitchFamily="18" charset="0"/>
                          </a:rPr>
                          <m:t>RT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Поскольку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&gt;Q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при невысоких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температурах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преобладает примесная проводимость.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255310"/>
                <a:ext cx="7852839" cy="5628720"/>
              </a:xfrm>
              <a:prstGeom prst="rect">
                <a:avLst/>
              </a:prstGeom>
              <a:blipFill rotWithShape="1">
                <a:blip r:embed="rId3"/>
                <a:stretch>
                  <a:fillRect l="-1242" t="-867" r="-11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457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3" y="1210998"/>
            <a:ext cx="78528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Прологарифмировав выражение получим в координатах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-1/T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уравнение двух пересекающихся прямых. Из графика можно найти энергию активации примесных носителей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зарядов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K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собственных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379" y="3149990"/>
            <a:ext cx="2732208" cy="254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6553" y="5696964"/>
            <a:ext cx="8067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2. Температурная зависимость удельной проводимости кристаллического диэлектрика. 1 – низкотемпературная примесная; 2 – высокотемпературная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собственная.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3" y="1210998"/>
            <a:ext cx="78528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Керамика состоит из кристаллической, стекловидной и газовой фаз. Часто кристаллическая фаза является основной. Однако стекловидная фаза также оказывает влияние на электрические, механические и другие свойства, особенно при повышенных температурах. Наличие пор ухудшает электроизоляционные свойства керамики, особенно при повышенной влажности окружающей среды.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7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 электрического сопротивления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995759"/>
              </p:ext>
            </p:extLst>
          </p:nvPr>
        </p:nvGraphicFramePr>
        <p:xfrm>
          <a:off x="587827" y="1338945"/>
          <a:ext cx="7860101" cy="5019126"/>
        </p:xfrm>
        <a:graphic>
          <a:graphicData uri="http://schemas.openxmlformats.org/drawingml/2006/table">
            <a:tbl>
              <a:tblPr/>
              <a:tblGrid>
                <a:gridCol w="1671078"/>
                <a:gridCol w="826926"/>
                <a:gridCol w="826926"/>
                <a:gridCol w="826926"/>
                <a:gridCol w="1227467"/>
                <a:gridCol w="826926"/>
                <a:gridCol w="826926"/>
                <a:gridCol w="826926"/>
              </a:tblGrid>
              <a:tr h="6538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 керамики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Минимальное электросопротивление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lg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Ом-м) при температуре,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°С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Основная фаза керамики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Минимальное электросопротивление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lg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Ом-м) при температуре,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°С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9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Стеатит низковольтный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Нитрид алюминия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Стеатит с низкими диэлектрическими потерями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Нитрид бора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Форстерит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Нитрид кремния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Цельзиан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Карбид кремния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Кордиерит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Натрий-кальциевое стекло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 же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Корунд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Боросиликатное стекло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 же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Бромеллит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Кварцевое стекло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Кремнеземистый фарфор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Сапфир (монокристалл корунда)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27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3" y="1210998"/>
            <a:ext cx="78528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Через диэлектрик под воздействием постоянного поля протекает ток утечки, имеющий две составляющие. Первая – это ток, идущий по поверхности (поверхностный ток), вторая – это ток, проходящий через объем материала (объемный ток). Для сопоставления различных материалов по проводимости вводят понятия удельного объемного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удельного поверхностного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сопротивлений.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84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210998"/>
            <a:ext cx="46759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Примеси снижают сопротивление в низкотемпературной области. Подобным же образом влияют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слекловидная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фаза и пористость.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ЭП силикатных стекол в составе керамики зависит от концентрации щелочных элементов и от их подвижности. Замечено, что при одновременном присутствии разных типов катионов щелочных металлов ЭП стекол резко снижается (рисунок – 2).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283" y="1333315"/>
            <a:ext cx="3239861" cy="3596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71755" y="5240991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2. Зависимость удельного объемного сопротивления стекол от содержания щелочных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25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3" y="1210998"/>
            <a:ext cx="78528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практических измерений используют плоские круглые (дисковые) образцы, изготовленные прессованием (рисунок – 3(а)) или цилиндрические (трубчатые), изготовленные выдавливанием или литьем под давлением (рисунок – 3(б)).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162" y="3257522"/>
            <a:ext cx="5412780" cy="241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1538" y="5770130"/>
            <a:ext cx="6698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3. Образцы с электродами для определения объемного и поверхностного сопротивлений.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1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3" y="1210998"/>
            <a:ext cx="78528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ток в диэлектрике после наложения постоянного напряжения постепенно подает до некоторого стабильного значения (рисунок – 4), то измерение его величины следует производить через минуту после подачи напряжения.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1538" y="5770130"/>
            <a:ext cx="6698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4. Зависимость тока, проходящего через диэлектрик, от времени с момента подключения постоянного напряжения.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103" y="3149990"/>
            <a:ext cx="3042898" cy="2413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84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2051635"/>
            <a:ext cx="78528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Электрическая проводимость (ЭП) – это свойство материала проводить электрический ток под действием не изменяющегося во времени электрического поля. По назначению ЭП согласно зонной энергетической теории твердые тела условно подразделяют на диэлектрики (менее 10</a:t>
            </a:r>
            <a:r>
              <a:rPr lang="ru-RU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r>
              <a:rPr lang="ru-RU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проводники (более 10</a:t>
            </a:r>
            <a:r>
              <a:rPr lang="ru-RU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См·см</a:t>
            </a:r>
            <a:r>
              <a:rPr lang="ru-RU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0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3" y="1210998"/>
            <a:ext cx="78528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Сопротивление до 10</a:t>
            </a:r>
            <a:r>
              <a:rPr lang="ru-RU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r>
              <a:rPr lang="ru-RU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Ом определяют с помощью зеркального магнитоэлектрического гальванометра в основном тремя способами: непосредственного отклонения, заряда конденсатора и сравнения. Измерения основаны на сравнении с эталонными сопротивлениями, что весьма затруднительно при экспериментальном определении высоких сопротивлений. Эти способы довольно сложны и требуют значительных площадей. Поэтому в последние годы получили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ирокое применение электронные приборы.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4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Библиографический список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2" name="Прямоугольник 3"/>
          <p:cNvSpPr>
            <a:spLocks noChangeArrowheads="1"/>
          </p:cNvSpPr>
          <p:nvPr/>
        </p:nvSpPr>
        <p:spPr bwMode="auto">
          <a:xfrm>
            <a:off x="107950" y="1559148"/>
            <a:ext cx="889158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Н.Т. Андрианов, А.В. Беляков, В.Л.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Балкевич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А.С. Власов,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Е.С. Лукин, Ю.М. Мосин, Б.С. Скидан. Химическая технология керамики. Учеб. пособие для вузов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Под ред.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— М.: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OOO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РИФ «СТРОЙМАТЕРИАЛЫ», 2012. – 496 с.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Л.И. Сычева, Е.Н. Потапова, Д.О. Лемешев, Н.Ю. Михайленко, А.И. Захаров, И.Н. Тихомирова, А.В. Беляков, Е.Е. Строганова. Практикум по технологии тугоплавких неметаллических и силикатных материалов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Учеб. пособие / Под ред. Н.А. Макарова.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М.: РХТУ им. Д.И. Менделеева, 2019.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270 с.</a:t>
            </a:r>
            <a:endParaRPr lang="ru-RU" alt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7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Библиографический список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217714" y="1745059"/>
            <a:ext cx="882468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ts val="0"/>
              </a:spcBef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У. Д.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Кингери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 Введение в керамику. Издательство второе.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>
                <a:latin typeface="Times New Roman"/>
                <a:ea typeface="Calibri"/>
              </a:rPr>
              <a:t>Перевод с английского к.т.н. А. И. </a:t>
            </a:r>
            <a:r>
              <a:rPr lang="ru-RU" sz="2400" dirty="0" err="1">
                <a:latin typeface="Times New Roman"/>
                <a:ea typeface="Calibri"/>
              </a:rPr>
              <a:t>Рабухина</a:t>
            </a:r>
            <a:r>
              <a:rPr lang="ru-RU" sz="2400" dirty="0">
                <a:latin typeface="Times New Roman"/>
                <a:ea typeface="Calibri"/>
              </a:rPr>
              <a:t> и В. К. Яновского, под редакцией академика АН УССР, чл.-корр. АН СССР П. П. </a:t>
            </a:r>
            <a:r>
              <a:rPr lang="ru-RU" sz="2400" dirty="0" err="1">
                <a:latin typeface="Times New Roman"/>
                <a:ea typeface="Calibri"/>
              </a:rPr>
              <a:t>Будникова</a:t>
            </a:r>
            <a:r>
              <a:rPr lang="ru-RU" sz="2400" dirty="0">
                <a:latin typeface="Times New Roman"/>
                <a:ea typeface="Calibri"/>
              </a:rPr>
              <a:t> и д.т.н. проф. Д. Н. </a:t>
            </a:r>
            <a:r>
              <a:rPr lang="ru-RU" sz="2400" dirty="0" smtClean="0">
                <a:latin typeface="Times New Roman"/>
                <a:ea typeface="Calibri"/>
              </a:rPr>
              <a:t>Полубояринова</a:t>
            </a:r>
            <a:r>
              <a:rPr lang="en-US" sz="2400" dirty="0" smtClean="0">
                <a:latin typeface="Times New Roman"/>
                <a:ea typeface="Calibri"/>
              </a:rPr>
              <a:t>,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.: «ИЗДАТЕЛЬСТВО ЛИТЕРАТУРЫ ПО СТРОИТЕЛЬСТВУ», 1967.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501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с. 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ts val="0"/>
              </a:spcBef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9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" y="1752"/>
            <a:ext cx="9325113" cy="70086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5271" y="3049796"/>
            <a:ext cx="4545339" cy="558354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32309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326354"/>
            <a:ext cx="7852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атоме имеются определенные энергетические состояния электронов, образующие следующие зоны проводимости: заполненную (валентную), запрещенную </a:t>
            </a:r>
            <a:r>
              <a:rPr lang="ru-RU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∆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и свободную (рисунок – 1).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289" y="3213081"/>
            <a:ext cx="42005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01126" y="5814409"/>
            <a:ext cx="7119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1. Энергетические диаграммы твердых диэлектриков (а), полупроводников (б) и проводников (в)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5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326354"/>
            <a:ext cx="78528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 высокотемпературных диэлектриков (оксидов) ширина запрещенной зоны превышает 5эВ, поэтому вплоть до высоких температур в них маловероятно появление свободных электронов. В ионных кристаллах электрическая проводимость за счет электронов и дырок обеспечивается в основном присутствием примесей. Ион примеси, имеющий заряд выше чем основной ион, может отдать электрон в зону проводимости. Ионы примесей с зарядом меньшим, чем замещенные, могут захватывать электроны, принадлежащие основному иону.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16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745059"/>
            <a:ext cx="78528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Образующаяся дырка на месте захваченного электрона может блуждать по кристаллу.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приложении внешнего поля ток будет обусловлен свободными электронами и дырками, образованными примесными ионами. В зависимости от природы преобладающего механизма ЭП называют соответственно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электронно-дырочной (собственной), электронной (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-типа) или дырочной (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p-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типа).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30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326354"/>
            <a:ext cx="78528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Носителями электрического тока в керамике могут быть ионы, электроны и дефекты. Количественными характеристиками процесса переноса служат концентрация, подвижность или скорость перемещения (дрейфа) носителей.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отсутствие внешнего электрического поля носители зарядов в керамическом теле находятся в хаотическом тепловом движении.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носителей имеет беспорядочный характер.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48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326354"/>
            <a:ext cx="785283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приложении к керамике постоянного электрического поля плотность тока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почти мгновенно достигает постоянного равновесного значения. Это равновесие можно описать исходя из количества заряженных частиц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единице объема и скорости их дрейфа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Плотность тока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переносимого частицами с зарядом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их валентность, 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заряд электрона, определяется уравнением: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nZev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другой стороны, в соответствии с законом Ома существует линейная связь между плотностью тока и напряженностью поля (Е):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=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9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544" y="1326354"/>
                <a:ext cx="7852839" cy="5601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Плотность тока, скорость дрейфа частиц и напряженность поля – величины векторные и, следовательно, зависящие от направления, в котором их измеряют. Однако керамику можно полагать изотропной и ограничиться скалярной записью. Иными словами, можно считать, что удельная проводимость одинаковая во всех направлениях. Получаем уравнение: </a:t>
                </a:r>
              </a:p>
              <a:p>
                <a:pPr algn="ctr"/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nZev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Е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Скорость дрейфа частиц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пропорциональна напряженности электрического поля Е, их отношение называют подвижностью носителей заряда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den>
                    </m:f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26354"/>
                <a:ext cx="7852839" cy="5601918"/>
              </a:xfrm>
              <a:prstGeom prst="rect">
                <a:avLst/>
              </a:prstGeom>
              <a:blipFill rotWithShape="1">
                <a:blip r:embed="rId3"/>
                <a:stretch>
                  <a:fillRect l="-1242" t="-871" r="-11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429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Электропроводность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326354"/>
            <a:ext cx="785283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Таким образом, подвижность можно определить как среднюю скорость дрейфа в поле с напряженностью, равно единице, а удельную проводимость можно представить как произведение концентрации носителей заряда, величины их заряда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подвижности: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nZe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 в диэлектриках, как правило, связана с движение ионов, хотя под влиянием примесей, температуры и газовой среды могут наблюдаться явления, связанные с движением электронов, характерные для полупроводников.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20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5780</TotalTime>
  <Words>499</Words>
  <Application>Microsoft Office PowerPoint</Application>
  <PresentationFormat>Экран (4:3)</PresentationFormat>
  <Paragraphs>176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«Электропроводность»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Supercomp</cp:lastModifiedBy>
  <cp:revision>137</cp:revision>
  <dcterms:created xsi:type="dcterms:W3CDTF">2018-10-31T17:08:02Z</dcterms:created>
  <dcterms:modified xsi:type="dcterms:W3CDTF">2021-04-29T21:54:42Z</dcterms:modified>
</cp:coreProperties>
</file>