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5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5T20:33:12.764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1,'0'4,"0"5,0 6,0 3,0 4,0-2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5T20:33:17.211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1,'0'4,"0"6,0 4,0 5,0-1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5T20:34:47.370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5T20:34:47.821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0,'0'0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5T20:34:48.41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1,'0'0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5T20:34:48.850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8CAE9F-B28F-47F1-AB9B-5945B670B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7DDC109-A92F-44F6-92B7-B39BA8168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91EDE7F-55EB-425D-9950-3049F30AE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9DA9-E33C-44D0-9C3E-80AFAB4F1A87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C40B6FB-BCFA-4003-B000-AE65E4F44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3A85297-B4C9-4BAB-BED0-2BF04D73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BD38-1A29-43DB-8E8D-50EEFD41F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8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CF2AF0-896F-4D6A-8826-CCEC59EC5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D7BB963-220D-4340-AC8E-97B963809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F6B8D03-FC8F-467C-89CD-7E2CF5E0C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9DA9-E33C-44D0-9C3E-80AFAB4F1A87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7B9D6EE-9371-4507-867B-81C9A794E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99DF214-3295-4155-9089-022E77293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BD38-1A29-43DB-8E8D-50EEFD41F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54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CEA1121-9DBD-4ACB-8086-7DD59CDA92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CE0B87F-CCA8-42CD-819F-516DC12BF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BB4A29C-C207-44B5-A8EA-BDCD8AF9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9DA9-E33C-44D0-9C3E-80AFAB4F1A87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EF47636-C789-48EE-92CB-3383456F1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2C235C5-93E5-464D-9BC2-C866AD28A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BD38-1A29-43DB-8E8D-50EEFD41F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02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14A6D6-6E8F-4AB3-9689-0CD89F257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7734D42-12C3-471B-B2FD-BC8CD2057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C3E667A-99A9-40F2-A690-F01606C32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9DA9-E33C-44D0-9C3E-80AFAB4F1A87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9C42241-845E-472D-BE5B-09C5435F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293BEAF-C681-4782-BC2D-567279DB6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BD38-1A29-43DB-8E8D-50EEFD41F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11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B68727-2B4A-4FD2-8A43-255F35361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E522738-985F-4040-942A-7067D9BBA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4A44AAF-D594-43C8-8C01-2AB1416D2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9DA9-E33C-44D0-9C3E-80AFAB4F1A87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9F038B3-FC64-48CB-9F22-41A8FC32D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2447991-5A40-4C6B-B47C-95F844BAF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BD38-1A29-43DB-8E8D-50EEFD41F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43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85E4FAA-0DBF-4077-961E-9406101D3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253E68B-1135-4771-8AD7-578CE36794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1CB4939-0D74-4FB6-8F05-E87975082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789A3C9-DF46-48BB-B4E8-BCED3F526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9DA9-E33C-44D0-9C3E-80AFAB4F1A87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7DB25D4-8FFC-4F38-AF82-25D7C2089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B1C3375-3E95-4119-978C-13A9C1583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BD38-1A29-43DB-8E8D-50EEFD41F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05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07063C-D372-4F9C-96D3-1A5237725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9FF9178-D5DE-4F67-A0D1-DF18119E2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814A3A3-968D-4DAD-8F63-FAC548E602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12346B9-A944-44DF-BDB6-2572CD3DB1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268BB43-7444-4CB2-BD39-A3F6A07281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5B06306-67C8-430D-A912-F97B24ED3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9DA9-E33C-44D0-9C3E-80AFAB4F1A87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FDFB67E-F3CE-43CB-BEA7-299F795F2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16EB09F-1B4C-497D-80EF-288E6583B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BD38-1A29-43DB-8E8D-50EEFD41F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10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A6648C-6264-460C-B612-844B9800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3914234-2F6E-4D32-8909-3FFBE31FD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9DA9-E33C-44D0-9C3E-80AFAB4F1A87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E844499-B57F-4910-A9CD-08D128B3A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1225564-8AC1-4808-B303-8C3A968EA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BD38-1A29-43DB-8E8D-50EEFD41F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15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775FA10-65AB-4E4F-8DA3-A90EE0158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9DA9-E33C-44D0-9C3E-80AFAB4F1A87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5C027537-F687-4906-902C-604915E6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5A01871-3868-411A-9178-3659E6D94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BD38-1A29-43DB-8E8D-50EEFD41F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68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4A479F-55B6-40C8-9EB6-AE669FEB4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82394F2-60FD-4FDF-A9BC-31EF93997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E367789-47C6-4188-A893-A663175FB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551D3FC-7A24-4EC2-BACD-258458345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9DA9-E33C-44D0-9C3E-80AFAB4F1A87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426DF5F-3B56-4D53-B4A9-8F225FCF9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B2CA3CF-D551-4F35-9E24-55D554601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BD38-1A29-43DB-8E8D-50EEFD41F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78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52B7C3-6F19-43D9-82D7-9AE491BCE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58802C9-AAC5-46A1-85BA-B00D10EF08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4EB70B0-34CD-42B5-B46F-8029A93DB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3DED108-88B5-423D-9313-02142FD6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9DA9-E33C-44D0-9C3E-80AFAB4F1A87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0F212BB-DAAD-406B-9D83-C9DF264BA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AB3BA7F-856D-4624-8307-71C0507B3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BD38-1A29-43DB-8E8D-50EEFD41F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07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1C301B4-8E45-4F4D-83E9-B9CD7829A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F52A64B-3CAF-42F5-9EDD-84E227C36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26908B5-1B6F-4343-A4D8-A65EBEA50E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89DA9-E33C-44D0-9C3E-80AFAB4F1A87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6B4226C-3E90-4974-9D89-4D802E55E7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BC8AEA2-E29F-4770-A8E8-D4D41D293F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ABD38-1A29-43DB-8E8D-50EEFD41F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9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customXml" Target="../ink/ink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.xml"/><Relationship Id="rId5" Type="http://schemas.openxmlformats.org/officeDocument/2006/relationships/customXml" Target="../ink/ink5.xml"/><Relationship Id="rId4" Type="http://schemas.openxmlformats.org/officeDocument/2006/relationships/customXml" Target="../ink/ink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183708-3774-42DC-928D-D39B4DEDDD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Модели представления знаний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79C7655-B453-4C2D-831E-01A6DC0292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79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E6FB97-C816-48A8-AA87-F351864CE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1969"/>
          </a:xfrm>
        </p:spPr>
        <p:txBody>
          <a:bodyPr/>
          <a:lstStyle/>
          <a:p>
            <a:r>
              <a:rPr lang="ru-RU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Логические операции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B26D341-3A38-4E2F-B576-2566C2E51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7313"/>
            <a:ext cx="10515600" cy="534556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Действия, совершаемые над логическими переменными для получения определенных логических функций, называются логическими операциями. В алгебре логики используются следующие логические операции: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ИНВЕРСИЯ (логическое отрицание). В естественных языках соответствует словам 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неверно, ложь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или частице 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не,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 языках программирования обозначается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в алгебре логики обозначается </a:t>
            </a:r>
            <a:r>
              <a:rPr lang="ru-RU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Ᾱ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КОНЪЮНКЦИЯ (логическое умножение). В естественных языках соответствует союзу 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в языках программирования обозначается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в алгебре логики обозначается ˄.,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ДИЗЪЮНКЦИЯ (логическое сложение). В естественных языках соответствует союзу 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в языках программирования обозначается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в алгебре логики обозначается v.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ИМПЛИКАЦИЯ (логическое следование). В естественных языках соответствует обороту речи, 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если..., то ...,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 языках программирования обозначается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в алгебре логики обозначается →.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ЭКВИВАЛЕНЦИЯ (логическая равнозначность). В естественных языках соответствует обороту речи тогда и только тогда, в алгебре логики обозначается &lt;=&gt; или ≡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09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A5A4A6-458B-48B6-8BB0-5647F00A7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4717"/>
          </a:xfrm>
        </p:spPr>
        <p:txBody>
          <a:bodyPr/>
          <a:lstStyle/>
          <a:p>
            <a:r>
              <a:rPr lang="ru-RU" b="1" dirty="0"/>
              <a:t>Пример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4BBD530-1E7D-4DD2-A96B-715493124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936" y="1253331"/>
            <a:ext cx="10515600" cy="48765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en-US" dirty="0"/>
              <a:t>M</a:t>
            </a:r>
            <a:r>
              <a:rPr lang="ru-RU" dirty="0" smtClean="0"/>
              <a:t> </a:t>
            </a:r>
            <a:r>
              <a:rPr lang="ru-RU" dirty="0"/>
              <a:t>– «В технологическую схему входят насос и фильтр»</a:t>
            </a:r>
          </a:p>
          <a:p>
            <a:pPr marL="0" indent="0">
              <a:buNone/>
            </a:pPr>
            <a:r>
              <a:rPr lang="ru-RU" dirty="0"/>
              <a:t>А – «В технологическую схему входит насос»</a:t>
            </a:r>
          </a:p>
          <a:p>
            <a:pPr marL="0" indent="0">
              <a:buNone/>
            </a:pPr>
            <a:r>
              <a:rPr lang="ru-RU" dirty="0"/>
              <a:t>В – «В технологическую схему входит фильтр»</a:t>
            </a:r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ru-RU" dirty="0"/>
              <a:t>,</a:t>
            </a:r>
            <a:r>
              <a:rPr lang="en-US" dirty="0"/>
              <a:t>B</a:t>
            </a:r>
            <a:r>
              <a:rPr lang="ru-RU" dirty="0"/>
              <a:t>=&lt;да, нет&gt;;</a:t>
            </a:r>
          </a:p>
          <a:p>
            <a:pPr marL="0" indent="0">
              <a:buNone/>
            </a:pPr>
            <a:r>
              <a:rPr lang="en-US" dirty="0" smtClean="0"/>
              <a:t>M </a:t>
            </a:r>
            <a:r>
              <a:rPr lang="ru-RU" dirty="0" smtClean="0"/>
              <a:t>≡ </a:t>
            </a:r>
            <a:r>
              <a:rPr lang="ru-RU" dirty="0"/>
              <a:t>(</a:t>
            </a:r>
            <a:r>
              <a:rPr lang="en-US" dirty="0"/>
              <a:t>A</a:t>
            </a:r>
            <a:r>
              <a:rPr lang="ru-RU" dirty="0"/>
              <a:t>=да</a:t>
            </a:r>
            <a:r>
              <a:rPr lang="ru-RU" dirty="0" smtClean="0"/>
              <a:t>)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</a:t>
            </a:r>
            <a:r>
              <a:rPr lang="ru-RU" dirty="0" smtClean="0"/>
              <a:t>(</a:t>
            </a:r>
            <a:r>
              <a:rPr lang="en-US" dirty="0"/>
              <a:t>B</a:t>
            </a:r>
            <a:r>
              <a:rPr lang="ru-RU" dirty="0"/>
              <a:t>=да</a:t>
            </a:r>
            <a:r>
              <a:rPr lang="ru-RU" dirty="0" smtClean="0"/>
              <a:t>).</a:t>
            </a:r>
            <a:endParaRPr lang="ru-RU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ru-RU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ru-RU" dirty="0">
                <a:cs typeface="Times New Roman" panose="02020603050405020304" pitchFamily="18" charset="0"/>
                <a:sym typeface="Symbol" panose="05050102010706020507" pitchFamily="18" charset="2"/>
              </a:rPr>
              <a:t>. Если жидкость содержит твердые взвешенные частицы, то твердые частицы можно отделить от жидкости, пропуская ее через фильтр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ru-RU" dirty="0"/>
              <a:t> - "жидкость содержит твёрдые взвешенные частицы";</a:t>
            </a:r>
          </a:p>
          <a:p>
            <a:pPr marL="0" indent="0">
              <a:buNone/>
            </a:pPr>
            <a:r>
              <a:rPr lang="ru-RU" dirty="0" smtClean="0"/>
              <a:t>В - </a:t>
            </a:r>
            <a:r>
              <a:rPr lang="ru-RU" dirty="0"/>
              <a:t>"твёрдые частицы можно отделить от жидкости</a:t>
            </a:r>
            <a:r>
              <a:rPr lang="ru-RU" dirty="0" smtClean="0"/>
              <a:t>";</a:t>
            </a:r>
          </a:p>
          <a:p>
            <a:pPr marL="0" indent="0">
              <a:buNone/>
            </a:pPr>
            <a:r>
              <a:rPr lang="ru-RU" dirty="0" smtClean="0"/>
              <a:t>С - </a:t>
            </a:r>
            <a:r>
              <a:rPr lang="ru-RU" dirty="0"/>
              <a:t>"жидкость пропустить через фильтр"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ru-RU" dirty="0"/>
              <a:t>,</a:t>
            </a:r>
            <a:r>
              <a:rPr lang="en-US" dirty="0" smtClean="0"/>
              <a:t>B</a:t>
            </a:r>
            <a:r>
              <a:rPr lang="ru-RU" dirty="0" smtClean="0"/>
              <a:t>,С=&lt;</a:t>
            </a:r>
            <a:r>
              <a:rPr lang="ru-RU" dirty="0"/>
              <a:t>да, нет&gt;;</a:t>
            </a:r>
          </a:p>
          <a:p>
            <a:pPr marL="0" indent="0">
              <a:buNone/>
            </a:pPr>
            <a:r>
              <a:rPr lang="ru-RU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М</a:t>
            </a:r>
            <a:r>
              <a:rPr lang="ru-RU" sz="2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≡ (</a:t>
            </a:r>
            <a:r>
              <a:rPr lang="en-US" dirty="0"/>
              <a:t>A</a:t>
            </a:r>
            <a:r>
              <a:rPr lang="ru-RU" dirty="0"/>
              <a:t>=да</a:t>
            </a:r>
            <a:r>
              <a:rPr lang="ru-RU" sz="2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→(</a:t>
            </a:r>
            <a:r>
              <a:rPr lang="en-US" dirty="0"/>
              <a:t>B</a:t>
            </a:r>
            <a:r>
              <a:rPr lang="ru-RU" dirty="0"/>
              <a:t>=да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dirty="0" smtClean="0"/>
              <a:t>С=да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dirty="0">
                <a:cs typeface="Times New Roman" panose="02020603050405020304" pitchFamily="18" charset="0"/>
                <a:sym typeface="Symbol" panose="05050102010706020507" pitchFamily="18" charset="2"/>
              </a:rPr>
              <a:t>М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≡ 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((</a:t>
            </a:r>
            <a:r>
              <a:rPr lang="en-US" dirty="0"/>
              <a:t>A</a:t>
            </a:r>
            <a:r>
              <a:rPr lang="ru-RU" dirty="0"/>
              <a:t>=да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/>
              <a:t>С=да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))→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/>
              <a:t>B</a:t>
            </a:r>
            <a:r>
              <a:rPr lang="ru-RU" dirty="0"/>
              <a:t>=да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ru-RU" dirty="0" smtClean="0"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526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0D7644-36DE-44BA-8B06-766E57989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936" y="140838"/>
            <a:ext cx="11657161" cy="954717"/>
          </a:xfrm>
        </p:spPr>
        <p:txBody>
          <a:bodyPr>
            <a:noAutofit/>
          </a:bodyPr>
          <a:lstStyle/>
          <a:p>
            <a:r>
              <a:rPr lang="ru-RU" sz="3600" dirty="0"/>
              <a:t>Достоинства и недостатки формальных логических моделей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BB3CEE3-F6F7-40BF-B08E-4D4AAF974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529" y="1095556"/>
            <a:ext cx="11775056" cy="5081408"/>
          </a:xfrm>
        </p:spPr>
        <p:txBody>
          <a:bodyPr>
            <a:noAutofit/>
          </a:bodyPr>
          <a:lstStyle/>
          <a:p>
            <a:pPr marL="0" indent="36195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Положительными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чертами логических моделей знаний в целом являются:</a:t>
            </a:r>
          </a:p>
          <a:p>
            <a:pPr marL="0" lvl="0" indent="3619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высокий уровень формализации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обеспечивающий возможность реализации системы формально точных определений и выводов;</a:t>
            </a:r>
          </a:p>
          <a:p>
            <a:pPr marL="0" lvl="0" indent="3619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согласованность знаний как единого целого, облегчающая решение проблем верификации БЗ, оценки независимости и полноты системы аксиом и т. д.;</a:t>
            </a:r>
          </a:p>
          <a:p>
            <a:pPr marL="0" lvl="0" indent="3619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единые средства описания как знаний о </a:t>
            </a:r>
            <a:r>
              <a:rPr lang="ru-RU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так и способов решения задач в этой </a:t>
            </a:r>
            <a:r>
              <a:rPr lang="ru-RU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что позволяет любую задачу свести к поиску логического вывода некоторой формулы в той или иной ФС.</a:t>
            </a:r>
          </a:p>
          <a:p>
            <a:pPr marL="0" indent="36195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Отметим следующие </a:t>
            </a: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недостатки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логических моделей.</a:t>
            </a:r>
          </a:p>
          <a:p>
            <a:pPr marL="0" indent="3619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представление знаний в таких моделях ненаглядно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логические формулы трудно читаются и воспринимаются. </a:t>
            </a:r>
          </a:p>
          <a:p>
            <a:pPr marL="0" indent="36195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Пути повышения эффективности логических моделей знаний связаны с использованием </a:t>
            </a:r>
            <a:r>
              <a:rPr lang="ru-RU" sz="2000" b="1" dirty="0">
                <a:effectLst/>
                <a:ea typeface="Times New Roman" panose="02020603050405020304" pitchFamily="18" charset="0"/>
              </a:rPr>
              <a:t>многоуровневых и специальных логик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272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B43607-A788-4A48-B74C-CF8CB3E4B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649"/>
            <a:ext cx="10515600" cy="1061049"/>
          </a:xfrm>
        </p:spPr>
        <p:txBody>
          <a:bodyPr/>
          <a:lstStyle/>
          <a:p>
            <a:r>
              <a:rPr lang="ru-RU" dirty="0"/>
              <a:t>Семантические сети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C6D150-34AE-4C80-83C2-84E50AD36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1985"/>
            <a:ext cx="10515600" cy="4744978"/>
          </a:xfrm>
        </p:spPr>
        <p:txBody>
          <a:bodyPr>
            <a:normAutofit fontScale="55000" lnSpcReduction="20000"/>
          </a:bodyPr>
          <a:lstStyle/>
          <a:p>
            <a:pPr marL="0" indent="5349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Отношения между понятиями в семантических сетях имеют следующие значения :</a:t>
            </a:r>
          </a:p>
          <a:p>
            <a:pPr marL="0" indent="5349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1) Отношение принадлежности (</a:t>
            </a:r>
            <a:r>
              <a:rPr lang="ru-RU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является</a:t>
            </a:r>
            <a:r>
              <a:rPr lang="ru-RU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), абстрактное - конкретное.</a:t>
            </a:r>
          </a:p>
          <a:p>
            <a:pPr marL="0" indent="5349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ru-RU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a</a:t>
            </a:r>
            <a:r>
              <a:rPr lang="ru-RU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...).</a:t>
            </a:r>
          </a:p>
          <a:p>
            <a:pPr marL="0" indent="5349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2) Отношение "</a:t>
            </a:r>
            <a:r>
              <a:rPr lang="ru-RU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свойство</a:t>
            </a:r>
            <a:r>
              <a:rPr lang="ru-RU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pPr marL="0" indent="5349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ru-RU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has property</a:t>
            </a:r>
            <a:r>
              <a:rPr lang="ru-RU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5349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3) Отношение "</a:t>
            </a:r>
            <a:r>
              <a:rPr lang="ru-RU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является видом</a:t>
            </a:r>
            <a:r>
              <a:rPr lang="ru-RU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pPr marL="0" indent="5349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ru-RU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kind of</a:t>
            </a:r>
            <a:r>
              <a:rPr lang="ru-RU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...).</a:t>
            </a:r>
          </a:p>
          <a:p>
            <a:pPr marL="0" indent="5349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4) Отношение "</a:t>
            </a:r>
            <a:r>
              <a:rPr lang="ru-RU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является частью"/"имеет часть</a:t>
            </a:r>
            <a:r>
              <a:rPr lang="ru-RU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pPr marL="0" indent="5349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 (part of...)/ </a:t>
            </a:r>
            <a:r>
              <a:rPr lang="en-US" sz="42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HPt</a:t>
            </a:r>
            <a:r>
              <a:rPr lang="en-US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(has part)</a:t>
            </a:r>
            <a:r>
              <a:rPr lang="en-US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49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5) Отношение "имеет значение"</a:t>
            </a:r>
          </a:p>
          <a:p>
            <a:pPr marL="0" indent="5349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HU</a:t>
            </a:r>
            <a:r>
              <a:rPr lang="ru-RU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has unit</a:t>
            </a:r>
            <a:r>
              <a:rPr lang="ru-RU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64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6E106D-79E8-4335-B7D1-AC392F244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4883"/>
          </a:xfrm>
        </p:spPr>
        <p:txBody>
          <a:bodyPr/>
          <a:lstStyle/>
          <a:p>
            <a:r>
              <a:rPr lang="ru-RU" dirty="0"/>
              <a:t>Примеры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18BB325C-6ADA-4B3A-B122-E40C497E7E8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6863" y="1639019"/>
            <a:ext cx="8443733" cy="210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E097F68-0D6A-40B8-8F5C-8B175BAF4784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3407" y="4172549"/>
            <a:ext cx="4408050" cy="2106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2714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56E325-CEDC-4DFB-B20B-32B51E5BD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803"/>
          </a:xfrm>
        </p:spPr>
        <p:txBody>
          <a:bodyPr>
            <a:normAutofit/>
          </a:bodyPr>
          <a:lstStyle/>
          <a:p>
            <a:r>
              <a:rPr lang="ru-RU" sz="3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Семантическая сеть "Химический реактор"</a:t>
            </a:r>
            <a:endParaRPr lang="ru-RU" sz="3600" b="1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9085F092-5035-4A63-8621-4F7AA144F33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33577" y="1345722"/>
            <a:ext cx="9248685" cy="4803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0064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71CCA3-8FEC-407B-A035-113AE71A0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7464"/>
          </a:xfrm>
        </p:spPr>
        <p:txBody>
          <a:bodyPr>
            <a:normAutofit/>
          </a:bodyPr>
          <a:lstStyle/>
          <a:p>
            <a:r>
              <a:rPr lang="ru-RU" b="1" dirty="0">
                <a:ea typeface="Times New Roman" panose="02020603050405020304" pitchFamily="18" charset="0"/>
              </a:rPr>
              <a:t>Фреймовые модели представления знаний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C4F6124-1C6E-4F50-AB73-A00A3C431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2590"/>
            <a:ext cx="10515600" cy="4874373"/>
          </a:xfrm>
        </p:spPr>
        <p:txBody>
          <a:bodyPr>
            <a:normAutofit fontScale="92500"/>
          </a:bodyPr>
          <a:lstStyle/>
          <a:p>
            <a:pPr indent="0" algn="ctr">
              <a:lnSpc>
                <a:spcPct val="125000"/>
              </a:lnSpc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Классификация фреймов</a:t>
            </a:r>
          </a:p>
          <a:p>
            <a:pPr indent="0" algn="just">
              <a:lnSpc>
                <a:spcPct val="125000"/>
              </a:lnSpc>
              <a:spcAft>
                <a:spcPts val="10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По познавательному назначению различают: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5000"/>
              </a:lnSpc>
              <a:spcAft>
                <a:spcPts val="10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фреймы-прототипы и фреймы-примеры.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5000"/>
              </a:lnSpc>
              <a:spcAft>
                <a:spcPts val="1000"/>
              </a:spcAft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Фреймы-прототипы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(шаблоны) отображают значения о некоторых абстрактных стереотипных понятиях. (Например: химический реактор, ректификационная колонна).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5000"/>
              </a:lnSpc>
              <a:spcAft>
                <a:spcPts val="1000"/>
              </a:spcAft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Фреймы-примеры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(экземпляры или образцы) отображают значения о конкретных сущностях и явлениях.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5000"/>
              </a:lnSpc>
              <a:spcAft>
                <a:spcPts val="10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присвоении каждой характеристике фрейма–прототипа определённого значения, получается фрейм–пример. (Например: эмалированный химический реактор с рубашкой с нижним спуском, ректификационная колонна для разделения смеси ацетон – вода).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5000"/>
              </a:lnSpc>
              <a:spcAft>
                <a:spcPts val="10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По функциональному назначению выделяют: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фреймы-объекты, фреймы-ситуации, фреймы-операции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703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097A13-E1C3-44EA-9B76-990937759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Способы представления фреймов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F2C2B85-8AD6-4AAC-822B-C549FE77D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lnSpc>
                <a:spcPct val="125000"/>
              </a:lnSpc>
              <a:spcAft>
                <a:spcPts val="1000"/>
              </a:spcAft>
              <a:buNone/>
            </a:pPr>
            <a:r>
              <a:rPr lang="ru-RU" sz="3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3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Блочно</a:t>
            </a:r>
            <a:r>
              <a:rPr lang="ru-RU" sz="3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-функциональная форма;</a:t>
            </a:r>
          </a:p>
          <a:p>
            <a:pPr indent="0" algn="just">
              <a:lnSpc>
                <a:spcPct val="125000"/>
              </a:lnSpc>
              <a:spcAft>
                <a:spcPts val="1000"/>
              </a:spcAft>
              <a:buNone/>
            </a:pPr>
            <a:r>
              <a:rPr lang="ru-RU" sz="3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2) Нотация Бекуса-</a:t>
            </a:r>
            <a:r>
              <a:rPr lang="ru-RU" sz="3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Науэра</a:t>
            </a:r>
            <a:r>
              <a:rPr lang="ru-RU" sz="3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0" algn="just">
              <a:lnSpc>
                <a:spcPct val="125000"/>
              </a:lnSpc>
              <a:spcAft>
                <a:spcPts val="1000"/>
              </a:spcAft>
              <a:buNone/>
            </a:pPr>
            <a:r>
              <a:rPr lang="ru-RU" sz="3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3) Табличная форма.</a:t>
            </a:r>
          </a:p>
          <a:p>
            <a:pPr indent="0" algn="just">
              <a:lnSpc>
                <a:spcPct val="125000"/>
              </a:lnSpc>
              <a:spcAft>
                <a:spcPts val="100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793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696859-A2F0-425C-B704-8FBA5306B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045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Блочно</a:t>
            </a:r>
            <a:r>
              <a:rPr lang="ru-RU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-функциональная форма фрейма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EDC4473-567C-421C-A877-827FE7826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170"/>
            <a:ext cx="10515600" cy="5141793"/>
          </a:xfrm>
        </p:spPr>
        <p:txBody>
          <a:bodyPr>
            <a:normAutofit lnSpcReduction="10000"/>
          </a:bodyPr>
          <a:lstStyle/>
          <a:p>
            <a:pPr marL="0" indent="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err="1">
                <a:effectLst/>
                <a:ea typeface="Times New Roman" panose="02020603050405020304" pitchFamily="18" charset="0"/>
              </a:rPr>
              <a:t>Блочно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-функциональная форма фрейма представляет собой иерархическую блочную структуру, состоящую из упорядоченной совокупности блоков двух видов: блоков-вопросов (q) и блоков-ответов (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a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). 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Блоки-вопросы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соответствуют 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атрибутам стереотипного понятия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Блоки-ответы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соответствуют 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значениям этих атрибутов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effectLst/>
              <a:ea typeface="Times New Roman" panose="02020603050405020304" pitchFamily="18" charset="0"/>
            </a:endParaRP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Блоки-вопросы содержат разнообразные вопросы, которые необходимо задать ЛПР для установления смысла и сущности некоторых свойств рассматриваемого стереотипного понятия. Блоки-ответы раскрывают  смысл определенных свойств этого понятия. 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С каждым блоком-вопросом может быть связано произвольное число </a:t>
            </a:r>
            <a:r>
              <a:rPr lang="ru-RU" sz="1800" b="1" dirty="0">
                <a:effectLst/>
                <a:ea typeface="Times New Roman" panose="02020603050405020304" pitchFamily="18" charset="0"/>
              </a:rPr>
              <a:t>незаполненных, или пустых, блоков-ответов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, называемых </a:t>
            </a:r>
            <a:r>
              <a:rPr lang="ru-RU" sz="1800" b="1" dirty="0">
                <a:effectLst/>
                <a:ea typeface="Times New Roman" panose="02020603050405020304" pitchFamily="18" charset="0"/>
              </a:rPr>
              <a:t>слотами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. Слоты заполняются лицом, принимающим решения,  и принципиально позволяют ему использовать свои интеллектуальные способности для углубления и расширения знаний о рассматриваемом объекте. В качестве блоков-ответов могут быть использованы другие фреймы, что обеспечивает классификационные взаимосвязи и определенные ситуационные отношения между различными фреймами. 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Взаимосвязанная совокупность фреймов называется </a:t>
            </a:r>
            <a:r>
              <a:rPr lang="ru-RU" sz="1800" b="1" dirty="0">
                <a:effectLst/>
                <a:ea typeface="Times New Roman" panose="02020603050405020304" pitchFamily="18" charset="0"/>
              </a:rPr>
              <a:t>сетью фреймов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70516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7586F4-D1F8-46AE-9379-2128116BF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6332"/>
            <a:ext cx="10515600" cy="1040981"/>
          </a:xfrm>
        </p:spPr>
        <p:txBody>
          <a:bodyPr>
            <a:normAutofit/>
          </a:bodyPr>
          <a:lstStyle/>
          <a:p>
            <a:r>
              <a:rPr lang="ru-RU" sz="3600" b="1" dirty="0">
                <a:effectLst/>
                <a:ea typeface="Times New Roman" panose="02020603050405020304" pitchFamily="18" charset="0"/>
              </a:rPr>
              <a:t>Фрейм "Технологический поток"</a:t>
            </a:r>
            <a:endParaRPr lang="ru-RU" sz="3600" b="1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1B872F19-7485-488D-932C-BCE5107C8AE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51511" y="1147312"/>
            <a:ext cx="7308814" cy="5287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A087EC7-D4D7-485B-9444-CAF54565AB09}"/>
              </a:ext>
            </a:extLst>
          </p:cNvPr>
          <p:cNvSpPr txBox="1"/>
          <p:nvPr/>
        </p:nvSpPr>
        <p:spPr>
          <a:xfrm>
            <a:off x="7013275" y="2674189"/>
            <a:ext cx="48308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dirty="0"/>
              <a:t>К-1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4F45A9A-CD58-4B39-9DCA-ADD88B95E560}"/>
              </a:ext>
            </a:extLst>
          </p:cNvPr>
          <p:cNvSpPr txBox="1"/>
          <p:nvPr/>
        </p:nvSpPr>
        <p:spPr>
          <a:xfrm>
            <a:off x="7013275" y="3137089"/>
            <a:ext cx="48308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dirty="0"/>
              <a:t>К-2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Рукописный ввод 8">
                <a:extLst>
                  <a:ext uri="{FF2B5EF4-FFF2-40B4-BE49-F238E27FC236}">
                    <a16:creationId xmlns:a16="http://schemas.microsoft.com/office/drawing/2014/main" xmlns="" id="{7E7BD156-30D9-494C-8A37-92F82B3777E2}"/>
                  </a:ext>
                </a:extLst>
              </p14:cNvPr>
              <p14:cNvContentPartPr/>
              <p14:nvPr/>
            </p14:nvContentPartPr>
            <p14:xfrm>
              <a:off x="7556352" y="2199471"/>
              <a:ext cx="360" cy="32040"/>
            </p14:xfrm>
          </p:contentPart>
        </mc:Choice>
        <mc:Fallback xmlns="">
          <p:pic>
            <p:nvPicPr>
              <p:cNvPr id="9" name="Рукописный ввод 8">
                <a:extLst>
                  <a:ext uri="{FF2B5EF4-FFF2-40B4-BE49-F238E27FC236}">
                    <a16:creationId xmlns:a16="http://schemas.microsoft.com/office/drawing/2014/main" id="{7E7BD156-30D9-494C-8A37-92F82B3777E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52032" y="2195151"/>
                <a:ext cx="9000" cy="4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Рукописный ввод 9">
                <a:extLst>
                  <a:ext uri="{FF2B5EF4-FFF2-40B4-BE49-F238E27FC236}">
                    <a16:creationId xmlns:a16="http://schemas.microsoft.com/office/drawing/2014/main" xmlns="" id="{CE09BBB2-9DF8-4BBB-87E9-32477BCF72C2}"/>
                  </a:ext>
                </a:extLst>
              </p14:cNvPr>
              <p14:cNvContentPartPr/>
              <p14:nvPr/>
            </p14:nvContentPartPr>
            <p14:xfrm>
              <a:off x="4916832" y="3605271"/>
              <a:ext cx="360" cy="23760"/>
            </p14:xfrm>
          </p:contentPart>
        </mc:Choice>
        <mc:Fallback xmlns="">
          <p:pic>
            <p:nvPicPr>
              <p:cNvPr id="10" name="Рукописный ввод 9">
                <a:extLst>
                  <a:ext uri="{FF2B5EF4-FFF2-40B4-BE49-F238E27FC236}">
                    <a16:creationId xmlns:a16="http://schemas.microsoft.com/office/drawing/2014/main" id="{CE09BBB2-9DF8-4BBB-87E9-32477BCF72C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912512" y="3600951"/>
                <a:ext cx="9000" cy="32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47995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2941B9-6BEA-47F4-A2C0-79F0F9117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936" y="158091"/>
            <a:ext cx="10515600" cy="808067"/>
          </a:xfrm>
        </p:spPr>
        <p:txBody>
          <a:bodyPr>
            <a:normAutofit/>
          </a:bodyPr>
          <a:lstStyle/>
          <a:p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ребования к представлению знаний в экспертных системах</a:t>
            </a:r>
            <a:endParaRPr lang="ru-RU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375852-E0D0-4885-A748-6B69588F4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74" y="871268"/>
            <a:ext cx="11516264" cy="5828641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Одна из ключевых проблем, возникающих при построении ЭС, состоит в необходимости выбора и реализации способа представления знаний. Важность данной задачи обусловливается тем, что именно представление знаний в конечном итоге определяет характеристики системы.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ребования к представлению знаний :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</a:pPr>
            <a:r>
              <a:rPr lang="ru-RU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общность или относительная </a:t>
            </a: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(в рамках выбранной </a:t>
            </a:r>
            <a:r>
              <a:rPr lang="ru-RU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</a:t>
            </a: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универсальность</a:t>
            </a: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</a:pPr>
            <a:r>
              <a:rPr lang="ru-RU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однородность</a:t>
            </a: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Однородное представление приводит к упрощению механизма управления логическим выводом и упрощению управления знаниями. Практически однородность связывается с унификацией типов (единиц) знаний (понятий, свойств, отношений), введением системы их иерархических классификаций, упорядочением внешних запросов и т. д. 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</a:pPr>
            <a:r>
              <a:rPr lang="ru-RU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применение психологичного, интуитивно понятного людям (экспертам и пользователям системы) представления знаний.</a:t>
            </a:r>
            <a:r>
              <a:rPr lang="ru-RU" sz="2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Однако, стопроцентное следование данному требованию невозможно, так как ЭВМ, обрабатывающие знания, оперируют с ними во внутреннем, жестко структурированном представлении. Таким образом, необходимо обеспечить преобразование знаний из внутреннего во внешнее (пользовательское) представление и наоборот. В современных ИАС эти функции выполняются интерфейсным модулем, реализующим методы естественно-языкового диалога и визуализации информации, включая применение мнемонических схем, иконических образов (пиктограмм), когнитивной графики и пр. Развитие интеллектуальных интерфейсов также связано с использованием мультимедиа-технологий и систем «виртуальной реальности».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Дифференциация мысленных представлений человека и формально-логического представления знаний служит фундаментом для выделения понятия модели знаний, определяющей способ формального описания знаний в базе знаний (БЗ).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62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0B615B2-94F7-4C4D-8A83-C5E7515F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Нотация Бекуса-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Науэра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433580-B27D-47B8-81D4-6A7AB1EBF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lnSpc>
                <a:spcPct val="125000"/>
              </a:lnSpc>
              <a:spcAft>
                <a:spcPts val="10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:=&lt; имя</a:t>
            </a:r>
            <a:r>
              <a:rPr lang="en-US" sz="18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атрибут</a:t>
            </a:r>
            <a:r>
              <a:rPr lang="en-US" sz="18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характеристика атрибута</a:t>
            </a:r>
            <a:r>
              <a:rPr lang="en-US" sz="18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ijk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5000"/>
              </a:lnSpc>
              <a:spcAft>
                <a:spcPts val="1000"/>
              </a:spcAft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Имя фрейма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слово, которое характеризует некоторое стереотипное понятие. 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5000"/>
              </a:lnSpc>
              <a:spcAft>
                <a:spcPts val="1000"/>
              </a:spcAft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Атрибут фрейма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один из ключевых признаков, необходимых для описания этого стереотипного понятия.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5000"/>
              </a:lnSpc>
              <a:spcAft>
                <a:spcPts val="1000"/>
              </a:spcAft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 атрибута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значение атрибута.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5000"/>
              </a:lnSpc>
              <a:spcAft>
                <a:spcPts val="10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=&lt;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&gt;, где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это количество атрибутов "технологический поток".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5000"/>
              </a:lnSpc>
              <a:spcAft>
                <a:spcPts val="10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=&lt;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...,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83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&gt;, где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это значения атрибутов.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Рукописный ввод 3">
                <a:extLst>
                  <a:ext uri="{FF2B5EF4-FFF2-40B4-BE49-F238E27FC236}">
                    <a16:creationId xmlns:a16="http://schemas.microsoft.com/office/drawing/2014/main" xmlns="" id="{2EDD9022-AAB9-43D9-8386-CD362E95839C}"/>
                  </a:ext>
                </a:extLst>
              </p14:cNvPr>
              <p14:cNvContentPartPr/>
              <p14:nvPr/>
            </p14:nvContentPartPr>
            <p14:xfrm>
              <a:off x="3916032" y="1750911"/>
              <a:ext cx="360" cy="360"/>
            </p14:xfrm>
          </p:contentPart>
        </mc:Choice>
        <mc:Fallback xmlns="">
          <p:pic>
            <p:nvPicPr>
              <p:cNvPr id="4" name="Рукописный ввод 3">
                <a:extLst>
                  <a:ext uri="{FF2B5EF4-FFF2-40B4-BE49-F238E27FC236}">
                    <a16:creationId xmlns:a16="http://schemas.microsoft.com/office/drawing/2014/main" id="{2EDD9022-AAB9-43D9-8386-CD362E95839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11712" y="1746591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Рукописный ввод 4">
                <a:extLst>
                  <a:ext uri="{FF2B5EF4-FFF2-40B4-BE49-F238E27FC236}">
                    <a16:creationId xmlns:a16="http://schemas.microsoft.com/office/drawing/2014/main" xmlns="" id="{15B87517-AEFE-40E5-993B-B9B0DF787AB4}"/>
                  </a:ext>
                </a:extLst>
              </p14:cNvPr>
              <p14:cNvContentPartPr/>
              <p14:nvPr/>
            </p14:nvContentPartPr>
            <p14:xfrm>
              <a:off x="2984352" y="2259951"/>
              <a:ext cx="360" cy="360"/>
            </p14:xfrm>
          </p:contentPart>
        </mc:Choice>
        <mc:Fallback xmlns="">
          <p:pic>
            <p:nvPicPr>
              <p:cNvPr id="5" name="Рукописный ввод 4">
                <a:extLst>
                  <a:ext uri="{FF2B5EF4-FFF2-40B4-BE49-F238E27FC236}">
                    <a16:creationId xmlns:a16="http://schemas.microsoft.com/office/drawing/2014/main" id="{15B87517-AEFE-40E5-993B-B9B0DF787AB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80032" y="2255631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Рукописный ввод 5">
                <a:extLst>
                  <a:ext uri="{FF2B5EF4-FFF2-40B4-BE49-F238E27FC236}">
                    <a16:creationId xmlns:a16="http://schemas.microsoft.com/office/drawing/2014/main" xmlns="" id="{78958D8A-8517-4CAA-BAF4-976BEF724DC9}"/>
                  </a:ext>
                </a:extLst>
              </p14:cNvPr>
              <p14:cNvContentPartPr/>
              <p14:nvPr/>
            </p14:nvContentPartPr>
            <p14:xfrm>
              <a:off x="1966272" y="2009391"/>
              <a:ext cx="360" cy="360"/>
            </p14:xfrm>
          </p:contentPart>
        </mc:Choice>
        <mc:Fallback xmlns="">
          <p:pic>
            <p:nvPicPr>
              <p:cNvPr id="6" name="Рукописный ввод 5">
                <a:extLst>
                  <a:ext uri="{FF2B5EF4-FFF2-40B4-BE49-F238E27FC236}">
                    <a16:creationId xmlns:a16="http://schemas.microsoft.com/office/drawing/2014/main" id="{78958D8A-8517-4CAA-BAF4-976BEF724DC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61952" y="2005071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Рукописный ввод 6">
                <a:extLst>
                  <a:ext uri="{FF2B5EF4-FFF2-40B4-BE49-F238E27FC236}">
                    <a16:creationId xmlns:a16="http://schemas.microsoft.com/office/drawing/2014/main" xmlns="" id="{95EAB5FF-5069-440E-9FF1-99F1DE57619E}"/>
                  </a:ext>
                </a:extLst>
              </p14:cNvPr>
              <p14:cNvContentPartPr/>
              <p14:nvPr/>
            </p14:nvContentPartPr>
            <p14:xfrm>
              <a:off x="1699152" y="1992471"/>
              <a:ext cx="360" cy="360"/>
            </p14:xfrm>
          </p:contentPart>
        </mc:Choice>
        <mc:Fallback xmlns="">
          <p:pic>
            <p:nvPicPr>
              <p:cNvPr id="7" name="Рукописный ввод 6">
                <a:extLst>
                  <a:ext uri="{FF2B5EF4-FFF2-40B4-BE49-F238E27FC236}">
                    <a16:creationId xmlns:a16="http://schemas.microsoft.com/office/drawing/2014/main" id="{95EAB5FF-5069-440E-9FF1-99F1DE57619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94832" y="1988151"/>
                <a:ext cx="9000" cy="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01636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991708-6F13-4410-9633-3A0928CBD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385" y="201224"/>
            <a:ext cx="10515600" cy="488890"/>
          </a:xfrm>
        </p:spPr>
        <p:txBody>
          <a:bodyPr>
            <a:noAutofit/>
          </a:bodyPr>
          <a:lstStyle/>
          <a:p>
            <a:r>
              <a:rPr lang="ru-RU" sz="3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Табличная форма</a:t>
            </a:r>
            <a:endParaRPr lang="ru-RU" sz="3600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214DA92C-80C0-4B56-8BA3-04D8DF767A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456068"/>
              </p:ext>
            </p:extLst>
          </p:nvPr>
        </p:nvGraphicFramePr>
        <p:xfrm>
          <a:off x="622539" y="747160"/>
          <a:ext cx="6077585" cy="914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8920">
                  <a:extLst>
                    <a:ext uri="{9D8B030D-6E8A-4147-A177-3AD203B41FA5}">
                      <a16:colId xmlns:a16="http://schemas.microsoft.com/office/drawing/2014/main" xmlns="" val="3904886729"/>
                    </a:ext>
                  </a:extLst>
                </a:gridCol>
                <a:gridCol w="1519555">
                  <a:extLst>
                    <a:ext uri="{9D8B030D-6E8A-4147-A177-3AD203B41FA5}">
                      <a16:colId xmlns:a16="http://schemas.microsoft.com/office/drawing/2014/main" xmlns="" val="1048668142"/>
                    </a:ext>
                  </a:extLst>
                </a:gridCol>
                <a:gridCol w="1519555">
                  <a:extLst>
                    <a:ext uri="{9D8B030D-6E8A-4147-A177-3AD203B41FA5}">
                      <a16:colId xmlns:a16="http://schemas.microsoft.com/office/drawing/2014/main" xmlns="" val="1843591494"/>
                    </a:ext>
                  </a:extLst>
                </a:gridCol>
                <a:gridCol w="1519555">
                  <a:extLst>
                    <a:ext uri="{9D8B030D-6E8A-4147-A177-3AD203B41FA5}">
                      <a16:colId xmlns:a16="http://schemas.microsoft.com/office/drawing/2014/main" xmlns="" val="104095297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Имя фрейма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6235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Имя слота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2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Значение слота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225" algn="ctr">
                        <a:lnSpc>
                          <a:spcPct val="12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Способ получения значения слота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3020" algn="ctr">
                        <a:lnSpc>
                          <a:spcPct val="12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Присоединённая процедура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64518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q</a:t>
                      </a:r>
                      <a:r>
                        <a:rPr lang="ru-RU" sz="1200" baseline="-25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2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a</a:t>
                      </a:r>
                      <a:r>
                        <a:rPr lang="ru-RU" sz="1200" baseline="-25000" dirty="0">
                          <a:effectLst/>
                        </a:rPr>
                        <a:t>11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2588404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2195149-166E-4CC3-BC8B-17729ACE9A4A}"/>
              </a:ext>
            </a:extLst>
          </p:cNvPr>
          <p:cNvSpPr txBox="1"/>
          <p:nvPr/>
        </p:nvSpPr>
        <p:spPr>
          <a:xfrm>
            <a:off x="-1" y="1610887"/>
            <a:ext cx="11947585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2000" b="1" dirty="0">
                <a:effectLst/>
                <a:ea typeface="Times New Roman" panose="02020603050405020304" pitchFamily="18" charset="0"/>
              </a:rPr>
              <a:t>Способы получения значения слотов.</a:t>
            </a:r>
          </a:p>
          <a:p>
            <a:pPr indent="450215" algn="just"/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1) По умолчанию от прототипа.</a:t>
            </a:r>
            <a:endParaRPr lang="ru-RU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Слоту присваивается значение, определённая по умолчанию во фрейме–прототипе.</a:t>
            </a:r>
            <a:endParaRPr lang="ru-RU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2) Через наследования. </a:t>
            </a:r>
            <a:endParaRPr lang="ru-RU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Отличается от первого способа тем, что значение задано в специальном слоте фрейма–прототипа, соединённого с текущим фреймом связью 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3) По формуле.</a:t>
            </a:r>
            <a:endParaRPr lang="ru-RU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4) Через присоединённую процедуру.</a:t>
            </a:r>
            <a:endParaRPr lang="ru-RU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Слоту назначается процедура, позволяющие получить значение слота автоматически.</a:t>
            </a:r>
            <a:endParaRPr lang="ru-RU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5) Из внешних источников. (базы данных, датчики, пользователи системы и т.п.).</a:t>
            </a:r>
            <a:endParaRPr lang="ru-RU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Наиболее распространённый способ – присоединенная процедура (демон). </a:t>
            </a:r>
            <a:endParaRPr lang="ru-RU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Демон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это такая процедура, которая запускается автоматически при выполнении некоторого условия или события при обращении к соответствующему слоту. </a:t>
            </a:r>
          </a:p>
          <a:p>
            <a:pPr indent="450215" algn="just"/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  <a:endParaRPr lang="ru-RU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REMOVED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(если удалено);</a:t>
            </a:r>
            <a:endParaRPr lang="ru-RU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ADDED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(если добавлено);</a:t>
            </a:r>
            <a:endParaRPr lang="ru-RU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NEEDED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(по требованию - если необходимо установить значение пустого слота);</a:t>
            </a:r>
            <a:endParaRPr lang="ru-RU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IF-DEFAULT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(по умолчанию).</a:t>
            </a:r>
            <a:endParaRPr lang="ru-RU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772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2680F3-684D-4417-8000-0930AEB66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8671"/>
          </a:xfrm>
        </p:spPr>
        <p:txBody>
          <a:bodyPr>
            <a:normAutofit/>
          </a:bodyPr>
          <a:lstStyle/>
          <a:p>
            <a:r>
              <a:rPr lang="ru-RU" sz="3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Фрейм-прототип "Химический реактор"</a:t>
            </a:r>
            <a:endParaRPr lang="ru-RU" sz="3600" b="1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C5ECDCD3-0D0D-42A2-BBAD-FFB5214CD7F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72264" y="1121434"/>
            <a:ext cx="7832785" cy="547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277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1445CC-7108-4908-A240-CAE9B706F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430"/>
          </a:xfrm>
        </p:spPr>
        <p:txBody>
          <a:bodyPr>
            <a:normAutofit/>
          </a:bodyPr>
          <a:lstStyle/>
          <a:p>
            <a:r>
              <a:rPr lang="ru-RU" sz="2800" b="1" dirty="0">
                <a:effectLst/>
                <a:ea typeface="Calibri" panose="020F0502020204030204" pitchFamily="34" charset="0"/>
              </a:rPr>
              <a:t>Классы моделей знаний</a:t>
            </a:r>
            <a:endParaRPr lang="ru-RU" sz="2800" b="1" dirty="0"/>
          </a:p>
        </p:txBody>
      </p:sp>
      <p:pic>
        <p:nvPicPr>
          <p:cNvPr id="4" name="Объект 3" descr="5 Классы моделей знаний">
            <a:extLst>
              <a:ext uri="{FF2B5EF4-FFF2-40B4-BE49-F238E27FC236}">
                <a16:creationId xmlns:a16="http://schemas.microsoft.com/office/drawing/2014/main" xmlns="" id="{833D20D1-3BC5-4A01-AAD9-9B41F1DC503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158" y="1095557"/>
            <a:ext cx="10222302" cy="52448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97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64B104-6D05-4F18-97BC-7696FA729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275"/>
            <a:ext cx="10515600" cy="68729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Сетевые модели знаний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5A859D7-9F4C-4A3A-928F-F7F608096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045" y="842574"/>
            <a:ext cx="11602529" cy="5860152"/>
          </a:xfrm>
        </p:spPr>
        <p:txBody>
          <a:bodyPr>
            <a:noAutofit/>
          </a:bodyPr>
          <a:lstStyle/>
          <a:p>
            <a:pPr marL="0" indent="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Наиболее общий способ представления знаний, при котором </a:t>
            </a:r>
            <a:r>
              <a:rPr lang="ru-RU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</a:t>
            </a: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рассматривается как совокупность объектов и связывающих их отношений, реализован в </a:t>
            </a:r>
            <a:r>
              <a:rPr lang="ru-RU" sz="15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сетевой модели знаний</a:t>
            </a: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 сетевым моделям относятся: сети Петри, деревья решений, семантические сети.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качестве носителя знаний в этой модели выступает </a:t>
            </a:r>
            <a:r>
              <a:rPr lang="ru-RU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семантическая сеть – это ориентированный граф, состоящий из </a:t>
            </a: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вершин, которые соответствуют объектам (понятиям) </a:t>
            </a:r>
            <a:r>
              <a:rPr lang="ru-RU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</a:t>
            </a: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и дуг — отношениям между понятиями. 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Все они представлены в ЕЯ и обладают разными свойствами как с математической, так и с лингвистической точек зрения. Разработка универсального представления семантической сети при таком количестве типов отношений является сложной и трудоемкой задачей. К тому же оперировать подобной универсальной моделью было бы затруднительно.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 решении конкретных задач значимыми являются не все типы отношений, а их подмножество. Поэтому модели семантических сетей обычно разрабатываются как проблемно-ориентированные. В таких моделях используют ограниченное число типов отношений (обычно не более 20—30).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Среди моделей семантических сетей</a:t>
            </a: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разработанных в России в последние десятилетия, наибольшую известность получили следующие: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</a:pP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— расширенные семантические сети И.П. Кузнецова;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</a:pP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— неоднородные семантические сети Г.С. Осипова;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</a:pP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— нечеткие семантические сети И.А. Перминова;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</a:pP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— обобщенная модель представления знаний о </a:t>
            </a:r>
            <a:r>
              <a:rPr lang="ru-RU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</a:t>
            </a: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А.И. Башмакова.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</a:pP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— функциональные И. Н. Дорохов, В. В. Меньшиков.</a:t>
            </a:r>
          </a:p>
          <a:p>
            <a:pPr marL="0" indent="0">
              <a:buNone/>
            </a:pPr>
            <a:r>
              <a:rPr lang="ru-RU" sz="1500" b="1" dirty="0"/>
              <a:t>Функциональные семантические сети: вершины – исходные данные или вычисляемые величины</a:t>
            </a:r>
            <a:r>
              <a:rPr lang="ru-RU" sz="1500" dirty="0"/>
              <a:t>, </a:t>
            </a:r>
            <a:r>
              <a:rPr lang="ru-RU" sz="1500" b="1" dirty="0"/>
              <a:t>дуги – отношения математического типа </a:t>
            </a:r>
            <a:r>
              <a:rPr lang="ru-RU" sz="1500" dirty="0"/>
              <a:t>(формулы, операторы, сложные математические конструкции), </a:t>
            </a:r>
            <a:r>
              <a:rPr lang="ru-RU" sz="1500" b="1" dirty="0"/>
              <a:t>с помощью которых одни данные преобразуются в другие</a:t>
            </a:r>
            <a:r>
              <a:rPr lang="ru-RU" sz="1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0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458FB2-31D7-4A8F-AA40-1F6209244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E43D73B3-9509-4EDF-9923-A0EA39C55D1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01"/>
          <a:stretch/>
        </p:blipFill>
        <p:spPr bwMode="auto">
          <a:xfrm>
            <a:off x="396816" y="301776"/>
            <a:ext cx="11136702" cy="629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34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4D751D-3BB7-498E-9A14-637A838AA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649" y="166717"/>
            <a:ext cx="10515600" cy="1325563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Фреймы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BE7DEE1-7AAB-4A5E-8A22-3E21C653B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133" y="1207699"/>
            <a:ext cx="10515600" cy="4770857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Фрейм — разновидность упорядоченной структуры семантической сети.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Фрейм 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400" b="0" i="0" dirty="0">
                <a:effectLst/>
              </a:rPr>
              <a:t>англ. </a:t>
            </a:r>
            <a:r>
              <a:rPr lang="en-US" sz="1400" b="1" i="0" dirty="0">
                <a:effectLst/>
              </a:rPr>
              <a:t>frame</a:t>
            </a:r>
            <a:r>
              <a:rPr lang="en-US" sz="1400" b="0" i="0" dirty="0">
                <a:effectLst/>
              </a:rPr>
              <a:t> — </a:t>
            </a:r>
            <a:r>
              <a:rPr lang="ru-RU" sz="1400" b="0" i="0" dirty="0">
                <a:effectLst/>
              </a:rPr>
              <a:t>кадр, рамка, каркас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абстрактный образ для представления некоего стереотипа восприятия.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химии и химической технологии фрейм — это минимальное смысловое описание в словесной структурно-классифицированной форме иерархических знаний о каком-либо стереотипном понятии (объект, субъект, операция, явление, состояние или событие).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31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7051D2-6980-4C58-9969-5D860658F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4331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Продукционные правила и модели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F1B3322-7982-4096-9647-86FED5B39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15" y="1337094"/>
            <a:ext cx="10956985" cy="4839869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2266950" algn="l"/>
              </a:tabLs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Продукционные правила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PR — это структурно-лингвистические модели представления процедурных знаний предметной области (рекомендаций, указаний, стратегий или эвристических правил), которые формально записываются в виде следующих пар: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26695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</a:t>
            </a:r>
            <a:r>
              <a:rPr lang="ru-RU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::= ЕСЛИ (ситуация), ТО (действие),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26695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</a:t>
            </a:r>
            <a:r>
              <a:rPr lang="ru-RU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::= ЕСЛИ (условие применимости), ТО (действие),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26695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</a:t>
            </a:r>
            <a:r>
              <a:rPr lang="ru-RU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::= ЕСЛИ (причина), ТО (следствие),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tabLst>
                <a:tab pos="226695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</a:t>
            </a:r>
            <a:r>
              <a:rPr lang="ru-RU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::= ЕСЛИ (причина), ТО (следствие).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87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116CBE-F2F0-47EB-97A8-62D436248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529" y="0"/>
            <a:ext cx="10515600" cy="1129611"/>
          </a:xfrm>
        </p:spPr>
        <p:txBody>
          <a:bodyPr>
            <a:normAutofit/>
          </a:bodyPr>
          <a:lstStyle/>
          <a:p>
            <a:r>
              <a:rPr lang="ru-RU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Формальные логические модели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9AA931D-A9C1-46BA-80A9-77638605C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924" y="879894"/>
            <a:ext cx="10515600" cy="552953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Традиционно в представлении знаний выделяют </a:t>
            </a:r>
            <a:r>
              <a:rPr lang="ru-RU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формальные логические модели, к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которым относят </a:t>
            </a:r>
            <a:r>
              <a:rPr lang="ru-RU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исчисления высказываний, исчисления предикатов, </a:t>
            </a:r>
            <a:r>
              <a:rPr lang="ru-RU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нечеткие логические модели</a:t>
            </a: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Записываются в виде множества: 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=&lt;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&gt;, где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 – множество базовых переменных,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 – множество статических правил (синтаксических и семантических),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 – множество аксиом (априорно истинных логических формул),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– множество правил вывода (в соответствии с которыми мы получаем то или иное решение).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437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15C4B0-B816-40A1-B390-9107E0BB7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24159BB-2C74-4247-A37B-6349A515E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effectLst/>
                <a:ea typeface="Calibri" panose="020F0502020204030204" pitchFamily="34" charset="0"/>
              </a:rPr>
              <a:t>Исчисление высказываний </a:t>
            </a:r>
            <a:r>
              <a:rPr lang="ru-RU" sz="2400" dirty="0">
                <a:effectLst/>
                <a:ea typeface="Calibri" panose="020F0502020204030204" pitchFamily="34" charset="0"/>
              </a:rPr>
              <a:t>представляет собой один из начальных разделов математической логики, служащий основой для построения более сложных формализмов. В практическом плане исчисление высказываний</a:t>
            </a:r>
            <a:r>
              <a:rPr lang="ru-RU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effectLst/>
                <a:ea typeface="Calibri" panose="020F0502020204030204" pitchFamily="34" charset="0"/>
              </a:rPr>
              <a:t>применяется в ряде </a:t>
            </a:r>
            <a:r>
              <a:rPr lang="ru-RU" sz="2400" dirty="0" err="1">
                <a:effectLst/>
                <a:ea typeface="Calibri" panose="020F0502020204030204" pitchFamily="34" charset="0"/>
              </a:rPr>
              <a:t>ПрО</a:t>
            </a:r>
            <a:r>
              <a:rPr lang="ru-RU" sz="2400" dirty="0">
                <a:effectLst/>
                <a:ea typeface="Calibri" panose="020F0502020204030204" pitchFamily="34" charset="0"/>
              </a:rPr>
              <a:t> (в частности, при проектировании цифровых электронных схем). </a:t>
            </a:r>
          </a:p>
          <a:p>
            <a:pPr marL="0" indent="0" algn="just">
              <a:buNone/>
            </a:pPr>
            <a:r>
              <a:rPr lang="ru-RU" sz="2400" dirty="0">
                <a:effectLst/>
                <a:ea typeface="Calibri" panose="020F0502020204030204" pitchFamily="34" charset="0"/>
              </a:rPr>
              <a:t>Развитие логики высказываний нашло отражение в исчислении </a:t>
            </a:r>
            <a:r>
              <a:rPr lang="ru-RU" sz="2400" b="1" dirty="0">
                <a:effectLst/>
                <a:ea typeface="Calibri" panose="020F0502020204030204" pitchFamily="34" charset="0"/>
              </a:rPr>
              <a:t>предикатов первого порядка</a:t>
            </a:r>
            <a:r>
              <a:rPr lang="ru-RU" sz="2400" dirty="0">
                <a:effectLst/>
                <a:ea typeface="Calibri" panose="020F050202020403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Переменные, значениями которых являются термины (слова, фразы, предложения), выраженные на естественном языке, называются </a:t>
            </a:r>
            <a:r>
              <a:rPr lang="ru-RU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лингвистическими переменными.</a:t>
            </a:r>
            <a:endParaRPr lang="ru-RU" sz="24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2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739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1777</Words>
  <Application>Microsoft Office PowerPoint</Application>
  <PresentationFormat>Произвольный</PresentationFormat>
  <Paragraphs>144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Модели представления знаний</vt:lpstr>
      <vt:lpstr>Требования к представлению знаний в экспертных системах</vt:lpstr>
      <vt:lpstr>Классы моделей знаний</vt:lpstr>
      <vt:lpstr>Сетевые модели знаний</vt:lpstr>
      <vt:lpstr>Презентация PowerPoint</vt:lpstr>
      <vt:lpstr>Фреймы</vt:lpstr>
      <vt:lpstr>Продукционные правила и модели</vt:lpstr>
      <vt:lpstr>Формальные логические модели</vt:lpstr>
      <vt:lpstr>Презентация PowerPoint</vt:lpstr>
      <vt:lpstr>Логические операции</vt:lpstr>
      <vt:lpstr>Пример</vt:lpstr>
      <vt:lpstr>Достоинства и недостатки формальных логических моделей</vt:lpstr>
      <vt:lpstr>Семантические сети</vt:lpstr>
      <vt:lpstr>Примеры</vt:lpstr>
      <vt:lpstr>Семантическая сеть "Химический реактор"</vt:lpstr>
      <vt:lpstr>Фреймовые модели представления знаний</vt:lpstr>
      <vt:lpstr>Способы представления фреймов</vt:lpstr>
      <vt:lpstr>Блочно-функциональная форма фрейма</vt:lpstr>
      <vt:lpstr>Фрейм "Технологический поток"</vt:lpstr>
      <vt:lpstr>Нотация Бекуса-Науэра</vt:lpstr>
      <vt:lpstr>Табличная форма</vt:lpstr>
      <vt:lpstr>Фрейм-прототип "Химический реактор"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 представления знаний</dc:title>
  <dc:creator>Pavla Mikhaylova</dc:creator>
  <cp:lastModifiedBy>GAPS</cp:lastModifiedBy>
  <cp:revision>29</cp:revision>
  <dcterms:created xsi:type="dcterms:W3CDTF">2021-02-25T17:41:37Z</dcterms:created>
  <dcterms:modified xsi:type="dcterms:W3CDTF">2021-02-26T05:41:17Z</dcterms:modified>
</cp:coreProperties>
</file>