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37040" y="1200240"/>
            <a:ext cx="4668840" cy="372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5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lang="ru-RU" sz="48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14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14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1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4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r>
              <a:rPr lang="ru-RU" sz="36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0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3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1477080" y="1426320"/>
            <a:ext cx="618948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4800">
                <a:solidFill>
                  <a:srgbClr val="000000"/>
                </a:solidFill>
                <a:latin typeface="Arial"/>
                <a:ea typeface="Arial"/>
              </a:rPr>
              <a:t>ХОЛСТ(CANVAS)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42720" y="214200"/>
            <a:ext cx="845820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Добавляем картинки на холст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742680" y="1103400"/>
            <a:ext cx="5491080" cy="29365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img = new Image();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img.onload = function() {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mycontext.drawImage(img, 0, 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};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img.src = "images/7.jpg"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6117840" y="2812320"/>
            <a:ext cx="2203560" cy="129888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92000" y="191880"/>
            <a:ext cx="75596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Геометрические операции</a:t>
            </a:r>
            <a:endParaRPr/>
          </a:p>
        </p:txBody>
      </p:sp>
      <p:sp>
        <p:nvSpPr>
          <p:cNvPr id="121" name="TextShape 2"/>
          <p:cNvSpPr txBox="1"/>
          <p:nvPr/>
        </p:nvSpPr>
        <p:spPr>
          <a:xfrm>
            <a:off x="1486080" y="1200240"/>
            <a:ext cx="6171840" cy="12484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1)translate(x,y)-Перемещение точки отсчета из (0,0) в (х,у)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2)scale(x,y)-масштабирование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3)rotate(угол)-Поворот вокруг системы координат</a:t>
            </a:r>
            <a:endParaRPr/>
          </a:p>
        </p:txBody>
      </p:sp>
      <p:sp>
        <p:nvSpPr>
          <p:cNvPr id="122" name="CustomShape 3"/>
          <p:cNvSpPr/>
          <p:nvPr/>
        </p:nvSpPr>
        <p:spPr>
          <a:xfrm>
            <a:off x="5526000" y="2993040"/>
            <a:ext cx="1150920" cy="52596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Добавление текста на холст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728640" y="1428840"/>
            <a:ext cx="5443200" cy="24285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mycontext.font = "20pt Arial";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mycontext.fillText("Король лев", 0, 20);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mycontext.strokeText("Король лев", 0, 75);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125" name="CustomShape 3"/>
          <p:cNvSpPr/>
          <p:nvPr/>
        </p:nvSpPr>
        <p:spPr>
          <a:xfrm>
            <a:off x="6172200" y="3314880"/>
            <a:ext cx="1282320" cy="54216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585720" y="7740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Обрезка изображений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700200" y="800280"/>
            <a:ext cx="5528880" cy="41112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mycontext.save();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mycontext.arc(50,50,25,0,Math.PI * 2,true);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mycontext.clip();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mycontext.fillstyle = "#f00";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mycontext.font = "50pt Arial";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mycontext.fillText("К", 25, 75);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mycontext.restore();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mycontext.font = "25pt Arial";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mycontext.fillText("ороль Лев", 70, 70);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6627600" y="2351880"/>
            <a:ext cx="1216800" cy="52596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927720" y="248760"/>
            <a:ext cx="728856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000">
                <a:solidFill>
                  <a:srgbClr val="000000"/>
                </a:solidFill>
                <a:latin typeface="Arial"/>
                <a:ea typeface="Arial"/>
              </a:rPr>
              <a:t>Основные функции(API canvas)</a:t>
            </a:r>
            <a:endParaRPr/>
          </a:p>
        </p:txBody>
      </p:sp>
      <p:sp>
        <p:nvSpPr>
          <p:cNvPr id="74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beginPath()-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Начало рисования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closePath()-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Конец рисования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moveTo(x,y)-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Перенос начальной(регистрационной) точки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lineTo(x,y)-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Создание прямой линии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rect(x,y,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ширина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высота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Создание приямоугольника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arc(x,y,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нач_уг_рад,конеч.уг_рад,против_час_стрелки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Создание окружности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fill()-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Заливка сегмента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drawImage(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изображение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,...)-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Добавление картинки в canvas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strokeText(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текст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,...)-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Заливка текста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fillText(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текст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,...)-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Заливка текста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clearRext(x,y,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ширина,высота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)-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очистка прямоугольной области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strokeStyle=[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строка|объект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] fillStyle=[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строка|объект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]-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Установка цвета и стиля для обводок и заливок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Создание холста</a:t>
            </a:r>
            <a:endParaRPr/>
          </a:p>
        </p:txBody>
      </p:sp>
      <p:sp>
        <p:nvSpPr>
          <p:cNvPr id="76" name="TextShape 2"/>
          <p:cNvSpPr txBox="1"/>
          <p:nvPr/>
        </p:nvSpPr>
        <p:spPr>
          <a:xfrm>
            <a:off x="457200" y="1063440"/>
            <a:ext cx="5020560" cy="37252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1 способ)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&lt;body&gt;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&lt;canvas id="mycanvas" width=”100px” height=”100px”&gt;&lt;/canvas&gt;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&lt;/body&gt;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2 способ)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document.createElement("canvas");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mycanvas.id = "mycanvas";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document.body.appendChild(mycanvas);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5820120" y="2564640"/>
            <a:ext cx="2724120" cy="14040"/>
          </a:xfrm>
          <a:prstGeom prst="straightConnector1">
            <a:avLst/>
          </a:prstGeom>
          <a:noFill/>
          <a:ln w="19080">
            <a:solidFill>
              <a:srgbClr val="666666"/>
            </a:solidFill>
            <a:round/>
          </a:ln>
        </p:spPr>
      </p:sp>
      <p:sp>
        <p:nvSpPr>
          <p:cNvPr id="78" name="CustomShape 4"/>
          <p:cNvSpPr/>
          <p:nvPr/>
        </p:nvSpPr>
        <p:spPr>
          <a:xfrm flipH="1">
            <a:off x="7174440" y="1283760"/>
            <a:ext cx="14040" cy="2495880"/>
          </a:xfrm>
          <a:prstGeom prst="straightConnector1">
            <a:avLst/>
          </a:prstGeom>
          <a:noFill/>
          <a:ln w="19080">
            <a:solidFill>
              <a:srgbClr val="666666"/>
            </a:solidFill>
            <a:round/>
          </a:ln>
        </p:spPr>
      </p:sp>
      <p:sp>
        <p:nvSpPr>
          <p:cNvPr id="79" name="CustomShape 5"/>
          <p:cNvSpPr/>
          <p:nvPr/>
        </p:nvSpPr>
        <p:spPr>
          <a:xfrm>
            <a:off x="7189560" y="1128960"/>
            <a:ext cx="713160" cy="313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y</a:t>
            </a:r>
            <a:endParaRPr/>
          </a:p>
        </p:txBody>
      </p:sp>
      <p:sp>
        <p:nvSpPr>
          <p:cNvPr id="80" name="CustomShape 6"/>
          <p:cNvSpPr/>
          <p:nvPr/>
        </p:nvSpPr>
        <p:spPr>
          <a:xfrm>
            <a:off x="8274600" y="2579040"/>
            <a:ext cx="270000" cy="313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x</a:t>
            </a:r>
            <a:endParaRPr/>
          </a:p>
        </p:txBody>
      </p:sp>
      <p:sp>
        <p:nvSpPr>
          <p:cNvPr id="81" name="CustomShape 7"/>
          <p:cNvSpPr/>
          <p:nvPr/>
        </p:nvSpPr>
        <p:spPr>
          <a:xfrm>
            <a:off x="8004240" y="2111400"/>
            <a:ext cx="270000" cy="227880"/>
          </a:xfrm>
          <a:prstGeom prst="ellipse">
            <a:avLst/>
          </a:prstGeom>
          <a:solidFill>
            <a:srgbClr val="cccccc"/>
          </a:solidFill>
          <a:ln w="19080">
            <a:solidFill>
              <a:srgbClr val="666666"/>
            </a:solidFill>
            <a:round/>
          </a:ln>
        </p:spPr>
      </p:sp>
      <p:sp>
        <p:nvSpPr>
          <p:cNvPr id="82" name="CustomShape 8"/>
          <p:cNvSpPr/>
          <p:nvPr/>
        </p:nvSpPr>
        <p:spPr>
          <a:xfrm>
            <a:off x="7411320" y="3105360"/>
            <a:ext cx="270000" cy="227880"/>
          </a:xfrm>
          <a:prstGeom prst="ellipse">
            <a:avLst/>
          </a:prstGeom>
          <a:solidFill>
            <a:srgbClr val="cccccc"/>
          </a:solidFill>
          <a:ln w="19080">
            <a:solidFill>
              <a:srgbClr val="666666"/>
            </a:solidFill>
            <a:round/>
          </a:ln>
        </p:spPr>
      </p:sp>
      <p:sp>
        <p:nvSpPr>
          <p:cNvPr id="83" name="CustomShape 9"/>
          <p:cNvSpPr/>
          <p:nvPr/>
        </p:nvSpPr>
        <p:spPr>
          <a:xfrm>
            <a:off x="8004240" y="2025720"/>
            <a:ext cx="270000" cy="2278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1</a:t>
            </a:r>
            <a:endParaRPr/>
          </a:p>
        </p:txBody>
      </p:sp>
      <p:sp>
        <p:nvSpPr>
          <p:cNvPr id="84" name="CustomShape 10"/>
          <p:cNvSpPr/>
          <p:nvPr/>
        </p:nvSpPr>
        <p:spPr>
          <a:xfrm>
            <a:off x="7411320" y="3019680"/>
            <a:ext cx="270000" cy="3135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2</a:t>
            </a:r>
            <a:endParaRPr/>
          </a:p>
        </p:txBody>
      </p:sp>
      <p:sp>
        <p:nvSpPr>
          <p:cNvPr id="85" name="CustomShape 11"/>
          <p:cNvSpPr/>
          <p:nvPr/>
        </p:nvSpPr>
        <p:spPr>
          <a:xfrm>
            <a:off x="5320800" y="3105360"/>
            <a:ext cx="1483200" cy="755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1)(x(увел);y);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2)(x;y(увел));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1098720" y="177480"/>
            <a:ext cx="694620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>
                <a:solidFill>
                  <a:srgbClr val="000000"/>
                </a:solidFill>
                <a:latin typeface="Arial"/>
                <a:ea typeface="Arial"/>
              </a:rPr>
              <a:t>rect(x,y,</a:t>
            </a:r>
            <a:r>
              <a:rPr i="1" lang="ru-RU">
                <a:solidFill>
                  <a:srgbClr val="000000"/>
                </a:solidFill>
                <a:latin typeface="Arial"/>
                <a:ea typeface="Arial"/>
              </a:rPr>
              <a:t>ширина</a:t>
            </a:r>
            <a:r>
              <a:rPr b="1" lang="ru-RU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i="1" lang="ru-RU">
                <a:solidFill>
                  <a:srgbClr val="000000"/>
                </a:solidFill>
                <a:latin typeface="Arial"/>
                <a:ea typeface="Arial"/>
              </a:rPr>
              <a:t>высота</a:t>
            </a:r>
            <a:r>
              <a:rPr b="1" lang="ru-RU">
                <a:solidFill>
                  <a:srgbClr val="000000"/>
                </a:solidFill>
                <a:latin typeface="Arial"/>
                <a:ea typeface="Arial"/>
              </a:rPr>
              <a:t>)-</a:t>
            </a:r>
            <a:r>
              <a:rPr lang="ru-RU">
                <a:solidFill>
                  <a:srgbClr val="000000"/>
                </a:solidFill>
                <a:latin typeface="Arial"/>
                <a:ea typeface="Arial"/>
              </a:rPr>
              <a:t>Создание приямоугольника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4978440" y="1269720"/>
            <a:ext cx="3722760" cy="28400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mycontext.rect(10,10,200,100);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mycontext.stroke();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88" name="CustomShape 3"/>
          <p:cNvSpPr/>
          <p:nvPr/>
        </p:nvSpPr>
        <p:spPr>
          <a:xfrm>
            <a:off x="527760" y="1701000"/>
            <a:ext cx="3152160" cy="1854360"/>
          </a:xfrm>
          <a:prstGeom prst="rect">
            <a:avLst/>
          </a:prstGeom>
          <a:solidFill>
            <a:srgbClr val="cccccc"/>
          </a:solidFill>
          <a:ln w="19080">
            <a:solidFill>
              <a:srgbClr val="666666"/>
            </a:solidFill>
            <a:round/>
          </a:ln>
        </p:spPr>
      </p:sp>
      <p:sp>
        <p:nvSpPr>
          <p:cNvPr id="89" name="CustomShape 4"/>
          <p:cNvSpPr/>
          <p:nvPr/>
        </p:nvSpPr>
        <p:spPr>
          <a:xfrm>
            <a:off x="534960" y="1701000"/>
            <a:ext cx="3138120" cy="1811520"/>
          </a:xfrm>
          <a:prstGeom prst="straightConnector1">
            <a:avLst/>
          </a:prstGeom>
          <a:noFill/>
          <a:ln w="19080">
            <a:solidFill>
              <a:srgbClr val="666666"/>
            </a:solidFill>
            <a:round/>
          </a:ln>
        </p:spPr>
      </p:sp>
      <p:sp>
        <p:nvSpPr>
          <p:cNvPr id="90" name="CustomShape 5"/>
          <p:cNvSpPr/>
          <p:nvPr/>
        </p:nvSpPr>
        <p:spPr>
          <a:xfrm>
            <a:off x="213840" y="1257120"/>
            <a:ext cx="627120" cy="363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(x,y)</a:t>
            </a:r>
            <a:endParaRPr/>
          </a:p>
        </p:txBody>
      </p:sp>
      <p:sp>
        <p:nvSpPr>
          <p:cNvPr id="91" name="CustomShape 6"/>
          <p:cNvSpPr/>
          <p:nvPr/>
        </p:nvSpPr>
        <p:spPr>
          <a:xfrm>
            <a:off x="1355040" y="1269720"/>
            <a:ext cx="1026720" cy="3513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ширина</a:t>
            </a:r>
            <a:endParaRPr/>
          </a:p>
        </p:txBody>
      </p:sp>
      <p:sp>
        <p:nvSpPr>
          <p:cNvPr id="92" name="CustomShape 7"/>
          <p:cNvSpPr/>
          <p:nvPr/>
        </p:nvSpPr>
        <p:spPr>
          <a:xfrm rot="16200000">
            <a:off x="-430560" y="2225520"/>
            <a:ext cx="1411920" cy="3636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высота</a:t>
            </a:r>
            <a:endParaRPr/>
          </a:p>
        </p:txBody>
      </p:sp>
      <p:sp>
        <p:nvSpPr>
          <p:cNvPr id="93" name="CustomShape 8"/>
          <p:cNvSpPr/>
          <p:nvPr/>
        </p:nvSpPr>
        <p:spPr>
          <a:xfrm>
            <a:off x="2510640" y="3555360"/>
            <a:ext cx="2467440" cy="3848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(x+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ширина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,y+</a:t>
            </a:r>
            <a:r>
              <a:rPr i="1" lang="ru-RU" sz="1400">
                <a:solidFill>
                  <a:srgbClr val="000000"/>
                </a:solidFill>
                <a:latin typeface="Arial"/>
                <a:ea typeface="Arial"/>
              </a:rPr>
              <a:t>высота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/>
          </a:p>
        </p:txBody>
      </p:sp>
      <p:sp>
        <p:nvSpPr>
          <p:cNvPr id="94" name="CustomShape 9"/>
          <p:cNvSpPr/>
          <p:nvPr/>
        </p:nvSpPr>
        <p:spPr>
          <a:xfrm>
            <a:off x="1104120" y="3983400"/>
            <a:ext cx="1528920" cy="38484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2033280" y="163080"/>
            <a:ext cx="50774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Рисуем чупа-чупс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3060000" y="1020600"/>
            <a:ext cx="5705640" cy="38491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mycontext.moveTo(35, 100);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mycontext.lineTo(35, 35);//Соединяем точки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mycontext.strokeStyle = "#000";//черный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mycontext.stroke();//Рисуем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mycontext.arc(35,35,10,0,Math.PI * 2,true);//Делаем круг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mycontext.fillStyle = "#f00";//красный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mycontext.fill();//Отрисовываем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97" name="CustomShape 3"/>
          <p:cNvSpPr/>
          <p:nvPr/>
        </p:nvSpPr>
        <p:spPr>
          <a:xfrm>
            <a:off x="784440" y="1397880"/>
            <a:ext cx="1640160" cy="1597320"/>
          </a:xfrm>
          <a:prstGeom prst="ellipse">
            <a:avLst/>
          </a:prstGeom>
          <a:solidFill>
            <a:srgbClr val="cccccc"/>
          </a:solidFill>
          <a:ln w="19080">
            <a:solidFill>
              <a:srgbClr val="666666"/>
            </a:solidFill>
            <a:round/>
          </a:ln>
        </p:spPr>
      </p:sp>
      <p:sp>
        <p:nvSpPr>
          <p:cNvPr id="98" name="CustomShape 4"/>
          <p:cNvSpPr/>
          <p:nvPr/>
        </p:nvSpPr>
        <p:spPr>
          <a:xfrm>
            <a:off x="1604880" y="1397880"/>
            <a:ext cx="360" cy="1597320"/>
          </a:xfrm>
          <a:prstGeom prst="straightConnector1">
            <a:avLst/>
          </a:prstGeom>
          <a:noFill/>
          <a:ln w="19080">
            <a:solidFill>
              <a:srgbClr val="666666"/>
            </a:solidFill>
            <a:round/>
          </a:ln>
        </p:spPr>
      </p:sp>
      <p:sp>
        <p:nvSpPr>
          <p:cNvPr id="99" name="CustomShape 5"/>
          <p:cNvSpPr/>
          <p:nvPr/>
        </p:nvSpPr>
        <p:spPr>
          <a:xfrm rot="10800000">
            <a:off x="784800" y="2196360"/>
            <a:ext cx="1640160" cy="360"/>
          </a:xfrm>
          <a:prstGeom prst="straightConnector1">
            <a:avLst/>
          </a:prstGeom>
          <a:noFill/>
          <a:ln w="19080">
            <a:solidFill>
              <a:srgbClr val="666666"/>
            </a:solidFill>
            <a:round/>
          </a:ln>
        </p:spPr>
      </p:sp>
      <p:sp>
        <p:nvSpPr>
          <p:cNvPr id="100" name="CustomShape 6"/>
          <p:cNvSpPr/>
          <p:nvPr/>
        </p:nvSpPr>
        <p:spPr>
          <a:xfrm>
            <a:off x="1604880" y="2995920"/>
            <a:ext cx="21240" cy="941040"/>
          </a:xfrm>
          <a:prstGeom prst="straightConnector1">
            <a:avLst/>
          </a:prstGeom>
          <a:noFill/>
          <a:ln w="19080">
            <a:solidFill>
              <a:srgbClr val="666666"/>
            </a:solidFill>
            <a:round/>
          </a:ln>
        </p:spPr>
      </p:sp>
      <p:sp>
        <p:nvSpPr>
          <p:cNvPr id="101" name="CustomShape 7"/>
          <p:cNvSpPr/>
          <p:nvPr/>
        </p:nvSpPr>
        <p:spPr>
          <a:xfrm>
            <a:off x="1604880" y="2995920"/>
            <a:ext cx="1069560" cy="3704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(35;35)</a:t>
            </a:r>
            <a:endParaRPr/>
          </a:p>
        </p:txBody>
      </p:sp>
      <p:sp>
        <p:nvSpPr>
          <p:cNvPr id="102" name="CustomShape 8"/>
          <p:cNvSpPr/>
          <p:nvPr/>
        </p:nvSpPr>
        <p:spPr>
          <a:xfrm>
            <a:off x="1638000" y="3675960"/>
            <a:ext cx="1002960" cy="44640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(35;100)</a:t>
            </a:r>
            <a:endParaRPr/>
          </a:p>
        </p:txBody>
      </p:sp>
      <p:sp>
        <p:nvSpPr>
          <p:cNvPr id="103" name="CustomShape 9"/>
          <p:cNvSpPr/>
          <p:nvPr/>
        </p:nvSpPr>
        <p:spPr>
          <a:xfrm>
            <a:off x="1069920" y="4165560"/>
            <a:ext cx="1069560" cy="44640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964400" y="99720"/>
            <a:ext cx="4108320" cy="14259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Эффект прозрачности</a:t>
            </a:r>
            <a:endParaRPr/>
          </a:p>
        </p:txBody>
      </p:sp>
      <p:sp>
        <p:nvSpPr>
          <p:cNvPr id="105" name="TextShape 2"/>
          <p:cNvSpPr txBox="1"/>
          <p:nvPr/>
        </p:nvSpPr>
        <p:spPr>
          <a:xfrm>
            <a:off x="72000" y="99720"/>
            <a:ext cx="5020200" cy="499032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mycontext.arc(50,10,25,0,Math.PI * 2,true);//Делаем круг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mycontext.closePath();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mycontext.fillStyle = "rgba(1,236,1,0.75)";//зеленый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mycontext.fill();//Отрисовываем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mycontext.arc(35,35,25,0,Math.PI * 2,true);//Делаем круг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mycontext.closePath();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mycontext.fillStyle = "rgba(255,10,14,0.8)";//красный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mycontext.fill();//Отрисовываем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mycontext.beginPath();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mycontext.arc(70,35,25,0,Math.PI * 2,true);//Делаем круг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mycontext.closePath();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mycontext.fillStyle = "rgba(0,0,255,0.75)";//синий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mycontext.fill();//Отрисовываем</a:t>
            </a:r>
            <a:endParaRPr/>
          </a:p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2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106" name="CustomShape 3"/>
          <p:cNvSpPr/>
          <p:nvPr/>
        </p:nvSpPr>
        <p:spPr>
          <a:xfrm>
            <a:off x="6451200" y="3009600"/>
            <a:ext cx="1134720" cy="50940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013400" y="205920"/>
            <a:ext cx="711720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000">
                <a:solidFill>
                  <a:srgbClr val="000000"/>
                </a:solidFill>
                <a:latin typeface="Arial"/>
                <a:ea typeface="Arial"/>
              </a:rPr>
              <a:t>Оформление сегментов линии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1348560" y="1063440"/>
            <a:ext cx="6446520" cy="111060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1)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lineWidth-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Ширина линии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2)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lineCap-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Отображение конца линии(butt,round,square)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3)</a:t>
            </a:r>
            <a:r>
              <a:rPr b="1" lang="ru-RU" sz="1400">
                <a:solidFill>
                  <a:srgbClr val="000000"/>
                </a:solidFill>
                <a:latin typeface="Arial"/>
                <a:ea typeface="Arial"/>
              </a:rPr>
              <a:t>LineJoin-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Отображение соединения линий(bevel,round,miter)</a:t>
            </a:r>
            <a:endParaRPr/>
          </a:p>
        </p:txBody>
      </p:sp>
      <p:sp>
        <p:nvSpPr>
          <p:cNvPr id="109" name="CustomShape 3"/>
          <p:cNvSpPr/>
          <p:nvPr/>
        </p:nvSpPr>
        <p:spPr>
          <a:xfrm>
            <a:off x="1348560" y="2174400"/>
            <a:ext cx="4650120" cy="2624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mycontext.lineWidth = "18";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mycontext.lineJoin = "miter";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mycontext.lineCap = "round";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mycontext.moveTo(20, 20);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mycontext.lineTo(50, 50);//Соединяем точки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mycontext.lineTo(80, 20);//Соединяем точки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mycontext.stroke();//Рисуем</a:t>
            </a:r>
            <a:endParaRPr/>
          </a:p>
        </p:txBody>
      </p:sp>
      <p:sp>
        <p:nvSpPr>
          <p:cNvPr id="110" name="CustomShape 4"/>
          <p:cNvSpPr/>
          <p:nvPr/>
        </p:nvSpPr>
        <p:spPr>
          <a:xfrm>
            <a:off x="6798600" y="2763000"/>
            <a:ext cx="1331640" cy="49320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755000" y="220320"/>
            <a:ext cx="56336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600">
                <a:solidFill>
                  <a:srgbClr val="000000"/>
                </a:solidFill>
                <a:latin typeface="Arial"/>
                <a:ea typeface="Arial"/>
              </a:rPr>
              <a:t>Создание градиента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684720" y="912960"/>
            <a:ext cx="5848560" cy="40125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lingrad = mycontext.createLinearGradient(20,20,40,60);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lingrad.addColorStop(0.5, "#ff0");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lingrad.addColorStop(1, "#d30");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mycontext.fillStyle = lingrad;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mycontext.moveTo(20, 20);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mycontext.lineTo(50, 50);//Соединяем точки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mycontext.lineTo(80, 20);//Соединяем точки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mycontext.closePath();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mycontext.fill();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</p:txBody>
      </p:sp>
      <p:sp>
        <p:nvSpPr>
          <p:cNvPr id="113" name="CustomShape 3"/>
          <p:cNvSpPr/>
          <p:nvPr/>
        </p:nvSpPr>
        <p:spPr>
          <a:xfrm>
            <a:off x="7055280" y="2664360"/>
            <a:ext cx="1002960" cy="509400"/>
          </a:xfrm>
          <a:prstGeom prst="rect">
            <a:avLst/>
          </a:prstGeom>
          <a:noFill/>
          <a:ln>
            <a:noFill/>
          </a:ln>
        </p:spPr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256680" y="71280"/>
            <a:ext cx="8530200" cy="99144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ru-RU" sz="3000">
                <a:solidFill>
                  <a:srgbClr val="000000"/>
                </a:solidFill>
                <a:latin typeface="Arial"/>
                <a:ea typeface="Arial"/>
              </a:rPr>
              <a:t>Копирование изображения на холст с тега &lt;img&gt;</a:t>
            </a:r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3281040" y="570600"/>
            <a:ext cx="5634360" cy="438696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&lt;body&gt;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&lt;canvas id="mycanvas" width="800px" height="800px"&gt;&lt;/canvas&gt;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&lt;img src="images/6.jpg" id="fish" /&gt;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mycanvas = document.getElementById("mycanvas");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mycontext = mycanvas.getContext("2d");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img = document.getElementById("fish");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var imgfill = mycontext.createPattern(img, "no-repeat");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mycontext.fillStyle = imgfill;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mycontext.fillRect(0, 0, 635, 700);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&lt;/script&gt;</a:t>
            </a: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lang="ru-RU" sz="1400">
                <a:solidFill>
                  <a:srgbClr val="000000"/>
                </a:solidFill>
                <a:latin typeface="Arial"/>
                <a:ea typeface="Arial"/>
              </a:rPr>
              <a:t>&lt;/body&gt;</a:t>
            </a:r>
            <a:endParaRPr/>
          </a:p>
        </p:txBody>
      </p:sp>
      <p:sp>
        <p:nvSpPr>
          <p:cNvPr id="116" name="CustomShape 3"/>
          <p:cNvSpPr/>
          <p:nvPr/>
        </p:nvSpPr>
        <p:spPr>
          <a:xfrm>
            <a:off x="1332000" y="2333160"/>
            <a:ext cx="1282320" cy="476640"/>
          </a:xfrm>
          <a:prstGeom prst="rect">
            <a:avLst/>
          </a:prstGeom>
          <a:noFill/>
          <a:ln>
            <a:noFill/>
          </a:ln>
        </p:spPr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