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-49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AD1C32-4359-4802-91C2-4F3853B7A0CE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657E7F-BD3C-4BD7-B0C7-5BE7B64C6E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390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D15F889-CF3D-4634-89DA-9CA21C7E21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F90EC50F-53E3-4B10-AC7A-5A03A875E1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0198E30-6E24-4E84-A2DB-7BCB56498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B567E-2AC8-4C22-A69F-473000763B60}" type="datetime1">
              <a:rPr lang="ru-RU" smtClean="0"/>
              <a:t>25.11.2020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DB3A731-6CDE-4B5F-87B5-A59FDBA0E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7734E45-D052-4EC4-B969-3506B31E6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C970-DE12-428E-B269-FDCC25345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600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5A5CD96-E47F-4BE3-9F99-72831D5E4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D3F2CBDB-212A-41AC-8CEE-EA0696F65A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C3CE8BE-1FBB-48E7-840B-2DC3AF737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68D9-0B96-4E5B-8839-4C55A1D28DE5}" type="datetime1">
              <a:rPr lang="ru-RU" smtClean="0"/>
              <a:t>25.11.2020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8CE2ED6-BFA6-430D-A9AD-EE7E8E68F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C7A525F-3E54-4DBB-83C0-6D1057201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C970-DE12-428E-B269-FDCC25345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709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3CB20574-353C-451A-87F6-6D70FCE2FA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7FD415DC-CACA-4098-99C7-907B1B9DCA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383799C-D5D1-40D0-A880-D1A642189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80A63-BC3C-4975-AC61-6775E18A5E3C}" type="datetime1">
              <a:rPr lang="ru-RU" smtClean="0"/>
              <a:t>25.11.2020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77A3249-B737-4C5D-B599-38923176F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1A553FC-817D-46A4-8D85-BA145A99A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C970-DE12-428E-B269-FDCC25345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902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47E1FE1-9B8E-455D-BEB4-DE03DB0EA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3EA2710-3FDF-44FD-9615-F9C78FEA3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8B0E6BA-5707-4D07-9F3D-CAEE0926F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EE38-44FD-4554-B57E-7AE65C66E53D}" type="datetime1">
              <a:rPr lang="ru-RU" smtClean="0"/>
              <a:t>25.11.2020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67047D7-2CE3-4341-A996-33DEF8582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EA65757-31B2-4EC6-A859-B33D0D077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C970-DE12-428E-B269-FDCC25345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010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0D6C629-CBF5-4E81-8DB8-59138EF00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EC35558-6B18-49E6-AE72-717493000C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69732F4-86DA-4351-BE45-13319580A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E878-8A3F-4946-8CB3-BC0BB0A312C2}" type="datetime1">
              <a:rPr lang="ru-RU" smtClean="0"/>
              <a:t>25.11.2020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6DFECFD-917B-433D-9380-046C6E1A4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ECF108E-318E-4200-9E5D-45BA8E59A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C970-DE12-428E-B269-FDCC25345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435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19D0E9B-1C5D-4DC7-BC22-FBA0567F7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5E0F63C-4B36-4F95-A0CA-AA028C26D8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4DD49E4-23EB-44EB-8C90-F959B59C9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EF9CB05-7F03-4050-8C4E-FC701505D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02F75-B5CB-487E-AEEB-609638B092D5}" type="datetime1">
              <a:rPr lang="ru-RU" smtClean="0"/>
              <a:t>25.11.2020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9659CEC-8619-44CA-95B3-BC605B5CD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B3B02D3-7447-463F-B3A8-0CBA07A71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C970-DE12-428E-B269-FDCC25345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651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CA05C50-9D5A-4796-86A4-805D99F5F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F253D8B-4676-4C6B-A805-106CE3B37E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C746F7C-9312-4369-8E82-DE78F3D4CF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B8CFDF17-FFA6-460A-831D-FB89095CDE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CF69B072-C938-4C94-995D-408F9E4301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DADCC768-ECD5-451C-88C3-A87C2D5A6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D2B6-33DB-4135-B9B0-9E986E1CDC76}" type="datetime1">
              <a:rPr lang="ru-RU" smtClean="0"/>
              <a:t>25.11.2020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F2B9A218-5315-40FA-8761-3C7206552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D30E88B6-6784-4721-A307-A3ED36CCB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C970-DE12-428E-B269-FDCC25345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783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6548D0D-969E-452F-B12A-95A4C5CCC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6735FFBC-0308-48F8-9BF9-FC2842532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06D9-57C2-45D6-A090-B05F18717585}" type="datetime1">
              <a:rPr lang="ru-RU" smtClean="0"/>
              <a:t>25.11.2020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0D8EF80B-7DE9-43CC-A145-1DAA8B249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1436D82-ABB0-4549-9C5E-FB8E2160B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C970-DE12-428E-B269-FDCC25345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078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47FA2A11-E274-47DE-82E8-8A638F0E6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82AE-6A90-476E-A3FD-B303415E477A}" type="datetime1">
              <a:rPr lang="ru-RU" smtClean="0"/>
              <a:t>25.11.2020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46B30AE7-5512-4FBE-B7A6-3B566AB58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69610611-66BF-4078-8611-BADA93EC4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C970-DE12-428E-B269-FDCC25345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20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A1DD709-6FA1-43A3-834E-29E771708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C623A23-9185-4A76-81FE-7C0FEE7DC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02FB10E3-D72B-49F2-9C06-3FFE424A6A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4C84463-A12D-4223-9D1D-7A0A63CF0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A000-7DE7-4AB9-9DA6-00A1B132D377}" type="datetime1">
              <a:rPr lang="ru-RU" smtClean="0"/>
              <a:t>25.11.2020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E448E08-E1F2-42CC-8ABD-4D42E8B16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860C27F-6C46-462F-9ACC-0B5F0BF3D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C970-DE12-428E-B269-FDCC25345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847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8F9C6F8-A161-4AD3-9483-C67D3FAF7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42E1E13B-18E5-4CA6-803A-C6F39BD534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3226029-5F94-4E91-85BE-99481A0A70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9A24831-60CD-4386-A318-807CDCF34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5F97-DCD0-4F6C-8E64-9BBA0358A0D5}" type="datetime1">
              <a:rPr lang="ru-RU" smtClean="0"/>
              <a:t>25.11.2020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B5A31D0-50B0-4E98-9C74-633879472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BE6CCD7-6344-496A-BA99-D63FE2982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C970-DE12-428E-B269-FDCC25345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597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28AB08B-59EE-457E-A085-14A5B9622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B2F75A2-418C-4118-AAEE-39476567B7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E47F43F-6441-4507-8C65-D6347BF787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10264-54F8-4142-B3D7-092515D06A99}" type="datetime1">
              <a:rPr lang="ru-RU" smtClean="0"/>
              <a:t>25.11.2020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E44F368-7438-4259-A3AA-D82E9CE3B8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1F00A77-5C04-4A1C-8185-06911022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CC970-DE12-428E-B269-FDCC25345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227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9702309-74C5-4B90-B915-AD0E59ED05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b="1" spc="-1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4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ейр</a:t>
            </a:r>
            <a:r>
              <a:rPr lang="ru-RU" sz="4000" b="1" spc="5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4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4000" b="1" spc="5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4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ые</a:t>
            </a:r>
            <a:r>
              <a:rPr lang="ru-RU" sz="4000" b="1" spc="-8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b="1" spc="5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ru-RU" sz="4000" b="1" spc="-25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ru-RU" sz="4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4000" b="1" spc="-85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ru-RU" sz="4000" b="1" spc="-75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основе</a:t>
            </a:r>
            <a:r>
              <a:rPr lang="ru-RU" sz="4000" b="1" spc="-85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радиал</a:t>
            </a:r>
            <a:r>
              <a:rPr lang="ru-RU" sz="4000" b="1" spc="1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ь</a:t>
            </a:r>
            <a:r>
              <a:rPr lang="ru-RU" sz="4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4000" b="1" spc="3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4000" b="1" spc="-5" dirty="0">
                <a:effectLst/>
                <a:latin typeface="+mn-lt"/>
                <a:ea typeface="Times New Roman" panose="02020603050405020304" pitchFamily="18" charset="0"/>
              </a:rPr>
              <a:t>-базисных (</a:t>
            </a:r>
            <a:r>
              <a:rPr lang="ru-RU" sz="4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си</a:t>
            </a:r>
            <a:r>
              <a:rPr lang="ru-RU" sz="4000" b="1" spc="5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ru-RU" sz="4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метричных) фун</a:t>
            </a:r>
            <a:r>
              <a:rPr lang="ru-RU" sz="4000" b="1" spc="5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ru-RU" sz="4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ц</a:t>
            </a:r>
            <a:r>
              <a:rPr lang="ru-RU" sz="4000" b="1" spc="5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4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й</a:t>
            </a:r>
            <a:endParaRPr lang="ru-RU" sz="4000" b="1" dirty="0">
              <a:latin typeface="+mn-lt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49E5E45B-53D9-4955-8C31-16FDC66082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Radial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Basis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Function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RBF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2336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EB84A1-820B-454C-9296-B9F0E0F26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282" y="103247"/>
            <a:ext cx="10515600" cy="911622"/>
          </a:xfrm>
        </p:spPr>
        <p:txBody>
          <a:bodyPr/>
          <a:lstStyle/>
          <a:p>
            <a:pPr algn="ctr"/>
            <a:r>
              <a:rPr lang="ru-RU" b="1" dirty="0"/>
              <a:t>Радиально-симметричные функции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A864D2D-7E5E-4E36-8861-EC3716CEE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281" y="972459"/>
            <a:ext cx="11708831" cy="891697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сно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800" spc="26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св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йство</a:t>
            </a:r>
            <a:r>
              <a:rPr lang="ru-RU" sz="1800" spc="2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ра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иал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ьн</a:t>
            </a:r>
            <a:r>
              <a:rPr lang="ru-RU" sz="1800" spc="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имме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ых</a:t>
            </a:r>
            <a:r>
              <a:rPr lang="ru-RU" sz="1800" spc="26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18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1800" spc="28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800" spc="25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это</a:t>
            </a:r>
            <a:r>
              <a:rPr lang="ru-RU" sz="1800" spc="26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мо</a:t>
            </a:r>
            <a:r>
              <a:rPr lang="ru-RU" sz="18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то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800" spc="29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spc="28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сим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ет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ри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ое</a:t>
            </a:r>
            <a:r>
              <a:rPr lang="ru-RU" sz="1800" spc="29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оси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ел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но</a:t>
            </a:r>
            <a:r>
              <a:rPr lang="ru-RU" sz="1800" spc="27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ор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ой</a:t>
            </a:r>
            <a:r>
              <a:rPr lang="ru-RU" sz="1800" spc="3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ика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8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1800" spc="3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spc="3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800" spc="5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мет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ии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изме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lang="ru-RU" sz="18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быван</a:t>
            </a:r>
            <a:r>
              <a:rPr lang="ru-RU" sz="18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ста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ие) 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18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кли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Типичной такой 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</a:t>
            </a:r>
            <a:r>
              <a:rPr lang="ru-RU" sz="1800" spc="-2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нк</a:t>
            </a:r>
            <a:r>
              <a:rPr lang="ru-RU" sz="18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ц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ией</a:t>
            </a:r>
            <a:r>
              <a:rPr lang="ru-RU" sz="1800" spc="27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spc="-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ожет</a:t>
            </a:r>
            <a:r>
              <a:rPr lang="ru-RU" sz="1800" spc="27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является </a:t>
            </a:r>
            <a:r>
              <a:rPr lang="ru-RU" sz="18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</a:t>
            </a:r>
            <a:r>
              <a:rPr lang="ru-RU" sz="1800" spc="-2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нк</a:t>
            </a:r>
            <a:r>
              <a:rPr lang="ru-RU" sz="1800" spc="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ц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ия</a:t>
            </a:r>
            <a:r>
              <a:rPr lang="ru-RU" sz="1800" spc="2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Га</a:t>
            </a:r>
            <a:r>
              <a:rPr lang="ru-RU" sz="1800" b="1" spc="-2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ru-RU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сса</a:t>
            </a:r>
            <a:r>
              <a:rPr lang="ru-RU" sz="1800" spc="55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451FAA7E-2B07-4F7C-AA2F-BF7C914411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956" y="4649638"/>
            <a:ext cx="2257425" cy="193051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F8D7801-CFB8-4C4A-872A-C68FD3B43BDC}"/>
              </a:ext>
            </a:extLst>
          </p:cNvPr>
          <p:cNvSpPr txBox="1"/>
          <p:nvPr/>
        </p:nvSpPr>
        <p:spPr>
          <a:xfrm>
            <a:off x="648418" y="3056067"/>
            <a:ext cx="3267256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dirty="0">
                <a:solidFill>
                  <a:srgbClr val="333333"/>
                </a:solidFill>
              </a:rPr>
              <a:t>с </a:t>
            </a:r>
            <a:r>
              <a:rPr lang="ru-RU" sz="1800" b="0" i="0" dirty="0">
                <a:solidFill>
                  <a:srgbClr val="333333"/>
                </a:solidFill>
                <a:effectLst/>
              </a:rPr>
              <a:t>– начало отсчета, центр класса</a:t>
            </a:r>
          </a:p>
          <a:p>
            <a:r>
              <a:rPr lang="en-US" i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ru-RU" i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1800" spc="-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18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1800" spc="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1800" spc="-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ссе</a:t>
            </a:r>
            <a:r>
              <a:rPr lang="ru-RU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ян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ия</a:t>
            </a:r>
            <a:r>
              <a:rPr lang="ru-RU" sz="1800" spc="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spc="-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</a:t>
            </a:r>
            <a:r>
              <a:rPr lang="ru-RU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ы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</a:t>
            </a:r>
            <a:r>
              <a:rPr lang="ru-RU" sz="1800" spc="4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1800" spc="-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рем</a:t>
            </a:r>
            <a:r>
              <a:rPr lang="ru-RU" sz="1800" spc="-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ых</a:t>
            </a:r>
            <a:endParaRPr lang="ru-RU" sz="1800" b="0" i="0" dirty="0">
              <a:solidFill>
                <a:srgbClr val="333333"/>
              </a:solidFill>
              <a:effectLst/>
            </a:endParaRPr>
          </a:p>
          <a:p>
            <a:r>
              <a:rPr lang="ru-RU" sz="1800" b="0" i="0" dirty="0">
                <a:solidFill>
                  <a:srgbClr val="333333"/>
                </a:solidFill>
                <a:effectLst/>
              </a:rPr>
              <a:t>Для случая c=0 и r=1 график функции изображен на рисунке 1</a:t>
            </a:r>
            <a:endParaRPr lang="ru-RU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AB1F830-02C1-4962-8900-2910D6FD5190}"/>
              </a:ext>
            </a:extLst>
          </p:cNvPr>
          <p:cNvSpPr txBox="1"/>
          <p:nvPr/>
        </p:nvSpPr>
        <p:spPr>
          <a:xfrm>
            <a:off x="5479929" y="1864156"/>
            <a:ext cx="60945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0" i="0" dirty="0">
                <a:solidFill>
                  <a:srgbClr val="333333"/>
                </a:solidFill>
                <a:effectLst/>
              </a:rPr>
              <a:t>Примером радиально-симметричных функций могут служить и другие функции:</a:t>
            </a:r>
            <a:endParaRPr lang="ru-RU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9A8A9D58-1E99-46AB-AFCC-6337C2A28B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4870" y="2645434"/>
            <a:ext cx="3066329" cy="90854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858E1370-DBE9-4AE3-A84F-497079ECEF7C}"/>
              </a:ext>
            </a:extLst>
          </p:cNvPr>
          <p:cNvSpPr txBox="1"/>
          <p:nvPr/>
        </p:nvSpPr>
        <p:spPr>
          <a:xfrm>
            <a:off x="5367786" y="3596444"/>
            <a:ext cx="60945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0" i="0" dirty="0">
                <a:solidFill>
                  <a:srgbClr val="333333"/>
                </a:solidFill>
                <a:effectLst/>
              </a:rPr>
              <a:t>В случае векторной переменной </a:t>
            </a:r>
            <a:r>
              <a:rPr lang="ru-RU" b="1" i="0" dirty="0">
                <a:solidFill>
                  <a:srgbClr val="333333"/>
                </a:solidFill>
                <a:effectLst/>
              </a:rPr>
              <a:t>х</a:t>
            </a:r>
            <a:r>
              <a:rPr lang="ru-RU" b="0" i="0" dirty="0">
                <a:solidFill>
                  <a:srgbClr val="333333"/>
                </a:solidFill>
                <a:effectLst/>
              </a:rPr>
              <a:t> для функции Гаусса, например, формула приобретает вид:</a:t>
            </a:r>
            <a:endParaRPr lang="ru-RU" dirty="0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B9DFDEDD-5D5A-49EA-8DC4-08A48F013D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5473" y="4285243"/>
            <a:ext cx="3195726" cy="1055157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892DD53F-43D4-476F-B6FA-9150B41767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8418" y="2102509"/>
            <a:ext cx="2871159" cy="752834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DB2D73F4-7E4A-446A-9ACB-8E9D1DDC41B9}"/>
              </a:ext>
            </a:extLst>
          </p:cNvPr>
          <p:cNvSpPr txBox="1"/>
          <p:nvPr/>
        </p:nvSpPr>
        <p:spPr>
          <a:xfrm>
            <a:off x="5786528" y="5029533"/>
            <a:ext cx="6230068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930">
              <a:lnSpc>
                <a:spcPts val="2125"/>
              </a:lnSpc>
            </a:pPr>
            <a:r>
              <a:rPr lang="en-US" spc="160" dirty="0">
                <a:effectLst/>
                <a:ea typeface="MT Extra" panose="05050102010205020202" pitchFamily="18" charset="2"/>
                <a:cs typeface="MT Extra" panose="05050102010205020202" pitchFamily="18" charset="2"/>
              </a:rPr>
              <a:t> </a:t>
            </a: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– век</a:t>
            </a:r>
            <a:r>
              <a:rPr lang="ru-RU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ор</a:t>
            </a:r>
            <a:r>
              <a:rPr lang="ru-RU" spc="7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pc="8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(ко</a:t>
            </a:r>
            <a:r>
              <a:rPr lang="ru-RU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ат</a:t>
            </a:r>
            <a:r>
              <a:rPr lang="ru-RU" spc="7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рт</a:t>
            </a:r>
            <a:r>
              <a:rPr lang="ru-RU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ик</a:t>
            </a: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ал</a:t>
            </a:r>
            <a:r>
              <a:rPr lang="ru-RU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pc="7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ос</a:t>
            </a:r>
            <a:r>
              <a:rPr lang="ru-RU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pc="8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имме</a:t>
            </a:r>
            <a:r>
              <a:rPr lang="ru-RU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и)</a:t>
            </a:r>
            <a:r>
              <a:rPr lang="ru-RU" spc="8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pc="4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ства</a:t>
            </a:r>
            <a:r>
              <a:rPr lang="ru-RU" spc="22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иал</a:t>
            </a:r>
            <a:r>
              <a:rPr lang="ru-RU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ьн</a:t>
            </a:r>
            <a:r>
              <a:rPr lang="ru-RU" spc="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dirty="0">
                <a:effectLst/>
                <a:ea typeface="Times New Roman" panose="02020603050405020304" pitchFamily="18" charset="0"/>
              </a:rPr>
              <a:t>-</a:t>
            </a:r>
            <a:r>
              <a:rPr lang="ru-RU" spc="-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pc="-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мет</a:t>
            </a:r>
            <a:r>
              <a:rPr lang="ru-RU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ич</a:t>
            </a:r>
            <a:r>
              <a:rPr lang="ru-RU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ны</a:t>
            </a:r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х</a:t>
            </a:r>
            <a:r>
              <a:rPr lang="ru-RU" spc="2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</a:t>
            </a:r>
            <a:r>
              <a:rPr lang="ru-RU" spc="-2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нк</a:t>
            </a:r>
            <a:r>
              <a:rPr lang="ru-RU" spc="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ц</a:t>
            </a:r>
            <a:r>
              <a:rPr lang="ru-RU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й</a:t>
            </a:r>
            <a:endParaRPr lang="ru-RU" dirty="0"/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6608416A-635F-4820-AA8D-7E623DE64B3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10251" y="5035600"/>
            <a:ext cx="190500" cy="3048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263F0D7B-6B68-43FD-9422-989C9E51128B}"/>
              </a:ext>
            </a:extLst>
          </p:cNvPr>
          <p:cNvSpPr txBox="1"/>
          <p:nvPr/>
        </p:nvSpPr>
        <p:spPr>
          <a:xfrm>
            <a:off x="2282046" y="2453300"/>
            <a:ext cx="253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341E11DE-B850-433B-AAF1-98B8C9471C84}"/>
              </a:ext>
            </a:extLst>
          </p:cNvPr>
          <p:cNvSpPr txBox="1"/>
          <p:nvPr/>
        </p:nvSpPr>
        <p:spPr>
          <a:xfrm>
            <a:off x="8162024" y="4674321"/>
            <a:ext cx="253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2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C970-DE12-428E-B269-FDCC25345D1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734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EB84A1-820B-454C-9296-B9F0E0F26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282" y="103246"/>
            <a:ext cx="10515600" cy="1325563"/>
          </a:xfrm>
        </p:spPr>
        <p:txBody>
          <a:bodyPr/>
          <a:lstStyle/>
          <a:p>
            <a:pPr algn="ctr"/>
            <a:r>
              <a:rPr lang="ru-RU" b="1" dirty="0"/>
              <a:t>Структура сети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A864D2D-7E5E-4E36-8861-EC3716CEE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282" y="1273533"/>
            <a:ext cx="4617918" cy="5127266"/>
          </a:xfrm>
        </p:spPr>
        <p:txBody>
          <a:bodyPr/>
          <a:lstStyle/>
          <a:p>
            <a:pPr marL="342900" indent="-342900" algn="just">
              <a:buAutoNum type="arabicPeriod"/>
            </a:pP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Двухслойная нейронная сеть.</a:t>
            </a:r>
          </a:p>
          <a:p>
            <a:pPr marL="342900" indent="-342900" algn="just">
              <a:buAutoNum type="arabicPeriod"/>
            </a:pPr>
            <a:r>
              <a:rPr lang="ru-RU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В качестве функций активации для 1 (скрытого слоя) используются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диал</a:t>
            </a:r>
            <a:r>
              <a:rPr lang="ru-RU" sz="20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spc="2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-с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имме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ые</a:t>
            </a:r>
            <a:r>
              <a:rPr lang="ru-RU" sz="2000" spc="7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0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нк</a:t>
            </a:r>
            <a:r>
              <a:rPr lang="ru-RU" sz="20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spc="-10" dirty="0">
                <a:ea typeface="Times New Roman" panose="02020603050405020304" pitchFamily="18" charset="0"/>
                <a:cs typeface="Times New Roman" panose="02020603050405020304" pitchFamily="18" charset="0"/>
              </a:rPr>
              <a:t>и.</a:t>
            </a:r>
            <a:r>
              <a:rPr lang="ru-RU" sz="2000" spc="8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000" spc="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тиче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ки</a:t>
            </a:r>
            <a:r>
              <a:rPr lang="ru-RU" sz="2000" spc="24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ни</a:t>
            </a:r>
            <a:r>
              <a:rPr lang="ru-RU" sz="2000" spc="24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тывают</a:t>
            </a:r>
            <a:r>
              <a:rPr lang="ru-RU" sz="2000" spc="24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век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spc="2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ых</a:t>
            </a:r>
            <a:r>
              <a:rPr lang="ru-RU" sz="2000" spc="24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ач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й,</a:t>
            </a:r>
            <a:r>
              <a:rPr lang="ru-RU" sz="2000" spc="23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деляя</a:t>
            </a:r>
            <a:r>
              <a:rPr lang="ru-RU" sz="2000" spc="23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пе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ь б</a:t>
            </a:r>
            <a:r>
              <a:rPr lang="ru-RU" sz="20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ости</a:t>
            </a:r>
            <a:r>
              <a:rPr lang="ru-RU" sz="2000" spc="3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ru-RU" sz="20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3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ru-RU" sz="2000" spc="3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ни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000" spc="32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spc="3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ен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рам</a:t>
            </a:r>
            <a:r>
              <a:rPr lang="ru-RU" sz="2000" spc="29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диал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ьн</a:t>
            </a:r>
            <a:r>
              <a:rPr lang="ru-RU" sz="2000" spc="3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им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ет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ич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ны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000" spc="3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0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нк</a:t>
            </a:r>
            <a:r>
              <a:rPr lang="ru-RU" sz="20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й. </a:t>
            </a:r>
          </a:p>
          <a:p>
            <a:pPr marL="342900" indent="-342900" algn="just">
              <a:buAutoNum type="arabicPeriod"/>
            </a:pP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Вых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ды</a:t>
            </a:r>
            <a:r>
              <a:rPr lang="ru-RU" sz="2000" spc="16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ро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нов</a:t>
            </a:r>
            <a:r>
              <a:rPr lang="ru-RU" sz="2000" spc="17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spc="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18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сл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2000" spc="17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(т. е.</a:t>
            </a:r>
            <a:r>
              <a:rPr lang="ru-RU" sz="2000" spc="17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хо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ды</a:t>
            </a:r>
            <a:r>
              <a:rPr lang="ru-RU" sz="2000" spc="17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ей</a:t>
            </a:r>
            <a:r>
              <a:rPr lang="ru-RU" sz="2000" spc="16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йр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2000" spc="17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и)</a:t>
            </a:r>
            <a:r>
              <a:rPr lang="ru-RU" sz="2000" spc="19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000" spc="18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20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0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ин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ые 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ии 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вых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ов</a:t>
            </a:r>
            <a:r>
              <a:rPr lang="ru-RU" sz="20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оя.</a:t>
            </a:r>
          </a:p>
          <a:p>
            <a:pPr marL="0" indent="0" algn="just">
              <a:buNone/>
            </a:pP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000" baseline="-25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=f(</a:t>
            </a:r>
            <a:r>
              <a:rPr lang="en-US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baseline="-25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)=</a:t>
            </a:r>
            <a:r>
              <a:rPr lang="en-US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baseline="-25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endParaRPr lang="ru-RU" sz="2000" baseline="-25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xmlns="" id="{A98A082C-6D2D-4C50-9FD1-BF80810571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0777" y="1092379"/>
            <a:ext cx="6476481" cy="3419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C970-DE12-428E-B269-FDCC25345D1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802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5315FBD-ACBF-41F7-BE9A-E82F8E3CCE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562" y="1040621"/>
            <a:ext cx="10515600" cy="55154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spc="-15" dirty="0">
                <a:ea typeface="Calibri" panose="020F0502020204030204" pitchFamily="34" charset="0"/>
                <a:cs typeface="Times New Roman" panose="02020603050405020304" pitchFamily="18" charset="0"/>
              </a:rPr>
              <a:t>Используются для задач: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800" spc="-15" dirty="0">
                <a:ea typeface="Calibri" panose="020F0502020204030204" pitchFamily="34" charset="0"/>
                <a:cs typeface="Times New Roman" panose="02020603050405020304" pitchFamily="18" charset="0"/>
              </a:rPr>
              <a:t>Интерполирования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800" spc="-15" dirty="0"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18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ок</a:t>
            </a:r>
            <a:r>
              <a:rPr lang="ru-RU" sz="18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им</a:t>
            </a:r>
            <a:r>
              <a:rPr lang="ru-RU" sz="1800" spc="-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ц</a:t>
            </a:r>
            <a:r>
              <a:rPr lang="ru-RU" sz="18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sz="1800" spc="14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Кл</a:t>
            </a:r>
            <a:r>
              <a:rPr lang="ru-RU" sz="1800" spc="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сси</a:t>
            </a:r>
            <a:r>
              <a:rPr lang="ru-RU" sz="18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ик</a:t>
            </a:r>
            <a:r>
              <a:rPr lang="ru-RU" sz="18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ц</a:t>
            </a:r>
            <a:r>
              <a:rPr lang="ru-RU" sz="18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 д</a:t>
            </a:r>
            <a:r>
              <a:rPr lang="ru-RU" sz="1800" spc="-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18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18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ы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х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Клас</a:t>
            </a:r>
            <a:r>
              <a:rPr lang="ru-RU" sz="1800" spc="-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те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риз</a:t>
            </a:r>
            <a:r>
              <a:rPr lang="ru-RU" sz="1800" spc="-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ц</a:t>
            </a:r>
            <a:r>
              <a:rPr lang="ru-RU" sz="18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д</a:t>
            </a:r>
            <a:r>
              <a:rPr lang="ru-RU" sz="1800" spc="-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18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18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ы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х</a:t>
            </a:r>
            <a:endParaRPr lang="ru-RU" sz="1800" dirty="0"/>
          </a:p>
          <a:p>
            <a:pPr marL="74930" marR="69850" indent="448945" algn="just">
              <a:lnSpc>
                <a:spcPct val="125000"/>
              </a:lnSpc>
              <a:spcBef>
                <a:spcPts val="20"/>
              </a:spcBef>
              <a:spcAft>
                <a:spcPts val="0"/>
              </a:spcAft>
            </a:pPr>
            <a:endParaRPr lang="ru-RU" sz="1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930" marR="69850" indent="0" algn="just">
              <a:lnSpc>
                <a:spcPct val="125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ru-RU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Состав</a:t>
            </a:r>
            <a:r>
              <a:rPr lang="ru-RU" sz="1800" b="1" spc="29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b="1" spc="3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b="1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800" b="1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чест</a:t>
            </a:r>
            <a:r>
              <a:rPr lang="ru-RU" sz="1800" b="1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b="1" spc="3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b="1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b="1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ов</a:t>
            </a:r>
            <a:r>
              <a:rPr lang="ru-RU" sz="1800" b="1" spc="29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b="1" spc="3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b="1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ых</a:t>
            </a:r>
            <a:r>
              <a:rPr lang="ru-RU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b="1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ru-RU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b="1" spc="29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оп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еля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тся</a:t>
            </a:r>
            <a:r>
              <a:rPr lang="ru-RU" sz="1800" spc="29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8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асс</a:t>
            </a:r>
            <a:r>
              <a:rPr lang="ru-RU" sz="18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800" spc="28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pc="4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ешаем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1800" spc="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че</a:t>
            </a:r>
            <a:r>
              <a:rPr lang="ru-RU" sz="18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1800" spc="5" dirty="0"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800" spc="195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680" marR="69850" indent="-285750" algn="just">
              <a:lnSpc>
                <a:spcPct val="125000"/>
              </a:lnSpc>
              <a:spcBef>
                <a:spcPts val="2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8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ри</a:t>
            </a:r>
            <a:r>
              <a:rPr lang="ru-RU" sz="1800" spc="19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пп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кс</a:t>
            </a:r>
            <a:r>
              <a:rPr lang="ru-RU" sz="18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ии</a:t>
            </a:r>
            <a:r>
              <a:rPr lang="ru-RU" sz="1800" spc="18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ых</a:t>
            </a:r>
            <a:r>
              <a:rPr lang="ru-RU" sz="1800" spc="19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1800" spc="2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800" spc="2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18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spc="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рг</a:t>
            </a:r>
            <a:r>
              <a:rPr lang="ru-RU" sz="18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менты</a:t>
            </a:r>
            <a:r>
              <a:rPr lang="ru-RU" sz="1800" spc="19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пп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ок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ир</a:t>
            </a:r>
            <a:r>
              <a:rPr lang="ru-RU" sz="18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8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щей</a:t>
            </a:r>
            <a:r>
              <a:rPr lang="ru-RU" sz="1800" spc="3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ависи</a:t>
            </a:r>
            <a:r>
              <a:rPr lang="ru-RU" sz="18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ти,</a:t>
            </a:r>
            <a:r>
              <a:rPr lang="ru-RU" sz="1800" spc="3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800" spc="3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1800" spc="33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800" spc="32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воз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ращ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ые</a:t>
            </a:r>
            <a:r>
              <a:rPr lang="ru-RU" sz="1800" spc="3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ею</a:t>
            </a:r>
            <a:r>
              <a:rPr lang="ru-RU" sz="1800" spc="3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нач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я. </a:t>
            </a:r>
          </a:p>
          <a:p>
            <a:pPr marL="360680" marR="69850" indent="-285750" algn="just">
              <a:lnSpc>
                <a:spcPct val="125000"/>
              </a:lnSpc>
              <a:spcBef>
                <a:spcPts val="2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ри</a:t>
            </a:r>
            <a:r>
              <a:rPr lang="ru-RU" sz="1800" spc="8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класт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риз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ии</a:t>
            </a:r>
            <a:r>
              <a:rPr lang="ru-RU" sz="1800" spc="8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spc="8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клас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ик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spc="8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ых</a:t>
            </a:r>
            <a:r>
              <a:rPr lang="ru-RU" sz="1800" spc="8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1800" spc="1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800" spc="9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это</a:t>
            </a:r>
            <a:r>
              <a:rPr lang="ru-RU" sz="1800" spc="8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рак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ис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ичес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lang="ru-RU" sz="1800" spc="17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ак</a:t>
            </a:r>
            <a:r>
              <a:rPr lang="ru-RU" sz="18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800" spc="17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spc="19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ым</a:t>
            </a:r>
            <a:r>
              <a:rPr lang="ru-RU" sz="1800" spc="17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раз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ли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8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тся</a:t>
            </a:r>
            <a:r>
              <a:rPr lang="ru-RU" sz="1800" spc="18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ъ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ек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ы,</a:t>
            </a:r>
            <a:r>
              <a:rPr lang="ru-RU" sz="1800" spc="17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но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си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ые</a:t>
            </a:r>
            <a:r>
              <a:rPr lang="ru-RU" sz="1800" spc="18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800" spc="17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клас</a:t>
            </a:r>
            <a:r>
              <a:rPr lang="ru-RU" sz="1800" spc="3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рам или кла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сам,</a:t>
            </a:r>
            <a:r>
              <a:rPr lang="ru-RU" sz="18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хо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ды </a:t>
            </a:r>
            <a:r>
              <a:rPr lang="ru-RU" sz="1800" spc="-2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казыва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8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 соот</a:t>
            </a:r>
            <a:r>
              <a:rPr lang="ru-RU" sz="18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ств</a:t>
            </a:r>
            <a:r>
              <a:rPr lang="ru-RU" sz="1800" spc="-2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8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щий</a:t>
            </a:r>
            <a:r>
              <a:rPr lang="ru-RU" sz="18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дам к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ас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те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 и</a:t>
            </a:r>
            <a:r>
              <a:rPr lang="ru-RU" sz="18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 к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асс.</a:t>
            </a:r>
          </a:p>
          <a:p>
            <a:pPr marL="74930" marR="71755" indent="0" algn="just">
              <a:lnSpc>
                <a:spcPct val="125000"/>
              </a:lnSpc>
              <a:spcBef>
                <a:spcPts val="25"/>
              </a:spcBef>
              <a:spcAft>
                <a:spcPts val="0"/>
              </a:spcAft>
              <a:buNone/>
            </a:pPr>
            <a:r>
              <a:rPr lang="ru-RU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Ко</a:t>
            </a:r>
            <a:r>
              <a:rPr lang="ru-RU" sz="1800" b="1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b="1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ест</a:t>
            </a:r>
            <a:r>
              <a:rPr lang="ru-RU" sz="1800" b="1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b="1" spc="19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800" b="1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ры</a:t>
            </a:r>
            <a:r>
              <a:rPr lang="ru-RU" sz="1800" b="1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800" b="1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1800" b="1" spc="19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1800" b="1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емен</a:t>
            </a:r>
            <a:r>
              <a:rPr lang="ru-RU" sz="1800" b="1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ов</a:t>
            </a:r>
            <a:r>
              <a:rPr lang="ru-RU" sz="1800" spc="18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же</a:t>
            </a:r>
            <a:r>
              <a:rPr lang="ru-RU" sz="1800" spc="17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ru-RU" sz="18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исит</a:t>
            </a:r>
            <a:r>
              <a:rPr lang="ru-RU" sz="1800" spc="17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u-RU" sz="1800" spc="18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ешае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1800" spc="19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зад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18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60680" marR="71755" indent="-285750" algn="just">
              <a:lnSpc>
                <a:spcPct val="125000"/>
              </a:lnSpc>
              <a:spcBef>
                <a:spcPts val="25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сли</a:t>
            </a:r>
            <a:r>
              <a:rPr lang="ru-RU" sz="1800" spc="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это</a:t>
            </a:r>
            <a:r>
              <a:rPr lang="ru-RU" sz="1800" spc="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ап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ок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ац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1800" spc="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ых,</a:t>
            </a:r>
            <a:r>
              <a:rPr lang="ru-RU" sz="1800" spc="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он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spc="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может</a:t>
            </a:r>
            <a:r>
              <a:rPr lang="ru-RU" sz="1800" spc="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ыть</a:t>
            </a:r>
            <a:r>
              <a:rPr lang="ru-RU" sz="1800" spc="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лю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бым.</a:t>
            </a:r>
            <a:r>
              <a:rPr lang="ru-RU" sz="18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60680" marR="71755" indent="-285750" algn="just">
              <a:lnSpc>
                <a:spcPct val="125000"/>
              </a:lnSpc>
              <a:spcBef>
                <a:spcPts val="25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spc="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8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8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чае</a:t>
            </a:r>
            <a:r>
              <a:rPr lang="ru-RU" sz="1800" spc="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клас</a:t>
            </a:r>
            <a:r>
              <a:rPr lang="ru-RU" sz="1800" spc="3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ериз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spc="26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spc="26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клас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ик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spc="26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1800" spc="2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ru-RU" sz="18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жн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spc="26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u-RU" sz="18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етст</a:t>
            </a:r>
            <a:r>
              <a:rPr lang="ru-RU" sz="18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вать</a:t>
            </a:r>
            <a:r>
              <a:rPr lang="ru-RU" sz="1800" spc="2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8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еству класте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ов</a:t>
            </a:r>
            <a:r>
              <a:rPr lang="ru-RU" sz="18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ло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ых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бра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ов</a:t>
            </a:r>
            <a:r>
              <a:rPr lang="ru-RU" sz="18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клас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ов.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C970-DE12-428E-B269-FDCC25345D1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593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54A171-F24B-4772-94A8-E758CC667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102" y="114958"/>
            <a:ext cx="10515600" cy="1325563"/>
          </a:xfrm>
        </p:spPr>
        <p:txBody>
          <a:bodyPr/>
          <a:lstStyle/>
          <a:p>
            <a:r>
              <a:rPr lang="ru-RU" b="1" dirty="0"/>
              <a:t>Преимущества и недостатки </a:t>
            </a:r>
            <a:r>
              <a:rPr lang="en-US" b="1" i="0" dirty="0">
                <a:solidFill>
                  <a:srgbClr val="333333"/>
                </a:solidFill>
                <a:effectLst/>
              </a:rPr>
              <a:t>RBF</a:t>
            </a:r>
            <a:r>
              <a:rPr lang="ru-RU" b="1" i="0" dirty="0">
                <a:solidFill>
                  <a:srgbClr val="333333"/>
                </a:solidFill>
                <a:effectLst/>
              </a:rPr>
              <a:t>-сетей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9664A59-E5DC-417B-BB7E-E495A7C47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7698"/>
            <a:ext cx="10515600" cy="49692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/>
              <a:t>Преимущества:</a:t>
            </a:r>
          </a:p>
          <a:p>
            <a:pPr marR="71755" lvl="0">
              <a:lnSpc>
                <a:spcPct val="124000"/>
              </a:lnSpc>
              <a:spcBef>
                <a:spcPts val="15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§"/>
              <a:tabLst>
                <a:tab pos="659130" algn="l"/>
              </a:tabLst>
            </a:pP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20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ич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spc="24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ди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нств</a:t>
            </a:r>
            <a:r>
              <a:rPr lang="ru-RU" sz="20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2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ры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2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сл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я,</a:t>
            </a:r>
            <a:r>
              <a:rPr lang="ru-RU" sz="2000" spc="24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ста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оч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2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2000" spc="23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мо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spc="4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иров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ия не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ин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ны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ru-RU" sz="20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ис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мос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>
              <a:spcBef>
                <a:spcPts val="25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§"/>
              <a:tabLst>
                <a:tab pos="659130" algn="l"/>
              </a:tabLst>
            </a:pP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стота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алг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ри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тм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 о</a:t>
            </a:r>
            <a:r>
              <a:rPr lang="ru-RU" sz="20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иза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ии 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вых</a:t>
            </a:r>
            <a:r>
              <a:rPr lang="ru-RU" sz="20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оэ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ен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R="77470" lvl="0" algn="just">
              <a:lnSpc>
                <a:spcPct val="124000"/>
              </a:lnSpc>
              <a:spcBef>
                <a:spcPts val="32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§"/>
              <a:tabLst>
                <a:tab pos="659130" algn="l"/>
              </a:tabLst>
            </a:pP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ран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ров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ое</a:t>
            </a:r>
            <a:r>
              <a:rPr lang="ru-RU" sz="2000" spc="16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ru-RU" sz="20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lang="ru-RU" sz="2000" spc="17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0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бал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ьн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ого</a:t>
            </a:r>
            <a:r>
              <a:rPr lang="ru-RU" sz="2000" spc="16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им</a:t>
            </a:r>
            <a:r>
              <a:rPr lang="ru-RU" sz="20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ма</a:t>
            </a:r>
            <a:r>
              <a:rPr lang="ru-RU" sz="2000" spc="17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0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нк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ии ош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spc="9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spc="9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ож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де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ни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spc="10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ве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ов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000" spc="9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фф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ен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ов</a:t>
            </a:r>
            <a:r>
              <a:rPr lang="ru-RU" sz="2000" spc="8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йро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нов</a:t>
            </a:r>
            <a:r>
              <a:rPr lang="ru-RU" sz="2000" spc="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 сло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>
              <a:spcBef>
                <a:spcPts val="2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§"/>
              <a:tabLst>
                <a:tab pos="659130" algn="l"/>
              </a:tabLst>
            </a:pPr>
            <a:r>
              <a:rPr lang="en-US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вы</a:t>
            </a:r>
            <a:r>
              <a:rPr lang="en-US" sz="2000" spc="-1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ок</a:t>
            </a:r>
            <a:r>
              <a:rPr lang="en-US" sz="2000" spc="-1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spc="-15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spc="-1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ость</a:t>
            </a:r>
            <a:r>
              <a:rPr lang="en-US" sz="20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lang="en-US" sz="2000" spc="-2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че</a:t>
            </a:r>
            <a:r>
              <a:rPr lang="en-US" sz="2000" spc="-5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ия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2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§"/>
              <a:tabLst>
                <a:tab pos="659130" algn="l"/>
              </a:tabLst>
            </a:pPr>
            <a:endParaRPr lang="ru-RU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20"/>
              </a:spcBef>
              <a:spcAft>
                <a:spcPts val="0"/>
              </a:spcAft>
              <a:buSzPts val="1400"/>
              <a:buNone/>
              <a:tabLst>
                <a:tab pos="659130" algn="l"/>
              </a:tabLst>
            </a:pPr>
            <a:r>
              <a:rPr lang="ru-RU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Недостатки:</a:t>
            </a:r>
          </a:p>
          <a:p>
            <a:pPr marR="72390" lvl="0" algn="just">
              <a:lnSpc>
                <a:spcPct val="124000"/>
              </a:lnSpc>
              <a:spcBef>
                <a:spcPts val="25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§"/>
              <a:tabLst>
                <a:tab pos="659130" algn="l"/>
              </a:tabLst>
            </a:pP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хо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ди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ость</a:t>
            </a:r>
            <a:r>
              <a:rPr lang="ru-RU" sz="2000" spc="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пе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иал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ьн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ой</a:t>
            </a:r>
            <a:r>
              <a:rPr lang="ru-RU" sz="20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нас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йки</a:t>
            </a:r>
            <a:r>
              <a:rPr lang="ru-RU" sz="2000" spc="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па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аме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ров</a:t>
            </a:r>
            <a:r>
              <a:rPr lang="ru-RU" sz="2000" spc="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ад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ал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spc="3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-симме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ич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ны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000" spc="32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0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нк</a:t>
            </a:r>
            <a:r>
              <a:rPr lang="ru-RU" sz="20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й,</a:t>
            </a:r>
            <a:r>
              <a:rPr lang="ru-RU" sz="2000" spc="3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ность</a:t>
            </a:r>
            <a:r>
              <a:rPr lang="ru-RU" sz="2000" spc="3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аст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ки</a:t>
            </a:r>
            <a:r>
              <a:rPr lang="ru-RU" sz="2000" spc="3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ри</a:t>
            </a:r>
            <a:r>
              <a:rPr lang="ru-RU" sz="2000" spc="3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бо</a:t>
            </a:r>
            <a:r>
              <a:rPr lang="ru-RU" sz="20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0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шом</a:t>
            </a:r>
            <a:r>
              <a:rPr lang="ru-RU" sz="2000" spc="3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чест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 скрыт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ра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иал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ьны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0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20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емен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R="74930" lvl="0" algn="just">
              <a:lnSpc>
                <a:spcPct val="125000"/>
              </a:lnSpc>
              <a:spcBef>
                <a:spcPts val="2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§"/>
              <a:tabLst>
                <a:tab pos="659130" algn="l"/>
              </a:tabLst>
            </a:pP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оз</a:t>
            </a:r>
            <a:r>
              <a:rPr lang="ru-RU" sz="20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ность</a:t>
            </a:r>
            <a:r>
              <a:rPr lang="ru-RU" sz="2000" spc="2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стр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20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ов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2000" spc="3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дели</a:t>
            </a:r>
            <a:r>
              <a:rPr lang="ru-RU" sz="2000" spc="6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ru-RU" sz="2000" spc="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дела</a:t>
            </a:r>
            <a:r>
              <a:rPr lang="ru-RU" sz="20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spc="3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 инт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рва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изме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ни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я вхо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0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че</a:t>
            </a:r>
            <a:r>
              <a:rPr lang="ru-RU" sz="20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0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чающей в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рк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и.</a:t>
            </a:r>
          </a:p>
          <a:p>
            <a:pPr>
              <a:spcBef>
                <a:spcPts val="20"/>
              </a:spcBef>
              <a:buSzPts val="1400"/>
              <a:buFont typeface="Wingdings" panose="05000000000000000000" pitchFamily="2" charset="2"/>
              <a:buChar char="§"/>
              <a:tabLst>
                <a:tab pos="659130" algn="l"/>
              </a:tabLst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C970-DE12-428E-B269-FDCC25345D1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378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337</Words>
  <Application>Microsoft Office PowerPoint</Application>
  <PresentationFormat>Произвольный</PresentationFormat>
  <Paragraphs>43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Нейронные сети на основе радиально-базисных (симметричных) функций</vt:lpstr>
      <vt:lpstr>Радиально-симметричные функции</vt:lpstr>
      <vt:lpstr>Структура сети</vt:lpstr>
      <vt:lpstr>Презентация PowerPoint</vt:lpstr>
      <vt:lpstr>Преимущества и недостатки RBF-сетей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Нейронные сети на основе радиально-базисных (симметричных) функций</dc:title>
  <dc:creator>Pavla Mikhaylova</dc:creator>
  <cp:lastModifiedBy>GAPS</cp:lastModifiedBy>
  <cp:revision>15</cp:revision>
  <dcterms:created xsi:type="dcterms:W3CDTF">2020-11-24T16:38:13Z</dcterms:created>
  <dcterms:modified xsi:type="dcterms:W3CDTF">2020-11-25T05:54:56Z</dcterms:modified>
</cp:coreProperties>
</file>