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90" r:id="rId20"/>
    <p:sldId id="275" r:id="rId21"/>
    <p:sldId id="280" r:id="rId22"/>
    <p:sldId id="276" r:id="rId23"/>
    <p:sldId id="294" r:id="rId24"/>
    <p:sldId id="277" r:id="rId25"/>
    <p:sldId id="295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288" r:id="rId37"/>
    <p:sldId id="28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46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56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30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40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1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4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6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9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1D0D-C1BB-4363-A340-46D720425579}" type="datetimeFigureOut">
              <a:rPr lang="ru-RU" smtClean="0"/>
              <a:t>03.10.2022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17CD-4AD5-418F-87AD-1AC2C4B3AC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1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845" y="1043796"/>
            <a:ext cx="11740551" cy="288023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Лекция 5 по дисциплине «Безопасность жизнедеятельности»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Тема 4 </a:t>
            </a:r>
            <a:r>
              <a:rPr lang="ru-RU" sz="4000" dirty="0"/>
              <a:t>Инженерные основы техники безопасности</a:t>
            </a:r>
            <a:br>
              <a:rPr lang="ru-RU" sz="4000" dirty="0"/>
            </a:br>
            <a:r>
              <a:rPr lang="ru-RU" sz="4000" dirty="0"/>
              <a:t> Опасные производственные процессы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517" y="4085117"/>
            <a:ext cx="9144000" cy="1655762"/>
          </a:xfrm>
        </p:spPr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73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Требования безопасности к технологическим процессам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применение средств коллективной защиты работающих;</a:t>
            </a:r>
          </a:p>
          <a:p>
            <a:r>
              <a:rPr lang="ru-RU" sz="2400" dirty="0"/>
              <a:t> рациональную организацию труда и отдыха с целью профилактики монотонности и гиподинамии, а также ограничения тяжести труда;</a:t>
            </a:r>
          </a:p>
          <a:p>
            <a:r>
              <a:rPr lang="ru-RU" sz="2400" dirty="0"/>
              <a:t>своевременное получение информации о возникновении опасных и вредных производственных факторов на отдельных технологических операциях;</a:t>
            </a:r>
          </a:p>
          <a:p>
            <a:r>
              <a:rPr lang="ru-RU" sz="2400" dirty="0"/>
              <a:t>систему контроля и управления технологического процесса, обеспечивающую защиту работающих и аварийное отключение производственного оборудования;</a:t>
            </a:r>
          </a:p>
          <a:p>
            <a:r>
              <a:rPr lang="ru-RU" sz="2400" dirty="0"/>
              <a:t>своевременное удаление и обезвреживание отходов производства.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0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Технологический регламент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482" y="1595717"/>
            <a:ext cx="11555506" cy="4331079"/>
          </a:xfrm>
        </p:spPr>
        <p:txBody>
          <a:bodyPr/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Технологический регламент химико-технологических производств </a:t>
            </a:r>
            <a:r>
              <a:rPr lang="ru-RU" sz="2400" dirty="0"/>
              <a:t>определяет технологический режим, порядок проведения операций технологического процесса, обеспечивающий выпуск продукции требуемого качества, безопасные условия эксплуатации производства. </a:t>
            </a:r>
          </a:p>
          <a:p>
            <a:pPr marL="0" indent="0">
              <a:buNone/>
            </a:pPr>
            <a:r>
              <a:rPr lang="ru-RU" sz="2400" b="1" dirty="0"/>
              <a:t>Технологический регламент </a:t>
            </a:r>
            <a:r>
              <a:rPr lang="ru-RU" sz="2400" dirty="0"/>
              <a:t>разрабатывается на основании документации на опасный производственный объект.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4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14" y="146756"/>
            <a:ext cx="4699486" cy="6480000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83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728" y="879893"/>
            <a:ext cx="1093829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степени освоенности производств и целей осуществляемых работ предусматриваются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следующие виды технологических регламентов: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   постоянные;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   </a:t>
            </a:r>
            <a:r>
              <a:rPr lang="ru-RU" sz="2400" b="1" dirty="0"/>
              <a:t>временные </a:t>
            </a:r>
            <a:r>
              <a:rPr lang="ru-RU" sz="2400" dirty="0"/>
              <a:t>(пусковые);</a:t>
            </a:r>
            <a:r>
              <a:rPr lang="ru-RU" sz="2400" b="1" dirty="0"/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   разовые </a:t>
            </a:r>
            <a:r>
              <a:rPr lang="ru-RU" sz="2400" dirty="0"/>
              <a:t>(опытные);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   </a:t>
            </a:r>
            <a:r>
              <a:rPr lang="ru-RU" sz="2400" b="1" dirty="0"/>
              <a:t>лабораторные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8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08" y="840509"/>
            <a:ext cx="11908811" cy="384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Постоянные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регламенты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разрабатываются для освоенных химико-технологических производств, обеспечивающих требуемое качество выпускаемой продукции.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/>
              <a:t>Временные (пусковые) регламенты </a:t>
            </a:r>
            <a:r>
              <a:rPr lang="ru-RU" sz="2400" dirty="0"/>
              <a:t>- разрабатываются для: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/>
              <a:t> </a:t>
            </a:r>
            <a:r>
              <a:rPr lang="ru-RU" sz="2400" b="1" dirty="0"/>
              <a:t>1. новых производств;</a:t>
            </a:r>
            <a:r>
              <a:rPr lang="ru-RU" sz="2400" dirty="0"/>
              <a:t> </a:t>
            </a:r>
          </a:p>
          <a:p>
            <a:pPr algn="just">
              <a:lnSpc>
                <a:spcPct val="115000"/>
              </a:lnSpc>
            </a:pPr>
            <a:r>
              <a:rPr lang="ru-RU" sz="2400" b="1" dirty="0"/>
              <a:t> 2. действующих химико - технологических производств,</a:t>
            </a:r>
            <a:r>
              <a:rPr lang="ru-RU" sz="2400" dirty="0"/>
              <a:t> в технологию которых внесены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/>
              <a:t>     принципиальные изменения;</a:t>
            </a:r>
          </a:p>
          <a:p>
            <a:pPr algn="just">
              <a:lnSpc>
                <a:spcPct val="115000"/>
              </a:lnSpc>
            </a:pPr>
            <a:r>
              <a:rPr lang="ru-RU" sz="2400" b="1" dirty="0"/>
              <a:t> 3. производств с новой технологией.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2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825" y="1147312"/>
            <a:ext cx="11455879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Разовые (опытные)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регламенты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разрабатываются при выпуске товарной продукции на опытных и опытно-промышленных установках, а также для опытных и опытно-промышленных работ, проводимых на действующих производствах.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/>
              <a:t>Лабораторные регламенты</a:t>
            </a:r>
            <a:r>
              <a:rPr lang="ru-RU" sz="2400" dirty="0"/>
              <a:t> (пусковые записки, производственные методики</a:t>
            </a:r>
            <a:r>
              <a:rPr lang="ru-RU" sz="2400" b="1" dirty="0"/>
              <a:t>) </a:t>
            </a:r>
            <a:r>
              <a:rPr lang="ru-RU" sz="2400" dirty="0"/>
              <a:t>разрабатываются для лабораторных, стендовых и модельных установок, не выпускающих товарную продукцию.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2" y="388189"/>
            <a:ext cx="11395494" cy="446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 виды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технологических регламентов (постоянные, временные, разовые, лабораторные)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разрабатываются организацией, эксплуатирующей химико-технологическое производство или организацией - разработчиком процесса, согласовано с организацией, эксплуатирующей химико-технологическое производство.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/>
              <a:t>Ответственность за полноту и качество разработки разделов технологического регламента производства продукции и контроль за обеспечением его исполнения </a:t>
            </a:r>
            <a:r>
              <a:rPr lang="ru-RU" sz="2400" b="1" dirty="0"/>
              <a:t>возлагается на технологическую службу организации, производства, отделения, установки.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5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068" y="733245"/>
            <a:ext cx="11421374" cy="371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 виды технологических регламентов утверждает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организации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эксплуатирующей химико-технологическое производство.</a:t>
            </a:r>
          </a:p>
          <a:p>
            <a:pPr>
              <a:spcAft>
                <a:spcPts val="600"/>
              </a:spcAft>
            </a:pPr>
            <a:r>
              <a:rPr lang="ru-RU" sz="2400" b="1" dirty="0"/>
              <a:t>Срок действия постоянного технологического регламента устанавливается не более 10 лет.</a:t>
            </a:r>
            <a:r>
              <a:rPr lang="ru-RU" sz="2400" dirty="0"/>
              <a:t> Утверждение, переиздание, отмена и продление действия технологического регламента оформляется приказом руководителя организации. </a:t>
            </a:r>
          </a:p>
          <a:p>
            <a:r>
              <a:rPr lang="ru-RU" sz="2400" dirty="0"/>
              <a:t>В технологические регламенты </a:t>
            </a:r>
            <a:r>
              <a:rPr lang="ru-RU" sz="2400" b="1" dirty="0"/>
              <a:t>допускается вносить изменения и дополнения.</a:t>
            </a:r>
            <a:r>
              <a:rPr lang="ru-RU" sz="2400" dirty="0"/>
              <a:t> Все утвержденные изменения подлежат регистрации в «Листе регистрации изменений и дополнений».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0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31" y="552091"/>
            <a:ext cx="11231593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временных технологических регламентов сроки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устанавливаются в соответствии с установленными планами норм освоения производств и с учетом времени, необходимого для составления постоянного технологического регламента.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срока действия временного технологического регламента должен быть утвержден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постоянный технологический регламент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5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E833B-36F2-9FDE-4C88-F1ABFACE467B}"/>
              </a:ext>
            </a:extLst>
          </p:cNvPr>
          <p:cNvSpPr txBox="1"/>
          <p:nvPr/>
        </p:nvSpPr>
        <p:spPr>
          <a:xfrm>
            <a:off x="665017" y="1560945"/>
            <a:ext cx="10982037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разовых (опытных) технологических регламентов сроки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их действия устанавливаются в соответствии со сроками проведения опытных работ или сроками выпуска определенного объема продукции.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разовых (опытных) технологических регламентов, в соответствии с которыми проводится наработка опытной продукции, срок действия устанавливается не более 5 лет.</a:t>
            </a:r>
          </a:p>
        </p:txBody>
      </p:sp>
    </p:spTree>
    <p:extLst>
      <p:ext uri="{BB962C8B-B14F-4D97-AF65-F5344CB8AC3E}">
        <p14:creationId xmlns:p14="http://schemas.microsoft.com/office/powerpoint/2010/main" val="306722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43" y="1932317"/>
            <a:ext cx="583145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Процессы,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которые при определенных условиях, возникающих вследствие нарушения требований регламента, выходят в аварийные режимы с последствиями различной степени тяжести,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называют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потенциально опасными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95691" y="1311216"/>
            <a:ext cx="5011947" cy="309688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2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584" y="923026"/>
            <a:ext cx="11171207" cy="396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Запрещается выпуск продукции и проведение опытных работ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неутвержденным технологическим регламентам или технологическим регламентам, срок действия которых истек.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технологический регламент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обеспечивает надлежащего качества продукции, безусловной безопасности работы, требований охраны окружающей среды и других обязательных требований или имеются значительные изменения и дополнения, сильно затрудняющие пользование регламентом, руководителем организации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может быть принято решение о его досрочной отмене, переработке или переиздании.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1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42" y="1"/>
            <a:ext cx="10818961" cy="58659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/>
            </a:br>
            <a:r>
              <a:rPr lang="ru-RU" sz="3100" b="1" dirty="0">
                <a:latin typeface="+mn-lt"/>
              </a:rPr>
              <a:t>Разделы технологических регламентов</a:t>
            </a:r>
            <a:br>
              <a:rPr lang="ru-RU" sz="3100" b="1" dirty="0">
                <a:latin typeface="+mn-lt"/>
              </a:rPr>
            </a:br>
            <a:endParaRPr lang="ru-RU" sz="31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26" y="785004"/>
            <a:ext cx="11602528" cy="5771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1. общая характеристика производства;</a:t>
            </a:r>
          </a:p>
          <a:p>
            <a:pPr marL="0" indent="0">
              <a:buNone/>
            </a:pPr>
            <a:r>
              <a:rPr lang="ru-RU" sz="2400" dirty="0"/>
              <a:t>2. характеристика производимой продукции;</a:t>
            </a:r>
          </a:p>
          <a:p>
            <a:pPr marL="0" indent="0">
              <a:buNone/>
            </a:pPr>
            <a:r>
              <a:rPr lang="ru-RU" sz="2400" dirty="0"/>
              <a:t>3. характеристика сырья, материалов, полупродуктов и энергоресурсов;</a:t>
            </a:r>
          </a:p>
          <a:p>
            <a:pPr marL="0" indent="0">
              <a:buNone/>
            </a:pPr>
            <a:r>
              <a:rPr lang="ru-RU" sz="2400" dirty="0"/>
              <a:t>4. описание химико-технологического процесса и схемы;</a:t>
            </a:r>
          </a:p>
          <a:p>
            <a:pPr marL="0" indent="0">
              <a:buNone/>
            </a:pPr>
            <a:r>
              <a:rPr lang="ru-RU" sz="2400" dirty="0"/>
              <a:t>5. материальный баланс;</a:t>
            </a:r>
          </a:p>
          <a:p>
            <a:pPr marL="0" indent="0">
              <a:buNone/>
            </a:pPr>
            <a:r>
              <a:rPr lang="ru-RU" sz="2400" dirty="0"/>
              <a:t>6. нормы расхода основных видов сырья, материалов и энергоресурсов;</a:t>
            </a:r>
          </a:p>
          <a:p>
            <a:pPr marL="0" indent="0">
              <a:buNone/>
            </a:pPr>
            <a:r>
              <a:rPr lang="ru-RU" sz="2400" dirty="0"/>
              <a:t>7. контроль производства и управление технологическим процессом;</a:t>
            </a:r>
          </a:p>
          <a:p>
            <a:pPr marL="0" indent="0">
              <a:buNone/>
            </a:pPr>
            <a:r>
              <a:rPr lang="ru-RU" sz="2400" dirty="0"/>
              <a:t>8. возможные инциденты в работе и способы их ликвидации;</a:t>
            </a:r>
          </a:p>
          <a:p>
            <a:pPr marL="0" indent="0">
              <a:buNone/>
            </a:pPr>
            <a:r>
              <a:rPr lang="ru-RU" sz="2400" dirty="0"/>
              <a:t>9. безопасная эксплуатация производства;</a:t>
            </a:r>
          </a:p>
          <a:p>
            <a:pPr marL="0" indent="0">
              <a:buNone/>
            </a:pPr>
            <a:r>
              <a:rPr lang="ru-RU" sz="2400" dirty="0"/>
              <a:t>10. перечень обязательных инструкций;</a:t>
            </a:r>
          </a:p>
          <a:p>
            <a:pPr marL="0" indent="0">
              <a:buNone/>
            </a:pPr>
            <a:r>
              <a:rPr lang="ru-RU" sz="2400" dirty="0"/>
              <a:t>11. технологические схемы производства;</a:t>
            </a:r>
          </a:p>
          <a:p>
            <a:pPr marL="0" indent="0">
              <a:buNone/>
            </a:pPr>
            <a:r>
              <a:rPr lang="ru-RU" sz="2400" dirty="0"/>
              <a:t>12. спецификация основного технологического оборудования (технических устройств), включая оборудование природоохранного назначения.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323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34" y="116541"/>
            <a:ext cx="10637808" cy="7677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Требования к разделам технологического регламента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5" y="1026543"/>
            <a:ext cx="11844068" cy="56071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1. </a:t>
            </a:r>
            <a:r>
              <a:rPr lang="ru-RU" sz="2400" dirty="0"/>
              <a:t>Раздел «</a:t>
            </a:r>
            <a:r>
              <a:rPr lang="ru-RU" sz="2400" b="1" dirty="0"/>
              <a:t>Общая характеристика производства</a:t>
            </a:r>
            <a:r>
              <a:rPr lang="ru-RU" sz="2400" dirty="0"/>
              <a:t>» должен содержать: </a:t>
            </a:r>
            <a:r>
              <a:rPr lang="ru-RU" sz="2400" b="1" dirty="0"/>
              <a:t>полное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 наименование производства; год ввода в эксплуатацию; мощность производства (проектная и достигнутая на момент составления регламента); количество технологических линий (потоков), стадий и их названия; метод производства; организации, выполнявшие проектную документацию и т. д.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2. </a:t>
            </a:r>
            <a:r>
              <a:rPr lang="ru-RU" sz="2400" dirty="0"/>
              <a:t>В разделе «</a:t>
            </a:r>
            <a:r>
              <a:rPr lang="ru-RU" sz="2400" b="1" dirty="0"/>
              <a:t>Характеристика производимой продукции» </a:t>
            </a:r>
            <a:r>
              <a:rPr lang="ru-RU" sz="2400" dirty="0"/>
              <a:t>приводятся: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</a:t>
            </a:r>
            <a:r>
              <a:rPr lang="ru-RU" sz="2400" b="1" dirty="0"/>
              <a:t>техническое наименование продукта</a:t>
            </a:r>
            <a:r>
              <a:rPr lang="ru-RU" sz="2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</a:t>
            </a:r>
            <a:r>
              <a:rPr lang="ru-RU" sz="2400" b="1" dirty="0"/>
              <a:t>основные свойства и качество выпускаемой продукции,</a:t>
            </a:r>
            <a:r>
              <a:rPr lang="ru-RU" sz="2400" dirty="0"/>
              <a:t> физико-химические свойства  и другие показатели;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- область применения (основная);</a:t>
            </a:r>
            <a:endParaRPr lang="ru-RU" sz="24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/>
              <a:t>сведения о паспортах безопасности веществ (материалов).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652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073B3-204F-233D-316B-0CA1F8FE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Требования к разделам технологического регламента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B4AAF-E99B-B9E5-BD0B-8AFB4F8D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составе раздела «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Характеристика сырья, материалов, полупродуктов и энергоресурсов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приводятся данные, характеризующие исходное сырье, материалы, полупродукты, энергоресурсы, регламентируемые показатели, систематизированные в виде таблицы.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Раздел. 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описании технологического процесса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приводится сущность процесса с указанием основных и побочных реакций, тепловых эффектов, температур, давления, объемных скоростей, типов катализаторов, рецептур и прочих показателей.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Описание технологической схемы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производится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стадиям технологического процесса, начиная с поступления и подготовки сырья и заканчивая отгрузкой готового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4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23" y="149465"/>
            <a:ext cx="10758577" cy="6355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Требования к разделам технологического регламента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42" y="2451444"/>
            <a:ext cx="11664916" cy="2129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5. </a:t>
            </a:r>
            <a:r>
              <a:rPr lang="ru-RU" sz="2400" dirty="0"/>
              <a:t>Раздел. </a:t>
            </a:r>
            <a:r>
              <a:rPr lang="ru-RU" sz="2400" b="1" dirty="0"/>
              <a:t>Материальный баланс</a:t>
            </a:r>
            <a:r>
              <a:rPr lang="ru-RU" sz="2400" dirty="0"/>
              <a:t> составляется </a:t>
            </a:r>
            <a:r>
              <a:rPr lang="ru-RU" sz="2400" b="1" dirty="0"/>
              <a:t>на единицу времени (час), на единицу выпускаемой продукции,</a:t>
            </a:r>
            <a:r>
              <a:rPr lang="ru-RU" sz="2400" dirty="0"/>
              <a:t> </a:t>
            </a:r>
            <a:r>
              <a:rPr lang="ru-RU" sz="2400" b="1" dirty="0"/>
              <a:t>на один производственный поток или на мощность производства в целом.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6. </a:t>
            </a:r>
            <a:r>
              <a:rPr lang="ru-RU" sz="2400" dirty="0"/>
              <a:t>Раздел. </a:t>
            </a:r>
            <a:r>
              <a:rPr lang="ru-RU" sz="2400" b="1" dirty="0"/>
              <a:t>Нормы расхода основных видов сырья, материалов и энергоресурсов</a:t>
            </a:r>
            <a:r>
              <a:rPr lang="ru-RU" sz="2400" dirty="0"/>
              <a:t>  приводятся в виде таблицы.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6013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73558-DEED-6F04-A8E6-34D8B65A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Требования к разделам технологического регламента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213B7-480E-3A05-2007-8C16683A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45" y="2065770"/>
            <a:ext cx="10402455" cy="33836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разделе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контроль производства и управление технологическим процессом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указываются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системы контроля, автоматического и дистанционного управления (системы управления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системы противоаварийной автоматической защиты.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разделе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возможные инциденты в работе и способы их ликвидации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перечисляются основные возможные инциденты в технологическом процессе производства, влияющие на его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взрыво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или химическую безопасность. Указываются возможные причины инцидентов и действия персонала по их устранению.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87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06" y="106333"/>
            <a:ext cx="10284124" cy="678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Требования к разделам технологического регламента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294" y="2058900"/>
            <a:ext cx="11101412" cy="363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9.</a:t>
            </a:r>
            <a:r>
              <a:rPr lang="ru-RU" sz="2400" dirty="0"/>
              <a:t> В Разделе «</a:t>
            </a:r>
            <a:r>
              <a:rPr lang="ru-RU" sz="2400" b="1" dirty="0"/>
              <a:t>Безопасная эксплуатация производства</a:t>
            </a:r>
            <a:r>
              <a:rPr lang="ru-RU" sz="2400" dirty="0"/>
              <a:t>» должны быть указаны технологические данные по обеспечению безопасности и оптимальных санитарно-гигиенических условий труда работников (характеристика опасностей производства, возможные инциденты и аварийные ситуации, способы их предупреждения и локализации, защита технологических процессов и оборудования от аварий и защита работающих от травмирования, меры безопасности при эксплуатации производства).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разделе приводится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перечень обязательных инструкций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ведении технологического процесса и обеспечения безопасности.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6441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285"/>
            <a:ext cx="11051875" cy="4975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Требования к разделам технологического регламента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644074"/>
            <a:ext cx="11647751" cy="357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11. </a:t>
            </a:r>
            <a:r>
              <a:rPr lang="ru-RU" sz="2400" dirty="0"/>
              <a:t>Раздел. </a:t>
            </a:r>
            <a:r>
              <a:rPr lang="ru-RU" sz="2400" b="1" dirty="0"/>
              <a:t>Технологическая схема производства</a:t>
            </a:r>
            <a:r>
              <a:rPr lang="ru-RU" sz="2400" dirty="0"/>
              <a:t> составляется по одной технологической линии к общему для отделения (цеха, производства) оборудованию. На технологической схеме должны быть условные обозначения и </a:t>
            </a:r>
            <a:r>
              <a:rPr lang="ru-RU" sz="2400" b="1" dirty="0"/>
              <a:t>экспликация </a:t>
            </a:r>
            <a:r>
              <a:rPr lang="ru-RU" sz="2400" dirty="0"/>
              <a:t>с указанием номеров позиций и наименований аппаратов.</a:t>
            </a:r>
          </a:p>
          <a:p>
            <a:pPr marL="0" indent="0">
              <a:buNone/>
            </a:pPr>
            <a:r>
              <a:rPr lang="ru-RU" sz="2400" b="1" dirty="0"/>
              <a:t>12. </a:t>
            </a:r>
            <a:r>
              <a:rPr lang="ru-RU" sz="2400" dirty="0"/>
              <a:t>Раздел. </a:t>
            </a:r>
            <a:r>
              <a:rPr lang="ru-RU" sz="2400" b="1" dirty="0"/>
              <a:t>Спецификация на основное технологическое оборудование </a:t>
            </a:r>
            <a:r>
              <a:rPr lang="ru-RU" sz="2400" dirty="0"/>
              <a:t>(технические устройства) следует составлять в соответствии с формой в виде таблицы (номер позиции по схеме, наименование оборудования или технических устройств, количество, материал, способ защиты, техническая характеристика 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168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71" y="224287"/>
            <a:ext cx="10379015" cy="9489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Инженерно-технические средства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079" y="1497821"/>
            <a:ext cx="10515600" cy="435133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оградительные устройства</a:t>
            </a:r>
          </a:p>
          <a:p>
            <a:r>
              <a:rPr lang="ru-RU" dirty="0"/>
              <a:t>предохранительные устройства</a:t>
            </a:r>
          </a:p>
          <a:p>
            <a:r>
              <a:rPr lang="ru-RU" dirty="0"/>
              <a:t>сигнализация безопасности</a:t>
            </a:r>
          </a:p>
          <a:p>
            <a:r>
              <a:rPr lang="ru-RU" dirty="0"/>
              <a:t>разрывы и габариты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37580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465" y="1647643"/>
            <a:ext cx="6280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</a:rPr>
              <a:t>Оградительные устройства</a:t>
            </a: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применяются: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 для изоляции движущихся частей машин и механизмов,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 находящиеся под напряжением токоведущих частей оборудования,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 зон и участков, где есть постоянная опасность вредного воздействия на человека температур, излучений и т.д.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34378" y="569344"/>
            <a:ext cx="3692105" cy="2898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34378" y="3709359"/>
            <a:ext cx="3692105" cy="28208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4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4" y="500331"/>
            <a:ext cx="7453223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Потенциально опасные процессы химической технологии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можно разделить на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четыре группы: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переработка и получение токсичных веществ;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переработка и получение взрывоопасных веществ и смесей;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процессы, протекающие с высокой скоростью;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-   смешанные процессы.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2733" y="2674189"/>
            <a:ext cx="2412000" cy="163743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2733" y="1086928"/>
            <a:ext cx="2412000" cy="147511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00535" y="4423763"/>
            <a:ext cx="1923691" cy="190652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2129" t="-114652" r="-40972" b="-11972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55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34" y="310550"/>
            <a:ext cx="7418718" cy="558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Ограждения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бывают: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временными</a:t>
            </a: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переносными для обозначения опасности и связи с проведением каких-либо работ (ремонт дороги, проведение работы в колодцах и т. п.);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неподвижными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которые снимаются только во время ремонта или наладки (ограждения шнеков, шкивов, ремней);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98320" algn="l"/>
                <a:tab pos="2965450" algn="l"/>
              </a:tabLst>
            </a:pP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периодически открывающимися</a:t>
            </a: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98611" y="112142"/>
            <a:ext cx="2667600" cy="2052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98611" y="2441275"/>
            <a:ext cx="2667600" cy="204446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98611" y="4762868"/>
            <a:ext cx="2667601" cy="19657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09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1" y="331693"/>
            <a:ext cx="8292859" cy="6026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Предохранительные устройства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служат для предупреждения аварий и выхода из строя отдельных частей технологического оборудования.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Они автоматически срабатывают, когда возникает такая угроза, и отключают оборудование или его узел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защиты электроустановок от перегрузок применяют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плавкие предохранители.</a:t>
            </a: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предупреждения взрывов сосудов, работающих под давлением, -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предохранительные клапаны.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ограничения движения машин и механизмов (например, хода крана, подъема груза) применяют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различные упоры и ограничители.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31857" y="517585"/>
            <a:ext cx="2260120" cy="163039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31857" y="2303254"/>
            <a:ext cx="2260120" cy="232050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31858" y="4968816"/>
            <a:ext cx="2260120" cy="170803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4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95222"/>
            <a:ext cx="69960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Сигнализация безопасности -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средство предупреждения о возможной опасности, которое сама по себе не устраняет возможные последствия.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сигнализации безопасности относятся: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световые,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звуковые,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цветовые сигналы,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знаковая сигнализация,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различные указатели (температуры, давления, уровня жидкости и т. п.).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78174" y="388189"/>
            <a:ext cx="2320506" cy="177704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78174" y="2682815"/>
            <a:ext cx="2320506" cy="189781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78174" y="5046454"/>
            <a:ext cx="2320506" cy="166489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708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25" y="204186"/>
            <a:ext cx="7137562" cy="579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Световая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сигнализация</a:t>
            </a: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чаще всего встречается на внутризаводском железнодорожном транспорте, при пересечениях на территории предприятия пешеходных и автомобильных дорог.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Световые табло применяются также для предупреждения о выезде из цеха (склада) автомобиля, электрокара, чтобы предотвратить их столкновение с проходящим транспортом и наезда на людей.</a:t>
            </a:r>
          </a:p>
          <a:p>
            <a:pPr algn="just">
              <a:lnSpc>
                <a:spcPct val="115000"/>
              </a:lnSpc>
            </a:pPr>
            <a:r>
              <a:rPr lang="ru-RU" sz="2400" b="1" i="1" dirty="0"/>
              <a:t>Звуковые сигналы</a:t>
            </a:r>
            <a:r>
              <a:rPr lang="ru-RU" sz="2400" i="1" dirty="0"/>
              <a:t> </a:t>
            </a:r>
            <a:r>
              <a:rPr lang="ru-RU" sz="2400" dirty="0"/>
              <a:t>часто используют для сигнализации о достижении каких-либо предельных параметров (температуры, давления и т. п.). Звуковые сигналы можно сочетать со световыми.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08659" y="845389"/>
            <a:ext cx="2725947" cy="219973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08659" y="3724099"/>
            <a:ext cx="2725947" cy="220836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05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76" y="2030376"/>
            <a:ext cx="6096000" cy="2615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Приборы-указатели</a:t>
            </a:r>
            <a:r>
              <a:rPr lang="ru-RU" sz="2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сигнализируют о приближающейся опасности (манометр с красной чертой на шкале, водомерные стекла с отметкой уровня воды и т. п.).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14859" y="1872020"/>
            <a:ext cx="1872000" cy="2052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58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05DCAB-BAE2-8722-4A0B-CB6D14E6142F}"/>
              </a:ext>
            </a:extLst>
          </p:cNvPr>
          <p:cNvSpPr txBox="1"/>
          <p:nvPr/>
        </p:nvSpPr>
        <p:spPr>
          <a:xfrm>
            <a:off x="258619" y="1597087"/>
            <a:ext cx="6096000" cy="346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Сигнальные цвета и знаки безопасности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предназначены для привлечения внимания работающих к непосредственной опасности, предупреждения о возможной опасности, предписания и разрешения определенных действий с целью обеспечения безопасности, а также для необходимой информации.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30AA84-0BB5-2C60-0B21-D00F402C4C7A}"/>
              </a:ext>
            </a:extLst>
          </p:cNvPr>
          <p:cNvSpPr/>
          <p:nvPr/>
        </p:nvSpPr>
        <p:spPr>
          <a:xfrm>
            <a:off x="6500130" y="1443768"/>
            <a:ext cx="5580000" cy="414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328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37" y="412376"/>
            <a:ext cx="730928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Разрывы и габариты безопасности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 ними понимают то 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минимальное расстояние между объектами, которое необходимо для безопасной работы в этой зоне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Разрывы и габариты безопасности нормируются ГОСТами, правилами техники безопасности и пожарной безопасности и другими документами.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Разрывы соблюдаются в целях пожарной безопасности (разрывы между зданиями, складами и складируемыми материалами), для безопасности автомобильного, железнодорожного движения.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30196" y="1774738"/>
            <a:ext cx="4320000" cy="324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1437721" y="3827421"/>
            <a:ext cx="612475" cy="18115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8928340" y="4554746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08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602" y="1311215"/>
            <a:ext cx="660343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Нормируется ширина проездов на территории предприятия и в производственных цехах.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безопасности и удобства обслуживания технологического оборудования нормируются разрывы между наиболее выступающими частями производственного оборудования и элементами здания (колоннами, стенами и т. д.).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77796" y="1535805"/>
            <a:ext cx="4320000" cy="30796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8471138" y="2576069"/>
            <a:ext cx="1880559" cy="30515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91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37" y="795055"/>
            <a:ext cx="11635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часть потенциально опасных процессов химической технологии –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смешанные процессы,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т.е. такие, которые можно отнести одновременно к двум или трем указанным группам.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/>
              <a:t>В них присутствуют </a:t>
            </a:r>
            <a:r>
              <a:rPr lang="ru-RU" sz="2400" b="1" dirty="0"/>
              <a:t>все или часть видов опасност</a:t>
            </a:r>
            <a:r>
              <a:rPr lang="ru-RU" sz="2400" dirty="0"/>
              <a:t>и: </a:t>
            </a:r>
            <a:r>
              <a:rPr lang="ru-RU" sz="2400" b="1" dirty="0"/>
              <a:t>отравление, взрыв,</a:t>
            </a:r>
          </a:p>
          <a:p>
            <a:r>
              <a:rPr lang="ru-RU" sz="2400" b="1" dirty="0"/>
              <a:t>механическое разрушение оборудования или аппаратуры, выброс реакционной массы, технологический брак.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8134" y="4226944"/>
            <a:ext cx="2448000" cy="1836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3592" y="4226944"/>
            <a:ext cx="2529950" cy="1836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0038" y="4226944"/>
            <a:ext cx="2602120" cy="1836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21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4" y="250166"/>
            <a:ext cx="11481758" cy="10869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Причины возникновения аварийной ситуации очень разнообразны и можно свести к следующим: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684" y="1509622"/>
            <a:ext cx="11559394" cy="4339537"/>
          </a:xfrm>
        </p:spPr>
        <p:txBody>
          <a:bodyPr/>
          <a:lstStyle/>
          <a:p>
            <a:r>
              <a:rPr lang="ru-RU" sz="2400" b="1" dirty="0"/>
              <a:t>Изменение соотношения подаваемых компонентов (непрерывный процесс) или скорости слива одного из компонентов (полунепрерывный процесс).</a:t>
            </a:r>
            <a:r>
              <a:rPr lang="ru-RU" sz="2400" dirty="0"/>
              <a:t> В этих случаях скорость химического превращения веществ растет, что приводит к увеличению количества выделяемого тепла, подъему температуры, ускорению побочных реакций, интенсивному газовыделению и пр.</a:t>
            </a:r>
          </a:p>
          <a:p>
            <a:r>
              <a:rPr lang="ru-RU" sz="2400" dirty="0"/>
              <a:t> </a:t>
            </a:r>
            <a:r>
              <a:rPr lang="ru-RU" sz="2400" b="1" dirty="0"/>
              <a:t>Снижение (или отсутствие) расхода хладагента.</a:t>
            </a:r>
            <a:r>
              <a:rPr lang="ru-RU" sz="2400" dirty="0"/>
              <a:t> Это приводит к снижению теплоотбора, увеличению температуры и т.д. </a:t>
            </a:r>
          </a:p>
          <a:p>
            <a:r>
              <a:rPr lang="ru-RU" sz="2400" b="1" dirty="0"/>
              <a:t>Попадание посторонних продуктов в аппарат.</a:t>
            </a:r>
            <a:r>
              <a:rPr lang="ru-RU" sz="2400" dirty="0"/>
              <a:t> Приводит к ускорению побочных реакций, нарушению температурного режима и т.д.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7" y="948905"/>
            <a:ext cx="11386867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Отсутствие перемешивания.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В этом случае возможно накопление непрореагировавших компонентов или образование застойных зон. Неоднородное распределение компонентов или последующее включение мешалки приводит к изменению скорости реакции и нарушению температурного режима.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400" b="1" dirty="0"/>
              <a:t>Нарушение состава исходных компонентов,</a:t>
            </a:r>
            <a:r>
              <a:rPr lang="ru-RU" sz="2400" dirty="0"/>
              <a:t> подаваемых в виде смеси или раствора. Приводит к изменению соотношения реагирующих веществ и как следствие к нарушению технологического режима.</a:t>
            </a:r>
          </a:p>
          <a:p>
            <a:endParaRPr lang="ru-RU" sz="2400" dirty="0"/>
          </a:p>
          <a:p>
            <a:r>
              <a:rPr lang="ru-RU" sz="2400" b="1" dirty="0"/>
              <a:t>Нарушение режима удаления паров или газов.</a:t>
            </a:r>
            <a:r>
              <a:rPr lang="ru-RU" sz="2400" dirty="0"/>
              <a:t> Приводит к увеличению давления.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3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453" y="534838"/>
            <a:ext cx="1142137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Основной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метод защиты потенциально опасных процессов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создание автоматических систем защиты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автоматизированном технологическом процессе, снабженном надежной системой защиты, аварийные ситуации могут возникать только в результате отказов технологического оборудования или системы регулирования.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Наиболее распространенный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технологический метод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снижения опасности потенциально опасных технологических процессов –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установление безопасного регламента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т.е. такого регламента при котором даже при резких колебаниях процесса его опасные параметры не выходят за границу устойчивости.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992" y="422694"/>
            <a:ext cx="1092966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Второй технологический метод снижени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я опасности –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замена периодических процессов непрерывными.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Снижение безопасности достигается следующими обстоятельствами: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Объем реактора непрерывного действия в несколько раз меньше объема реактора периодического действия при той же производительности. Вследствие этого общий объем реакционной массы гораздо меньше и таким образом уменьшаются возможные последствия аварии.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Параметры, характеризующие течение процесса (давление, температура и т.д.) при непрерывном процессе поддерживаются постоянными и их легче автоматизировать.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1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211" y="1063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Требования безопасности к технологическим процессам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устранение непосредственного контакта работающих </a:t>
            </a:r>
            <a:r>
              <a:rPr lang="ru-RU" sz="2400" dirty="0"/>
              <a:t>с исходными материалами, заготовками, полуфабрикатами, готовой продукцией и отходами производства, оказывающими вредное воздействие;</a:t>
            </a:r>
          </a:p>
          <a:p>
            <a:r>
              <a:rPr lang="ru-RU" sz="2400" b="1" dirty="0"/>
              <a:t>замену технологических процессов и операций, связанных с возникновением опасных и вредных производственных факторов, </a:t>
            </a:r>
            <a:r>
              <a:rPr lang="ru-RU" sz="2400" dirty="0"/>
              <a:t>процессами и операциями при которых эти факторы отсутствуют или обладают меньшей интенсивностью;</a:t>
            </a:r>
          </a:p>
          <a:p>
            <a:r>
              <a:rPr lang="ru-RU" sz="2400" b="1" dirty="0"/>
              <a:t>комплексную механизацию, автоматизацию и дистанционное управление </a:t>
            </a:r>
            <a:r>
              <a:rPr lang="ru-RU" sz="2400" dirty="0"/>
              <a:t>технологическими процессами и операциями;</a:t>
            </a:r>
          </a:p>
          <a:p>
            <a:r>
              <a:rPr lang="ru-RU" sz="2400" dirty="0"/>
              <a:t>герметизацию оборудования;</a:t>
            </a:r>
          </a:p>
        </p:txBody>
      </p:sp>
    </p:spTree>
    <p:extLst>
      <p:ext uri="{BB962C8B-B14F-4D97-AF65-F5344CB8AC3E}">
        <p14:creationId xmlns:p14="http://schemas.microsoft.com/office/powerpoint/2010/main" val="1878888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2138</Words>
  <Application>Microsoft Office PowerPoint</Application>
  <PresentationFormat>Широкоэкранный</PresentationFormat>
  <Paragraphs>162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Лекция 5 по дисциплине «Безопасность жизнедеятельности» Тема 4 Инженерные основы техники безопасности  Опасные производственные процессы </vt:lpstr>
      <vt:lpstr>Презентация PowerPoint</vt:lpstr>
      <vt:lpstr>Презентация PowerPoint</vt:lpstr>
      <vt:lpstr>Презентация PowerPoint</vt:lpstr>
      <vt:lpstr>Причины возникновения аварийной ситуации очень разнообразны и можно свести к следующим: </vt:lpstr>
      <vt:lpstr>Презентация PowerPoint</vt:lpstr>
      <vt:lpstr>Презентация PowerPoint</vt:lpstr>
      <vt:lpstr>Презентация PowerPoint</vt:lpstr>
      <vt:lpstr>Требования безопасности к технологическим процессам </vt:lpstr>
      <vt:lpstr>Требования безопасности к технологическим процессам </vt:lpstr>
      <vt:lpstr>Технологический регламент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Разделы технологических регламентов </vt:lpstr>
      <vt:lpstr>Требования к разделам технологического регламента </vt:lpstr>
      <vt:lpstr>Требования к разделам технологического регламента </vt:lpstr>
      <vt:lpstr>Требования к разделам технологического регламента </vt:lpstr>
      <vt:lpstr>Требования к разделам технологического регламента </vt:lpstr>
      <vt:lpstr>Требования к разделам технологического регламента </vt:lpstr>
      <vt:lpstr>Требования к разделам технологического регламента </vt:lpstr>
      <vt:lpstr>Инженерно-технические средства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 по дисциплине «Безопасность жизнедеятельности» Тема 4 Инженерные основы техники безопасности  Опасные производственные процессы </dc:title>
  <dc:creator>Учетная запись Майкрософт</dc:creator>
  <cp:lastModifiedBy>Трифонова Татьяна Евгеньевна</cp:lastModifiedBy>
  <cp:revision>79</cp:revision>
  <dcterms:created xsi:type="dcterms:W3CDTF">2020-09-22T13:13:01Z</dcterms:created>
  <dcterms:modified xsi:type="dcterms:W3CDTF">2022-10-03T14:12:17Z</dcterms:modified>
</cp:coreProperties>
</file>