
<file path=[Content_Types].xml><?xml version="1.0" encoding="utf-8"?>
<Types xmlns="http://schemas.openxmlformats.org/package/2006/content-types">
  <Default Extension="bin" ContentType="image/unknown"/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853" r:id="rId1"/>
    <p:sldMasterId id="2147483940" r:id="rId2"/>
  </p:sldMasterIdLst>
  <p:notesMasterIdLst>
    <p:notesMasterId r:id="rId72"/>
  </p:notesMasterIdLst>
  <p:sldIdLst>
    <p:sldId id="674" r:id="rId3"/>
    <p:sldId id="677" r:id="rId4"/>
    <p:sldId id="808" r:id="rId5"/>
    <p:sldId id="780" r:id="rId6"/>
    <p:sldId id="792" r:id="rId7"/>
    <p:sldId id="787" r:id="rId8"/>
    <p:sldId id="786" r:id="rId9"/>
    <p:sldId id="800" r:id="rId10"/>
    <p:sldId id="793" r:id="rId11"/>
    <p:sldId id="799" r:id="rId12"/>
    <p:sldId id="798" r:id="rId13"/>
    <p:sldId id="801" r:id="rId14"/>
    <p:sldId id="782" r:id="rId15"/>
    <p:sldId id="791" r:id="rId16"/>
    <p:sldId id="794" r:id="rId17"/>
    <p:sldId id="796" r:id="rId18"/>
    <p:sldId id="797" r:id="rId19"/>
    <p:sldId id="795" r:id="rId20"/>
    <p:sldId id="789" r:id="rId21"/>
    <p:sldId id="788" r:id="rId22"/>
    <p:sldId id="790" r:id="rId23"/>
    <p:sldId id="802" r:id="rId24"/>
    <p:sldId id="775" r:id="rId25"/>
    <p:sldId id="776" r:id="rId26"/>
    <p:sldId id="804" r:id="rId27"/>
    <p:sldId id="805" r:id="rId28"/>
    <p:sldId id="806" r:id="rId29"/>
    <p:sldId id="803" r:id="rId30"/>
    <p:sldId id="807" r:id="rId31"/>
    <p:sldId id="783" r:id="rId32"/>
    <p:sldId id="784" r:id="rId33"/>
    <p:sldId id="785" r:id="rId34"/>
    <p:sldId id="809" r:id="rId35"/>
    <p:sldId id="313" r:id="rId36"/>
    <p:sldId id="317" r:id="rId37"/>
    <p:sldId id="299" r:id="rId38"/>
    <p:sldId id="311" r:id="rId39"/>
    <p:sldId id="812" r:id="rId40"/>
    <p:sldId id="813" r:id="rId41"/>
    <p:sldId id="278" r:id="rId42"/>
    <p:sldId id="337" r:id="rId43"/>
    <p:sldId id="338" r:id="rId44"/>
    <p:sldId id="296" r:id="rId45"/>
    <p:sldId id="280" r:id="rId46"/>
    <p:sldId id="281" r:id="rId47"/>
    <p:sldId id="282" r:id="rId48"/>
    <p:sldId id="284" r:id="rId49"/>
    <p:sldId id="285" r:id="rId50"/>
    <p:sldId id="286" r:id="rId51"/>
    <p:sldId id="318" r:id="rId52"/>
    <p:sldId id="319" r:id="rId53"/>
    <p:sldId id="320" r:id="rId54"/>
    <p:sldId id="274" r:id="rId55"/>
    <p:sldId id="339" r:id="rId56"/>
    <p:sldId id="737" r:id="rId57"/>
    <p:sldId id="323" r:id="rId58"/>
    <p:sldId id="321" r:id="rId59"/>
    <p:sldId id="324" r:id="rId60"/>
    <p:sldId id="316" r:id="rId61"/>
    <p:sldId id="329" r:id="rId62"/>
    <p:sldId id="327" r:id="rId63"/>
    <p:sldId id="331" r:id="rId64"/>
    <p:sldId id="326" r:id="rId65"/>
    <p:sldId id="330" r:id="rId66"/>
    <p:sldId id="333" r:id="rId67"/>
    <p:sldId id="811" r:id="rId68"/>
    <p:sldId id="738" r:id="rId69"/>
    <p:sldId id="739" r:id="rId70"/>
    <p:sldId id="596" r:id="rId71"/>
  </p:sldIdLst>
  <p:sldSz cx="12192000" cy="6858000"/>
  <p:notesSz cx="6858000" cy="9144000"/>
  <p:embeddedFontLst>
    <p:embeddedFont>
      <p:font typeface="Calibri" panose="020F0502020204030204" pitchFamily="34" charset="0"/>
      <p:regular r:id="rId73"/>
      <p:bold r:id="rId74"/>
      <p:italic r:id="rId75"/>
      <p:boldItalic r:id="rId76"/>
    </p:embeddedFont>
    <p:embeddedFont>
      <p:font typeface="Cambria Math" panose="02040503050406030204" pitchFamily="18" charset="0"/>
      <p:regular r:id="rId77"/>
    </p:embeddedFont>
    <p:embeddedFont>
      <p:font typeface="Open Sans" panose="020B0606030504020204" pitchFamily="34" charset="0"/>
      <p:regular r:id="rId78"/>
      <p:bold r:id="rId79"/>
      <p:italic r:id="rId80"/>
      <p:boldItalic r:id="rId81"/>
    </p:embeddedFont>
    <p:embeddedFont>
      <p:font typeface="Roboto" panose="02000000000000000000" pitchFamily="2" charset="0"/>
      <p:regular r:id="rId82"/>
      <p:bold r:id="rId83"/>
      <p:italic r:id="rId84"/>
      <p:boldItalic r:id="rId85"/>
    </p:embeddedFont>
    <p:embeddedFont>
      <p:font typeface="Segoe UI" panose="020B0502040204020203" pitchFamily="34" charset="0"/>
      <p:regular r:id="rId86"/>
      <p:bold r:id="rId87"/>
      <p:italic r:id="rId88"/>
      <p:boldItalic r:id="rId89"/>
    </p:embeddedFont>
    <p:embeddedFont>
      <p:font typeface="Wingdings 2" panose="05020102010507070707" pitchFamily="18" charset="2"/>
      <p:regular r:id="rId9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Бердник Екатерина Александровна" initials="БЕА" lastIdx="40" clrIdx="0">
    <p:extLst>
      <p:ext uri="{19B8F6BF-5375-455C-9EA6-DF929625EA0E}">
        <p15:presenceInfo xmlns:p15="http://schemas.microsoft.com/office/powerpoint/2012/main" userId="S::berdnik_e@belsu.onmicrosoft.com::a321dd4c-4fd5-4fa8-a548-f4eda5bd2850" providerId="AD"/>
      </p:ext>
    </p:extLst>
  </p:cmAuthor>
  <p:cmAuthor id="2" name="ДЖИН" initials="Д" lastIdx="1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D59F"/>
    <a:srgbClr val="E9DE8F"/>
    <a:srgbClr val="E8AEA2"/>
    <a:srgbClr val="BEC305"/>
    <a:srgbClr val="CFD406"/>
    <a:srgbClr val="E6924C"/>
    <a:srgbClr val="FF9900"/>
    <a:srgbClr val="E8CF90"/>
    <a:srgbClr val="CCFF66"/>
    <a:srgbClr val="99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13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240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79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font" Target="fonts/font12.fntdata"/><Relationship Id="rId89" Type="http://schemas.openxmlformats.org/officeDocument/2006/relationships/font" Target="fonts/font17.fntdata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font" Target="fonts/font2.fntdata"/><Relationship Id="rId79" Type="http://schemas.openxmlformats.org/officeDocument/2006/relationships/font" Target="fonts/font7.fntdata"/><Relationship Id="rId5" Type="http://schemas.openxmlformats.org/officeDocument/2006/relationships/slide" Target="slides/slide3.xml"/><Relationship Id="rId90" Type="http://schemas.openxmlformats.org/officeDocument/2006/relationships/font" Target="fonts/font18.fntdata"/><Relationship Id="rId95" Type="http://schemas.openxmlformats.org/officeDocument/2006/relationships/tableStyles" Target="tableStyles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notesMaster" Target="notesMasters/notesMaster1.xml"/><Relationship Id="rId80" Type="http://schemas.openxmlformats.org/officeDocument/2006/relationships/font" Target="fonts/font8.fntdata"/><Relationship Id="rId85" Type="http://schemas.openxmlformats.org/officeDocument/2006/relationships/font" Target="fonts/font13.fntdata"/><Relationship Id="rId93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font" Target="fonts/font3.fntdata"/><Relationship Id="rId83" Type="http://schemas.openxmlformats.org/officeDocument/2006/relationships/font" Target="fonts/font11.fntdata"/><Relationship Id="rId88" Type="http://schemas.openxmlformats.org/officeDocument/2006/relationships/font" Target="fonts/font16.fntdata"/><Relationship Id="rId91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font" Target="fonts/font1.fntdata"/><Relationship Id="rId78" Type="http://schemas.openxmlformats.org/officeDocument/2006/relationships/font" Target="fonts/font6.fntdata"/><Relationship Id="rId81" Type="http://schemas.openxmlformats.org/officeDocument/2006/relationships/font" Target="fonts/font9.fntdata"/><Relationship Id="rId86" Type="http://schemas.openxmlformats.org/officeDocument/2006/relationships/font" Target="fonts/font14.fntdata"/><Relationship Id="rId9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font" Target="fonts/font4.fntdata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font" Target="fonts/font15.fntdata"/><Relationship Id="rId61" Type="http://schemas.openxmlformats.org/officeDocument/2006/relationships/slide" Target="slides/slide59.xml"/><Relationship Id="rId82" Type="http://schemas.openxmlformats.org/officeDocument/2006/relationships/font" Target="fonts/font10.fntdata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Open Sans" panose="020B0606030504020204" pitchFamily="34" charset="0"/>
        <a:ea typeface="Open Sans" panose="020B0606030504020204" pitchFamily="34" charset="0"/>
        <a:cs typeface="Open Sans" panose="020B0606030504020204" pitchFamily="34" charset="0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8" name="Google Shape;1568;g5ed6c4178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69" name="Google Shape;1569;g5ed6c4178a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ru"/>
              <a:t>Титульный слайд.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570" name="Google Shape;1570;g5ed6c4178a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</a:t>
            </a:fld>
            <a:endParaRPr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8" name="Google Shape;2308;g5ed7e7ff7b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09" name="Google Shape;2309;g5ed7e7ff7b_0_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2310" name="Google Shape;2310;g5ed7e7ff7b_0_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</a:t>
            </a:fld>
            <a:endParaRPr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8" name="Google Shape;2308;g5ed7e7ff7b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09" name="Google Shape;2309;g5ed7e7ff7b_0_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2310" name="Google Shape;2310;g5ed7e7ff7b_0_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</a:t>
            </a:fld>
            <a:endParaRPr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40250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Про 85 </a:t>
            </a:r>
            <a:r>
              <a:rPr lang="ru-RU" dirty="0" err="1"/>
              <a:t>дБА</a:t>
            </a:r>
            <a:r>
              <a:rPr lang="ru-RU" dirty="0"/>
              <a:t> было в СанПиН 2016 года, но исключено в СанПиН 2021 года.</a:t>
            </a:r>
          </a:p>
          <a:p>
            <a:r>
              <a:rPr lang="ru-RU" dirty="0"/>
              <a:t>Про зависимость от напряженности и тяжести в СанПиН 2021 года нет, но в руководстве по определению КУТ есть. (уже </a:t>
            </a:r>
            <a:r>
              <a:rPr lang="ru-RU"/>
              <a:t>вроде отменено).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568931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8" name="Google Shape;2308;g5ed7e7ff7b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09" name="Google Shape;2309;g5ed7e7ff7b_0_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2310" name="Google Shape;2310;g5ed7e7ff7b_0_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ru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33</a:t>
            </a:fld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840453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5" name="Google Shape;2485;g5ed6c4178a_0_3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86" name="Google Shape;2486;g5ed6c4178a_0_37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Благодарим за внимание!</a:t>
            </a:r>
            <a:endParaRPr/>
          </a:p>
        </p:txBody>
      </p:sp>
      <p:sp>
        <p:nvSpPr>
          <p:cNvPr id="2487" name="Google Shape;2487;g5ed6c4178a_0_37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69</a:t>
            </a:fld>
            <a:endParaRPr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ru" smtClean="0"/>
              <a:pPr/>
              <a:t>‹#›</a:t>
            </a:fld>
            <a:endParaRPr lang="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>
  <p:cSld name="Пустой слайд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16419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4D5A01-2C70-4DCC-A927-21EB2092572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332788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8728E8-951C-4A20-9BF6-4A034DF55D1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096350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25963"/>
          </a:xfrm>
        </p:spPr>
        <p:txBody>
          <a:bodyPr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85EF05-7311-4A8D-A300-B2401D9866D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031545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C38AC9-1F03-46DB-9CFB-BD94760D0D94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42DC00-F020-4993-84D6-EAD66F1DC275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F8AD3D-DA58-4FE0-999F-F711D0715F24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F4145F-9DC2-47DE-B6FB-C331F2E3138D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0873E6-EB5E-46B3-BD4D-5D813A723EF7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14932C-07F9-4109-B56C-2DCF83658E49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ru" smtClean="0"/>
              <a:pPr/>
              <a:t>‹#›</a:t>
            </a:fld>
            <a:endParaRPr lang="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659D0C-A3C6-4E2B-BFDC-2D631B7E5036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5E6780-9392-47CC-8163-EA74E93C1D73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11B753-6CD7-4B49-8929-C82279B90809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96F3B2-619A-42D1-87BA-F29260412CCA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BEB3FD-37D4-4E11-8710-9BF0E98949CF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ru" smtClean="0"/>
              <a:pPr/>
              <a:t>‹#›</a:t>
            </a:fld>
            <a:endParaRPr lang="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ru" smtClean="0"/>
              <a:pPr/>
              <a:t>‹#›</a:t>
            </a:fld>
            <a:endParaRPr lang="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ru" smtClean="0"/>
              <a:pPr/>
              <a:t>‹#›</a:t>
            </a:fld>
            <a:endParaRPr lang="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ru" smtClean="0"/>
              <a:pPr/>
              <a:t>‹#›</a:t>
            </a:fld>
            <a:endParaRPr lang="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ru" smtClean="0"/>
              <a:pPr/>
              <a:t>‹#›</a:t>
            </a:fld>
            <a:endParaRPr lang="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ru" smtClean="0"/>
              <a:pPr/>
              <a:t>‹#›</a:t>
            </a:fld>
            <a:endParaRPr lang="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ru" smtClean="0"/>
              <a:pPr/>
              <a:t>‹#›</a:t>
            </a:fld>
            <a:endParaRPr lang="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 dirty="0"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ru" smtClean="0"/>
              <a:pPr/>
              <a:t>‹#›</a:t>
            </a:fld>
            <a:endParaRPr lang="ru"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952" r:id="rId10"/>
    <p:sldLayoutId id="2147483953" r:id="rId11"/>
    <p:sldLayoutId id="2147483954" r:id="rId12"/>
    <p:sldLayoutId id="2147483955" r:id="rId1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ru-RU" kern="1200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ru-RU" kern="1200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fld id="{96BC4C88-13A3-4525-AC03-82E68B645790}" type="slidenum">
              <a:rPr lang="ru-RU" kern="1200" smtClean="0">
                <a:latin typeface="Arial" pitchFamily="34" charset="0"/>
                <a:ea typeface="+mn-ea"/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t>‹#›</a:t>
            </a:fld>
            <a:endParaRPr lang="ru-RU" kern="1200">
              <a:latin typeface="Arial" pitchFamily="34" charset="0"/>
              <a:ea typeface="+mn-ea"/>
              <a:cs typeface="Arial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1" r:id="rId1"/>
    <p:sldLayoutId id="2147483942" r:id="rId2"/>
    <p:sldLayoutId id="2147483943" r:id="rId3"/>
    <p:sldLayoutId id="2147483944" r:id="rId4"/>
    <p:sldLayoutId id="2147483945" r:id="rId5"/>
    <p:sldLayoutId id="2147483946" r:id="rId6"/>
    <p:sldLayoutId id="2147483947" r:id="rId7"/>
    <p:sldLayoutId id="2147483948" r:id="rId8"/>
    <p:sldLayoutId id="2147483949" r:id="rId9"/>
    <p:sldLayoutId id="2147483950" r:id="rId10"/>
    <p:sldLayoutId id="2147483951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1.gif"/><Relationship Id="rId4" Type="http://schemas.openxmlformats.org/officeDocument/2006/relationships/image" Target="../media/image30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3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7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image" Target="../media/image3.png"/><Relationship Id="rId7" Type="http://schemas.openxmlformats.org/officeDocument/2006/relationships/image" Target="../media/image7.gif"/><Relationship Id="rId12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.gif"/><Relationship Id="rId11" Type="http://schemas.openxmlformats.org/officeDocument/2006/relationships/image" Target="../media/image11.jpeg"/><Relationship Id="rId5" Type="http://schemas.openxmlformats.org/officeDocument/2006/relationships/image" Target="../media/image5.jpeg"/><Relationship Id="rId10" Type="http://schemas.openxmlformats.org/officeDocument/2006/relationships/image" Target="../media/image10.gif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0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cntd.ru/document/573500115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cntd.ru/document/573500115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3.emf"/><Relationship Id="rId5" Type="http://schemas.openxmlformats.org/officeDocument/2006/relationships/image" Target="../media/image42.emf"/><Relationship Id="rId4" Type="http://schemas.openxmlformats.org/officeDocument/2006/relationships/image" Target="../media/image41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5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0.bin"/><Relationship Id="rId4" Type="http://schemas.openxmlformats.org/officeDocument/2006/relationships/image" Target="../media/image49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bin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2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2.jpeg"/><Relationship Id="rId5" Type="http://schemas.openxmlformats.org/officeDocument/2006/relationships/image" Target="../media/image8.gif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5.jpg"/><Relationship Id="rId4" Type="http://schemas.openxmlformats.org/officeDocument/2006/relationships/image" Target="../media/image54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9.jpg"/><Relationship Id="rId5" Type="http://schemas.openxmlformats.org/officeDocument/2006/relationships/image" Target="../media/image58.jpg"/><Relationship Id="rId4" Type="http://schemas.openxmlformats.org/officeDocument/2006/relationships/image" Target="../media/image57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image" Target="../media/image13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.png"/><Relationship Id="rId5" Type="http://schemas.openxmlformats.org/officeDocument/2006/relationships/image" Target="../media/image12.jpeg"/><Relationship Id="rId4" Type="http://schemas.openxmlformats.org/officeDocument/2006/relationships/image" Target="../media/image3.png"/><Relationship Id="rId9" Type="http://schemas.openxmlformats.org/officeDocument/2006/relationships/image" Target="../media/image7.gi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5.jpg"/><Relationship Id="rId5" Type="http://schemas.openxmlformats.org/officeDocument/2006/relationships/image" Target="../media/image64.jpg"/><Relationship Id="rId4" Type="http://schemas.openxmlformats.org/officeDocument/2006/relationships/image" Target="../media/image6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7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3.jpeg"/><Relationship Id="rId5" Type="http://schemas.openxmlformats.org/officeDocument/2006/relationships/image" Target="../media/image72.png"/><Relationship Id="rId4" Type="http://schemas.openxmlformats.org/officeDocument/2006/relationships/image" Target="../media/image71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7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7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7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8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0.jp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4.jpeg"/><Relationship Id="rId4" Type="http://schemas.openxmlformats.org/officeDocument/2006/relationships/image" Target="../media/image83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0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6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5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1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5.jp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7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4.png"/><Relationship Id="rId5" Type="http://schemas.openxmlformats.org/officeDocument/2006/relationships/image" Target="../media/image23.jp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C:\Users\ДЖИН\Desktop\титул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19050"/>
            <a:ext cx="12192000" cy="6877050"/>
          </a:xfrm>
          <a:prstGeom prst="rect">
            <a:avLst/>
          </a:prstGeom>
          <a:noFill/>
        </p:spPr>
      </p:pic>
      <p:sp>
        <p:nvSpPr>
          <p:cNvPr id="10" name="Google Shape;1576;p218">
            <a:extLst>
              <a:ext uri="{FF2B5EF4-FFF2-40B4-BE49-F238E27FC236}">
                <a16:creationId xmlns:a16="http://schemas.microsoft.com/office/drawing/2014/main" id="{0ADE5C08-C717-4840-AE84-D8E748953A13}"/>
              </a:ext>
            </a:extLst>
          </p:cNvPr>
          <p:cNvSpPr/>
          <p:nvPr/>
        </p:nvSpPr>
        <p:spPr>
          <a:xfrm>
            <a:off x="1" y="0"/>
            <a:ext cx="12192000" cy="6857999"/>
          </a:xfrm>
          <a:prstGeom prst="rect">
            <a:avLst/>
          </a:prstGeom>
          <a:blipFill dpi="0" rotWithShape="1">
            <a:blip r:embed="rId4">
              <a:alphaModFix amt="8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</p:txBody>
      </p:sp>
      <p:sp>
        <p:nvSpPr>
          <p:cNvPr id="14" name="Google Shape;1579;p218">
            <a:extLst>
              <a:ext uri="{FF2B5EF4-FFF2-40B4-BE49-F238E27FC236}">
                <a16:creationId xmlns:a16="http://schemas.microsoft.com/office/drawing/2014/main" id="{D56C02F4-1ACA-4E31-9800-E67B924D046E}"/>
              </a:ext>
            </a:extLst>
          </p:cNvPr>
          <p:cNvSpPr/>
          <p:nvPr/>
        </p:nvSpPr>
        <p:spPr>
          <a:xfrm flipV="1">
            <a:off x="888882" y="3871057"/>
            <a:ext cx="10360447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333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AA8FA02-671D-4916-8569-325058A63C38}"/>
              </a:ext>
            </a:extLst>
          </p:cNvPr>
          <p:cNvSpPr txBox="1"/>
          <p:nvPr/>
        </p:nvSpPr>
        <p:spPr>
          <a:xfrm>
            <a:off x="2499135" y="1337580"/>
            <a:ext cx="732102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4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Безопасность жизнедеятельности</a:t>
            </a:r>
          </a:p>
        </p:txBody>
      </p:sp>
      <p:sp>
        <p:nvSpPr>
          <p:cNvPr id="17" name="Google Shape;1579;p218">
            <a:extLst>
              <a:ext uri="{FF2B5EF4-FFF2-40B4-BE49-F238E27FC236}">
                <a16:creationId xmlns:a16="http://schemas.microsoft.com/office/drawing/2014/main" id="{9902C1EA-17E7-46CF-977B-FA4F93D40151}"/>
              </a:ext>
            </a:extLst>
          </p:cNvPr>
          <p:cNvSpPr/>
          <p:nvPr/>
        </p:nvSpPr>
        <p:spPr>
          <a:xfrm>
            <a:off x="2354941" y="6515208"/>
            <a:ext cx="74821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333" b="0" i="0" u="none" strike="noStrike" kern="0" cap="none" spc="0" normalizeH="0" baseline="0" noProof="0" dirty="0">
              <a:ln>
                <a:noFill/>
              </a:ln>
              <a:solidFill>
                <a:srgbClr val="73B5E4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</p:txBody>
      </p:sp>
      <p:sp>
        <p:nvSpPr>
          <p:cNvPr id="18" name="Подзаголовок 2">
            <a:extLst>
              <a:ext uri="{FF2B5EF4-FFF2-40B4-BE49-F238E27FC236}">
                <a16:creationId xmlns:a16="http://schemas.microsoft.com/office/drawing/2014/main" id="{D573A164-1E7B-47CB-B33F-217139ED01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15090" y="4016743"/>
            <a:ext cx="1708030" cy="534612"/>
          </a:xfrm>
        </p:spPr>
        <p:txBody>
          <a:bodyPr rtlCol="0" anchor="ctr">
            <a:normAutofit fontScale="625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800" b="1">
                <a:solidFill>
                  <a:schemeClr val="bg1"/>
                </a:solidFill>
              </a:rPr>
              <a:t>Лекции</a:t>
            </a:r>
            <a:r>
              <a:rPr lang="en-US" sz="2800" b="1">
                <a:solidFill>
                  <a:schemeClr val="bg1"/>
                </a:solidFill>
              </a:rPr>
              <a:t> </a:t>
            </a:r>
            <a:r>
              <a:rPr lang="ru-RU" sz="2800" b="1" dirty="0">
                <a:solidFill>
                  <a:schemeClr val="bg1"/>
                </a:solidFill>
              </a:rPr>
              <a:t>6-7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7164A806-7C6A-4080-8F37-38D15E1C307B}"/>
              </a:ext>
            </a:extLst>
          </p:cNvPr>
          <p:cNvSpPr/>
          <p:nvPr/>
        </p:nvSpPr>
        <p:spPr>
          <a:xfrm>
            <a:off x="6676009" y="5419764"/>
            <a:ext cx="5126410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A66AC"/>
              </a:buClr>
              <a:buSzPct val="70000"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charset="0"/>
                <a:ea typeface="Open Sans" charset="0"/>
                <a:cs typeface="Open Sans" charset="0"/>
                <a:sym typeface="Arial"/>
              </a:rPr>
              <a:t>доцент кафедры ТСБ, к.т.н.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A66AC"/>
              </a:buClr>
              <a:buSzPct val="70000"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charset="0"/>
                <a:ea typeface="Open Sans" charset="0"/>
                <a:cs typeface="Open Sans" charset="0"/>
                <a:sym typeface="Arial"/>
              </a:rPr>
              <a:t>Шушпанов Александр Николаевич</a:t>
            </a:r>
            <a:endParaRPr kumimoji="0" lang="ru-RU" sz="20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09E025E-2CE1-48A1-B77D-076ACED62B88}"/>
              </a:ext>
            </a:extLst>
          </p:cNvPr>
          <p:cNvSpPr txBox="1"/>
          <p:nvPr/>
        </p:nvSpPr>
        <p:spPr>
          <a:xfrm>
            <a:off x="1675632" y="4469059"/>
            <a:ext cx="88407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ru-RU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Физические факторы на рабочих местах</a:t>
            </a:r>
            <a:endParaRPr kumimoji="0" lang="ru-RU" sz="2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D95B59C-91F1-40CD-A5A6-C0919C2065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C6DA50C7-7E68-49B1-8EC8-672D35431E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94" t="1942" r="820" b="2116"/>
          <a:stretch/>
        </p:blipFill>
        <p:spPr>
          <a:xfrm>
            <a:off x="3340608" y="1837944"/>
            <a:ext cx="8851392" cy="5020056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C8F7042D-8FB2-42A0-B879-F058E97D526A}"/>
              </a:ext>
            </a:extLst>
          </p:cNvPr>
          <p:cNvSpPr txBox="1"/>
          <p:nvPr/>
        </p:nvSpPr>
        <p:spPr>
          <a:xfrm>
            <a:off x="5738050" y="1947672"/>
            <a:ext cx="6003036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Segoe UI" panose="020B0502040204020203" pitchFamily="34" charset="0"/>
                <a:cs typeface="Segoe UI" panose="020B0502040204020203" pitchFamily="34" charset="0"/>
              </a:rPr>
              <a:t>Профессиональный шумомер Экофизика-110А</a:t>
            </a:r>
            <a:endParaRPr lang="ru-RU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DA00256-972D-4514-97B1-655A4F3BB284}"/>
              </a:ext>
            </a:extLst>
          </p:cNvPr>
          <p:cNvSpPr txBox="1"/>
          <p:nvPr/>
        </p:nvSpPr>
        <p:spPr>
          <a:xfrm>
            <a:off x="311277" y="252984"/>
            <a:ext cx="10853547" cy="954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Segoe UI" panose="020B0502040204020203" pitchFamily="34" charset="0"/>
                <a:cs typeface="Segoe UI" panose="020B0502040204020203" pitchFamily="34" charset="0"/>
              </a:rPr>
              <a:t>Уровень звукового давления измеряется шумомером.</a:t>
            </a:r>
          </a:p>
          <a:p>
            <a:r>
              <a:rPr lang="ru-RU" dirty="0">
                <a:latin typeface="Segoe UI" panose="020B0502040204020203" pitchFamily="34" charset="0"/>
                <a:cs typeface="Segoe UI" panose="020B0502040204020203" pitchFamily="34" charset="0"/>
              </a:rPr>
              <a:t>Шумомеры должны состоять из измерительного микрофона, электрической цепи с корректирующими фильтрами и измерительного прибора с временными характеристиками.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AE4C575-A4E7-4D78-BAC2-E2B671764B48}"/>
              </a:ext>
            </a:extLst>
          </p:cNvPr>
          <p:cNvSpPr txBox="1"/>
          <p:nvPr/>
        </p:nvSpPr>
        <p:spPr>
          <a:xfrm>
            <a:off x="198501" y="4228856"/>
            <a:ext cx="3142107" cy="21035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Segoe UI" panose="020B0502040204020203" pitchFamily="34" charset="0"/>
                <a:cs typeface="Segoe UI" panose="020B0502040204020203" pitchFamily="34" charset="0"/>
              </a:rPr>
              <a:t>Диафрагма микрофона реагирует на изменения давления воздуха, вызванные звуковыми волнами, в результате чего генерируются электрические сигналы.</a:t>
            </a:r>
          </a:p>
        </p:txBody>
      </p:sp>
      <p:sp>
        <p:nvSpPr>
          <p:cNvPr id="27" name="Овал 26">
            <a:extLst>
              <a:ext uri="{FF2B5EF4-FFF2-40B4-BE49-F238E27FC236}">
                <a16:creationId xmlns:a16="http://schemas.microsoft.com/office/drawing/2014/main" id="{01C614DC-0D6F-4705-A253-D8D26C3D5111}"/>
              </a:ext>
            </a:extLst>
          </p:cNvPr>
          <p:cNvSpPr/>
          <p:nvPr/>
        </p:nvSpPr>
        <p:spPr>
          <a:xfrm>
            <a:off x="198501" y="827353"/>
            <a:ext cx="3666363" cy="452807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9" name="Соединитель: изогнутый 28">
            <a:extLst>
              <a:ext uri="{FF2B5EF4-FFF2-40B4-BE49-F238E27FC236}">
                <a16:creationId xmlns:a16="http://schemas.microsoft.com/office/drawing/2014/main" id="{F56387DD-0C33-45EE-A550-5E40EC36B7B1}"/>
              </a:ext>
            </a:extLst>
          </p:cNvPr>
          <p:cNvCxnSpPr>
            <a:cxnSpLocks/>
            <a:stCxn id="27" idx="3"/>
            <a:endCxn id="32" idx="1"/>
          </p:cNvCxnSpPr>
          <p:nvPr/>
        </p:nvCxnSpPr>
        <p:spPr>
          <a:xfrm rot="16200000" flipH="1">
            <a:off x="457260" y="1492015"/>
            <a:ext cx="1154409" cy="598074"/>
          </a:xfrm>
          <a:prstGeom prst="curvedConnector2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Прямоугольник: скругленные углы 30">
            <a:extLst>
              <a:ext uri="{FF2B5EF4-FFF2-40B4-BE49-F238E27FC236}">
                <a16:creationId xmlns:a16="http://schemas.microsoft.com/office/drawing/2014/main" id="{22110A69-B112-4D73-8FF2-5692A8C057DF}"/>
              </a:ext>
            </a:extLst>
          </p:cNvPr>
          <p:cNvSpPr/>
          <p:nvPr/>
        </p:nvSpPr>
        <p:spPr>
          <a:xfrm>
            <a:off x="1306068" y="1503882"/>
            <a:ext cx="4562856" cy="18162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5F9E0B2-DAD0-419F-9BCC-1AE009F0E07C}"/>
              </a:ext>
            </a:extLst>
          </p:cNvPr>
          <p:cNvSpPr txBox="1"/>
          <p:nvPr/>
        </p:nvSpPr>
        <p:spPr>
          <a:xfrm>
            <a:off x="1333501" y="1460124"/>
            <a:ext cx="4562856" cy="18162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Segoe UI" panose="020B0502040204020203" pitchFamily="34" charset="0"/>
                <a:cs typeface="Segoe UI" panose="020B0502040204020203" pitchFamily="34" charset="0"/>
              </a:rPr>
              <a:t>вносят поправки на восприимчивость звука человеческим ухом на разных частотах.</a:t>
            </a:r>
          </a:p>
          <a:p>
            <a:r>
              <a:rPr lang="ru-RU" dirty="0">
                <a:latin typeface="Segoe UI" panose="020B0502040204020203" pitchFamily="34" charset="0"/>
                <a:cs typeface="Segoe UI" panose="020B0502040204020203" pitchFamily="34" charset="0"/>
              </a:rPr>
              <a:t>При этом учитывают, что чем громче звук, тем меньше уровень звука (дБ) отклоняется от значения при 1000 Гц.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6C60EEC1-0835-46FF-A866-45AEAE723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2DC00-F020-4993-84D6-EAD66F1DC275}" type="slidenum">
              <a:rPr lang="ru-RU" smtClean="0">
                <a:solidFill>
                  <a:srgbClr val="000000"/>
                </a:solidFill>
              </a:rPr>
              <a:pPr/>
              <a:t>10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18551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3FD33F0-AFFB-4FBE-BEA7-A6530D659F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86D2148-4B6A-42B1-9DE5-8D9755671F6A}"/>
              </a:ext>
            </a:extLst>
          </p:cNvPr>
          <p:cNvSpPr txBox="1"/>
          <p:nvPr/>
        </p:nvSpPr>
        <p:spPr>
          <a:xfrm>
            <a:off x="27299" y="75028"/>
            <a:ext cx="9263005" cy="1528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Segoe UI" panose="020B0502040204020203" pitchFamily="34" charset="0"/>
                <a:cs typeface="Segoe UI" panose="020B0502040204020203" pitchFamily="34" charset="0"/>
              </a:rPr>
              <a:t>Применяются корректирующие фильтры для частотных характеристик </a:t>
            </a: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A, B, C </a:t>
            </a:r>
            <a:r>
              <a:rPr lang="ru-RU" dirty="0">
                <a:latin typeface="Segoe UI" panose="020B0502040204020203" pitchFamily="34" charset="0"/>
                <a:cs typeface="Segoe UI" panose="020B0502040204020203" pitchFamily="34" charset="0"/>
              </a:rPr>
              <a:t>и </a:t>
            </a: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D</a:t>
            </a:r>
            <a:r>
              <a:rPr lang="ru-RU" dirty="0"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</a:p>
          <a:p>
            <a:pPr algn="just"/>
            <a:r>
              <a:rPr lang="ru-RU" dirty="0">
                <a:latin typeface="Segoe UI" panose="020B0502040204020203" pitchFamily="34" charset="0"/>
                <a:cs typeface="Segoe UI" panose="020B0502040204020203" pitchFamily="34" charset="0"/>
              </a:rPr>
              <a:t>Частотные характеристики шумомера А, В, С соответствуют кривым равной громкости, т.е. характеристикам чувствительности человеческого уха, вследствие чего показания шумомера отвечают субъективному восприятию уровня громкости шумов.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B96248F-DDF9-4F80-BD81-06ACB4C3D0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396" t="33572" r="33972" b="11759"/>
          <a:stretch/>
        </p:blipFill>
        <p:spPr>
          <a:xfrm>
            <a:off x="109728" y="1687398"/>
            <a:ext cx="5564216" cy="4940616"/>
          </a:xfrm>
          <a:prstGeom prst="rect">
            <a:avLst/>
          </a:prstGeom>
        </p:spPr>
      </p:pic>
      <p:sp>
        <p:nvSpPr>
          <p:cNvPr id="6" name="Овал 5">
            <a:extLst>
              <a:ext uri="{FF2B5EF4-FFF2-40B4-BE49-F238E27FC236}">
                <a16:creationId xmlns:a16="http://schemas.microsoft.com/office/drawing/2014/main" id="{B0139301-F9FC-4E6C-8199-04453413BC87}"/>
              </a:ext>
            </a:extLst>
          </p:cNvPr>
          <p:cNvSpPr/>
          <p:nvPr/>
        </p:nvSpPr>
        <p:spPr>
          <a:xfrm>
            <a:off x="3011745" y="4311322"/>
            <a:ext cx="290280" cy="290832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8A30CF85-5254-48D8-80AE-75C85C9E48DA}"/>
              </a:ext>
            </a:extLst>
          </p:cNvPr>
          <p:cNvSpPr/>
          <p:nvPr/>
        </p:nvSpPr>
        <p:spPr>
          <a:xfrm>
            <a:off x="3013314" y="3341928"/>
            <a:ext cx="290280" cy="290832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B088CA29-8108-4F62-94D7-795506C7EA33}"/>
              </a:ext>
            </a:extLst>
          </p:cNvPr>
          <p:cNvSpPr/>
          <p:nvPr/>
        </p:nvSpPr>
        <p:spPr>
          <a:xfrm>
            <a:off x="2954645" y="2344256"/>
            <a:ext cx="575018" cy="290832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848DE582-87AE-40EA-9BC4-09E82B438E7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6759482"/>
              </p:ext>
            </p:extLst>
          </p:nvPr>
        </p:nvGraphicFramePr>
        <p:xfrm>
          <a:off x="9372601" y="-1"/>
          <a:ext cx="2792100" cy="680573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58420">
                  <a:extLst>
                    <a:ext uri="{9D8B030D-6E8A-4147-A177-3AD203B41FA5}">
                      <a16:colId xmlns:a16="http://schemas.microsoft.com/office/drawing/2014/main" val="446203732"/>
                    </a:ext>
                  </a:extLst>
                </a:gridCol>
                <a:gridCol w="558420">
                  <a:extLst>
                    <a:ext uri="{9D8B030D-6E8A-4147-A177-3AD203B41FA5}">
                      <a16:colId xmlns:a16="http://schemas.microsoft.com/office/drawing/2014/main" val="1193929033"/>
                    </a:ext>
                  </a:extLst>
                </a:gridCol>
                <a:gridCol w="558420">
                  <a:extLst>
                    <a:ext uri="{9D8B030D-6E8A-4147-A177-3AD203B41FA5}">
                      <a16:colId xmlns:a16="http://schemas.microsoft.com/office/drawing/2014/main" val="2727951589"/>
                    </a:ext>
                  </a:extLst>
                </a:gridCol>
                <a:gridCol w="558420">
                  <a:extLst>
                    <a:ext uri="{9D8B030D-6E8A-4147-A177-3AD203B41FA5}">
                      <a16:colId xmlns:a16="http://schemas.microsoft.com/office/drawing/2014/main" val="445758695"/>
                    </a:ext>
                  </a:extLst>
                </a:gridCol>
                <a:gridCol w="558420">
                  <a:extLst>
                    <a:ext uri="{9D8B030D-6E8A-4147-A177-3AD203B41FA5}">
                      <a16:colId xmlns:a16="http://schemas.microsoft.com/office/drawing/2014/main" val="2469346077"/>
                    </a:ext>
                  </a:extLst>
                </a:gridCol>
              </a:tblGrid>
              <a:tr h="69802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Номинальная частота, Гц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Относительная частотная характеристика шумомера, дБ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83" marR="93883" marT="46941" marB="46941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2608855"/>
                  </a:ext>
                </a:extLst>
              </a:tr>
              <a:tr h="174506">
                <a:tc>
                  <a:txBody>
                    <a:bodyPr/>
                    <a:lstStyle/>
                    <a:p>
                      <a:pPr algn="l" fontAlgn="t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А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B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С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D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extLst>
                  <a:ext uri="{0D108BD9-81ED-4DB2-BD59-A6C34878D82A}">
                    <a16:rowId xmlns:a16="http://schemas.microsoft.com/office/drawing/2014/main" val="2833185547"/>
                  </a:ext>
                </a:extLst>
              </a:tr>
              <a:tr h="174506"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10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-70,4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-38,2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-14,3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-26,6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extLst>
                  <a:ext uri="{0D108BD9-81ED-4DB2-BD59-A6C34878D82A}">
                    <a16:rowId xmlns:a16="http://schemas.microsoft.com/office/drawing/2014/main" val="3548121490"/>
                  </a:ext>
                </a:extLst>
              </a:tr>
              <a:tr h="174506"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12,5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-63,4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-33,2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-11,2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-24,6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extLst>
                  <a:ext uri="{0D108BD9-81ED-4DB2-BD59-A6C34878D82A}">
                    <a16:rowId xmlns:a16="http://schemas.microsoft.com/office/drawing/2014/main" val="766176726"/>
                  </a:ext>
                </a:extLst>
              </a:tr>
              <a:tr h="174506"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16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-56,7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-28,5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-8,5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-22,6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extLst>
                  <a:ext uri="{0D108BD9-81ED-4DB2-BD59-A6C34878D82A}">
                    <a16:rowId xmlns:a16="http://schemas.microsoft.com/office/drawing/2014/main" val="4140903736"/>
                  </a:ext>
                </a:extLst>
              </a:tr>
              <a:tr h="174506"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20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-50,5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-24,2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-6,2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-20,6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extLst>
                  <a:ext uri="{0D108BD9-81ED-4DB2-BD59-A6C34878D82A}">
                    <a16:rowId xmlns:a16="http://schemas.microsoft.com/office/drawing/2014/main" val="3900420980"/>
                  </a:ext>
                </a:extLst>
              </a:tr>
              <a:tr h="174506"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25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-44,7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-20,4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-4,4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-18,7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extLst>
                  <a:ext uri="{0D108BD9-81ED-4DB2-BD59-A6C34878D82A}">
                    <a16:rowId xmlns:a16="http://schemas.microsoft.com/office/drawing/2014/main" val="2579279312"/>
                  </a:ext>
                </a:extLst>
              </a:tr>
              <a:tr h="174506"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31,5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-39,4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-17,1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-3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-16,7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extLst>
                  <a:ext uri="{0D108BD9-81ED-4DB2-BD59-A6C34878D82A}">
                    <a16:rowId xmlns:a16="http://schemas.microsoft.com/office/drawing/2014/main" val="823496329"/>
                  </a:ext>
                </a:extLst>
              </a:tr>
              <a:tr h="174506"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40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-34,6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-14,2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-2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-14,7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extLst>
                  <a:ext uri="{0D108BD9-81ED-4DB2-BD59-A6C34878D82A}">
                    <a16:rowId xmlns:a16="http://schemas.microsoft.com/office/drawing/2014/main" val="1977704192"/>
                  </a:ext>
                </a:extLst>
              </a:tr>
              <a:tr h="174506"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50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-30,2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-11,6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-1,3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-12,8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extLst>
                  <a:ext uri="{0D108BD9-81ED-4DB2-BD59-A6C34878D82A}">
                    <a16:rowId xmlns:a16="http://schemas.microsoft.com/office/drawing/2014/main" val="886583643"/>
                  </a:ext>
                </a:extLst>
              </a:tr>
              <a:tr h="174506"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63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-26,2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-9,3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-0,8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-10,9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extLst>
                  <a:ext uri="{0D108BD9-81ED-4DB2-BD59-A6C34878D82A}">
                    <a16:rowId xmlns:a16="http://schemas.microsoft.com/office/drawing/2014/main" val="3073133228"/>
                  </a:ext>
                </a:extLst>
              </a:tr>
              <a:tr h="174506"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80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-22,5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-7,4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-0,5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-9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extLst>
                  <a:ext uri="{0D108BD9-81ED-4DB2-BD59-A6C34878D82A}">
                    <a16:rowId xmlns:a16="http://schemas.microsoft.com/office/drawing/2014/main" val="934436390"/>
                  </a:ext>
                </a:extLst>
              </a:tr>
              <a:tr h="174506"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100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-19,1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-5,6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-0,3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-7,2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extLst>
                  <a:ext uri="{0D108BD9-81ED-4DB2-BD59-A6C34878D82A}">
                    <a16:rowId xmlns:a16="http://schemas.microsoft.com/office/drawing/2014/main" val="3919881842"/>
                  </a:ext>
                </a:extLst>
              </a:tr>
              <a:tr h="174506"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125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-16,1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-4,2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-0,2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-5,5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extLst>
                  <a:ext uri="{0D108BD9-81ED-4DB2-BD59-A6C34878D82A}">
                    <a16:rowId xmlns:a16="http://schemas.microsoft.com/office/drawing/2014/main" val="3904068271"/>
                  </a:ext>
                </a:extLst>
              </a:tr>
              <a:tr h="174506"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160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-13,4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-3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-0,1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-4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extLst>
                  <a:ext uri="{0D108BD9-81ED-4DB2-BD59-A6C34878D82A}">
                    <a16:rowId xmlns:a16="http://schemas.microsoft.com/office/drawing/2014/main" val="861836905"/>
                  </a:ext>
                </a:extLst>
              </a:tr>
              <a:tr h="174506"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200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-10,9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-2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-2,6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extLst>
                  <a:ext uri="{0D108BD9-81ED-4DB2-BD59-A6C34878D82A}">
                    <a16:rowId xmlns:a16="http://schemas.microsoft.com/office/drawing/2014/main" val="1728268788"/>
                  </a:ext>
                </a:extLst>
              </a:tr>
              <a:tr h="174506"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250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-8,6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-1,3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-1,6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extLst>
                  <a:ext uri="{0D108BD9-81ED-4DB2-BD59-A6C34878D82A}">
                    <a16:rowId xmlns:a16="http://schemas.microsoft.com/office/drawing/2014/main" val="1475438605"/>
                  </a:ext>
                </a:extLst>
              </a:tr>
              <a:tr h="174506"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315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-6,6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-0,8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-0,8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extLst>
                  <a:ext uri="{0D108BD9-81ED-4DB2-BD59-A6C34878D82A}">
                    <a16:rowId xmlns:a16="http://schemas.microsoft.com/office/drawing/2014/main" val="1816676034"/>
                  </a:ext>
                </a:extLst>
              </a:tr>
              <a:tr h="174506"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400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-4,8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-0,5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-0,4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extLst>
                  <a:ext uri="{0D108BD9-81ED-4DB2-BD59-A6C34878D82A}">
                    <a16:rowId xmlns:a16="http://schemas.microsoft.com/office/drawing/2014/main" val="1062085188"/>
                  </a:ext>
                </a:extLst>
              </a:tr>
              <a:tr h="174506"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500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-3,2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-0,3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-0,3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extLst>
                  <a:ext uri="{0D108BD9-81ED-4DB2-BD59-A6C34878D82A}">
                    <a16:rowId xmlns:a16="http://schemas.microsoft.com/office/drawing/2014/main" val="3431440836"/>
                  </a:ext>
                </a:extLst>
              </a:tr>
              <a:tr h="174506"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630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-1,9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-0,1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-0,5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extLst>
                  <a:ext uri="{0D108BD9-81ED-4DB2-BD59-A6C34878D82A}">
                    <a16:rowId xmlns:a16="http://schemas.microsoft.com/office/drawing/2014/main" val="2957734156"/>
                  </a:ext>
                </a:extLst>
              </a:tr>
              <a:tr h="174506"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800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-0,8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-0,6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extLst>
                  <a:ext uri="{0D108BD9-81ED-4DB2-BD59-A6C34878D82A}">
                    <a16:rowId xmlns:a16="http://schemas.microsoft.com/office/drawing/2014/main" val="910088150"/>
                  </a:ext>
                </a:extLst>
              </a:tr>
              <a:tr h="174506"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1000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extLst>
                  <a:ext uri="{0D108BD9-81ED-4DB2-BD59-A6C34878D82A}">
                    <a16:rowId xmlns:a16="http://schemas.microsoft.com/office/drawing/2014/main" val="3359401690"/>
                  </a:ext>
                </a:extLst>
              </a:tr>
              <a:tr h="174506"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1250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0,6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2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extLst>
                  <a:ext uri="{0D108BD9-81ED-4DB2-BD59-A6C34878D82A}">
                    <a16:rowId xmlns:a16="http://schemas.microsoft.com/office/drawing/2014/main" val="2756341680"/>
                  </a:ext>
                </a:extLst>
              </a:tr>
              <a:tr h="174506"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1600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-0,1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4,9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extLst>
                  <a:ext uri="{0D108BD9-81ED-4DB2-BD59-A6C34878D82A}">
                    <a16:rowId xmlns:a16="http://schemas.microsoft.com/office/drawing/2014/main" val="2537381708"/>
                  </a:ext>
                </a:extLst>
              </a:tr>
              <a:tr h="174506"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2000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1,2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-0,1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-0,2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7,9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extLst>
                  <a:ext uri="{0D108BD9-81ED-4DB2-BD59-A6C34878D82A}">
                    <a16:rowId xmlns:a16="http://schemas.microsoft.com/office/drawing/2014/main" val="1769929224"/>
                  </a:ext>
                </a:extLst>
              </a:tr>
              <a:tr h="174506"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2500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1,3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-0,2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-0,3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10,4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extLst>
                  <a:ext uri="{0D108BD9-81ED-4DB2-BD59-A6C34878D82A}">
                    <a16:rowId xmlns:a16="http://schemas.microsoft.com/office/drawing/2014/main" val="3265032950"/>
                  </a:ext>
                </a:extLst>
              </a:tr>
              <a:tr h="174506"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3150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1,2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-0,4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-0,5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11,6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extLst>
                  <a:ext uri="{0D108BD9-81ED-4DB2-BD59-A6C34878D82A}">
                    <a16:rowId xmlns:a16="http://schemas.microsoft.com/office/drawing/2014/main" val="3382103125"/>
                  </a:ext>
                </a:extLst>
              </a:tr>
              <a:tr h="174506"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4000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-0,7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-0,8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11,1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extLst>
                  <a:ext uri="{0D108BD9-81ED-4DB2-BD59-A6C34878D82A}">
                    <a16:rowId xmlns:a16="http://schemas.microsoft.com/office/drawing/2014/main" val="3172929699"/>
                  </a:ext>
                </a:extLst>
              </a:tr>
              <a:tr h="174506"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5000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0,5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-1,2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-1,3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9,6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extLst>
                  <a:ext uri="{0D108BD9-81ED-4DB2-BD59-A6C34878D82A}">
                    <a16:rowId xmlns:a16="http://schemas.microsoft.com/office/drawing/2014/main" val="3538898675"/>
                  </a:ext>
                </a:extLst>
              </a:tr>
              <a:tr h="174506"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6300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-0,1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-1,9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-2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7,6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extLst>
                  <a:ext uri="{0D108BD9-81ED-4DB2-BD59-A6C34878D82A}">
                    <a16:rowId xmlns:a16="http://schemas.microsoft.com/office/drawing/2014/main" val="2460341859"/>
                  </a:ext>
                </a:extLst>
              </a:tr>
              <a:tr h="174506"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8000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-1,1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-2,9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-3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5,5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extLst>
                  <a:ext uri="{0D108BD9-81ED-4DB2-BD59-A6C34878D82A}">
                    <a16:rowId xmlns:a16="http://schemas.microsoft.com/office/drawing/2014/main" val="381928927"/>
                  </a:ext>
                </a:extLst>
              </a:tr>
              <a:tr h="174506"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10000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-2,5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-4,3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-4,4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3,4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extLst>
                  <a:ext uri="{0D108BD9-81ED-4DB2-BD59-A6C34878D82A}">
                    <a16:rowId xmlns:a16="http://schemas.microsoft.com/office/drawing/2014/main" val="3467051202"/>
                  </a:ext>
                </a:extLst>
              </a:tr>
              <a:tr h="174506"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12500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-4,3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-6,1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-6,2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1,4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extLst>
                  <a:ext uri="{0D108BD9-81ED-4DB2-BD59-A6C34878D82A}">
                    <a16:rowId xmlns:a16="http://schemas.microsoft.com/office/drawing/2014/main" val="3941912413"/>
                  </a:ext>
                </a:extLst>
              </a:tr>
              <a:tr h="174506"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16000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-6,6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-8,4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-8,5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-0,7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extLst>
                  <a:ext uri="{0D108BD9-81ED-4DB2-BD59-A6C34878D82A}">
                    <a16:rowId xmlns:a16="http://schemas.microsoft.com/office/drawing/2014/main" val="245431211"/>
                  </a:ext>
                </a:extLst>
              </a:tr>
              <a:tr h="174506"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20000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-9,3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-11,1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-11,2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-2,7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extLst>
                  <a:ext uri="{0D108BD9-81ED-4DB2-BD59-A6C34878D82A}">
                    <a16:rowId xmlns:a16="http://schemas.microsoft.com/office/drawing/2014/main" val="4126079975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4E9FBD92-51C7-4636-B99F-04CBC7BF6EB4}"/>
              </a:ext>
            </a:extLst>
          </p:cNvPr>
          <p:cNvSpPr txBox="1"/>
          <p:nvPr/>
        </p:nvSpPr>
        <p:spPr>
          <a:xfrm>
            <a:off x="5504687" y="2079341"/>
            <a:ext cx="3840481" cy="31599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Segoe UI" panose="020B0502040204020203" pitchFamily="34" charset="0"/>
                <a:cs typeface="Segoe UI" panose="020B0502040204020203" pitchFamily="34" charset="0"/>
              </a:rPr>
              <a:t>Частотная характеристика:</a:t>
            </a:r>
          </a:p>
          <a:p>
            <a:endParaRPr lang="ru-RU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ru-RU" sz="1800" dirty="0">
                <a:latin typeface="Segoe UI" panose="020B0502040204020203" pitchFamily="34" charset="0"/>
                <a:cs typeface="Segoe UI" panose="020B0502040204020203" pitchFamily="34" charset="0"/>
              </a:rPr>
              <a:t>А -  соответствует кривой малой громкости (40 фон);</a:t>
            </a:r>
          </a:p>
          <a:p>
            <a:endParaRPr lang="ru-RU" sz="18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ru-RU" sz="1800" dirty="0">
                <a:latin typeface="Segoe UI" panose="020B0502040204020203" pitchFamily="34" charset="0"/>
                <a:cs typeface="Segoe UI" panose="020B0502040204020203" pitchFamily="34" charset="0"/>
              </a:rPr>
              <a:t>В - средней громкости (70 фон);</a:t>
            </a:r>
          </a:p>
          <a:p>
            <a:endParaRPr lang="ru-RU" sz="18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ru-RU" sz="1800" dirty="0">
                <a:latin typeface="Segoe UI" panose="020B0502040204020203" pitchFamily="34" charset="0"/>
                <a:cs typeface="Segoe UI" panose="020B0502040204020203" pitchFamily="34" charset="0"/>
              </a:rPr>
              <a:t>С - большой громкости (100 фон);</a:t>
            </a:r>
          </a:p>
          <a:p>
            <a:endParaRPr lang="ru-RU" sz="18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sz="1800" dirty="0">
                <a:latin typeface="Segoe UI" panose="020B0502040204020203" pitchFamily="34" charset="0"/>
                <a:cs typeface="Segoe UI" panose="020B0502040204020203" pitchFamily="34" charset="0"/>
              </a:rPr>
              <a:t>D - </a:t>
            </a:r>
            <a:r>
              <a:rPr lang="ru-RU" sz="1800" dirty="0">
                <a:latin typeface="Segoe UI" panose="020B0502040204020203" pitchFamily="34" charset="0"/>
                <a:cs typeface="Segoe UI" panose="020B0502040204020203" pitchFamily="34" charset="0"/>
              </a:rPr>
              <a:t>характеристика, используемая при измерении шумов самолетов.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4837152C-2E38-46AD-BEFA-FE80ECF2E6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2DC00-F020-4993-84D6-EAD66F1DC275}" type="slidenum">
              <a:rPr lang="ru-RU" smtClean="0">
                <a:solidFill>
                  <a:srgbClr val="000000"/>
                </a:solidFill>
              </a:rPr>
              <a:pPr/>
              <a:t>11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5324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EE1CA940-0004-4BA5-9A3F-05C2D3C959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86D2148-4B6A-42B1-9DE5-8D9755671F6A}"/>
              </a:ext>
            </a:extLst>
          </p:cNvPr>
          <p:cNvSpPr txBox="1"/>
          <p:nvPr/>
        </p:nvSpPr>
        <p:spPr>
          <a:xfrm>
            <a:off x="27299" y="75028"/>
            <a:ext cx="9263005" cy="1528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Segoe UI" panose="020B0502040204020203" pitchFamily="34" charset="0"/>
                <a:cs typeface="Segoe UI" panose="020B0502040204020203" pitchFamily="34" charset="0"/>
              </a:rPr>
              <a:t>Применяются корректирующие фильтры для частотных характеристик </a:t>
            </a: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A, B, C </a:t>
            </a:r>
            <a:r>
              <a:rPr lang="ru-RU" dirty="0">
                <a:latin typeface="Segoe UI" panose="020B0502040204020203" pitchFamily="34" charset="0"/>
                <a:cs typeface="Segoe UI" panose="020B0502040204020203" pitchFamily="34" charset="0"/>
              </a:rPr>
              <a:t>и </a:t>
            </a: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D</a:t>
            </a:r>
            <a:r>
              <a:rPr lang="ru-RU" dirty="0"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</a:p>
          <a:p>
            <a:pPr algn="just"/>
            <a:r>
              <a:rPr lang="ru-RU" dirty="0">
                <a:latin typeface="Segoe UI" panose="020B0502040204020203" pitchFamily="34" charset="0"/>
                <a:cs typeface="Segoe UI" panose="020B0502040204020203" pitchFamily="34" charset="0"/>
              </a:rPr>
              <a:t>Частотные характеристики шумомера А, В, С соответствуют кривым равной громкости, т.е. характеристикам чувствительности человеческого уха, вследствие чего показания шумомера отвечают субъективному восприятию уровня громкости шумов.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B96248F-DDF9-4F80-BD81-06ACB4C3D0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396" t="33572" r="33972" b="11759"/>
          <a:stretch/>
        </p:blipFill>
        <p:spPr>
          <a:xfrm>
            <a:off x="109728" y="1687398"/>
            <a:ext cx="5564216" cy="4940616"/>
          </a:xfrm>
          <a:prstGeom prst="rect">
            <a:avLst/>
          </a:prstGeom>
        </p:spPr>
      </p:pic>
      <p:sp>
        <p:nvSpPr>
          <p:cNvPr id="6" name="Овал 5">
            <a:extLst>
              <a:ext uri="{FF2B5EF4-FFF2-40B4-BE49-F238E27FC236}">
                <a16:creationId xmlns:a16="http://schemas.microsoft.com/office/drawing/2014/main" id="{B0139301-F9FC-4E6C-8199-04453413BC87}"/>
              </a:ext>
            </a:extLst>
          </p:cNvPr>
          <p:cNvSpPr/>
          <p:nvPr/>
        </p:nvSpPr>
        <p:spPr>
          <a:xfrm>
            <a:off x="3011745" y="4311322"/>
            <a:ext cx="290280" cy="290832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848DE582-87AE-40EA-9BC4-09E82B438E75}"/>
              </a:ext>
            </a:extLst>
          </p:cNvPr>
          <p:cNvGraphicFramePr>
            <a:graphicFrameLocks noGrp="1"/>
          </p:cNvGraphicFramePr>
          <p:nvPr/>
        </p:nvGraphicFramePr>
        <p:xfrm>
          <a:off x="9372601" y="-1"/>
          <a:ext cx="2792100" cy="680573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58420">
                  <a:extLst>
                    <a:ext uri="{9D8B030D-6E8A-4147-A177-3AD203B41FA5}">
                      <a16:colId xmlns:a16="http://schemas.microsoft.com/office/drawing/2014/main" val="446203732"/>
                    </a:ext>
                  </a:extLst>
                </a:gridCol>
                <a:gridCol w="558420">
                  <a:extLst>
                    <a:ext uri="{9D8B030D-6E8A-4147-A177-3AD203B41FA5}">
                      <a16:colId xmlns:a16="http://schemas.microsoft.com/office/drawing/2014/main" val="1193929033"/>
                    </a:ext>
                  </a:extLst>
                </a:gridCol>
                <a:gridCol w="558420">
                  <a:extLst>
                    <a:ext uri="{9D8B030D-6E8A-4147-A177-3AD203B41FA5}">
                      <a16:colId xmlns:a16="http://schemas.microsoft.com/office/drawing/2014/main" val="2727951589"/>
                    </a:ext>
                  </a:extLst>
                </a:gridCol>
                <a:gridCol w="558420">
                  <a:extLst>
                    <a:ext uri="{9D8B030D-6E8A-4147-A177-3AD203B41FA5}">
                      <a16:colId xmlns:a16="http://schemas.microsoft.com/office/drawing/2014/main" val="445758695"/>
                    </a:ext>
                  </a:extLst>
                </a:gridCol>
                <a:gridCol w="558420">
                  <a:extLst>
                    <a:ext uri="{9D8B030D-6E8A-4147-A177-3AD203B41FA5}">
                      <a16:colId xmlns:a16="http://schemas.microsoft.com/office/drawing/2014/main" val="2469346077"/>
                    </a:ext>
                  </a:extLst>
                </a:gridCol>
              </a:tblGrid>
              <a:tr h="69802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Номинальная частота, Гц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Относительная частотная характеристика шумомера, дБ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83" marR="93883" marT="46941" marB="46941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2608855"/>
                  </a:ext>
                </a:extLst>
              </a:tr>
              <a:tr h="174506">
                <a:tc>
                  <a:txBody>
                    <a:bodyPr/>
                    <a:lstStyle/>
                    <a:p>
                      <a:pPr algn="l" fontAlgn="t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А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B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С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D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extLst>
                  <a:ext uri="{0D108BD9-81ED-4DB2-BD59-A6C34878D82A}">
                    <a16:rowId xmlns:a16="http://schemas.microsoft.com/office/drawing/2014/main" val="2833185547"/>
                  </a:ext>
                </a:extLst>
              </a:tr>
              <a:tr h="174506"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10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-70,4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-38,2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-14,3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-26,6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extLst>
                  <a:ext uri="{0D108BD9-81ED-4DB2-BD59-A6C34878D82A}">
                    <a16:rowId xmlns:a16="http://schemas.microsoft.com/office/drawing/2014/main" val="3548121490"/>
                  </a:ext>
                </a:extLst>
              </a:tr>
              <a:tr h="174506"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12,5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-63,4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-33,2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-11,2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-24,6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extLst>
                  <a:ext uri="{0D108BD9-81ED-4DB2-BD59-A6C34878D82A}">
                    <a16:rowId xmlns:a16="http://schemas.microsoft.com/office/drawing/2014/main" val="766176726"/>
                  </a:ext>
                </a:extLst>
              </a:tr>
              <a:tr h="174506"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16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-56,7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-28,5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-8,5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-22,6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extLst>
                  <a:ext uri="{0D108BD9-81ED-4DB2-BD59-A6C34878D82A}">
                    <a16:rowId xmlns:a16="http://schemas.microsoft.com/office/drawing/2014/main" val="4140903736"/>
                  </a:ext>
                </a:extLst>
              </a:tr>
              <a:tr h="174506"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20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-50,5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-24,2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-6,2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-20,6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extLst>
                  <a:ext uri="{0D108BD9-81ED-4DB2-BD59-A6C34878D82A}">
                    <a16:rowId xmlns:a16="http://schemas.microsoft.com/office/drawing/2014/main" val="3900420980"/>
                  </a:ext>
                </a:extLst>
              </a:tr>
              <a:tr h="174506"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25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-44,7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-20,4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-4,4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-18,7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extLst>
                  <a:ext uri="{0D108BD9-81ED-4DB2-BD59-A6C34878D82A}">
                    <a16:rowId xmlns:a16="http://schemas.microsoft.com/office/drawing/2014/main" val="2579279312"/>
                  </a:ext>
                </a:extLst>
              </a:tr>
              <a:tr h="174506"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31,5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-39,4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-17,1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-3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-16,7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extLst>
                  <a:ext uri="{0D108BD9-81ED-4DB2-BD59-A6C34878D82A}">
                    <a16:rowId xmlns:a16="http://schemas.microsoft.com/office/drawing/2014/main" val="823496329"/>
                  </a:ext>
                </a:extLst>
              </a:tr>
              <a:tr h="174506"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40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-34,6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-14,2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-2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-14,7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extLst>
                  <a:ext uri="{0D108BD9-81ED-4DB2-BD59-A6C34878D82A}">
                    <a16:rowId xmlns:a16="http://schemas.microsoft.com/office/drawing/2014/main" val="1977704192"/>
                  </a:ext>
                </a:extLst>
              </a:tr>
              <a:tr h="174506"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50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-30,2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-11,6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-1,3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-12,8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extLst>
                  <a:ext uri="{0D108BD9-81ED-4DB2-BD59-A6C34878D82A}">
                    <a16:rowId xmlns:a16="http://schemas.microsoft.com/office/drawing/2014/main" val="886583643"/>
                  </a:ext>
                </a:extLst>
              </a:tr>
              <a:tr h="174506"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63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-26,2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-9,3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-0,8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-10,9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extLst>
                  <a:ext uri="{0D108BD9-81ED-4DB2-BD59-A6C34878D82A}">
                    <a16:rowId xmlns:a16="http://schemas.microsoft.com/office/drawing/2014/main" val="3073133228"/>
                  </a:ext>
                </a:extLst>
              </a:tr>
              <a:tr h="174506"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80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-22,5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-7,4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-0,5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-9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extLst>
                  <a:ext uri="{0D108BD9-81ED-4DB2-BD59-A6C34878D82A}">
                    <a16:rowId xmlns:a16="http://schemas.microsoft.com/office/drawing/2014/main" val="934436390"/>
                  </a:ext>
                </a:extLst>
              </a:tr>
              <a:tr h="174506"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100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-19,1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-5,6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-0,3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-7,2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extLst>
                  <a:ext uri="{0D108BD9-81ED-4DB2-BD59-A6C34878D82A}">
                    <a16:rowId xmlns:a16="http://schemas.microsoft.com/office/drawing/2014/main" val="3919881842"/>
                  </a:ext>
                </a:extLst>
              </a:tr>
              <a:tr h="174506"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125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-16,1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-4,2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-0,2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-5,5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extLst>
                  <a:ext uri="{0D108BD9-81ED-4DB2-BD59-A6C34878D82A}">
                    <a16:rowId xmlns:a16="http://schemas.microsoft.com/office/drawing/2014/main" val="3904068271"/>
                  </a:ext>
                </a:extLst>
              </a:tr>
              <a:tr h="174506"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160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-13,4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-3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-0,1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-4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extLst>
                  <a:ext uri="{0D108BD9-81ED-4DB2-BD59-A6C34878D82A}">
                    <a16:rowId xmlns:a16="http://schemas.microsoft.com/office/drawing/2014/main" val="861836905"/>
                  </a:ext>
                </a:extLst>
              </a:tr>
              <a:tr h="174506"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200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-10,9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-2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-2,6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extLst>
                  <a:ext uri="{0D108BD9-81ED-4DB2-BD59-A6C34878D82A}">
                    <a16:rowId xmlns:a16="http://schemas.microsoft.com/office/drawing/2014/main" val="1728268788"/>
                  </a:ext>
                </a:extLst>
              </a:tr>
              <a:tr h="174506"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250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-8,6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-1,3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-1,6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extLst>
                  <a:ext uri="{0D108BD9-81ED-4DB2-BD59-A6C34878D82A}">
                    <a16:rowId xmlns:a16="http://schemas.microsoft.com/office/drawing/2014/main" val="1475438605"/>
                  </a:ext>
                </a:extLst>
              </a:tr>
              <a:tr h="174506"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315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-6,6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-0,8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-0,8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extLst>
                  <a:ext uri="{0D108BD9-81ED-4DB2-BD59-A6C34878D82A}">
                    <a16:rowId xmlns:a16="http://schemas.microsoft.com/office/drawing/2014/main" val="1816676034"/>
                  </a:ext>
                </a:extLst>
              </a:tr>
              <a:tr h="174506"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400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-4,8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-0,5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-0,4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extLst>
                  <a:ext uri="{0D108BD9-81ED-4DB2-BD59-A6C34878D82A}">
                    <a16:rowId xmlns:a16="http://schemas.microsoft.com/office/drawing/2014/main" val="1062085188"/>
                  </a:ext>
                </a:extLst>
              </a:tr>
              <a:tr h="174506"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500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-3,2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-0,3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-0,3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extLst>
                  <a:ext uri="{0D108BD9-81ED-4DB2-BD59-A6C34878D82A}">
                    <a16:rowId xmlns:a16="http://schemas.microsoft.com/office/drawing/2014/main" val="3431440836"/>
                  </a:ext>
                </a:extLst>
              </a:tr>
              <a:tr h="174506"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630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-1,9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-0,1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-0,5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extLst>
                  <a:ext uri="{0D108BD9-81ED-4DB2-BD59-A6C34878D82A}">
                    <a16:rowId xmlns:a16="http://schemas.microsoft.com/office/drawing/2014/main" val="2957734156"/>
                  </a:ext>
                </a:extLst>
              </a:tr>
              <a:tr h="174506"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800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-0,8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-0,6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extLst>
                  <a:ext uri="{0D108BD9-81ED-4DB2-BD59-A6C34878D82A}">
                    <a16:rowId xmlns:a16="http://schemas.microsoft.com/office/drawing/2014/main" val="910088150"/>
                  </a:ext>
                </a:extLst>
              </a:tr>
              <a:tr h="174506"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1000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extLst>
                  <a:ext uri="{0D108BD9-81ED-4DB2-BD59-A6C34878D82A}">
                    <a16:rowId xmlns:a16="http://schemas.microsoft.com/office/drawing/2014/main" val="3359401690"/>
                  </a:ext>
                </a:extLst>
              </a:tr>
              <a:tr h="174506"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1250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0,6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2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extLst>
                  <a:ext uri="{0D108BD9-81ED-4DB2-BD59-A6C34878D82A}">
                    <a16:rowId xmlns:a16="http://schemas.microsoft.com/office/drawing/2014/main" val="2756341680"/>
                  </a:ext>
                </a:extLst>
              </a:tr>
              <a:tr h="174506"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1600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-0,1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4,9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extLst>
                  <a:ext uri="{0D108BD9-81ED-4DB2-BD59-A6C34878D82A}">
                    <a16:rowId xmlns:a16="http://schemas.microsoft.com/office/drawing/2014/main" val="2537381708"/>
                  </a:ext>
                </a:extLst>
              </a:tr>
              <a:tr h="174506"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2000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1,2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-0,1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-0,2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7,9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extLst>
                  <a:ext uri="{0D108BD9-81ED-4DB2-BD59-A6C34878D82A}">
                    <a16:rowId xmlns:a16="http://schemas.microsoft.com/office/drawing/2014/main" val="1769929224"/>
                  </a:ext>
                </a:extLst>
              </a:tr>
              <a:tr h="174506"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2500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1,3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-0,2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-0,3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10,4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extLst>
                  <a:ext uri="{0D108BD9-81ED-4DB2-BD59-A6C34878D82A}">
                    <a16:rowId xmlns:a16="http://schemas.microsoft.com/office/drawing/2014/main" val="3265032950"/>
                  </a:ext>
                </a:extLst>
              </a:tr>
              <a:tr h="174506"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3150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1,2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-0,4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-0,5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11,6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extLst>
                  <a:ext uri="{0D108BD9-81ED-4DB2-BD59-A6C34878D82A}">
                    <a16:rowId xmlns:a16="http://schemas.microsoft.com/office/drawing/2014/main" val="3382103125"/>
                  </a:ext>
                </a:extLst>
              </a:tr>
              <a:tr h="174506"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4000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-0,7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-0,8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11,1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extLst>
                  <a:ext uri="{0D108BD9-81ED-4DB2-BD59-A6C34878D82A}">
                    <a16:rowId xmlns:a16="http://schemas.microsoft.com/office/drawing/2014/main" val="3172929699"/>
                  </a:ext>
                </a:extLst>
              </a:tr>
              <a:tr h="174506"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5000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0,5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-1,2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-1,3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9,6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extLst>
                  <a:ext uri="{0D108BD9-81ED-4DB2-BD59-A6C34878D82A}">
                    <a16:rowId xmlns:a16="http://schemas.microsoft.com/office/drawing/2014/main" val="3538898675"/>
                  </a:ext>
                </a:extLst>
              </a:tr>
              <a:tr h="174506"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6300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-0,1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-1,9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-2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7,6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extLst>
                  <a:ext uri="{0D108BD9-81ED-4DB2-BD59-A6C34878D82A}">
                    <a16:rowId xmlns:a16="http://schemas.microsoft.com/office/drawing/2014/main" val="2460341859"/>
                  </a:ext>
                </a:extLst>
              </a:tr>
              <a:tr h="174506"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8000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-1,1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-2,9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-3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5,5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extLst>
                  <a:ext uri="{0D108BD9-81ED-4DB2-BD59-A6C34878D82A}">
                    <a16:rowId xmlns:a16="http://schemas.microsoft.com/office/drawing/2014/main" val="381928927"/>
                  </a:ext>
                </a:extLst>
              </a:tr>
              <a:tr h="174506"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10000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-2,5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-4,3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-4,4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3,4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extLst>
                  <a:ext uri="{0D108BD9-81ED-4DB2-BD59-A6C34878D82A}">
                    <a16:rowId xmlns:a16="http://schemas.microsoft.com/office/drawing/2014/main" val="3467051202"/>
                  </a:ext>
                </a:extLst>
              </a:tr>
              <a:tr h="174506"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12500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-4,3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-6,1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-6,2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1,4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extLst>
                  <a:ext uri="{0D108BD9-81ED-4DB2-BD59-A6C34878D82A}">
                    <a16:rowId xmlns:a16="http://schemas.microsoft.com/office/drawing/2014/main" val="3941912413"/>
                  </a:ext>
                </a:extLst>
              </a:tr>
              <a:tr h="174506"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16000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-6,6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-8,4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-8,5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-0,7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extLst>
                  <a:ext uri="{0D108BD9-81ED-4DB2-BD59-A6C34878D82A}">
                    <a16:rowId xmlns:a16="http://schemas.microsoft.com/office/drawing/2014/main" val="245431211"/>
                  </a:ext>
                </a:extLst>
              </a:tr>
              <a:tr h="174506"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20000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-9,3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-11,1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-11,2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-2,7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26" marR="8726" marT="8726" marB="0" anchor="ctr"/>
                </a:tc>
                <a:extLst>
                  <a:ext uri="{0D108BD9-81ED-4DB2-BD59-A6C34878D82A}">
                    <a16:rowId xmlns:a16="http://schemas.microsoft.com/office/drawing/2014/main" val="4126079975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4E9FBD92-51C7-4636-B99F-04CBC7BF6EB4}"/>
              </a:ext>
            </a:extLst>
          </p:cNvPr>
          <p:cNvSpPr txBox="1"/>
          <p:nvPr/>
        </p:nvSpPr>
        <p:spPr>
          <a:xfrm>
            <a:off x="5504687" y="2079341"/>
            <a:ext cx="3840481" cy="12209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Segoe UI" panose="020B0502040204020203" pitchFamily="34" charset="0"/>
                <a:cs typeface="Segoe UI" panose="020B0502040204020203" pitchFamily="34" charset="0"/>
              </a:rPr>
              <a:t>Частотная характеристика:</a:t>
            </a:r>
          </a:p>
          <a:p>
            <a:endParaRPr lang="ru-RU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ru-RU" sz="1800" dirty="0">
                <a:latin typeface="Segoe UI" panose="020B0502040204020203" pitchFamily="34" charset="0"/>
                <a:cs typeface="Segoe UI" panose="020B0502040204020203" pitchFamily="34" charset="0"/>
              </a:rPr>
              <a:t>А -  соответствует кривой малой громкости (40 фон).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1724F3F-EE61-4A6F-B763-355F76CADEA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955" t="58533" r="38250" b="30961"/>
          <a:stretch/>
        </p:blipFill>
        <p:spPr>
          <a:xfrm>
            <a:off x="0" y="5469760"/>
            <a:ext cx="9582914" cy="138824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8C9986C-5C7F-4E2A-B3FF-0C5F5B12025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703" t="22602" r="16904" b="9274"/>
          <a:stretch/>
        </p:blipFill>
        <p:spPr>
          <a:xfrm>
            <a:off x="5521192" y="3243090"/>
            <a:ext cx="3657494" cy="2143245"/>
          </a:xfrm>
          <a:prstGeom prst="rect">
            <a:avLst/>
          </a:prstGeom>
        </p:spPr>
      </p:pic>
      <p:sp>
        <p:nvSpPr>
          <p:cNvPr id="13" name="Овал 12">
            <a:extLst>
              <a:ext uri="{FF2B5EF4-FFF2-40B4-BE49-F238E27FC236}">
                <a16:creationId xmlns:a16="http://schemas.microsoft.com/office/drawing/2014/main" id="{25B74DFE-5EE2-4043-BC13-65CFE19636C8}"/>
              </a:ext>
            </a:extLst>
          </p:cNvPr>
          <p:cNvSpPr/>
          <p:nvPr/>
        </p:nvSpPr>
        <p:spPr>
          <a:xfrm>
            <a:off x="9162528" y="5496597"/>
            <a:ext cx="420386" cy="290832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CB06E7BC-5764-43A2-ABDE-BDDF58311CE1}"/>
              </a:ext>
            </a:extLst>
          </p:cNvPr>
          <p:cNvSpPr/>
          <p:nvPr/>
        </p:nvSpPr>
        <p:spPr>
          <a:xfrm>
            <a:off x="3599928" y="6524945"/>
            <a:ext cx="420386" cy="290832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F73DBA09-2447-4634-B97D-E17130E699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2DC00-F020-4993-84D6-EAD66F1DC275}" type="slidenum">
              <a:rPr lang="ru-RU" smtClean="0">
                <a:solidFill>
                  <a:srgbClr val="000000"/>
                </a:solidFill>
              </a:rPr>
              <a:pPr/>
              <a:t>12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40304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45365EE-536B-422A-BA05-FD0706A528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6706" y="199196"/>
            <a:ext cx="4688210" cy="6459607"/>
          </a:xfrm>
          <a:prstGeom prst="rect">
            <a:avLst/>
          </a:prstGeom>
        </p:spPr>
      </p:pic>
      <p:pic>
        <p:nvPicPr>
          <p:cNvPr id="4" name="Picture 2" descr="https://urizdat.ru/images/detailed/5746/4f958e10-6439-11e6-9901-40167eaa2e8c_9bb0f93a-68f4-11e6-9901-40167eaa2e8c.jpeg">
            <a:extLst>
              <a:ext uri="{FF2B5EF4-FFF2-40B4-BE49-F238E27FC236}">
                <a16:creationId xmlns:a16="http://schemas.microsoft.com/office/drawing/2014/main" id="{0D0723E2-40EB-47DC-8B0C-182EDAAD72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2544" y="287122"/>
            <a:ext cx="5033918" cy="6283755"/>
          </a:xfrm>
          <a:prstGeom prst="rect">
            <a:avLst/>
          </a:prstGeom>
          <a:noFill/>
        </p:spPr>
      </p:pic>
      <p:sp>
        <p:nvSpPr>
          <p:cNvPr id="2" name="Стрелка: вправо 1">
            <a:extLst>
              <a:ext uri="{FF2B5EF4-FFF2-40B4-BE49-F238E27FC236}">
                <a16:creationId xmlns:a16="http://schemas.microsoft.com/office/drawing/2014/main" id="{368F789E-EFC1-403C-8561-D121962C7DBE}"/>
              </a:ext>
            </a:extLst>
          </p:cNvPr>
          <p:cNvSpPr/>
          <p:nvPr/>
        </p:nvSpPr>
        <p:spPr>
          <a:xfrm>
            <a:off x="5732598" y="2441447"/>
            <a:ext cx="927972" cy="1975104"/>
          </a:xfrm>
          <a:prstGeom prst="rightArrow">
            <a:avLst/>
          </a:prstGeom>
          <a:solidFill>
            <a:srgbClr val="EBD59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Picture 2" descr="C:\Users\ДЖИН\Desktop\Б-1.2. ОПО НПЗ\Материалы\Изображения\кр-круг.gif">
            <a:extLst>
              <a:ext uri="{FF2B5EF4-FFF2-40B4-BE49-F238E27FC236}">
                <a16:creationId xmlns:a16="http://schemas.microsoft.com/office/drawing/2014/main" id="{2920C998-F799-41D3-A80C-5E21461D98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5570" y="199196"/>
            <a:ext cx="1365745" cy="1365745"/>
          </a:xfrm>
          <a:prstGeom prst="rect">
            <a:avLst/>
          </a:prstGeom>
          <a:noFill/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36884877-9481-4B24-B6D9-F9C251F9AB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76" y="1465302"/>
            <a:ext cx="154533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1600" i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утратил силу</a:t>
            </a:r>
            <a:endParaRPr kumimoji="0" lang="ru-RU" sz="160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7" name="Picture 4" descr="C:\Users\ДЖИН\Desktop\галка.gif">
            <a:extLst>
              <a:ext uri="{FF2B5EF4-FFF2-40B4-BE49-F238E27FC236}">
                <a16:creationId xmlns:a16="http://schemas.microsoft.com/office/drawing/2014/main" id="{AF646154-D306-4FFA-A105-B175492016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81548" y="94517"/>
            <a:ext cx="1538816" cy="1470424"/>
          </a:xfrm>
          <a:prstGeom prst="rect">
            <a:avLst/>
          </a:prstGeom>
          <a:noFill/>
        </p:spPr>
      </p:pic>
      <p:sp>
        <p:nvSpPr>
          <p:cNvPr id="8" name="Rectangle 1">
            <a:extLst>
              <a:ext uri="{FF2B5EF4-FFF2-40B4-BE49-F238E27FC236}">
                <a16:creationId xmlns:a16="http://schemas.microsoft.com/office/drawing/2014/main" id="{2FB50AF1-CCB7-4E86-ABE7-586E826FB5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23718" y="1470419"/>
            <a:ext cx="129501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1600" i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действует</a:t>
            </a:r>
            <a:endParaRPr kumimoji="0" lang="ru-RU" sz="160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CA87FA6C-98C2-42EB-BF5D-7D9EC658FD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2DC00-F020-4993-84D6-EAD66F1DC275}" type="slidenum">
              <a:rPr lang="ru-RU" smtClean="0">
                <a:solidFill>
                  <a:srgbClr val="000000"/>
                </a:solidFill>
              </a:rPr>
              <a:pPr/>
              <a:t>13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F16E386-6026-4482-ACE1-7E06228500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49D733A-15FA-4C71-878F-E3193AE2A4C6}"/>
              </a:ext>
            </a:extLst>
          </p:cNvPr>
          <p:cNvSpPr txBox="1"/>
          <p:nvPr/>
        </p:nvSpPr>
        <p:spPr>
          <a:xfrm>
            <a:off x="6487668" y="2469861"/>
            <a:ext cx="4722876" cy="12416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Segoe UI" panose="020B0502040204020203" pitchFamily="34" charset="0"/>
                <a:cs typeface="Segoe UI" panose="020B0502040204020203" pitchFamily="34" charset="0"/>
              </a:rPr>
              <a:t>СанПиН 1.2.3685-21 </a:t>
            </a:r>
            <a:r>
              <a:rPr lang="ru-RU" dirty="0">
                <a:latin typeface="Segoe UI" panose="020B0502040204020203" pitchFamily="34" charset="0"/>
                <a:cs typeface="Segoe UI" panose="020B0502040204020203" pitchFamily="34" charset="0"/>
              </a:rPr>
              <a:t>"Гигиенические нормативы и требования к обеспечению безопасности и (или) безвредности для человека факторов среды обитания"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45365EE-536B-422A-BA05-FD0706A528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437" y="111269"/>
            <a:ext cx="4815840" cy="6635461"/>
          </a:xfrm>
          <a:prstGeom prst="rect">
            <a:avLst/>
          </a:prstGeom>
        </p:spPr>
      </p:pic>
      <p:sp>
        <p:nvSpPr>
          <p:cNvPr id="5" name="Google Shape;1841;p235">
            <a:extLst>
              <a:ext uri="{FF2B5EF4-FFF2-40B4-BE49-F238E27FC236}">
                <a16:creationId xmlns:a16="http://schemas.microsoft.com/office/drawing/2014/main" id="{B47A0B21-A856-42F6-8C22-32A8C9E14CCA}"/>
              </a:ext>
            </a:extLst>
          </p:cNvPr>
          <p:cNvSpPr/>
          <p:nvPr/>
        </p:nvSpPr>
        <p:spPr>
          <a:xfrm>
            <a:off x="8336810" y="1211521"/>
            <a:ext cx="1147386" cy="1094376"/>
          </a:xfrm>
          <a:prstGeom prst="ellipse">
            <a:avLst/>
          </a:prstGeom>
          <a:solidFill>
            <a:schemeClr val="lt1"/>
          </a:solidFill>
          <a:ln w="28575" cap="flat" cmpd="sng">
            <a:solidFill>
              <a:schemeClr val="accent2">
                <a:lumMod val="50000"/>
              </a:schemeClr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35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>
              <a:buClr>
                <a:schemeClr val="dk1"/>
              </a:buClr>
              <a:buSzPts val="1400"/>
            </a:pPr>
            <a:endParaRPr dirty="0">
              <a:solidFill>
                <a:schemeClr val="lt1"/>
              </a:solidFill>
              <a:latin typeface="Segoe UI" panose="020B0502040204020203" pitchFamily="34" charset="0"/>
              <a:ea typeface="Open Sans" panose="020B0606030504020204" pitchFamily="34" charset="0"/>
              <a:cs typeface="Segoe UI" panose="020B0502040204020203" pitchFamily="34" charset="0"/>
              <a:sym typeface="Calibri"/>
            </a:endParaRPr>
          </a:p>
        </p:txBody>
      </p:sp>
      <p:pic>
        <p:nvPicPr>
          <p:cNvPr id="6" name="Google Shape;1842;p235">
            <a:extLst>
              <a:ext uri="{FF2B5EF4-FFF2-40B4-BE49-F238E27FC236}">
                <a16:creationId xmlns:a16="http://schemas.microsoft.com/office/drawing/2014/main" id="{14AE1EE5-4C07-4274-AE69-298C9B541A8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618364" y="1397166"/>
            <a:ext cx="576279" cy="703726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9592072-B478-4A20-BC06-35E063AE855B}"/>
              </a:ext>
            </a:extLst>
          </p:cNvPr>
          <p:cNvSpPr txBox="1"/>
          <p:nvPr/>
        </p:nvSpPr>
        <p:spPr>
          <a:xfrm>
            <a:off x="6548875" y="3875447"/>
            <a:ext cx="4815840" cy="1528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Segoe UI" panose="020B0502040204020203" pitchFamily="34" charset="0"/>
                <a:cs typeface="Segoe UI" panose="020B0502040204020203" pitchFamily="34" charset="0"/>
              </a:rPr>
              <a:t>В том числе </a:t>
            </a:r>
            <a:r>
              <a:rPr lang="ru-RU" dirty="0" err="1">
                <a:latin typeface="Segoe UI" panose="020B0502040204020203" pitchFamily="34" charset="0"/>
                <a:cs typeface="Segoe UI" panose="020B0502040204020203" pitchFamily="34" charset="0"/>
              </a:rPr>
              <a:t>виброакустических</a:t>
            </a:r>
            <a:r>
              <a:rPr lang="ru-RU" dirty="0">
                <a:latin typeface="Segoe UI" panose="020B0502040204020203" pitchFamily="34" charset="0"/>
                <a:cs typeface="Segoe UI" panose="020B0502040204020203" pitchFamily="34" charset="0"/>
              </a:rPr>
              <a:t> факторов:</a:t>
            </a:r>
          </a:p>
          <a:p>
            <a:pPr marL="342900" indent="-342900">
              <a:buFontTx/>
              <a:buChar char="-"/>
            </a:pPr>
            <a:r>
              <a:rPr lang="ru-RU" dirty="0">
                <a:latin typeface="Segoe UI" panose="020B0502040204020203" pitchFamily="34" charset="0"/>
                <a:cs typeface="Segoe UI" panose="020B0502040204020203" pitchFamily="34" charset="0"/>
              </a:rPr>
              <a:t> шум;</a:t>
            </a:r>
          </a:p>
          <a:p>
            <a:pPr marL="342900" indent="-342900">
              <a:buFontTx/>
              <a:buChar char="-"/>
            </a:pPr>
            <a:r>
              <a:rPr lang="ru-RU" dirty="0">
                <a:latin typeface="Segoe UI" panose="020B0502040204020203" pitchFamily="34" charset="0"/>
                <a:cs typeface="Segoe UI" panose="020B0502040204020203" pitchFamily="34" charset="0"/>
              </a:rPr>
              <a:t> инфразвук;</a:t>
            </a:r>
          </a:p>
          <a:p>
            <a:pPr marL="342900" indent="-342900">
              <a:buFontTx/>
              <a:buChar char="-"/>
            </a:pPr>
            <a:r>
              <a:rPr lang="ru-RU" dirty="0">
                <a:latin typeface="Segoe UI" panose="020B0502040204020203" pitchFamily="34" charset="0"/>
                <a:cs typeface="Segoe UI" panose="020B0502040204020203" pitchFamily="34" charset="0"/>
              </a:rPr>
              <a:t> ультразвук;</a:t>
            </a:r>
          </a:p>
          <a:p>
            <a:pPr marL="342900" indent="-342900">
              <a:buFontTx/>
              <a:buChar char="-"/>
            </a:pPr>
            <a:r>
              <a:rPr lang="ru-RU" dirty="0">
                <a:latin typeface="Segoe UI" panose="020B0502040204020203" pitchFamily="34" charset="0"/>
                <a:cs typeface="Segoe UI" panose="020B0502040204020203" pitchFamily="34" charset="0"/>
              </a:rPr>
              <a:t> вибрация.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7B23FAC0-D7A2-4127-BF9F-0FD82ABD1227}"/>
              </a:ext>
            </a:extLst>
          </p:cNvPr>
          <p:cNvSpPr/>
          <p:nvPr/>
        </p:nvSpPr>
        <p:spPr>
          <a:xfrm>
            <a:off x="7493858" y="5646479"/>
            <a:ext cx="4185010" cy="66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b="1" dirty="0">
                <a:latin typeface="Segoe UI" panose="020B0502040204020203" pitchFamily="34" charset="0"/>
                <a:cs typeface="Segoe UI" panose="020B0502040204020203" pitchFamily="34" charset="0"/>
              </a:rPr>
              <a:t>Шум</a:t>
            </a:r>
            <a:r>
              <a:rPr lang="ru-RU" sz="1800" dirty="0">
                <a:latin typeface="Segoe UI" panose="020B0502040204020203" pitchFamily="34" charset="0"/>
                <a:cs typeface="Segoe UI" panose="020B0502040204020203" pitchFamily="34" charset="0"/>
              </a:rPr>
              <a:t> - </a:t>
            </a:r>
            <a:r>
              <a:rPr lang="ru-RU" sz="1800" b="1" dirty="0">
                <a:latin typeface="Segoe UI" panose="020B0502040204020203" pitchFamily="34" charset="0"/>
                <a:cs typeface="Segoe UI" panose="020B0502040204020203" pitchFamily="34" charset="0"/>
              </a:rPr>
              <a:t>беспорядочное</a:t>
            </a:r>
            <a:r>
              <a:rPr lang="ru-RU" sz="1800" dirty="0">
                <a:latin typeface="Segoe UI" panose="020B0502040204020203" pitchFamily="34" charset="0"/>
                <a:cs typeface="Segoe UI" panose="020B0502040204020203" pitchFamily="34" charset="0"/>
              </a:rPr>
              <a:t> сочетание различных по силе и частоте  звуков.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730AFB3-8864-44A3-BAEE-477FAF3C2C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2DC00-F020-4993-84D6-EAD66F1DC275}" type="slidenum">
              <a:rPr lang="ru-RU" smtClean="0">
                <a:solidFill>
                  <a:srgbClr val="000000"/>
                </a:solidFill>
              </a:rPr>
              <a:pPr/>
              <a:t>14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46531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4720249-3618-4833-A3D6-ADFDECC199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86D2148-4B6A-42B1-9DE5-8D9755671F6A}"/>
              </a:ext>
            </a:extLst>
          </p:cNvPr>
          <p:cNvSpPr txBox="1"/>
          <p:nvPr/>
        </p:nvSpPr>
        <p:spPr>
          <a:xfrm>
            <a:off x="3448812" y="236798"/>
            <a:ext cx="5294376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i="1" dirty="0">
                <a:latin typeface="Segoe UI" panose="020B0502040204020203" pitchFamily="34" charset="0"/>
                <a:cs typeface="Segoe UI" panose="020B0502040204020203" pitchFamily="34" charset="0"/>
              </a:rPr>
              <a:t>Классификация шумов по характеру спектра: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CABF5FF-04C3-4D66-9EC5-060AD930DB4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309" y="812816"/>
            <a:ext cx="6127213" cy="354887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E200B34-5480-4467-BDF4-98D51D0FBEA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96000" y="812816"/>
            <a:ext cx="6067426" cy="3548872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3FEFCACC-D153-4111-949C-298C643412CE}"/>
              </a:ext>
            </a:extLst>
          </p:cNvPr>
          <p:cNvSpPr/>
          <p:nvPr/>
        </p:nvSpPr>
        <p:spPr>
          <a:xfrm>
            <a:off x="223022" y="4558050"/>
            <a:ext cx="587297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Segoe UI" panose="020B0502040204020203" pitchFamily="34" charset="0"/>
                <a:cs typeface="Segoe UI" panose="020B0502040204020203" pitchFamily="34" charset="0"/>
              </a:rPr>
              <a:t>Широкополосным называется шум с непрерывным спектром шириной более одной октавы.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EF564887-5F28-4C60-8C82-5CDD21F2CE67}"/>
              </a:ext>
            </a:extLst>
          </p:cNvPr>
          <p:cNvSpPr/>
          <p:nvPr/>
        </p:nvSpPr>
        <p:spPr>
          <a:xfrm>
            <a:off x="6201522" y="4558050"/>
            <a:ext cx="587297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Segoe UI" panose="020B0502040204020203" pitchFamily="34" charset="0"/>
                <a:cs typeface="Segoe UI" panose="020B0502040204020203" pitchFamily="34" charset="0"/>
              </a:rPr>
              <a:t>Тональным называется шум, в спектре которого имеются выраженные дискретные тона. Тональность шума устанавливается измерением уровней звукового давления в 1/3 октавных полосах частот, когда превышение уровня в одной полосе по сравнению с соседними составляет не менее чем 10 дБ.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639C8F55-36F8-4DF3-93FE-6BE45C0543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2DC00-F020-4993-84D6-EAD66F1DC275}" type="slidenum">
              <a:rPr lang="ru-RU" smtClean="0">
                <a:solidFill>
                  <a:srgbClr val="000000"/>
                </a:solidFill>
              </a:rPr>
              <a:pPr/>
              <a:t>15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17596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CF429DE-0434-44AB-A2E4-5343A03D89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86D2148-4B6A-42B1-9DE5-8D9755671F6A}"/>
              </a:ext>
            </a:extLst>
          </p:cNvPr>
          <p:cNvSpPr txBox="1"/>
          <p:nvPr/>
        </p:nvSpPr>
        <p:spPr>
          <a:xfrm>
            <a:off x="1187196" y="547694"/>
            <a:ext cx="5434584" cy="6669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Segoe UI" panose="020B0502040204020203" pitchFamily="34" charset="0"/>
                <a:cs typeface="Segoe UI" panose="020B0502040204020203" pitchFamily="34" charset="0"/>
              </a:rPr>
              <a:t>Существует классификация шумов по </a:t>
            </a:r>
            <a:r>
              <a:rPr lang="ru-RU" b="1" dirty="0">
                <a:latin typeface="Segoe UI" panose="020B0502040204020203" pitchFamily="34" charset="0"/>
                <a:cs typeface="Segoe UI" panose="020B0502040204020203" pitchFamily="34" charset="0"/>
              </a:rPr>
              <a:t>временным характеристикам</a:t>
            </a:r>
            <a:r>
              <a:rPr lang="ru-RU" dirty="0"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1ECE281-9D2E-4C50-8531-730ECC0A498B}"/>
              </a:ext>
            </a:extLst>
          </p:cNvPr>
          <p:cNvSpPr txBox="1"/>
          <p:nvPr/>
        </p:nvSpPr>
        <p:spPr>
          <a:xfrm>
            <a:off x="633984" y="1802561"/>
            <a:ext cx="6486144" cy="41148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Segoe UI" panose="020B0502040204020203" pitchFamily="34" charset="0"/>
                <a:cs typeface="Segoe UI" panose="020B0502040204020203" pitchFamily="34" charset="0"/>
              </a:rPr>
              <a:t>В этой связи необходимо отметить наличие стандартных временных коррекций в шумомерах:</a:t>
            </a:r>
          </a:p>
          <a:p>
            <a:endParaRPr lang="ru-RU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ru-RU" dirty="0">
                <a:latin typeface="Segoe UI" panose="020B0502040204020203" pitchFamily="34" charset="0"/>
                <a:cs typeface="Segoe UI" panose="020B0502040204020203" pitchFamily="34" charset="0"/>
              </a:rPr>
              <a:t>	- S</a:t>
            </a: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 (SLOW)</a:t>
            </a:r>
            <a:r>
              <a:rPr lang="ru-RU" dirty="0">
                <a:latin typeface="Segoe UI" panose="020B0502040204020203" pitchFamily="34" charset="0"/>
                <a:cs typeface="Segoe UI" panose="020B0502040204020203" pitchFamily="34" charset="0"/>
              </a:rPr>
              <a:t> (медленно, ф = 1 с);</a:t>
            </a:r>
          </a:p>
          <a:p>
            <a:endParaRPr lang="ru-RU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ru-RU" dirty="0">
                <a:latin typeface="Segoe UI" panose="020B0502040204020203" pitchFamily="34" charset="0"/>
                <a:cs typeface="Segoe UI" panose="020B0502040204020203" pitchFamily="34" charset="0"/>
              </a:rPr>
              <a:t>	- F</a:t>
            </a: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 (FAST)</a:t>
            </a:r>
            <a:r>
              <a:rPr lang="ru-RU" dirty="0">
                <a:latin typeface="Segoe UI" panose="020B0502040204020203" pitchFamily="34" charset="0"/>
                <a:cs typeface="Segoe UI" panose="020B0502040204020203" pitchFamily="34" charset="0"/>
              </a:rPr>
              <a:t> (быстро, ф = 125 </a:t>
            </a:r>
            <a:r>
              <a:rPr lang="ru-RU" dirty="0" err="1">
                <a:latin typeface="Segoe UI" panose="020B0502040204020203" pitchFamily="34" charset="0"/>
                <a:cs typeface="Segoe UI" panose="020B0502040204020203" pitchFamily="34" charset="0"/>
              </a:rPr>
              <a:t>мс</a:t>
            </a:r>
            <a:r>
              <a:rPr lang="ru-RU" dirty="0">
                <a:latin typeface="Segoe UI" panose="020B0502040204020203" pitchFamily="34" charset="0"/>
                <a:cs typeface="Segoe UI" panose="020B0502040204020203" pitchFamily="34" charset="0"/>
              </a:rPr>
              <a:t>);</a:t>
            </a:r>
          </a:p>
          <a:p>
            <a:endParaRPr lang="ru-RU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ru-RU" dirty="0">
                <a:latin typeface="Segoe UI" panose="020B0502040204020203" pitchFamily="34" charset="0"/>
                <a:cs typeface="Segoe UI" panose="020B0502040204020203" pitchFamily="34" charset="0"/>
              </a:rPr>
              <a:t>	- I </a:t>
            </a: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(IMPULSE) </a:t>
            </a:r>
            <a:r>
              <a:rPr lang="ru-RU" dirty="0">
                <a:latin typeface="Segoe UI" panose="020B0502040204020203" pitchFamily="34" charset="0"/>
                <a:cs typeface="Segoe UI" panose="020B0502040204020203" pitchFamily="34" charset="0"/>
              </a:rPr>
              <a:t>(импульс, ф = 40 </a:t>
            </a:r>
            <a:r>
              <a:rPr lang="ru-RU" dirty="0" err="1">
                <a:latin typeface="Segoe UI" panose="020B0502040204020203" pitchFamily="34" charset="0"/>
                <a:cs typeface="Segoe UI" panose="020B0502040204020203" pitchFamily="34" charset="0"/>
              </a:rPr>
              <a:t>мс</a:t>
            </a:r>
            <a:r>
              <a:rPr lang="ru-RU" dirty="0">
                <a:latin typeface="Segoe UI" panose="020B0502040204020203" pitchFamily="34" charset="0"/>
                <a:cs typeface="Segoe UI" panose="020B0502040204020203" pitchFamily="34" charset="0"/>
              </a:rPr>
              <a:t>),</a:t>
            </a:r>
          </a:p>
          <a:p>
            <a:endParaRPr lang="ru-RU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ru-RU" dirty="0">
                <a:latin typeface="Segoe UI" panose="020B0502040204020203" pitchFamily="34" charset="0"/>
                <a:cs typeface="Segoe UI" panose="020B0502040204020203" pitchFamily="34" charset="0"/>
              </a:rPr>
              <a:t>где ф – время усреднения показаний уровней звукового давления.</a:t>
            </a:r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dirty="0" err="1">
                <a:latin typeface="Segoe UI" panose="020B0502040204020203" pitchFamily="34" charset="0"/>
                <a:cs typeface="Segoe UI" panose="020B0502040204020203" pitchFamily="34" charset="0"/>
              </a:rPr>
              <a:t>Leq</a:t>
            </a: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 – </a:t>
            </a:r>
            <a:r>
              <a:rPr lang="ru-RU" dirty="0">
                <a:latin typeface="Segoe UI" panose="020B0502040204020203" pitchFamily="34" charset="0"/>
                <a:cs typeface="Segoe UI" panose="020B0502040204020203" pitchFamily="34" charset="0"/>
              </a:rPr>
              <a:t>эквивалентный уровень звукового давления за время измерения.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CE51746-7795-439E-8D31-443D7D0EE62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462"/>
          <a:stretch/>
        </p:blipFill>
        <p:spPr>
          <a:xfrm>
            <a:off x="7434072" y="-4675"/>
            <a:ext cx="4757928" cy="6868947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F7437DBB-E8F8-407F-94FB-3758FDA19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2DC00-F020-4993-84D6-EAD66F1DC275}" type="slidenum">
              <a:rPr lang="ru-RU" smtClean="0">
                <a:solidFill>
                  <a:srgbClr val="000000"/>
                </a:solidFill>
              </a:rPr>
              <a:pPr/>
              <a:t>16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76609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9EFF784-4AF1-4CC7-BBBB-18EC957B3E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86D2148-4B6A-42B1-9DE5-8D9755671F6A}"/>
              </a:ext>
            </a:extLst>
          </p:cNvPr>
          <p:cNvSpPr txBox="1"/>
          <p:nvPr/>
        </p:nvSpPr>
        <p:spPr>
          <a:xfrm>
            <a:off x="618744" y="264230"/>
            <a:ext cx="10954512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i="1" dirty="0">
                <a:latin typeface="Segoe UI" panose="020B0502040204020203" pitchFamily="34" charset="0"/>
                <a:cs typeface="Segoe UI" panose="020B0502040204020203" pitchFamily="34" charset="0"/>
              </a:rPr>
              <a:t>По временным характеристикам шумы подразделяются на постоянные и непостоянные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0B9015AF-E962-4137-BE31-D3F9E79C4B1E}"/>
              </a:ext>
            </a:extLst>
          </p:cNvPr>
          <p:cNvSpPr/>
          <p:nvPr/>
        </p:nvSpPr>
        <p:spPr>
          <a:xfrm>
            <a:off x="198120" y="547417"/>
            <a:ext cx="561874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8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ru-RU" sz="1800" b="1" dirty="0">
                <a:latin typeface="Segoe UI" panose="020B0502040204020203" pitchFamily="34" charset="0"/>
                <a:cs typeface="Segoe UI" panose="020B0502040204020203" pitchFamily="34" charset="0"/>
              </a:rPr>
              <a:t>Непостоянный шум</a:t>
            </a:r>
            <a:r>
              <a:rPr lang="ru-RU" sz="1800" dirty="0">
                <a:latin typeface="Segoe UI" panose="020B0502040204020203" pitchFamily="34" charset="0"/>
                <a:cs typeface="Segoe UI" panose="020B0502040204020203" pitchFamily="34" charset="0"/>
              </a:rPr>
              <a:t> - шум, не удовлетворяющий условиям постоянного шума.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64ED3B5-CED7-4DB6-B3F1-9A8A3814C95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9099" y="1470747"/>
            <a:ext cx="7629525" cy="3771900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A16CD761-BC02-4FDD-AF61-82070BA86F2C}"/>
              </a:ext>
            </a:extLst>
          </p:cNvPr>
          <p:cNvSpPr/>
          <p:nvPr/>
        </p:nvSpPr>
        <p:spPr>
          <a:xfrm>
            <a:off x="6340232" y="4896986"/>
            <a:ext cx="561874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b="1" dirty="0">
                <a:latin typeface="Segoe UI" panose="020B0502040204020203" pitchFamily="34" charset="0"/>
                <a:cs typeface="Segoe UI" panose="020B0502040204020203" pitchFamily="34" charset="0"/>
              </a:rPr>
              <a:t>Постоянный шум </a:t>
            </a:r>
            <a:r>
              <a:rPr lang="ru-RU" sz="1800" dirty="0">
                <a:latin typeface="Segoe UI" panose="020B0502040204020203" pitchFamily="34" charset="0"/>
                <a:cs typeface="Segoe UI" panose="020B0502040204020203" pitchFamily="34" charset="0"/>
              </a:rPr>
              <a:t>- шум, для которого </a:t>
            </a:r>
            <a:r>
              <a:rPr lang="ru-RU" sz="1800" b="1" dirty="0">
                <a:latin typeface="Segoe UI" panose="020B0502040204020203" pitchFamily="34" charset="0"/>
                <a:cs typeface="Segoe UI" panose="020B0502040204020203" pitchFamily="34" charset="0"/>
              </a:rPr>
              <a:t>разность</a:t>
            </a:r>
            <a:r>
              <a:rPr lang="ru-RU" sz="1800" dirty="0">
                <a:latin typeface="Segoe UI" panose="020B0502040204020203" pitchFamily="34" charset="0"/>
                <a:cs typeface="Segoe UI" panose="020B0502040204020203" pitchFamily="34" charset="0"/>
              </a:rPr>
              <a:t> между наибольшим и наименьшим значениями уровня звука за временной интервал измерения </a:t>
            </a:r>
            <a:r>
              <a:rPr lang="ru-RU" sz="1800" b="1" dirty="0">
                <a:latin typeface="Segoe UI" panose="020B0502040204020203" pitchFamily="34" charset="0"/>
                <a:cs typeface="Segoe UI" panose="020B0502040204020203" pitchFamily="34" charset="0"/>
              </a:rPr>
              <a:t>не превышает 5 </a:t>
            </a:r>
            <a:r>
              <a:rPr lang="ru-RU" sz="18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дБА</a:t>
            </a:r>
            <a:r>
              <a:rPr lang="ru-RU" sz="18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sz="1800" i="1" dirty="0">
                <a:latin typeface="Segoe UI" panose="020B0502040204020203" pitchFamily="34" charset="0"/>
                <a:cs typeface="Segoe UI" panose="020B0502040204020203" pitchFamily="34" charset="0"/>
              </a:rPr>
              <a:t>при измерении на временной характеристике шумомера "медленно</a:t>
            </a:r>
            <a:r>
              <a:rPr lang="ru-RU" sz="1800" dirty="0">
                <a:latin typeface="Segoe UI" panose="020B0502040204020203" pitchFamily="34" charset="0"/>
                <a:cs typeface="Segoe UI" panose="020B0502040204020203" pitchFamily="34" charset="0"/>
              </a:rPr>
              <a:t>". </a:t>
            </a:r>
            <a:r>
              <a:rPr lang="en-US" sz="1800" dirty="0">
                <a:latin typeface="Segoe UI" panose="020B0502040204020203" pitchFamily="34" charset="0"/>
                <a:cs typeface="Segoe UI" panose="020B0502040204020203" pitchFamily="34" charset="0"/>
              </a:rPr>
              <a:t>S – Slow.</a:t>
            </a:r>
            <a:endParaRPr lang="ru-RU" sz="18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F026265E-CC2C-4527-8440-CD40FCF49E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2DC00-F020-4993-84D6-EAD66F1DC275}" type="slidenum">
              <a:rPr lang="ru-RU" smtClean="0">
                <a:solidFill>
                  <a:srgbClr val="000000"/>
                </a:solidFill>
              </a:rPr>
              <a:pPr/>
              <a:t>17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80272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21F01FE-1EEE-46E6-B802-8948A84B20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0B9015AF-E962-4137-BE31-D3F9E79C4B1E}"/>
              </a:ext>
            </a:extLst>
          </p:cNvPr>
          <p:cNvSpPr/>
          <p:nvPr/>
        </p:nvSpPr>
        <p:spPr>
          <a:xfrm>
            <a:off x="4473702" y="226484"/>
            <a:ext cx="32445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Segoe UI" panose="020B0502040204020203" pitchFamily="34" charset="0"/>
                <a:cs typeface="Segoe UI" panose="020B0502040204020203" pitchFamily="34" charset="0"/>
              </a:rPr>
              <a:t>Непостоянный шум:</a:t>
            </a:r>
            <a:endParaRPr lang="ru-RU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21BA146-4F04-417D-A623-62580459AD9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74118" y="807022"/>
            <a:ext cx="5622362" cy="4288352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1541FC6-9DCC-4331-91CE-BC0820A4387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4113" y="1296239"/>
            <a:ext cx="6274118" cy="3309918"/>
          </a:xfrm>
          <a:prstGeom prst="rect">
            <a:avLst/>
          </a:prstGeom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DB5482DB-1079-40E3-A46B-F1F885E56553}"/>
              </a:ext>
            </a:extLst>
          </p:cNvPr>
          <p:cNvSpPr/>
          <p:nvPr/>
        </p:nvSpPr>
        <p:spPr>
          <a:xfrm>
            <a:off x="4195768" y="594203"/>
            <a:ext cx="390581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Segoe UI" panose="020B0502040204020203" pitchFamily="34" charset="0"/>
                <a:cs typeface="Segoe UI" panose="020B0502040204020203" pitchFamily="34" charset="0"/>
              </a:rPr>
              <a:t>помимо </a:t>
            </a:r>
            <a:r>
              <a:rPr lang="ru-RU" sz="1600" b="1" dirty="0">
                <a:latin typeface="Segoe UI" panose="020B0502040204020203" pitchFamily="34" charset="0"/>
                <a:cs typeface="Segoe UI" panose="020B0502040204020203" pitchFamily="34" charset="0"/>
              </a:rPr>
              <a:t>колеблющегося во времени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AC80A466-D224-4159-8199-2109A801CFB8}"/>
              </a:ext>
            </a:extLst>
          </p:cNvPr>
          <p:cNvSpPr/>
          <p:nvPr/>
        </p:nvSpPr>
        <p:spPr>
          <a:xfrm>
            <a:off x="992326" y="4601319"/>
            <a:ext cx="528179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dirty="0">
                <a:latin typeface="Segoe UI" panose="020B0502040204020203" pitchFamily="34" charset="0"/>
                <a:cs typeface="Segoe UI" panose="020B0502040204020203" pitchFamily="34" charset="0"/>
              </a:rPr>
              <a:t>Прерывистый – уровень звука которого ступенчато изменяется (на 5 </a:t>
            </a:r>
            <a:r>
              <a:rPr lang="ru-RU" sz="1800" dirty="0" err="1">
                <a:latin typeface="Segoe UI" panose="020B0502040204020203" pitchFamily="34" charset="0"/>
                <a:cs typeface="Segoe UI" panose="020B0502040204020203" pitchFamily="34" charset="0"/>
              </a:rPr>
              <a:t>дБА</a:t>
            </a:r>
            <a:r>
              <a:rPr lang="ru-RU" sz="1800" dirty="0">
                <a:latin typeface="Segoe UI" panose="020B0502040204020203" pitchFamily="34" charset="0"/>
                <a:cs typeface="Segoe UI" panose="020B0502040204020203" pitchFamily="34" charset="0"/>
              </a:rPr>
              <a:t> и более), причем длительность интервалов, в течение которых уровень остается постоянным, составляет 1 с и более.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44B7347D-A47D-48BF-98CE-2383AC67DC42}"/>
              </a:ext>
            </a:extLst>
          </p:cNvPr>
          <p:cNvSpPr/>
          <p:nvPr/>
        </p:nvSpPr>
        <p:spPr>
          <a:xfrm>
            <a:off x="6565392" y="4968630"/>
            <a:ext cx="551688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dirty="0">
                <a:latin typeface="Segoe UI" panose="020B0502040204020203" pitchFamily="34" charset="0"/>
                <a:cs typeface="Segoe UI" panose="020B0502040204020203" pitchFamily="34" charset="0"/>
              </a:rPr>
              <a:t>Импульсный – состоящий из одного или нескольких звуковых сигналов, каждый длительностью менее 1 с, при этом уровни звука в </a:t>
            </a:r>
            <a:r>
              <a:rPr lang="ru-RU" sz="1800" dirty="0" err="1">
                <a:latin typeface="Segoe UI" panose="020B0502040204020203" pitchFamily="34" charset="0"/>
                <a:cs typeface="Segoe UI" panose="020B0502040204020203" pitchFamily="34" charset="0"/>
              </a:rPr>
              <a:t>дБАI</a:t>
            </a:r>
            <a:r>
              <a:rPr lang="ru-RU" sz="1800" dirty="0">
                <a:latin typeface="Segoe UI" panose="020B0502040204020203" pitchFamily="34" charset="0"/>
                <a:cs typeface="Segoe UI" panose="020B0502040204020203" pitchFamily="34" charset="0"/>
              </a:rPr>
              <a:t> и </a:t>
            </a:r>
            <a:r>
              <a:rPr lang="ru-RU" sz="1800" dirty="0" err="1">
                <a:latin typeface="Segoe UI" panose="020B0502040204020203" pitchFamily="34" charset="0"/>
                <a:cs typeface="Segoe UI" panose="020B0502040204020203" pitchFamily="34" charset="0"/>
              </a:rPr>
              <a:t>дБА</a:t>
            </a:r>
            <a:r>
              <a:rPr lang="ru-RU" sz="1800" dirty="0">
                <a:latin typeface="Segoe UI" panose="020B0502040204020203" pitchFamily="34" charset="0"/>
                <a:cs typeface="Segoe UI" panose="020B0502040204020203" pitchFamily="34" charset="0"/>
              </a:rPr>
              <a:t>, измеренные соответственно на временных характеристиках шумомера «импульс» и «медленно», отличаются не менее чем на 7 </a:t>
            </a:r>
            <a:r>
              <a:rPr lang="ru-RU" sz="1800" dirty="0" err="1">
                <a:latin typeface="Segoe UI" panose="020B0502040204020203" pitchFamily="34" charset="0"/>
                <a:cs typeface="Segoe UI" panose="020B0502040204020203" pitchFamily="34" charset="0"/>
              </a:rPr>
              <a:t>дБА</a:t>
            </a:r>
            <a:r>
              <a:rPr lang="ru-RU" sz="1800" dirty="0"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3D0BFEAE-6898-441B-A5CE-FB985CA22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2DC00-F020-4993-84D6-EAD66F1DC275}" type="slidenum">
              <a:rPr lang="ru-RU" smtClean="0">
                <a:solidFill>
                  <a:srgbClr val="000000"/>
                </a:solidFill>
              </a:rPr>
              <a:pPr/>
              <a:t>18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0841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8CC75B3-9E5E-4AF6-8AE1-2E69D17064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30B3B784-2E39-4F8E-A520-002C29583650}"/>
              </a:ext>
            </a:extLst>
          </p:cNvPr>
          <p:cNvSpPr/>
          <p:nvPr/>
        </p:nvSpPr>
        <p:spPr>
          <a:xfrm>
            <a:off x="161544" y="200252"/>
            <a:ext cx="11740896" cy="3540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Гигиеническими нормативами</a:t>
            </a:r>
            <a:r>
              <a:rPr lang="ru-RU" dirty="0"/>
              <a:t>, используемыми для оценки уровней воздействия шума на</a:t>
            </a:r>
          </a:p>
          <a:p>
            <a:r>
              <a:rPr lang="ru-RU" dirty="0"/>
              <a:t>рабочих местах, являются (как и в СанПиН 2016 года):</a:t>
            </a:r>
          </a:p>
          <a:p>
            <a:endParaRPr lang="ru-RU" dirty="0"/>
          </a:p>
          <a:p>
            <a:r>
              <a:rPr lang="ru-RU" b="1" dirty="0"/>
              <a:t>	- эквивалентный уровень звука (</a:t>
            </a:r>
            <a:r>
              <a:rPr lang="en-US" b="1" dirty="0" err="1"/>
              <a:t>Leq</a:t>
            </a:r>
            <a:r>
              <a:rPr lang="ru-RU" b="1" dirty="0"/>
              <a:t>)</a:t>
            </a:r>
            <a:r>
              <a:rPr lang="en-US" b="1" dirty="0"/>
              <a:t> </a:t>
            </a:r>
            <a:r>
              <a:rPr lang="ru-RU" dirty="0"/>
              <a:t>(</a:t>
            </a:r>
            <a:r>
              <a:rPr lang="ru-RU" dirty="0" err="1"/>
              <a:t>дБА</a:t>
            </a:r>
            <a:r>
              <a:rPr lang="ru-RU" dirty="0"/>
              <a:t>), уровень воздействующий на</a:t>
            </a:r>
          </a:p>
          <a:p>
            <a:r>
              <a:rPr lang="ru-RU" dirty="0"/>
              <a:t>работающего за рабочую смену (измеренный или рассчитанный относительно 8 ч рабочей смены);</a:t>
            </a:r>
          </a:p>
          <a:p>
            <a:endParaRPr lang="ru-RU" dirty="0"/>
          </a:p>
          <a:p>
            <a:r>
              <a:rPr lang="ru-RU" dirty="0"/>
              <a:t>	</a:t>
            </a:r>
            <a:r>
              <a:rPr lang="ru-RU" b="1" dirty="0"/>
              <a:t>- максимальные уровни звука А</a:t>
            </a:r>
            <a:r>
              <a:rPr lang="ru-RU" dirty="0"/>
              <a:t>, измеренные с временными коррекциями S и I (</a:t>
            </a:r>
            <a:r>
              <a:rPr lang="ru-RU" dirty="0" err="1"/>
              <a:t>LpA</a:t>
            </a:r>
            <a:r>
              <a:rPr lang="ru-RU" dirty="0"/>
              <a:t> </a:t>
            </a:r>
            <a:r>
              <a:rPr lang="ru-RU" dirty="0" err="1"/>
              <a:t>max</a:t>
            </a:r>
            <a:r>
              <a:rPr lang="ru-RU" dirty="0"/>
              <a:t>) - наибольшая величина уровня звука, измеренная на заданном интервале времени со стандартной временной коррекцией;</a:t>
            </a:r>
          </a:p>
          <a:p>
            <a:endParaRPr lang="ru-RU" dirty="0"/>
          </a:p>
          <a:p>
            <a:r>
              <a:rPr lang="ru-RU" dirty="0"/>
              <a:t>	</a:t>
            </a:r>
            <a:r>
              <a:rPr lang="ru-RU" b="1" dirty="0"/>
              <a:t>- пиковый корректированный по С уровень звука </a:t>
            </a:r>
            <a:r>
              <a:rPr lang="ru-RU" dirty="0"/>
              <a:t>(</a:t>
            </a:r>
            <a:r>
              <a:rPr lang="ru-RU" dirty="0" err="1"/>
              <a:t>LpC</a:t>
            </a:r>
            <a:r>
              <a:rPr lang="ru-RU" dirty="0"/>
              <a:t> </a:t>
            </a:r>
            <a:r>
              <a:rPr lang="ru-RU" dirty="0" err="1"/>
              <a:t>peak</a:t>
            </a:r>
            <a:r>
              <a:rPr lang="ru-RU" dirty="0"/>
              <a:t>), </a:t>
            </a:r>
            <a:r>
              <a:rPr lang="ru-RU" dirty="0" err="1"/>
              <a:t>дБС</a:t>
            </a:r>
            <a:r>
              <a:rPr lang="ru-RU" dirty="0"/>
              <a:t> - взвешенное наибольшее значение за время измерений.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6DADF58-DF0D-40B9-8CFA-5809E4AA51AC}"/>
              </a:ext>
            </a:extLst>
          </p:cNvPr>
          <p:cNvSpPr txBox="1"/>
          <p:nvPr/>
        </p:nvSpPr>
        <p:spPr>
          <a:xfrm>
            <a:off x="2130552" y="4020838"/>
            <a:ext cx="9445752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latin typeface="Segoe UI" panose="020B0502040204020203" pitchFamily="34" charset="0"/>
                <a:cs typeface="Segoe UI" panose="020B0502040204020203" pitchFamily="34" charset="0"/>
              </a:rPr>
              <a:t>Нормативным эквивалентным уровнем звука</a:t>
            </a:r>
            <a:r>
              <a:rPr lang="ru-RU" sz="1800" dirty="0">
                <a:latin typeface="Segoe UI" panose="020B0502040204020203" pitchFamily="34" charset="0"/>
                <a:cs typeface="Segoe UI" panose="020B0502040204020203" pitchFamily="34" charset="0"/>
              </a:rPr>
              <a:t> на рабочих местах, является </a:t>
            </a:r>
            <a:r>
              <a:rPr lang="ru-RU" sz="1800" b="1" dirty="0">
                <a:latin typeface="Segoe UI" panose="020B0502040204020203" pitchFamily="34" charset="0"/>
                <a:cs typeface="Segoe UI" panose="020B0502040204020203" pitchFamily="34" charset="0"/>
              </a:rPr>
              <a:t>80 </a:t>
            </a:r>
            <a:r>
              <a:rPr lang="ru-RU" sz="18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дБА</a:t>
            </a:r>
            <a:r>
              <a:rPr lang="ru-RU" sz="1800" b="1" dirty="0">
                <a:latin typeface="Segoe UI" panose="020B0502040204020203" pitchFamily="34" charset="0"/>
                <a:cs typeface="Segoe UI" panose="020B0502040204020203" pitchFamily="34" charset="0"/>
              </a:rPr>
              <a:t>;</a:t>
            </a:r>
            <a:endParaRPr lang="en-US" sz="18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ru-RU" sz="18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ru-RU" sz="18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ru-RU" sz="1800" b="1" dirty="0">
                <a:latin typeface="Segoe UI" panose="020B0502040204020203" pitchFamily="34" charset="0"/>
                <a:cs typeface="Segoe UI" panose="020B0502040204020203" pitchFamily="34" charset="0"/>
              </a:rPr>
              <a:t>Максимальными уровнями звука А</a:t>
            </a:r>
            <a:r>
              <a:rPr lang="ru-RU" sz="1800" dirty="0">
                <a:latin typeface="Segoe UI" panose="020B0502040204020203" pitchFamily="34" charset="0"/>
                <a:cs typeface="Segoe UI" panose="020B0502040204020203" pitchFamily="34" charset="0"/>
              </a:rPr>
              <a:t>, измеренными с временными коррекциями</a:t>
            </a:r>
            <a:endParaRPr lang="en-US" sz="18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ru-RU" sz="1800" dirty="0">
                <a:latin typeface="Segoe UI" panose="020B0502040204020203" pitchFamily="34" charset="0"/>
                <a:cs typeface="Segoe UI" panose="020B0502040204020203" pitchFamily="34" charset="0"/>
              </a:rPr>
              <a:t>S и I, являются </a:t>
            </a:r>
            <a:r>
              <a:rPr lang="ru-RU" sz="1800" b="1" dirty="0">
                <a:latin typeface="Segoe UI" panose="020B0502040204020203" pitchFamily="34" charset="0"/>
                <a:cs typeface="Segoe UI" panose="020B0502040204020203" pitchFamily="34" charset="0"/>
              </a:rPr>
              <a:t>110 </a:t>
            </a:r>
            <a:r>
              <a:rPr lang="ru-RU" sz="18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дБА</a:t>
            </a:r>
            <a:r>
              <a:rPr lang="ru-RU" sz="18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sz="1800" dirty="0">
                <a:latin typeface="Segoe UI" panose="020B0502040204020203" pitchFamily="34" charset="0"/>
                <a:cs typeface="Segoe UI" panose="020B0502040204020203" pitchFamily="34" charset="0"/>
              </a:rPr>
              <a:t>и </a:t>
            </a:r>
            <a:r>
              <a:rPr lang="ru-RU" sz="1800" b="1" dirty="0">
                <a:latin typeface="Segoe UI" panose="020B0502040204020203" pitchFamily="34" charset="0"/>
                <a:cs typeface="Segoe UI" panose="020B0502040204020203" pitchFamily="34" charset="0"/>
              </a:rPr>
              <a:t>125 </a:t>
            </a:r>
            <a:r>
              <a:rPr lang="ru-RU" sz="18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дБА</a:t>
            </a:r>
            <a:r>
              <a:rPr lang="ru-RU" sz="18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sz="1800" dirty="0" err="1">
                <a:latin typeface="Segoe UI" panose="020B0502040204020203" pitchFamily="34" charset="0"/>
                <a:cs typeface="Segoe UI" panose="020B0502040204020203" pitchFamily="34" charset="0"/>
              </a:rPr>
              <a:t>соотв</a:t>
            </a:r>
            <a:r>
              <a:rPr lang="ru-RU" sz="1800" dirty="0">
                <a:latin typeface="Segoe UI" panose="020B0502040204020203" pitchFamily="34" charset="0"/>
                <a:cs typeface="Segoe UI" panose="020B0502040204020203" pitchFamily="34" charset="0"/>
              </a:rPr>
              <a:t>;</a:t>
            </a:r>
          </a:p>
          <a:p>
            <a:endParaRPr lang="ru-RU" sz="18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ru-RU" sz="1800" b="1" dirty="0">
                <a:latin typeface="Segoe UI" panose="020B0502040204020203" pitchFamily="34" charset="0"/>
                <a:cs typeface="Segoe UI" panose="020B0502040204020203" pitchFamily="34" charset="0"/>
              </a:rPr>
              <a:t>Пиковым корректированным по С уровнем звука </a:t>
            </a:r>
            <a:r>
              <a:rPr lang="ru-RU" sz="1800" dirty="0">
                <a:latin typeface="Segoe UI" panose="020B0502040204020203" pitchFamily="34" charset="0"/>
                <a:cs typeface="Segoe UI" panose="020B0502040204020203" pitchFamily="34" charset="0"/>
              </a:rPr>
              <a:t>(</a:t>
            </a:r>
            <a:r>
              <a:rPr lang="ru-RU" sz="1800" dirty="0" err="1">
                <a:latin typeface="Segoe UI" panose="020B0502040204020203" pitchFamily="34" charset="0"/>
                <a:cs typeface="Segoe UI" panose="020B0502040204020203" pitchFamily="34" charset="0"/>
              </a:rPr>
              <a:t>LpC</a:t>
            </a:r>
            <a:r>
              <a:rPr lang="ru-RU" sz="18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sz="1800" dirty="0" err="1">
                <a:latin typeface="Segoe UI" panose="020B0502040204020203" pitchFamily="34" charset="0"/>
                <a:cs typeface="Segoe UI" panose="020B0502040204020203" pitchFamily="34" charset="0"/>
              </a:rPr>
              <a:t>peak</a:t>
            </a:r>
            <a:r>
              <a:rPr lang="ru-RU" sz="1800" dirty="0">
                <a:latin typeface="Segoe UI" panose="020B0502040204020203" pitchFamily="34" charset="0"/>
                <a:cs typeface="Segoe UI" panose="020B0502040204020203" pitchFamily="34" charset="0"/>
              </a:rPr>
              <a:t>), </a:t>
            </a:r>
            <a:r>
              <a:rPr lang="ru-RU" sz="1800" dirty="0" err="1">
                <a:latin typeface="Segoe UI" panose="020B0502040204020203" pitchFamily="34" charset="0"/>
                <a:cs typeface="Segoe UI" panose="020B0502040204020203" pitchFamily="34" charset="0"/>
              </a:rPr>
              <a:t>дБС</a:t>
            </a:r>
            <a:r>
              <a:rPr lang="ru-RU" sz="1800" dirty="0">
                <a:latin typeface="Segoe UI" panose="020B0502040204020203" pitchFamily="34" charset="0"/>
                <a:cs typeface="Segoe UI" panose="020B0502040204020203" pitchFamily="34" charset="0"/>
              </a:rPr>
              <a:t> является </a:t>
            </a:r>
            <a:r>
              <a:rPr lang="ru-RU" sz="1800" b="1" dirty="0">
                <a:latin typeface="Segoe UI" panose="020B0502040204020203" pitchFamily="34" charset="0"/>
                <a:cs typeface="Segoe UI" panose="020B0502040204020203" pitchFamily="34" charset="0"/>
              </a:rPr>
              <a:t>137 </a:t>
            </a:r>
            <a:r>
              <a:rPr lang="ru-RU" sz="18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дБС</a:t>
            </a:r>
            <a:r>
              <a:rPr lang="ru-RU" sz="1800" dirty="0"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</a:p>
        </p:txBody>
      </p:sp>
      <p:pic>
        <p:nvPicPr>
          <p:cNvPr id="6" name="Picture 4" descr="C:\Users\ДЖИН\Desktop\галка.gif">
            <a:extLst>
              <a:ext uri="{FF2B5EF4-FFF2-40B4-BE49-F238E27FC236}">
                <a16:creationId xmlns:a16="http://schemas.microsoft.com/office/drawing/2014/main" id="{611497C6-E901-4C0A-AA1A-A28E081203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34644" y="3844580"/>
            <a:ext cx="658748" cy="629470"/>
          </a:xfrm>
          <a:prstGeom prst="rect">
            <a:avLst/>
          </a:prstGeom>
          <a:noFill/>
        </p:spPr>
      </p:pic>
      <p:pic>
        <p:nvPicPr>
          <p:cNvPr id="7" name="Picture 4" descr="C:\Users\ДЖИН\Desktop\галка.gif">
            <a:extLst>
              <a:ext uri="{FF2B5EF4-FFF2-40B4-BE49-F238E27FC236}">
                <a16:creationId xmlns:a16="http://schemas.microsoft.com/office/drawing/2014/main" id="{4F7BE8B3-BA6A-4802-B9F7-D2A649E0AC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29882" y="4704817"/>
            <a:ext cx="658748" cy="629470"/>
          </a:xfrm>
          <a:prstGeom prst="rect">
            <a:avLst/>
          </a:prstGeom>
          <a:noFill/>
        </p:spPr>
      </p:pic>
      <p:pic>
        <p:nvPicPr>
          <p:cNvPr id="9" name="Picture 4" descr="C:\Users\ДЖИН\Desktop\галка.gif">
            <a:extLst>
              <a:ext uri="{FF2B5EF4-FFF2-40B4-BE49-F238E27FC236}">
                <a16:creationId xmlns:a16="http://schemas.microsoft.com/office/drawing/2014/main" id="{FE0E3D68-E84F-4827-B57C-6086B7EAA9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29882" y="5487309"/>
            <a:ext cx="658748" cy="629470"/>
          </a:xfrm>
          <a:prstGeom prst="rect">
            <a:avLst/>
          </a:prstGeom>
          <a:noFill/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53C03635-DA7E-41F9-A702-86E31F6071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2DC00-F020-4993-84D6-EAD66F1DC275}" type="slidenum">
              <a:rPr lang="ru-RU" smtClean="0">
                <a:solidFill>
                  <a:srgbClr val="000000"/>
                </a:solidFill>
              </a:rPr>
              <a:pPr/>
              <a:t>19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66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2" name="Google Shape;2312;p255"/>
          <p:cNvSpPr/>
          <p:nvPr/>
        </p:nvSpPr>
        <p:spPr>
          <a:xfrm>
            <a:off x="5289176" y="0"/>
            <a:ext cx="6902599" cy="6858000"/>
          </a:xfrm>
          <a:prstGeom prst="rect">
            <a:avLst/>
          </a:prstGeom>
          <a:solidFill>
            <a:schemeClr val="dk1">
              <a:alpha val="5880"/>
            </a:schemeClr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2" name="Google Shape;1840;p235">
            <a:extLst>
              <a:ext uri="{FF2B5EF4-FFF2-40B4-BE49-F238E27FC236}">
                <a16:creationId xmlns:a16="http://schemas.microsoft.com/office/drawing/2014/main" id="{A15FA177-2121-4731-B84A-34ADAD305D38}"/>
              </a:ext>
            </a:extLst>
          </p:cNvPr>
          <p:cNvGrpSpPr/>
          <p:nvPr/>
        </p:nvGrpSpPr>
        <p:grpSpPr>
          <a:xfrm>
            <a:off x="6974354" y="342841"/>
            <a:ext cx="1147386" cy="1094376"/>
            <a:chOff x="4573226" y="900340"/>
            <a:chExt cx="1584000" cy="1584000"/>
          </a:xfrm>
        </p:grpSpPr>
        <p:sp>
          <p:nvSpPr>
            <p:cNvPr id="8" name="Google Shape;1841;p235">
              <a:extLst>
                <a:ext uri="{FF2B5EF4-FFF2-40B4-BE49-F238E27FC236}">
                  <a16:creationId xmlns:a16="http://schemas.microsoft.com/office/drawing/2014/main" id="{4A262B63-C796-4BBC-BF0F-5760716106D5}"/>
                </a:ext>
              </a:extLst>
            </p:cNvPr>
            <p:cNvSpPr/>
            <p:nvPr/>
          </p:nvSpPr>
          <p:spPr>
            <a:xfrm>
              <a:off x="4573226" y="900340"/>
              <a:ext cx="1584000" cy="1584000"/>
            </a:xfrm>
            <a:prstGeom prst="ellipse">
              <a:avLst/>
            </a:prstGeom>
            <a:solidFill>
              <a:schemeClr val="lt1"/>
            </a:solidFill>
            <a:ln w="28575" cap="flat" cmpd="sng">
              <a:solidFill>
                <a:schemeClr val="accent2">
                  <a:lumMod val="5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63500" sx="101000" sy="101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33" tIns="45700" rIns="91433" bIns="45700" anchor="ctr" anchorCtr="0">
              <a:noAutofit/>
            </a:bodyPr>
            <a:lstStyle/>
            <a:p>
              <a:pPr algn="ctr">
                <a:buClr>
                  <a:schemeClr val="dk1"/>
                </a:buClr>
                <a:buSzPts val="1400"/>
              </a:pPr>
              <a:endParaRPr dirty="0">
                <a:solidFill>
                  <a:schemeClr val="lt1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Calibri"/>
              </a:endParaRPr>
            </a:p>
          </p:txBody>
        </p:sp>
        <p:pic>
          <p:nvPicPr>
            <p:cNvPr id="10" name="Google Shape;1842;p235">
              <a:extLst>
                <a:ext uri="{FF2B5EF4-FFF2-40B4-BE49-F238E27FC236}">
                  <a16:creationId xmlns:a16="http://schemas.microsoft.com/office/drawing/2014/main" id="{8387A8C1-7FD0-402A-B374-64B31EFDAD0E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961920" y="1169043"/>
              <a:ext cx="795570" cy="1018573"/>
            </a:xfrm>
            <a:prstGeom prst="rect">
              <a:avLst/>
            </a:prstGeom>
            <a:noFill/>
            <a:ln>
              <a:solidFill>
                <a:schemeClr val="accent2">
                  <a:lumMod val="50000"/>
                </a:schemeClr>
              </a:solidFill>
            </a:ln>
          </p:spPr>
        </p:pic>
      </p:grp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ED54294E-373C-4257-A560-DE8BA2F72D60}"/>
              </a:ext>
            </a:extLst>
          </p:cNvPr>
          <p:cNvSpPr/>
          <p:nvPr/>
        </p:nvSpPr>
        <p:spPr>
          <a:xfrm>
            <a:off x="8175806" y="704985"/>
            <a:ext cx="2653552" cy="379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chemeClr val="dk1"/>
              </a:buClr>
              <a:buSzPts val="1500"/>
            </a:pPr>
            <a:r>
              <a:rPr lang="ru-RU" sz="1800" b="1" dirty="0"/>
              <a:t>СанПиН</a:t>
            </a:r>
            <a:r>
              <a:rPr lang="ru-RU" sz="1800" dirty="0"/>
              <a:t> </a:t>
            </a:r>
            <a:r>
              <a:rPr lang="ru-RU" sz="1800" b="1" dirty="0"/>
              <a:t>1</a:t>
            </a:r>
            <a:r>
              <a:rPr lang="ru-RU" sz="1800" dirty="0"/>
              <a:t>.</a:t>
            </a:r>
            <a:r>
              <a:rPr lang="ru-RU" sz="1800" b="1" dirty="0"/>
              <a:t>2</a:t>
            </a:r>
            <a:r>
              <a:rPr lang="ru-RU" sz="1800" dirty="0"/>
              <a:t>.</a:t>
            </a:r>
            <a:r>
              <a:rPr lang="ru-RU" sz="1800" b="1" dirty="0"/>
              <a:t>3685</a:t>
            </a:r>
            <a:r>
              <a:rPr lang="ru-RU" sz="1800" dirty="0"/>
              <a:t>-</a:t>
            </a:r>
            <a:r>
              <a:rPr lang="ru-RU" sz="1800" b="1" dirty="0"/>
              <a:t>21</a:t>
            </a:r>
            <a:endParaRPr lang="ru-RU" sz="1700" b="1" dirty="0">
              <a:solidFill>
                <a:schemeClr val="dk1"/>
              </a:solidFill>
              <a:latin typeface="Segoe UI" panose="020B0502040204020203" pitchFamily="34" charset="0"/>
              <a:ea typeface="Open Sans" panose="020B0606030504020204" pitchFamily="34" charset="0"/>
              <a:cs typeface="Segoe UI" panose="020B0502040204020203" pitchFamily="34" charset="0"/>
              <a:sym typeface="Quattrocento Sans"/>
            </a:endParaRPr>
          </a:p>
        </p:txBody>
      </p:sp>
      <p:sp>
        <p:nvSpPr>
          <p:cNvPr id="16" name="Google Shape;4076;p432"/>
          <p:cNvSpPr/>
          <p:nvPr/>
        </p:nvSpPr>
        <p:spPr>
          <a:xfrm>
            <a:off x="7901800" y="2554843"/>
            <a:ext cx="654533" cy="654533"/>
          </a:xfrm>
          <a:prstGeom prst="ellipse">
            <a:avLst/>
          </a:prstGeom>
          <a:solidFill>
            <a:srgbClr val="FFFFFF"/>
          </a:solidFill>
          <a:ln w="22225" cap="flat" cmpd="sng">
            <a:solidFill>
              <a:srgbClr val="134263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3500" sx="101000" sy="101000" algn="ctr" rotWithShape="0">
              <a:srgbClr val="000000">
                <a:alpha val="40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 defTabSz="1219170">
              <a:buSzPts val="1400"/>
            </a:pPr>
            <a:endParaRPr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5508486" y="3184134"/>
            <a:ext cx="114967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dirty="0">
                <a:solidFill>
                  <a:schemeClr val="tx1"/>
                </a:solidFill>
                <a:latin typeface="Segoe UI" pitchFamily="34" charset="0"/>
                <a:cs typeface="Segoe UI" pitchFamily="34" charset="0"/>
              </a:rPr>
              <a:t>температура</a:t>
            </a:r>
            <a:endParaRPr lang="ru-RU" sz="1200" b="1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7040181" y="3193098"/>
            <a:ext cx="100059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dirty="0">
                <a:solidFill>
                  <a:schemeClr val="tx1"/>
                </a:solidFill>
                <a:latin typeface="Segoe UI" pitchFamily="34" charset="0"/>
                <a:cs typeface="Segoe UI" pitchFamily="34" charset="0"/>
              </a:rPr>
              <a:t>влажность</a:t>
            </a:r>
            <a:endParaRPr lang="ru-RU" sz="1200" b="1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7634316" y="1929072"/>
            <a:ext cx="11959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chemeClr val="tx1"/>
                </a:solidFill>
                <a:latin typeface="Segoe UI" pitchFamily="34" charset="0"/>
                <a:cs typeface="Segoe UI" pitchFamily="34" charset="0"/>
              </a:rPr>
              <a:t>скорость движения воздуха</a:t>
            </a:r>
            <a:endParaRPr lang="ru-RU" sz="1200" b="1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5917055" y="1911145"/>
            <a:ext cx="17836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chemeClr val="tx1"/>
                </a:solidFill>
                <a:latin typeface="Segoe UI" pitchFamily="34" charset="0"/>
                <a:cs typeface="Segoe UI" pitchFamily="34" charset="0"/>
              </a:rPr>
              <a:t>тепловое излучение и температура поверхностей</a:t>
            </a:r>
            <a:endParaRPr lang="ru-RU" sz="1200" b="1" dirty="0"/>
          </a:p>
        </p:txBody>
      </p:sp>
      <p:pic>
        <p:nvPicPr>
          <p:cNvPr id="21" name="Google Shape;4069;p432"/>
          <p:cNvPicPr preferRelativeResize="0"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tretch>
            <a:fillRect/>
          </a:stretch>
        </p:blipFill>
        <p:spPr>
          <a:xfrm>
            <a:off x="5679585" y="2510847"/>
            <a:ext cx="712254" cy="712254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4076;p432"/>
          <p:cNvSpPr/>
          <p:nvPr/>
        </p:nvSpPr>
        <p:spPr>
          <a:xfrm>
            <a:off x="7229450" y="2581738"/>
            <a:ext cx="591780" cy="591780"/>
          </a:xfrm>
          <a:prstGeom prst="ellipse">
            <a:avLst/>
          </a:prstGeom>
          <a:solidFill>
            <a:srgbClr val="FFFFFF"/>
          </a:solidFill>
          <a:ln w="22225" cap="flat" cmpd="sng">
            <a:solidFill>
              <a:srgbClr val="134263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3500" sx="101000" sy="101000" algn="ctr" rotWithShape="0">
              <a:srgbClr val="000000">
                <a:alpha val="40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 defTabSz="1219170">
              <a:buSzPts val="1400"/>
            </a:pPr>
            <a:endParaRPr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3" name="Picture 4" descr="https://img.pngio.com/drop-water-cycle-animation-clip-art-drops-png-download-577800-liquid-drop-png-900_800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</a:blip>
          <a:srcRect l="24904" t="11375" r="21370" b="3565"/>
          <a:stretch>
            <a:fillRect/>
          </a:stretch>
        </p:blipFill>
        <p:spPr bwMode="auto">
          <a:xfrm>
            <a:off x="7342105" y="2640674"/>
            <a:ext cx="318881" cy="448762"/>
          </a:xfrm>
          <a:prstGeom prst="rect">
            <a:avLst/>
          </a:prstGeom>
          <a:noFill/>
        </p:spPr>
      </p:pic>
      <p:pic>
        <p:nvPicPr>
          <p:cNvPr id="24" name="Picture 7" descr="C:\Users\ДЖИН\Desktop\Скорость-движ-возд.gif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113369" y="2585959"/>
            <a:ext cx="705195" cy="603220"/>
          </a:xfrm>
          <a:prstGeom prst="rect">
            <a:avLst/>
          </a:prstGeom>
          <a:noFill/>
        </p:spPr>
      </p:pic>
      <p:sp>
        <p:nvSpPr>
          <p:cNvPr id="25" name="Google Shape;4076;p432"/>
          <p:cNvSpPr/>
          <p:nvPr/>
        </p:nvSpPr>
        <p:spPr>
          <a:xfrm>
            <a:off x="6476415" y="2536914"/>
            <a:ext cx="674606" cy="674606"/>
          </a:xfrm>
          <a:prstGeom prst="ellipse">
            <a:avLst/>
          </a:prstGeom>
          <a:solidFill>
            <a:srgbClr val="FFFFFF"/>
          </a:solidFill>
          <a:ln w="22225" cap="flat" cmpd="sng">
            <a:solidFill>
              <a:srgbClr val="134263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3500" sx="101000" sy="101000" algn="ctr" rotWithShape="0">
              <a:srgbClr val="000000">
                <a:alpha val="40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 defTabSz="1219170">
              <a:buSzPts val="1400"/>
            </a:pPr>
            <a:endParaRPr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6" name="Picture 10" descr="C:\Users\ДЖИН\Desktop\тепловое-излучение.gif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462331" y="2527311"/>
            <a:ext cx="691507" cy="678260"/>
          </a:xfrm>
          <a:prstGeom prst="rect">
            <a:avLst/>
          </a:prstGeom>
          <a:noFill/>
        </p:spPr>
      </p:pic>
      <p:sp>
        <p:nvSpPr>
          <p:cNvPr id="27" name="Скругленный прямоугольник 26"/>
          <p:cNvSpPr/>
          <p:nvPr/>
        </p:nvSpPr>
        <p:spPr>
          <a:xfrm>
            <a:off x="5441579" y="1945345"/>
            <a:ext cx="3469341" cy="180190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/>
          <p:cNvSpPr/>
          <p:nvPr/>
        </p:nvSpPr>
        <p:spPr>
          <a:xfrm>
            <a:off x="6458745" y="3444102"/>
            <a:ext cx="142859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>
                <a:solidFill>
                  <a:srgbClr val="00B050"/>
                </a:solidFill>
                <a:latin typeface="Segoe UI" pitchFamily="34" charset="0"/>
                <a:cs typeface="Segoe UI" pitchFamily="34" charset="0"/>
              </a:rPr>
              <a:t>Микроклимат</a:t>
            </a:r>
            <a:endParaRPr lang="ru-RU" sz="1400" b="1" dirty="0">
              <a:solidFill>
                <a:srgbClr val="00B050"/>
              </a:solidFill>
            </a:endParaRPr>
          </a:p>
        </p:txBody>
      </p:sp>
      <p:sp>
        <p:nvSpPr>
          <p:cNvPr id="29" name="Google Shape;4076;p432"/>
          <p:cNvSpPr/>
          <p:nvPr/>
        </p:nvSpPr>
        <p:spPr>
          <a:xfrm>
            <a:off x="9363010" y="2142467"/>
            <a:ext cx="998200" cy="998200"/>
          </a:xfrm>
          <a:prstGeom prst="ellipse">
            <a:avLst/>
          </a:prstGeom>
          <a:solidFill>
            <a:srgbClr val="FFFFFF"/>
          </a:solidFill>
          <a:ln w="22225" cap="flat" cmpd="sng">
            <a:solidFill>
              <a:srgbClr val="134263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3500" sx="101000" sy="101000" algn="ctr" rotWithShape="0">
              <a:srgbClr val="000000">
                <a:alpha val="40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 defTabSz="1219170">
              <a:buSzPts val="1400"/>
            </a:pPr>
            <a:endParaRPr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8875027" y="3094487"/>
            <a:ext cx="214256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chemeClr val="accent6">
                    <a:lumMod val="75000"/>
                  </a:schemeClr>
                </a:solidFill>
                <a:latin typeface="Segoe UI" pitchFamily="34" charset="0"/>
                <a:cs typeface="Segoe UI" pitchFamily="34" charset="0"/>
              </a:rPr>
              <a:t>Шум, ультразвук, инфразвук, вибрация</a:t>
            </a:r>
            <a:endParaRPr lang="ru-RU" sz="1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31" name="Picture 14" descr="C:\Users\ДЖИН\Desktop\шум2.gif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9152342" y="2130315"/>
            <a:ext cx="1506663" cy="1041412"/>
          </a:xfrm>
          <a:prstGeom prst="rect">
            <a:avLst/>
          </a:prstGeom>
          <a:noFill/>
        </p:spPr>
      </p:pic>
      <p:sp>
        <p:nvSpPr>
          <p:cNvPr id="32" name="Прямоугольник 31"/>
          <p:cNvSpPr/>
          <p:nvPr/>
        </p:nvSpPr>
        <p:spPr>
          <a:xfrm>
            <a:off x="7062275" y="5523919"/>
            <a:ext cx="124425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>
                <a:solidFill>
                  <a:schemeClr val="accent3">
                    <a:lumMod val="75000"/>
                  </a:schemeClr>
                </a:solidFill>
                <a:latin typeface="Segoe UI" pitchFamily="34" charset="0"/>
                <a:cs typeface="Segoe UI" pitchFamily="34" charset="0"/>
              </a:rPr>
              <a:t>ЭМП и ЭМИ</a:t>
            </a:r>
            <a:endParaRPr lang="ru-RU" sz="14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33" name="Picture 11" descr="https://avatars.mds.yandex.net/get-pdb/1600028/3955fb6d-7a9f-4530-acd4-b0c9570e41a2/s1200?webp=false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529518" y="4123775"/>
            <a:ext cx="2285917" cy="1463487"/>
          </a:xfrm>
          <a:prstGeom prst="rect">
            <a:avLst/>
          </a:prstGeom>
          <a:noFill/>
        </p:spPr>
      </p:pic>
      <p:sp>
        <p:nvSpPr>
          <p:cNvPr id="34" name="Прямоугольник 33"/>
          <p:cNvSpPr/>
          <p:nvPr/>
        </p:nvSpPr>
        <p:spPr>
          <a:xfrm>
            <a:off x="9081305" y="5020408"/>
            <a:ext cx="224117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7030A0"/>
                </a:solidFill>
                <a:latin typeface="Segoe UI" pitchFamily="34" charset="0"/>
                <a:cs typeface="Segoe UI" pitchFamily="34" charset="0"/>
              </a:rPr>
              <a:t>Лазерное и ультрафиолетовое излучение</a:t>
            </a:r>
            <a:endParaRPr lang="ru-RU" sz="1400" b="1" dirty="0">
              <a:solidFill>
                <a:srgbClr val="7030A0"/>
              </a:solidFill>
            </a:endParaRPr>
          </a:p>
        </p:txBody>
      </p:sp>
      <p:sp>
        <p:nvSpPr>
          <p:cNvPr id="35" name="Google Shape;4076;p432"/>
          <p:cNvSpPr/>
          <p:nvPr/>
        </p:nvSpPr>
        <p:spPr>
          <a:xfrm>
            <a:off x="9685827" y="4087808"/>
            <a:ext cx="998200" cy="998200"/>
          </a:xfrm>
          <a:prstGeom prst="ellipse">
            <a:avLst/>
          </a:prstGeom>
          <a:solidFill>
            <a:srgbClr val="FFFFFF"/>
          </a:solidFill>
          <a:ln w="22225" cap="flat" cmpd="sng">
            <a:solidFill>
              <a:srgbClr val="134263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3500" sx="101000" sy="101000" algn="ctr" rotWithShape="0">
              <a:srgbClr val="000000">
                <a:alpha val="40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 defTabSz="1219170">
              <a:buSzPts val="1400"/>
            </a:pPr>
            <a:endParaRPr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6" name="Picture 5" descr="C:\Users\ДЖИН\Desktop\лазер.gif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9654950" y="4057755"/>
            <a:ext cx="1057929" cy="1057929"/>
          </a:xfrm>
          <a:prstGeom prst="rect">
            <a:avLst/>
          </a:prstGeom>
          <a:noFill/>
        </p:spPr>
      </p:pic>
      <p:pic>
        <p:nvPicPr>
          <p:cNvPr id="37" name="Picture 7" descr="http://naberezhnie-chelni.stroitelhouse.ru/photo/full/kz38.jpg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789" t="5346" r="5649" b="38221"/>
          <a:stretch>
            <a:fillRect/>
          </a:stretch>
        </p:blipFill>
        <p:spPr bwMode="auto">
          <a:xfrm>
            <a:off x="9430927" y="5728192"/>
            <a:ext cx="1559845" cy="720673"/>
          </a:xfrm>
          <a:prstGeom prst="rect">
            <a:avLst/>
          </a:prstGeom>
          <a:noFill/>
        </p:spPr>
      </p:pic>
      <p:sp>
        <p:nvSpPr>
          <p:cNvPr id="38" name="Скругленный прямоугольник 37"/>
          <p:cNvSpPr/>
          <p:nvPr/>
        </p:nvSpPr>
        <p:spPr>
          <a:xfrm>
            <a:off x="9161972" y="4007234"/>
            <a:ext cx="2070847" cy="250115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Прямоугольник 38"/>
          <p:cNvSpPr/>
          <p:nvPr/>
        </p:nvSpPr>
        <p:spPr>
          <a:xfrm>
            <a:off x="10831236" y="2054579"/>
            <a:ext cx="118974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>
                <a:solidFill>
                  <a:srgbClr val="FF9900"/>
                </a:solidFill>
                <a:latin typeface="Segoe UI" pitchFamily="34" charset="0"/>
                <a:cs typeface="Segoe UI" pitchFamily="34" charset="0"/>
              </a:rPr>
              <a:t>Освещение</a:t>
            </a:r>
            <a:endParaRPr lang="ru-RU" sz="1400" b="1" dirty="0">
              <a:solidFill>
                <a:srgbClr val="FF9900"/>
              </a:solidFill>
            </a:endParaRPr>
          </a:p>
        </p:txBody>
      </p:sp>
      <p:grpSp>
        <p:nvGrpSpPr>
          <p:cNvPr id="40" name="Google Shape;1681;p228">
            <a:extLst>
              <a:ext uri="{FF2B5EF4-FFF2-40B4-BE49-F238E27FC236}">
                <a16:creationId xmlns:a16="http://schemas.microsoft.com/office/drawing/2014/main" id="{19019F6E-2DA4-45B1-B230-D02E6181E72A}"/>
              </a:ext>
            </a:extLst>
          </p:cNvPr>
          <p:cNvGrpSpPr/>
          <p:nvPr/>
        </p:nvGrpSpPr>
        <p:grpSpPr>
          <a:xfrm>
            <a:off x="10909853" y="2362647"/>
            <a:ext cx="1031139" cy="1031139"/>
            <a:chOff x="1088605" y="1664387"/>
            <a:chExt cx="1440000" cy="1440000"/>
          </a:xfrm>
        </p:grpSpPr>
        <p:sp>
          <p:nvSpPr>
            <p:cNvPr id="41" name="Google Shape;1682;p228">
              <a:extLst>
                <a:ext uri="{FF2B5EF4-FFF2-40B4-BE49-F238E27FC236}">
                  <a16:creationId xmlns:a16="http://schemas.microsoft.com/office/drawing/2014/main" id="{A41A6A27-3280-4A81-8057-88BD073728FA}"/>
                </a:ext>
              </a:extLst>
            </p:cNvPr>
            <p:cNvSpPr/>
            <p:nvPr/>
          </p:nvSpPr>
          <p:spPr>
            <a:xfrm>
              <a:off x="1088605" y="1664387"/>
              <a:ext cx="1440000" cy="1440000"/>
            </a:xfrm>
            <a:prstGeom prst="ellipse">
              <a:avLst/>
            </a:prstGeom>
            <a:solidFill>
              <a:srgbClr val="F8BC20"/>
            </a:solidFill>
            <a:ln w="22225" cap="flat" cmpd="sng">
              <a:solidFill>
                <a:schemeClr val="tx2">
                  <a:lumMod val="1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63500" sx="101000" sy="101000" algn="ctr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spcFirstLastPara="1" wrap="square" lIns="91433" tIns="45700" rIns="91433" bIns="45700" anchor="ctr" anchorCtr="0">
              <a:noAutofit/>
            </a:bodyPr>
            <a:lstStyle/>
            <a:p>
              <a:pPr algn="ctr"/>
              <a:endParaRPr>
                <a:solidFill>
                  <a:srgbClr val="FFFFFF"/>
                </a:solidFill>
                <a:latin typeface="Segoe UI" panose="020B0502040204020203" pitchFamily="34" charset="0"/>
                <a:ea typeface="Roboto"/>
                <a:cs typeface="Segoe UI" panose="020B0502040204020203" pitchFamily="34" charset="0"/>
                <a:sym typeface="Roboto"/>
              </a:endParaRPr>
            </a:p>
          </p:txBody>
        </p:sp>
        <p:sp>
          <p:nvSpPr>
            <p:cNvPr id="42" name="Google Shape;1683;p228">
              <a:extLst>
                <a:ext uri="{FF2B5EF4-FFF2-40B4-BE49-F238E27FC236}">
                  <a16:creationId xmlns:a16="http://schemas.microsoft.com/office/drawing/2014/main" id="{AA76E3AE-BB0B-46D9-A7D0-7F0154005EAC}"/>
                </a:ext>
              </a:extLst>
            </p:cNvPr>
            <p:cNvSpPr/>
            <p:nvPr/>
          </p:nvSpPr>
          <p:spPr>
            <a:xfrm>
              <a:off x="1520605" y="1951917"/>
              <a:ext cx="576000" cy="864941"/>
            </a:xfrm>
            <a:custGeom>
              <a:avLst/>
              <a:gdLst/>
              <a:ahLst/>
              <a:cxnLst/>
              <a:rect l="l" t="t" r="r" b="b"/>
              <a:pathLst>
                <a:path w="128" h="192" extrusionOk="0">
                  <a:moveTo>
                    <a:pt x="90" y="144"/>
                  </a:moveTo>
                  <a:cubicBezTo>
                    <a:pt x="38" y="144"/>
                    <a:pt x="38" y="144"/>
                    <a:pt x="38" y="144"/>
                  </a:cubicBezTo>
                  <a:cubicBezTo>
                    <a:pt x="35" y="144"/>
                    <a:pt x="32" y="147"/>
                    <a:pt x="32" y="150"/>
                  </a:cubicBezTo>
                  <a:cubicBezTo>
                    <a:pt x="32" y="153"/>
                    <a:pt x="35" y="156"/>
                    <a:pt x="38" y="156"/>
                  </a:cubicBezTo>
                  <a:cubicBezTo>
                    <a:pt x="90" y="156"/>
                    <a:pt x="90" y="156"/>
                    <a:pt x="90" y="156"/>
                  </a:cubicBezTo>
                  <a:cubicBezTo>
                    <a:pt x="93" y="156"/>
                    <a:pt x="96" y="153"/>
                    <a:pt x="96" y="150"/>
                  </a:cubicBezTo>
                  <a:cubicBezTo>
                    <a:pt x="96" y="147"/>
                    <a:pt x="93" y="144"/>
                    <a:pt x="90" y="144"/>
                  </a:cubicBezTo>
                  <a:close/>
                  <a:moveTo>
                    <a:pt x="51" y="181"/>
                  </a:moveTo>
                  <a:cubicBezTo>
                    <a:pt x="51" y="185"/>
                    <a:pt x="51" y="185"/>
                    <a:pt x="51" y="185"/>
                  </a:cubicBezTo>
                  <a:cubicBezTo>
                    <a:pt x="51" y="189"/>
                    <a:pt x="54" y="192"/>
                    <a:pt x="58" y="192"/>
                  </a:cubicBezTo>
                  <a:cubicBezTo>
                    <a:pt x="68" y="192"/>
                    <a:pt x="68" y="192"/>
                    <a:pt x="68" y="192"/>
                  </a:cubicBezTo>
                  <a:cubicBezTo>
                    <a:pt x="72" y="192"/>
                    <a:pt x="76" y="189"/>
                    <a:pt x="76" y="185"/>
                  </a:cubicBezTo>
                  <a:cubicBezTo>
                    <a:pt x="76" y="181"/>
                    <a:pt x="76" y="181"/>
                    <a:pt x="76" y="181"/>
                  </a:cubicBezTo>
                  <a:cubicBezTo>
                    <a:pt x="84" y="181"/>
                    <a:pt x="90" y="172"/>
                    <a:pt x="90" y="164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72"/>
                    <a:pt x="43" y="180"/>
                    <a:pt x="51" y="181"/>
                  </a:cubicBezTo>
                  <a:close/>
                  <a:moveTo>
                    <a:pt x="64" y="0"/>
                  </a:moveTo>
                  <a:cubicBezTo>
                    <a:pt x="29" y="0"/>
                    <a:pt x="0" y="29"/>
                    <a:pt x="0" y="65"/>
                  </a:cubicBezTo>
                  <a:cubicBezTo>
                    <a:pt x="0" y="74"/>
                    <a:pt x="2" y="82"/>
                    <a:pt x="5" y="90"/>
                  </a:cubicBezTo>
                  <a:cubicBezTo>
                    <a:pt x="5" y="91"/>
                    <a:pt x="5" y="92"/>
                    <a:pt x="6" y="93"/>
                  </a:cubicBezTo>
                  <a:cubicBezTo>
                    <a:pt x="9" y="99"/>
                    <a:pt x="12" y="105"/>
                    <a:pt x="17" y="110"/>
                  </a:cubicBezTo>
                  <a:cubicBezTo>
                    <a:pt x="33" y="136"/>
                    <a:pt x="33" y="136"/>
                    <a:pt x="33" y="136"/>
                  </a:cubicBezTo>
                  <a:cubicBezTo>
                    <a:pt x="95" y="136"/>
                    <a:pt x="95" y="136"/>
                    <a:pt x="95" y="136"/>
                  </a:cubicBezTo>
                  <a:cubicBezTo>
                    <a:pt x="111" y="110"/>
                    <a:pt x="111" y="110"/>
                    <a:pt x="111" y="110"/>
                  </a:cubicBezTo>
                  <a:cubicBezTo>
                    <a:pt x="116" y="105"/>
                    <a:pt x="119" y="99"/>
                    <a:pt x="122" y="93"/>
                  </a:cubicBezTo>
                  <a:cubicBezTo>
                    <a:pt x="123" y="92"/>
                    <a:pt x="123" y="91"/>
                    <a:pt x="123" y="90"/>
                  </a:cubicBezTo>
                  <a:cubicBezTo>
                    <a:pt x="126" y="82"/>
                    <a:pt x="128" y="74"/>
                    <a:pt x="128" y="65"/>
                  </a:cubicBezTo>
                  <a:cubicBezTo>
                    <a:pt x="128" y="29"/>
                    <a:pt x="99" y="0"/>
                    <a:pt x="64" y="0"/>
                  </a:cubicBezTo>
                  <a:close/>
                  <a:moveTo>
                    <a:pt x="62" y="25"/>
                  </a:moveTo>
                  <a:cubicBezTo>
                    <a:pt x="62" y="25"/>
                    <a:pt x="62" y="25"/>
                    <a:pt x="62" y="25"/>
                  </a:cubicBezTo>
                  <a:cubicBezTo>
                    <a:pt x="55" y="25"/>
                    <a:pt x="49" y="27"/>
                    <a:pt x="43" y="31"/>
                  </a:cubicBezTo>
                  <a:cubicBezTo>
                    <a:pt x="31" y="38"/>
                    <a:pt x="25" y="51"/>
                    <a:pt x="24" y="70"/>
                  </a:cubicBezTo>
                  <a:cubicBezTo>
                    <a:pt x="24" y="73"/>
                    <a:pt x="22" y="76"/>
                    <a:pt x="18" y="76"/>
                  </a:cubicBezTo>
                  <a:cubicBezTo>
                    <a:pt x="15" y="76"/>
                    <a:pt x="12" y="73"/>
                    <a:pt x="12" y="69"/>
                  </a:cubicBezTo>
                  <a:cubicBezTo>
                    <a:pt x="12" y="69"/>
                    <a:pt x="12" y="69"/>
                    <a:pt x="12" y="69"/>
                  </a:cubicBezTo>
                  <a:cubicBezTo>
                    <a:pt x="13" y="40"/>
                    <a:pt x="26" y="26"/>
                    <a:pt x="37" y="19"/>
                  </a:cubicBezTo>
                  <a:cubicBezTo>
                    <a:pt x="45" y="15"/>
                    <a:pt x="53" y="12"/>
                    <a:pt x="62" y="12"/>
                  </a:cubicBezTo>
                  <a:cubicBezTo>
                    <a:pt x="65" y="12"/>
                    <a:pt x="68" y="15"/>
                    <a:pt x="68" y="18"/>
                  </a:cubicBezTo>
                  <a:cubicBezTo>
                    <a:pt x="68" y="22"/>
                    <a:pt x="65" y="25"/>
                    <a:pt x="62" y="25"/>
                  </a:cubicBezTo>
                  <a:close/>
                </a:path>
              </a:pathLst>
            </a:custGeom>
            <a:solidFill>
              <a:srgbClr val="FFFFFF">
                <a:alpha val="89800"/>
              </a:srgbClr>
            </a:solidFill>
            <a:ln>
              <a:solidFill>
                <a:schemeClr val="tx2">
                  <a:lumMod val="10000"/>
                </a:schemeClr>
              </a:solidFill>
            </a:ln>
            <a:scene3d>
              <a:camera prst="orthographicFront"/>
              <a:lightRig rig="threePt" dir="t"/>
            </a:scene3d>
            <a:sp3d/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>
                <a:latin typeface="Segoe UI" panose="020B0502040204020203" pitchFamily="34" charset="0"/>
                <a:ea typeface="Roboto"/>
                <a:cs typeface="Segoe UI" panose="020B0502040204020203" pitchFamily="34" charset="0"/>
                <a:sym typeface="Roboto"/>
              </a:endParaRPr>
            </a:p>
          </p:txBody>
        </p:sp>
      </p:grpSp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5092E5B0-4E25-4C9D-8CF1-4CC7B2DF710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51008" y="204431"/>
            <a:ext cx="4691631" cy="6464321"/>
          </a:xfrm>
          <a:prstGeom prst="rect">
            <a:avLst/>
          </a:prstGeom>
        </p:spPr>
      </p:pic>
      <p:sp>
        <p:nvSpPr>
          <p:cNvPr id="47" name="Заголовок 2">
            <a:extLst>
              <a:ext uri="{FF2B5EF4-FFF2-40B4-BE49-F238E27FC236}">
                <a16:creationId xmlns:a16="http://schemas.microsoft.com/office/drawing/2014/main" id="{3479149F-B99E-401D-9821-537410394819}"/>
              </a:ext>
            </a:extLst>
          </p:cNvPr>
          <p:cNvSpPr txBox="1">
            <a:spLocks/>
          </p:cNvSpPr>
          <p:nvPr/>
        </p:nvSpPr>
        <p:spPr>
          <a:xfrm>
            <a:off x="6883924" y="1359233"/>
            <a:ext cx="4024552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ru-RU"/>
            </a:defPPr>
            <a:lvl1pPr>
              <a:spcBef>
                <a:spcPct val="0"/>
              </a:spcBef>
              <a:buNone/>
              <a:defRPr sz="2000" b="1">
                <a:solidFill>
                  <a:srgbClr val="000000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ru-RU" sz="2800" dirty="0">
                <a:solidFill>
                  <a:schemeClr val="accent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Физические факторы</a:t>
            </a:r>
          </a:p>
        </p:txBody>
      </p:sp>
    </p:spTree>
  </p:cSld>
  <p:clrMapOvr>
    <a:masterClrMapping/>
  </p:clrMapOvr>
  <p:transition spd="med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DA8F24D-1A9C-4FCC-BA17-335B96703B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27721" y="3901945"/>
            <a:ext cx="5791385" cy="26782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dirty="0">
                <a:latin typeface="Segoe UI" panose="020B0502040204020203" pitchFamily="34" charset="0"/>
                <a:cs typeface="Segoe UI" panose="020B0502040204020203" pitchFamily="34" charset="0"/>
              </a:rPr>
              <a:t>По показателям </a:t>
            </a:r>
            <a:r>
              <a:rPr lang="ru-RU" sz="1800" b="1" dirty="0">
                <a:latin typeface="Segoe UI" panose="020B0502040204020203" pitchFamily="34" charset="0"/>
                <a:cs typeface="Segoe UI" panose="020B0502040204020203" pitchFamily="34" charset="0"/>
              </a:rPr>
              <a:t>тяжести</a:t>
            </a:r>
            <a:r>
              <a:rPr lang="ru-RU" sz="1800" dirty="0">
                <a:latin typeface="Segoe UI" panose="020B0502040204020203" pitchFamily="34" charset="0"/>
                <a:cs typeface="Segoe UI" panose="020B0502040204020203" pitchFamily="34" charset="0"/>
              </a:rPr>
              <a:t> трудового процесса работа может относиться к следующим классам условий труда:</a:t>
            </a:r>
          </a:p>
          <a:p>
            <a:pPr marL="342900" indent="-342900">
              <a:buFontTx/>
              <a:buChar char="-"/>
            </a:pPr>
            <a:r>
              <a:rPr lang="ru-RU" sz="1800" dirty="0">
                <a:latin typeface="Segoe UI" panose="020B0502040204020203" pitchFamily="34" charset="0"/>
                <a:cs typeface="Segoe UI" panose="020B0502040204020203" pitchFamily="34" charset="0"/>
              </a:rPr>
              <a:t>оптимальным (при легкой физической нагрузке);</a:t>
            </a:r>
          </a:p>
          <a:p>
            <a:pPr marL="342900" indent="-342900">
              <a:buFontTx/>
              <a:buChar char="-"/>
            </a:pPr>
            <a:r>
              <a:rPr lang="ru-RU" sz="1800" dirty="0">
                <a:latin typeface="Segoe UI" panose="020B0502040204020203" pitchFamily="34" charset="0"/>
                <a:cs typeface="Segoe UI" panose="020B0502040204020203" pitchFamily="34" charset="0"/>
              </a:rPr>
              <a:t>допустимым (при средней физической нагрузке);</a:t>
            </a:r>
          </a:p>
          <a:p>
            <a:pPr marL="342900" indent="-342900">
              <a:buFontTx/>
              <a:buChar char="-"/>
            </a:pPr>
            <a:r>
              <a:rPr lang="ru-RU" sz="1800" dirty="0">
                <a:latin typeface="Segoe UI" panose="020B0502040204020203" pitchFamily="34" charset="0"/>
                <a:cs typeface="Segoe UI" panose="020B0502040204020203" pitchFamily="34" charset="0"/>
              </a:rPr>
              <a:t>вредным класса 3.1 (при тяжелом труде 1-й степени);</a:t>
            </a:r>
          </a:p>
          <a:p>
            <a:pPr marL="342900" indent="-342900">
              <a:buFontTx/>
              <a:buChar char="-"/>
            </a:pPr>
            <a:r>
              <a:rPr lang="ru-RU" sz="1800" dirty="0">
                <a:latin typeface="Segoe UI" panose="020B0502040204020203" pitchFamily="34" charset="0"/>
                <a:cs typeface="Segoe UI" panose="020B0502040204020203" pitchFamily="34" charset="0"/>
              </a:rPr>
              <a:t>вредным класса 3.2 (при тяжелом труде 2-й степени).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01302" y="366692"/>
            <a:ext cx="11286564" cy="379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Segoe UI" panose="020B0502040204020203" pitchFamily="34" charset="0"/>
                <a:cs typeface="Segoe UI" panose="020B0502040204020203" pitchFamily="34" charset="0"/>
              </a:rPr>
              <a:t>Работы в условиях воздействия эквивалентного уровня шума выше 85 </a:t>
            </a:r>
            <a:r>
              <a:rPr lang="ru-RU" b="1" dirty="0" err="1">
                <a:latin typeface="Segoe UI" panose="020B0502040204020203" pitchFamily="34" charset="0"/>
                <a:cs typeface="Segoe UI" panose="020B0502040204020203" pitchFamily="34" charset="0"/>
              </a:rPr>
              <a:t>дБА</a:t>
            </a:r>
            <a:r>
              <a:rPr lang="ru-RU" b="1" dirty="0">
                <a:latin typeface="Segoe UI" panose="020B0502040204020203" pitchFamily="34" charset="0"/>
                <a:cs typeface="Segoe UI" panose="020B0502040204020203" pitchFamily="34" charset="0"/>
              </a:rPr>
              <a:t> не допускаются</a:t>
            </a:r>
            <a:endParaRPr lang="ru-RU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1158893"/>
              </p:ext>
            </p:extLst>
          </p:nvPr>
        </p:nvGraphicFramePr>
        <p:xfrm>
          <a:off x="1987175" y="1128401"/>
          <a:ext cx="8128000" cy="2670049"/>
        </p:xfrm>
        <a:graphic>
          <a:graphicData uri="http://schemas.openxmlformats.org/drawingml/2006/table">
            <a:tbl>
              <a:tblPr/>
              <a:tblGrid>
                <a:gridCol w="203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1755">
                <a:tc rowSpan="2">
                  <a:txBody>
                    <a:bodyPr/>
                    <a:lstStyle/>
                    <a:p>
                      <a:pPr indent="215900" algn="ctr">
                        <a:lnSpc>
                          <a:spcPct val="108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Категории напряженности трудового процесса</a:t>
                      </a:r>
                      <a:endParaRPr lang="ru-RU" sz="900" dirty="0">
                        <a:latin typeface="Times New Roman"/>
                        <a:ea typeface="Times New Roman"/>
                      </a:endParaRPr>
                    </a:p>
                  </a:txBody>
                  <a:tcPr marL="25400" marR="254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indent="215900" algn="ctr">
                        <a:lnSpc>
                          <a:spcPct val="108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Категории тяжести трудового процесса</a:t>
                      </a:r>
                      <a:endParaRPr lang="ru-RU" sz="900" dirty="0">
                        <a:latin typeface="Times New Roman"/>
                        <a:ea typeface="Times New Roman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175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215900" algn="ctr">
                        <a:lnSpc>
                          <a:spcPct val="108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легкая и средняя физическая </a:t>
                      </a:r>
                      <a:br>
                        <a:rPr lang="ru-RU" sz="1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</a:b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нагрузка</a:t>
                      </a:r>
                      <a:endParaRPr lang="ru-RU" sz="900">
                        <a:latin typeface="Times New Roman"/>
                        <a:ea typeface="Times New Roman"/>
                      </a:endParaRPr>
                    </a:p>
                  </a:txBody>
                  <a:tcPr marL="25400" marR="254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15900" algn="ctr">
                        <a:lnSpc>
                          <a:spcPct val="108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тяжелый труд 1-й степени</a:t>
                      </a:r>
                      <a:endParaRPr lang="ru-RU" sz="900">
                        <a:latin typeface="Times New Roman"/>
                        <a:ea typeface="Times New Roman"/>
                      </a:endParaRPr>
                    </a:p>
                  </a:txBody>
                  <a:tcPr marL="25400" marR="254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15900" algn="ctr">
                        <a:lnSpc>
                          <a:spcPct val="108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тяжелый труд 2-й степени</a:t>
                      </a:r>
                      <a:endParaRPr lang="ru-RU" sz="900">
                        <a:latin typeface="Times New Roman"/>
                        <a:ea typeface="Times New Roman"/>
                      </a:endParaRPr>
                    </a:p>
                  </a:txBody>
                  <a:tcPr marL="25400" marR="254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1755">
                <a:tc>
                  <a:txBody>
                    <a:bodyPr/>
                    <a:lstStyle/>
                    <a:p>
                      <a:pPr indent="215900" algn="ctr">
                        <a:lnSpc>
                          <a:spcPct val="108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Напряженность легкой и средней степени</a:t>
                      </a:r>
                      <a:endParaRPr lang="ru-RU" sz="900">
                        <a:latin typeface="Times New Roman"/>
                        <a:ea typeface="Times New Roman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15900" algn="ctr">
                        <a:lnSpc>
                          <a:spcPct val="108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80</a:t>
                      </a:r>
                      <a:endParaRPr lang="ru-RU" sz="900">
                        <a:latin typeface="Times New Roman"/>
                        <a:ea typeface="Times New Roman"/>
                      </a:endParaRPr>
                    </a:p>
                  </a:txBody>
                  <a:tcPr marL="25400" marR="254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15900" algn="ctr">
                        <a:lnSpc>
                          <a:spcPct val="108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75</a:t>
                      </a:r>
                      <a:endParaRPr lang="ru-RU" sz="900">
                        <a:latin typeface="Times New Roman"/>
                        <a:ea typeface="Times New Roman"/>
                      </a:endParaRPr>
                    </a:p>
                  </a:txBody>
                  <a:tcPr marL="25400" marR="254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15900" algn="ctr">
                        <a:lnSpc>
                          <a:spcPct val="108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75</a:t>
                      </a:r>
                      <a:endParaRPr lang="ru-RU" sz="900">
                        <a:latin typeface="Times New Roman"/>
                        <a:ea typeface="Times New Roman"/>
                      </a:endParaRPr>
                    </a:p>
                  </a:txBody>
                  <a:tcPr marL="25400" marR="254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1755">
                <a:tc>
                  <a:txBody>
                    <a:bodyPr/>
                    <a:lstStyle/>
                    <a:p>
                      <a:pPr indent="215900" algn="ctr">
                        <a:lnSpc>
                          <a:spcPct val="108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Напряженный труд </a:t>
                      </a:r>
                      <a:br>
                        <a:rPr lang="ru-RU" sz="1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</a:b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1-й степени</a:t>
                      </a:r>
                      <a:endParaRPr lang="ru-RU" sz="900">
                        <a:latin typeface="Times New Roman"/>
                        <a:ea typeface="Times New Roman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15900" algn="ctr">
                        <a:lnSpc>
                          <a:spcPct val="108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70</a:t>
                      </a:r>
                      <a:endParaRPr lang="ru-RU" sz="900" dirty="0">
                        <a:latin typeface="Times New Roman"/>
                        <a:ea typeface="Times New Roman"/>
                      </a:endParaRPr>
                    </a:p>
                  </a:txBody>
                  <a:tcPr marL="25400" marR="254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15900" algn="ctr">
                        <a:lnSpc>
                          <a:spcPct val="108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65</a:t>
                      </a:r>
                      <a:endParaRPr lang="ru-RU" sz="900">
                        <a:latin typeface="Times New Roman"/>
                        <a:ea typeface="Times New Roman"/>
                      </a:endParaRPr>
                    </a:p>
                  </a:txBody>
                  <a:tcPr marL="25400" marR="254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15900" algn="ctr">
                        <a:lnSpc>
                          <a:spcPct val="108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65</a:t>
                      </a:r>
                      <a:endParaRPr lang="ru-RU" sz="900">
                        <a:latin typeface="Times New Roman"/>
                        <a:ea typeface="Times New Roman"/>
                      </a:endParaRPr>
                    </a:p>
                  </a:txBody>
                  <a:tcPr marL="25400" marR="254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1755">
                <a:tc>
                  <a:txBody>
                    <a:bodyPr/>
                    <a:lstStyle/>
                    <a:p>
                      <a:pPr indent="215900" algn="ctr">
                        <a:lnSpc>
                          <a:spcPct val="108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Напряженный труд </a:t>
                      </a:r>
                      <a:br>
                        <a:rPr lang="ru-RU" sz="1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</a:b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2-й степени</a:t>
                      </a:r>
                      <a:endParaRPr lang="ru-RU" sz="900">
                        <a:latin typeface="Times New Roman"/>
                        <a:ea typeface="Times New Roman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15900" algn="ctr">
                        <a:lnSpc>
                          <a:spcPct val="108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60</a:t>
                      </a:r>
                      <a:endParaRPr lang="ru-RU" sz="900">
                        <a:latin typeface="Times New Roman"/>
                        <a:ea typeface="Times New Roman"/>
                      </a:endParaRPr>
                    </a:p>
                  </a:txBody>
                  <a:tcPr marL="25400" marR="254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15900" algn="ctr">
                        <a:lnSpc>
                          <a:spcPct val="108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—</a:t>
                      </a:r>
                      <a:endParaRPr lang="ru-RU" sz="900">
                        <a:latin typeface="Times New Roman"/>
                        <a:ea typeface="Times New Roman"/>
                      </a:endParaRPr>
                    </a:p>
                  </a:txBody>
                  <a:tcPr marL="25400" marR="254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15900" algn="ctr">
                        <a:lnSpc>
                          <a:spcPct val="108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—</a:t>
                      </a:r>
                      <a:endParaRPr lang="ru-RU" sz="900">
                        <a:latin typeface="Times New Roman"/>
                        <a:ea typeface="Times New Roman"/>
                      </a:endParaRPr>
                    </a:p>
                  </a:txBody>
                  <a:tcPr marL="25400" marR="254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1755">
                <a:tc>
                  <a:txBody>
                    <a:bodyPr/>
                    <a:lstStyle/>
                    <a:p>
                      <a:pPr indent="215900" algn="ctr">
                        <a:lnSpc>
                          <a:spcPct val="108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Напряженный труд </a:t>
                      </a:r>
                      <a:br>
                        <a:rPr lang="ru-RU" sz="1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</a:b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3-й степени</a:t>
                      </a:r>
                      <a:endParaRPr lang="ru-RU" sz="900">
                        <a:latin typeface="Times New Roman"/>
                        <a:ea typeface="Times New Roman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15900" algn="ctr">
                        <a:lnSpc>
                          <a:spcPct val="108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50</a:t>
                      </a:r>
                      <a:endParaRPr lang="ru-RU" sz="900">
                        <a:latin typeface="Times New Roman"/>
                        <a:ea typeface="Times New Roman"/>
                      </a:endParaRPr>
                    </a:p>
                  </a:txBody>
                  <a:tcPr marL="25400" marR="254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15900" algn="ctr">
                        <a:lnSpc>
                          <a:spcPct val="108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—</a:t>
                      </a:r>
                      <a:endParaRPr lang="ru-RU" sz="900">
                        <a:latin typeface="Times New Roman"/>
                        <a:ea typeface="Times New Roman"/>
                      </a:endParaRPr>
                    </a:p>
                  </a:txBody>
                  <a:tcPr marL="25400" marR="254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15900" algn="ctr">
                        <a:lnSpc>
                          <a:spcPct val="108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—</a:t>
                      </a:r>
                      <a:endParaRPr lang="ru-RU" sz="900" dirty="0">
                        <a:latin typeface="Times New Roman"/>
                        <a:ea typeface="Times New Roman"/>
                      </a:endParaRPr>
                    </a:p>
                  </a:txBody>
                  <a:tcPr marL="25400" marR="254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1658470" y="698159"/>
            <a:ext cx="8875059" cy="379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Segoe UI" panose="020B0502040204020203" pitchFamily="34" charset="0"/>
                <a:cs typeface="Segoe UI" panose="020B0502040204020203" pitchFamily="34" charset="0"/>
              </a:rPr>
              <a:t>Предельно допустимые эквивалентные уровни звука на рабочих местах, </a:t>
            </a:r>
            <a:r>
              <a:rPr lang="ru-RU" dirty="0" err="1">
                <a:latin typeface="Segoe UI" panose="020B0502040204020203" pitchFamily="34" charset="0"/>
                <a:cs typeface="Segoe UI" panose="020B0502040204020203" pitchFamily="34" charset="0"/>
              </a:rPr>
              <a:t>дБА</a:t>
            </a:r>
            <a:endParaRPr lang="ru-RU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1EDC705B-0484-4E39-B4D2-8499D25C3A0D}"/>
              </a:ext>
            </a:extLst>
          </p:cNvPr>
          <p:cNvSpPr/>
          <p:nvPr/>
        </p:nvSpPr>
        <p:spPr>
          <a:xfrm>
            <a:off x="8056222" y="155787"/>
            <a:ext cx="2275063" cy="379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Segoe UI" panose="020B0502040204020203" pitchFamily="34" charset="0"/>
                <a:cs typeface="Segoe UI" panose="020B0502040204020203" pitchFamily="34" charset="0"/>
              </a:rPr>
              <a:t>СанПиН 2016 года</a:t>
            </a:r>
          </a:p>
        </p:txBody>
      </p:sp>
      <p:pic>
        <p:nvPicPr>
          <p:cNvPr id="9" name="Picture 2" descr="C:\Users\ДЖИН\Desktop\Б-1.2. ОПО НПЗ\Материалы\Изображения\кр-круг.gif">
            <a:extLst>
              <a:ext uri="{FF2B5EF4-FFF2-40B4-BE49-F238E27FC236}">
                <a16:creationId xmlns:a16="http://schemas.microsoft.com/office/drawing/2014/main" id="{1B321EBE-9E62-40B0-A90F-0072807F84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734046" y="105201"/>
            <a:ext cx="377040" cy="377040"/>
          </a:xfrm>
          <a:prstGeom prst="rect">
            <a:avLst/>
          </a:prstGeom>
          <a:noFill/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C6FE2CD7-D1B2-4C7B-B74B-6D5B00B116E3}"/>
              </a:ext>
            </a:extLst>
          </p:cNvPr>
          <p:cNvSpPr/>
          <p:nvPr/>
        </p:nvSpPr>
        <p:spPr>
          <a:xfrm>
            <a:off x="6096000" y="3901945"/>
            <a:ext cx="599344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dirty="0">
                <a:latin typeface="Segoe UI" panose="020B0502040204020203" pitchFamily="34" charset="0"/>
                <a:cs typeface="Segoe UI" panose="020B0502040204020203" pitchFamily="34" charset="0"/>
              </a:rPr>
              <a:t>По показателям </a:t>
            </a:r>
            <a:r>
              <a:rPr lang="ru-RU" sz="1800" b="1" dirty="0">
                <a:latin typeface="Segoe UI" panose="020B0502040204020203" pitchFamily="34" charset="0"/>
                <a:cs typeface="Segoe UI" panose="020B0502040204020203" pitchFamily="34" charset="0"/>
              </a:rPr>
              <a:t>напряженности</a:t>
            </a:r>
            <a:r>
              <a:rPr lang="ru-RU" sz="1800" dirty="0">
                <a:latin typeface="Segoe UI" panose="020B0502040204020203" pitchFamily="34" charset="0"/>
                <a:cs typeface="Segoe UI" panose="020B0502040204020203" pitchFamily="34" charset="0"/>
              </a:rPr>
              <a:t> трудового процесса работа может относиться к следующим КУТ:</a:t>
            </a:r>
          </a:p>
          <a:p>
            <a:pPr marL="285750" indent="-285750">
              <a:buFontTx/>
              <a:buChar char="-"/>
            </a:pPr>
            <a:r>
              <a:rPr lang="ru-RU" sz="1800" dirty="0">
                <a:latin typeface="Segoe UI" panose="020B0502040204020203" pitchFamily="34" charset="0"/>
                <a:cs typeface="Segoe UI" panose="020B0502040204020203" pitchFamily="34" charset="0"/>
              </a:rPr>
              <a:t>оптимальным (при напряженности легкой степени);</a:t>
            </a:r>
          </a:p>
          <a:p>
            <a:pPr marL="285750" indent="-285750">
              <a:buFontTx/>
              <a:buChar char="-"/>
            </a:pPr>
            <a:r>
              <a:rPr lang="ru-RU" sz="1800" dirty="0">
                <a:latin typeface="Segoe UI" panose="020B0502040204020203" pitchFamily="34" charset="0"/>
                <a:cs typeface="Segoe UI" panose="020B0502040204020203" pitchFamily="34" charset="0"/>
              </a:rPr>
              <a:t>допустимым (при напряженности средней степени);</a:t>
            </a:r>
          </a:p>
          <a:p>
            <a:pPr marL="285750" indent="-285750">
              <a:buFontTx/>
              <a:buChar char="-"/>
            </a:pPr>
            <a:r>
              <a:rPr lang="ru-RU" sz="1800" dirty="0">
                <a:latin typeface="Segoe UI" panose="020B0502040204020203" pitchFamily="34" charset="0"/>
                <a:cs typeface="Segoe UI" panose="020B0502040204020203" pitchFamily="34" charset="0"/>
              </a:rPr>
              <a:t>вредным класса 3.1 (при напряженном труде 1-й степени);</a:t>
            </a:r>
          </a:p>
          <a:p>
            <a:pPr marL="285750" indent="-285750">
              <a:buFontTx/>
              <a:buChar char="-"/>
            </a:pPr>
            <a:r>
              <a:rPr lang="ru-RU" sz="1800" dirty="0">
                <a:latin typeface="Segoe UI" panose="020B0502040204020203" pitchFamily="34" charset="0"/>
                <a:cs typeface="Segoe UI" panose="020B0502040204020203" pitchFamily="34" charset="0"/>
              </a:rPr>
              <a:t>вредным класса 3.2 (при напряженном труде 2-й степени);</a:t>
            </a:r>
          </a:p>
          <a:p>
            <a:pPr marL="285750" indent="-285750">
              <a:buFontTx/>
              <a:buChar char="-"/>
            </a:pPr>
            <a:r>
              <a:rPr lang="ru-RU" sz="1800" dirty="0">
                <a:latin typeface="Segoe UI" panose="020B0502040204020203" pitchFamily="34" charset="0"/>
                <a:cs typeface="Segoe UI" panose="020B0502040204020203" pitchFamily="34" charset="0"/>
              </a:rPr>
              <a:t>вредным класса 3.3 (при напряженном труде 3-й степени).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85690EC3-7C01-45DB-A19C-50048640C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2DC00-F020-4993-84D6-EAD66F1DC275}" type="slidenum">
              <a:rPr lang="ru-RU" smtClean="0">
                <a:solidFill>
                  <a:srgbClr val="000000"/>
                </a:solidFill>
              </a:rPr>
              <a:pPr/>
              <a:t>20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2168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26EA7A0-CCCA-4C1F-A1E9-71CE0ACB56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4C6A220-7D6E-467B-B898-A45768808289}"/>
              </a:ext>
            </a:extLst>
          </p:cNvPr>
          <p:cNvSpPr/>
          <p:nvPr/>
        </p:nvSpPr>
        <p:spPr>
          <a:xfrm>
            <a:off x="1121664" y="414837"/>
            <a:ext cx="9948672" cy="1528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Segoe UI" panose="020B0502040204020203" pitchFamily="34" charset="0"/>
                <a:cs typeface="Segoe UI" panose="020B0502040204020203" pitchFamily="34" charset="0"/>
              </a:rPr>
              <a:t>Нормируемые параметры шума в октавных полосах частот, эквивалентных и максимальных уровней звука проникающего шума в помещениях жилых и общественных зданий и шума на селитебной территории</a:t>
            </a:r>
          </a:p>
          <a:p>
            <a:pPr algn="r"/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Таблица 5.35</a:t>
            </a:r>
          </a:p>
          <a:p>
            <a:pPr algn="r"/>
            <a:r>
              <a:rPr lang="en-US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https://docs.cntd.ru/document/573500115</a:t>
            </a:r>
            <a:r>
              <a:rPr lang="ru-RU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8BB5673-5DBF-4E9D-81E8-0D24DECFA92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375" t="17867" r="20425" b="32400"/>
          <a:stretch/>
        </p:blipFill>
        <p:spPr>
          <a:xfrm>
            <a:off x="1121664" y="1943782"/>
            <a:ext cx="9948672" cy="4782029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7F2EA793-5802-4288-97B6-8F2AFBC06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2DC00-F020-4993-84D6-EAD66F1DC275}" type="slidenum">
              <a:rPr lang="ru-RU" smtClean="0">
                <a:solidFill>
                  <a:srgbClr val="000000"/>
                </a:solidFill>
              </a:rPr>
              <a:pPr/>
              <a:t>21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37969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28D58BC-A862-465C-9FE8-D453124321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4C6A220-7D6E-467B-B898-A45768808289}"/>
              </a:ext>
            </a:extLst>
          </p:cNvPr>
          <p:cNvSpPr/>
          <p:nvPr/>
        </p:nvSpPr>
        <p:spPr>
          <a:xfrm>
            <a:off x="978408" y="414837"/>
            <a:ext cx="9930384" cy="1528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Segoe UI" panose="020B0502040204020203" pitchFamily="34" charset="0"/>
                <a:cs typeface="Segoe UI" panose="020B0502040204020203" pitchFamily="34" charset="0"/>
              </a:rPr>
              <a:t>Уровни звука и звукового давления в октавных полосах частот на рабочих местах в кабине машиниста (кабины управления движением) локомотивов, моторвагонного (МВПС) и специального самоходного подвижного состава (ССПС)</a:t>
            </a:r>
          </a:p>
          <a:p>
            <a:pPr algn="r"/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Таблица 5.65</a:t>
            </a:r>
          </a:p>
          <a:p>
            <a:pPr algn="r"/>
            <a:r>
              <a:rPr lang="en-US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https://docs.cntd.ru/document/573500115</a:t>
            </a:r>
            <a:r>
              <a:rPr lang="ru-RU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7EFBCEC-F771-49B3-9569-03ADFCA341B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850" t="52667" r="28150" b="26000"/>
          <a:stretch/>
        </p:blipFill>
        <p:spPr>
          <a:xfrm>
            <a:off x="713232" y="2180843"/>
            <a:ext cx="10817352" cy="2884627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D1BE658B-304B-4A16-8339-E8320C1962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2DC00-F020-4993-84D6-EAD66F1DC275}" type="slidenum">
              <a:rPr lang="ru-RU" smtClean="0">
                <a:solidFill>
                  <a:srgbClr val="000000"/>
                </a:solidFill>
              </a:rPr>
              <a:pPr/>
              <a:t>22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31896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24BFFAE-C36C-4677-91E7-055512EDF3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338" name="Rectangle 3"/>
          <p:cNvSpPr>
            <a:spLocks noGrp="1"/>
          </p:cNvSpPr>
          <p:nvPr>
            <p:ph type="body" idx="1"/>
          </p:nvPr>
        </p:nvSpPr>
        <p:spPr>
          <a:xfrm>
            <a:off x="155448" y="260350"/>
            <a:ext cx="11923776" cy="6408738"/>
          </a:xfrm>
        </p:spPr>
        <p:txBody>
          <a:bodyPr/>
          <a:lstStyle/>
          <a:p>
            <a:pPr marL="609600" indent="-609600" algn="ctr">
              <a:lnSpc>
                <a:spcPct val="80000"/>
              </a:lnSpc>
              <a:buFont typeface="Arial" charset="0"/>
              <a:buNone/>
              <a:defRPr/>
            </a:pPr>
            <a:r>
              <a:rPr lang="ru-RU" altLang="ru-RU" sz="2800" b="1" i="1" dirty="0">
                <a:latin typeface="Segoe UI" panose="020B0502040204020203" pitchFamily="34" charset="0"/>
                <a:cs typeface="Segoe UI" panose="020B0502040204020203" pitchFamily="34" charset="0"/>
              </a:rPr>
              <a:t>Механические колебания, вибрация</a:t>
            </a:r>
          </a:p>
          <a:p>
            <a:pPr marL="609600" indent="-609600" algn="ctr">
              <a:lnSpc>
                <a:spcPct val="80000"/>
              </a:lnSpc>
              <a:buFont typeface="Arial" charset="0"/>
              <a:buNone/>
              <a:defRPr/>
            </a:pPr>
            <a:endParaRPr lang="ru-RU" altLang="ru-RU" sz="2800" b="1" i="1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609600" indent="-609600" algn="ctr">
              <a:lnSpc>
                <a:spcPct val="80000"/>
              </a:lnSpc>
              <a:buFont typeface="Arial" charset="0"/>
              <a:buNone/>
              <a:defRPr/>
            </a:pPr>
            <a:endParaRPr lang="ru-RU" altLang="ru-RU" sz="2800" b="1" i="1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lnSpc>
                <a:spcPct val="80000"/>
              </a:lnSpc>
              <a:buFont typeface="Arial" charset="0"/>
              <a:buNone/>
              <a:defRPr/>
            </a:pPr>
            <a:r>
              <a:rPr lang="ru-RU" altLang="ru-RU" sz="2300" b="1" dirty="0">
                <a:latin typeface="Segoe UI" panose="020B0502040204020203" pitchFamily="34" charset="0"/>
                <a:cs typeface="Segoe UI" panose="020B0502040204020203" pitchFamily="34" charset="0"/>
              </a:rPr>
              <a:t>Вибрация - </a:t>
            </a:r>
            <a:r>
              <a:rPr lang="ru-RU" altLang="ru-RU" sz="2300" dirty="0">
                <a:latin typeface="Segoe UI" panose="020B0502040204020203" pitchFamily="34" charset="0"/>
                <a:cs typeface="Segoe UI" panose="020B0502040204020203" pitchFamily="34" charset="0"/>
              </a:rPr>
              <a:t>это сложные механические колебания, возникающие при периодическом смещении центра тяжести или изменении формы твердого тела.</a:t>
            </a:r>
            <a:endParaRPr lang="en-US" altLang="ru-RU" sz="23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lnSpc>
                <a:spcPct val="80000"/>
              </a:lnSpc>
              <a:buFont typeface="Arial" charset="0"/>
              <a:buNone/>
              <a:defRPr/>
            </a:pPr>
            <a:endParaRPr lang="ru-RU" altLang="ru-RU" sz="23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609600" indent="-609600">
              <a:lnSpc>
                <a:spcPct val="80000"/>
              </a:lnSpc>
              <a:buFont typeface="Arial" charset="0"/>
              <a:buNone/>
              <a:defRPr/>
            </a:pPr>
            <a:r>
              <a:rPr lang="ru-RU" altLang="ru-RU" sz="2300" dirty="0">
                <a:latin typeface="Segoe UI" panose="020B0502040204020203" pitchFamily="34" charset="0"/>
                <a:cs typeface="Segoe UI" panose="020B0502040204020203" pitchFamily="34" charset="0"/>
              </a:rPr>
              <a:t>По способу передачи человеку, вибрацию подразделяют на </a:t>
            </a:r>
            <a:r>
              <a:rPr lang="ru-RU" altLang="ru-RU" sz="2300" b="1" u="sng" dirty="0">
                <a:latin typeface="Segoe UI" panose="020B0502040204020203" pitchFamily="34" charset="0"/>
                <a:cs typeface="Segoe UI" panose="020B0502040204020203" pitchFamily="34" charset="0"/>
              </a:rPr>
              <a:t>общую </a:t>
            </a:r>
            <a:r>
              <a:rPr lang="ru-RU" altLang="ru-RU" sz="2300" dirty="0">
                <a:latin typeface="Segoe UI" panose="020B0502040204020203" pitchFamily="34" charset="0"/>
                <a:cs typeface="Segoe UI" panose="020B0502040204020203" pitchFamily="34" charset="0"/>
              </a:rPr>
              <a:t>и </a:t>
            </a:r>
            <a:r>
              <a:rPr lang="ru-RU" altLang="ru-RU" sz="2300" b="1" u="sng" dirty="0">
                <a:latin typeface="Segoe UI" panose="020B0502040204020203" pitchFamily="34" charset="0"/>
                <a:cs typeface="Segoe UI" panose="020B0502040204020203" pitchFamily="34" charset="0"/>
              </a:rPr>
              <a:t>локальную.</a:t>
            </a:r>
          </a:p>
          <a:p>
            <a:pPr marL="609600" indent="-609600">
              <a:lnSpc>
                <a:spcPct val="80000"/>
              </a:lnSpc>
              <a:buFont typeface="Arial" charset="0"/>
              <a:buNone/>
              <a:defRPr/>
            </a:pPr>
            <a:endParaRPr lang="en-US" altLang="ru-RU" sz="23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609600" indent="-609600">
              <a:lnSpc>
                <a:spcPct val="80000"/>
              </a:lnSpc>
              <a:buFont typeface="Arial" charset="0"/>
              <a:buNone/>
              <a:defRPr/>
            </a:pPr>
            <a:r>
              <a:rPr lang="ru-RU" altLang="ru-RU" sz="2300" dirty="0">
                <a:latin typeface="Segoe UI" panose="020B0502040204020203" pitchFamily="34" charset="0"/>
                <a:cs typeface="Segoe UI" panose="020B0502040204020203" pitchFamily="34" charset="0"/>
              </a:rPr>
              <a:t>По источнику возникновения, вибрацию подразделяют:</a:t>
            </a:r>
          </a:p>
          <a:p>
            <a:pPr>
              <a:lnSpc>
                <a:spcPct val="80000"/>
              </a:lnSpc>
              <a:buFont typeface="Arial" charset="0"/>
              <a:buChar char="•"/>
              <a:defRPr/>
            </a:pPr>
            <a:r>
              <a:rPr lang="ru-RU" altLang="ru-RU" sz="2300" b="1" u="sng" dirty="0">
                <a:latin typeface="Segoe UI" panose="020B0502040204020203" pitchFamily="34" charset="0"/>
                <a:cs typeface="Segoe UI" panose="020B0502040204020203" pitchFamily="34" charset="0"/>
              </a:rPr>
              <a:t>Транспортную</a:t>
            </a:r>
            <a:r>
              <a:rPr lang="ru-RU" altLang="ru-RU" sz="2300" dirty="0">
                <a:latin typeface="Segoe UI" panose="020B0502040204020203" pitchFamily="34" charset="0"/>
                <a:cs typeface="Segoe UI" panose="020B0502040204020203" pitchFamily="34" charset="0"/>
              </a:rPr>
              <a:t> (при движении машин);</a:t>
            </a:r>
          </a:p>
          <a:p>
            <a:pPr>
              <a:lnSpc>
                <a:spcPct val="80000"/>
              </a:lnSpc>
              <a:buFont typeface="Arial" charset="0"/>
              <a:buChar char="•"/>
              <a:defRPr/>
            </a:pPr>
            <a:r>
              <a:rPr lang="ru-RU" altLang="ru-RU" sz="2300" b="1" u="sng" dirty="0">
                <a:latin typeface="Segoe UI" panose="020B0502040204020203" pitchFamily="34" charset="0"/>
                <a:cs typeface="Segoe UI" panose="020B0502040204020203" pitchFamily="34" charset="0"/>
              </a:rPr>
              <a:t>Транспортно-технологическую </a:t>
            </a:r>
            <a:r>
              <a:rPr lang="ru-RU" altLang="ru-RU" sz="2300" dirty="0">
                <a:latin typeface="Segoe UI" panose="020B0502040204020203" pitchFamily="34" charset="0"/>
                <a:cs typeface="Segoe UI" panose="020B0502040204020203" pitchFamily="34" charset="0"/>
              </a:rPr>
              <a:t>(при совмещении движения с технологическим процессом);</a:t>
            </a:r>
          </a:p>
          <a:p>
            <a:pPr>
              <a:lnSpc>
                <a:spcPct val="80000"/>
              </a:lnSpc>
              <a:buFont typeface="Arial" charset="0"/>
              <a:buChar char="•"/>
              <a:defRPr/>
            </a:pPr>
            <a:r>
              <a:rPr lang="ru-RU" altLang="ru-RU" sz="2300" b="1" u="sng" dirty="0">
                <a:latin typeface="Segoe UI" panose="020B0502040204020203" pitchFamily="34" charset="0"/>
                <a:cs typeface="Segoe UI" panose="020B0502040204020203" pitchFamily="34" charset="0"/>
              </a:rPr>
              <a:t>Технологическую </a:t>
            </a:r>
            <a:r>
              <a:rPr lang="ru-RU" altLang="ru-RU" sz="2300" dirty="0">
                <a:latin typeface="Segoe UI" panose="020B0502040204020203" pitchFamily="34" charset="0"/>
                <a:cs typeface="Segoe UI" panose="020B0502040204020203" pitchFamily="34" charset="0"/>
              </a:rPr>
              <a:t>(при работе стационарных машин).</a:t>
            </a:r>
          </a:p>
          <a:p>
            <a:pPr marL="0" indent="0">
              <a:lnSpc>
                <a:spcPct val="80000"/>
              </a:lnSpc>
              <a:buFont typeface="Arial" charset="0"/>
              <a:buNone/>
              <a:defRPr/>
            </a:pPr>
            <a:endParaRPr lang="ru-RU" altLang="ru-RU" sz="23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lnSpc>
                <a:spcPct val="80000"/>
              </a:lnSpc>
              <a:buFont typeface="Arial" charset="0"/>
              <a:buNone/>
              <a:defRPr/>
            </a:pPr>
            <a:r>
              <a:rPr lang="ru-RU" altLang="ru-RU" sz="2300" dirty="0">
                <a:latin typeface="Segoe UI" panose="020B0502040204020203" pitchFamily="34" charset="0"/>
                <a:cs typeface="Segoe UI" panose="020B0502040204020203" pitchFamily="34" charset="0"/>
              </a:rPr>
              <a:t>Вибрация характеризуется: </a:t>
            </a:r>
          </a:p>
          <a:p>
            <a:pPr marL="0" indent="0">
              <a:lnSpc>
                <a:spcPct val="80000"/>
              </a:lnSpc>
              <a:buFont typeface="Arial" charset="0"/>
              <a:buNone/>
              <a:defRPr/>
            </a:pPr>
            <a:r>
              <a:rPr lang="ru-RU" altLang="ru-RU" sz="2300" b="1" u="sng" dirty="0">
                <a:latin typeface="Segoe UI" panose="020B0502040204020203" pitchFamily="34" charset="0"/>
                <a:cs typeface="Segoe UI" panose="020B0502040204020203" pitchFamily="34" charset="0"/>
              </a:rPr>
              <a:t>частотой</a:t>
            </a:r>
            <a:r>
              <a:rPr lang="ru-RU" altLang="ru-RU" sz="23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ru-RU" sz="2300" b="1" u="sng" dirty="0">
                <a:latin typeface="Segoe UI" panose="020B0502040204020203" pitchFamily="34" charset="0"/>
                <a:cs typeface="Segoe UI" panose="020B0502040204020203" pitchFamily="34" charset="0"/>
              </a:rPr>
              <a:t>f</a:t>
            </a:r>
            <a:r>
              <a:rPr lang="en-US" altLang="ru-RU" sz="2300" dirty="0">
                <a:latin typeface="Segoe UI" panose="020B0502040204020203" pitchFamily="34" charset="0"/>
                <a:cs typeface="Segoe UI" panose="020B0502040204020203" pitchFamily="34" charset="0"/>
              </a:rPr>
              <a:t> (</a:t>
            </a:r>
            <a:r>
              <a:rPr lang="ru-RU" altLang="ru-RU" sz="2300" dirty="0">
                <a:latin typeface="Segoe UI" panose="020B0502040204020203" pitchFamily="34" charset="0"/>
                <a:cs typeface="Segoe UI" panose="020B0502040204020203" pitchFamily="34" charset="0"/>
              </a:rPr>
              <a:t>Гц);     </a:t>
            </a:r>
            <a:r>
              <a:rPr lang="ru-RU" altLang="ru-RU" sz="2300" b="1" u="sng" dirty="0">
                <a:latin typeface="Segoe UI" panose="020B0502040204020203" pitchFamily="34" charset="0"/>
                <a:cs typeface="Segoe UI" panose="020B0502040204020203" pitchFamily="34" charset="0"/>
              </a:rPr>
              <a:t>амплитудой</a:t>
            </a:r>
            <a:r>
              <a:rPr lang="ru-RU" altLang="ru-RU" sz="2300" dirty="0">
                <a:latin typeface="Segoe UI" panose="020B0502040204020203" pitchFamily="34" charset="0"/>
                <a:cs typeface="Segoe UI" panose="020B0502040204020203" pitchFamily="34" charset="0"/>
              </a:rPr>
              <a:t> (мм);</a:t>
            </a:r>
          </a:p>
          <a:p>
            <a:pPr marL="0" indent="0">
              <a:lnSpc>
                <a:spcPct val="80000"/>
              </a:lnSpc>
              <a:buFont typeface="Arial" charset="0"/>
              <a:buNone/>
              <a:defRPr/>
            </a:pPr>
            <a:r>
              <a:rPr lang="ru-RU" altLang="ru-RU" sz="2300" b="1" u="sng" dirty="0">
                <a:latin typeface="Segoe UI" panose="020B0502040204020203" pitchFamily="34" charset="0"/>
                <a:cs typeface="Segoe UI" panose="020B0502040204020203" pitchFamily="34" charset="0"/>
              </a:rPr>
              <a:t>скоростью </a:t>
            </a:r>
            <a:r>
              <a:rPr lang="ru-RU" altLang="ru-RU" sz="2300" dirty="0">
                <a:latin typeface="Segoe UI" panose="020B0502040204020203" pitchFamily="34" charset="0"/>
                <a:cs typeface="Segoe UI" panose="020B0502040204020203" pitchFamily="34" charset="0"/>
              </a:rPr>
              <a:t>(м/с);  </a:t>
            </a:r>
            <a:r>
              <a:rPr lang="ru-RU" altLang="ru-RU" sz="2300" b="1" u="sng" dirty="0">
                <a:latin typeface="Segoe UI" panose="020B0502040204020203" pitchFamily="34" charset="0"/>
                <a:cs typeface="Segoe UI" panose="020B0502040204020203" pitchFamily="34" charset="0"/>
              </a:rPr>
              <a:t>ускорением </a:t>
            </a:r>
            <a:r>
              <a:rPr lang="ru-RU" altLang="ru-RU" sz="2300" dirty="0">
                <a:latin typeface="Segoe UI" panose="020B0502040204020203" pitchFamily="34" charset="0"/>
                <a:cs typeface="Segoe UI" panose="020B0502040204020203" pitchFamily="34" charset="0"/>
              </a:rPr>
              <a:t>(</a:t>
            </a:r>
            <a:r>
              <a:rPr lang="ru-RU" sz="2300" dirty="0">
                <a:latin typeface="Segoe UI" panose="020B0502040204020203" pitchFamily="34" charset="0"/>
                <a:cs typeface="Segoe UI" panose="020B0502040204020203" pitchFamily="34" charset="0"/>
              </a:rPr>
              <a:t>м/с</a:t>
            </a:r>
            <a:r>
              <a:rPr lang="ru-RU" sz="2300" baseline="30000" dirty="0">
                <a:latin typeface="Segoe UI" panose="020B0502040204020203" pitchFamily="34" charset="0"/>
                <a:cs typeface="Segoe UI" panose="020B0502040204020203" pitchFamily="34" charset="0"/>
              </a:rPr>
              <a:t>2</a:t>
            </a:r>
            <a:r>
              <a:rPr lang="ru-RU" altLang="ru-RU" sz="2300" dirty="0">
                <a:latin typeface="Segoe UI" panose="020B0502040204020203" pitchFamily="34" charset="0"/>
                <a:cs typeface="Segoe UI" panose="020B0502040204020203" pitchFamily="34" charset="0"/>
              </a:rPr>
              <a:t>).</a:t>
            </a:r>
            <a:endParaRPr lang="ru-RU" sz="23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lnSpc>
                <a:spcPct val="80000"/>
              </a:lnSpc>
              <a:buFont typeface="Arial" charset="0"/>
              <a:buNone/>
              <a:defRPr/>
            </a:pPr>
            <a:endParaRPr lang="ru-RU" altLang="ru-RU" sz="2400" b="1" u="sng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3CEDC91F-BAA4-453A-9C5C-1F34F4548A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2DC00-F020-4993-84D6-EAD66F1DC275}" type="slidenum">
              <a:rPr lang="ru-RU" smtClean="0">
                <a:solidFill>
                  <a:srgbClr val="000000"/>
                </a:solidFill>
              </a:rPr>
              <a:pPr/>
              <a:t>23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764C7CC-2205-4EA8-8D4C-62EB7F025E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74" name="Rectangle 3"/>
          <p:cNvSpPr>
            <a:spLocks noGrp="1"/>
          </p:cNvSpPr>
          <p:nvPr>
            <p:ph type="body" idx="1"/>
          </p:nvPr>
        </p:nvSpPr>
        <p:spPr>
          <a:xfrm>
            <a:off x="722376" y="381064"/>
            <a:ext cx="9582912" cy="2078672"/>
          </a:xfrm>
        </p:spPr>
        <p:txBody>
          <a:bodyPr/>
          <a:lstStyle/>
          <a:p>
            <a:pPr marL="0" indent="0">
              <a:lnSpc>
                <a:spcPct val="80000"/>
              </a:lnSpc>
              <a:buFont typeface="Arial" pitchFamily="34" charset="0"/>
              <a:buNone/>
            </a:pPr>
            <a:r>
              <a:rPr lang="ru-RU" altLang="ru-RU" sz="2400" dirty="0">
                <a:latin typeface="Segoe UI" panose="020B0502040204020203" pitchFamily="34" charset="0"/>
                <a:cs typeface="Segoe UI" panose="020B0502040204020203" pitchFamily="34" charset="0"/>
              </a:rPr>
              <a:t>Весь диапазон частот вибраций разбивается на октавные полосы, верхняя </a:t>
            </a:r>
            <a:r>
              <a:rPr lang="en-US" altLang="ru-RU" sz="2400" dirty="0">
                <a:latin typeface="Segoe UI" panose="020B0502040204020203" pitchFamily="34" charset="0"/>
                <a:cs typeface="Segoe UI" panose="020B0502040204020203" pitchFamily="34" charset="0"/>
              </a:rPr>
              <a:t>f</a:t>
            </a:r>
            <a:r>
              <a:rPr lang="ru-RU" altLang="ru-RU" sz="2400" baseline="-25000" dirty="0">
                <a:latin typeface="Segoe UI" panose="020B0502040204020203" pitchFamily="34" charset="0"/>
                <a:cs typeface="Segoe UI" panose="020B0502040204020203" pitchFamily="34" charset="0"/>
              </a:rPr>
              <a:t>в </a:t>
            </a:r>
            <a:r>
              <a:rPr lang="ru-RU" altLang="ru-RU" sz="2400" dirty="0">
                <a:latin typeface="Segoe UI" panose="020B0502040204020203" pitchFamily="34" charset="0"/>
                <a:cs typeface="Segoe UI" panose="020B0502040204020203" pitchFamily="34" charset="0"/>
              </a:rPr>
              <a:t>и нижняя </a:t>
            </a:r>
            <a:r>
              <a:rPr lang="en-US" altLang="ru-RU" sz="2400" dirty="0">
                <a:latin typeface="Segoe UI" panose="020B0502040204020203" pitchFamily="34" charset="0"/>
                <a:cs typeface="Segoe UI" panose="020B0502040204020203" pitchFamily="34" charset="0"/>
              </a:rPr>
              <a:t>f</a:t>
            </a:r>
            <a:r>
              <a:rPr lang="ru-RU" altLang="ru-RU" sz="2400" baseline="-25000" dirty="0">
                <a:latin typeface="Segoe UI" panose="020B0502040204020203" pitchFamily="34" charset="0"/>
                <a:cs typeface="Segoe UI" panose="020B0502040204020203" pitchFamily="34" charset="0"/>
              </a:rPr>
              <a:t>н</a:t>
            </a:r>
            <a:r>
              <a:rPr lang="ru-RU" altLang="ru-RU" sz="2400" dirty="0">
                <a:latin typeface="Segoe UI" panose="020B0502040204020203" pitchFamily="34" charset="0"/>
                <a:cs typeface="Segoe UI" panose="020B0502040204020203" pitchFamily="34" charset="0"/>
              </a:rPr>
              <a:t> частоты которых связанны соотношением </a:t>
            </a:r>
            <a:r>
              <a:rPr lang="en-US" altLang="ru-RU" sz="2400" b="1" dirty="0">
                <a:latin typeface="Segoe UI" panose="020B0502040204020203" pitchFamily="34" charset="0"/>
                <a:cs typeface="Segoe UI" panose="020B0502040204020203" pitchFamily="34" charset="0"/>
              </a:rPr>
              <a:t>f</a:t>
            </a:r>
            <a:r>
              <a:rPr lang="ru-RU" altLang="ru-RU" sz="2400" b="1" baseline="-25000" dirty="0">
                <a:latin typeface="Segoe UI" panose="020B0502040204020203" pitchFamily="34" charset="0"/>
                <a:cs typeface="Segoe UI" panose="020B0502040204020203" pitchFamily="34" charset="0"/>
              </a:rPr>
              <a:t>в </a:t>
            </a:r>
            <a:r>
              <a:rPr lang="ru-RU" altLang="ru-RU" sz="2400" b="1" dirty="0">
                <a:latin typeface="Segoe UI" panose="020B0502040204020203" pitchFamily="34" charset="0"/>
                <a:cs typeface="Segoe UI" panose="020B0502040204020203" pitchFamily="34" charset="0"/>
              </a:rPr>
              <a:t>= 2</a:t>
            </a:r>
            <a:r>
              <a:rPr lang="en-US" altLang="ru-RU" sz="2400" b="1" dirty="0">
                <a:latin typeface="Segoe UI" panose="020B0502040204020203" pitchFamily="34" charset="0"/>
                <a:cs typeface="Segoe UI" panose="020B0502040204020203" pitchFamily="34" charset="0"/>
              </a:rPr>
              <a:t>f</a:t>
            </a:r>
            <a:r>
              <a:rPr lang="ru-RU" altLang="ru-RU" sz="2400" b="1" baseline="-25000" dirty="0">
                <a:latin typeface="Segoe UI" panose="020B0502040204020203" pitchFamily="34" charset="0"/>
                <a:cs typeface="Segoe UI" panose="020B0502040204020203" pitchFamily="34" charset="0"/>
              </a:rPr>
              <a:t>н</a:t>
            </a:r>
            <a:r>
              <a:rPr lang="ru-RU" altLang="ru-RU" sz="2400" b="1" dirty="0">
                <a:latin typeface="Segoe UI" panose="020B0502040204020203" pitchFamily="34" charset="0"/>
                <a:cs typeface="Segoe UI" panose="020B0502040204020203" pitchFamily="34" charset="0"/>
              </a:rPr>
              <a:t>:</a:t>
            </a:r>
            <a:endParaRPr lang="ru-RU" altLang="ru-RU" sz="2400" b="1" baseline="-250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 algn="ctr">
              <a:lnSpc>
                <a:spcPct val="80000"/>
              </a:lnSpc>
              <a:buFont typeface="Arial" pitchFamily="34" charset="0"/>
              <a:buNone/>
            </a:pPr>
            <a:r>
              <a:rPr lang="ru-RU" altLang="ru-RU" sz="2400" dirty="0">
                <a:latin typeface="Segoe UI" panose="020B0502040204020203" pitchFamily="34" charset="0"/>
                <a:cs typeface="Segoe UI" panose="020B0502040204020203" pitchFamily="34" charset="0"/>
              </a:rPr>
              <a:t>(1,2,4,8,16,32,63,125,250,500,1000 Гц)</a:t>
            </a:r>
          </a:p>
          <a:p>
            <a:pPr marL="0" indent="0" algn="ctr">
              <a:lnSpc>
                <a:spcPct val="80000"/>
              </a:lnSpc>
              <a:buFont typeface="Arial" pitchFamily="34" charset="0"/>
              <a:buNone/>
            </a:pPr>
            <a:endParaRPr lang="ru-RU" altLang="ru-RU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182563" indent="0">
              <a:lnSpc>
                <a:spcPct val="80000"/>
              </a:lnSpc>
              <a:buFont typeface="Arial" pitchFamily="34" charset="0"/>
              <a:buNone/>
            </a:pPr>
            <a:r>
              <a:rPr lang="ru-RU" altLang="ru-RU" sz="2400" b="1" dirty="0">
                <a:latin typeface="Segoe UI" panose="020B0502040204020203" pitchFamily="34" charset="0"/>
                <a:cs typeface="Segoe UI" panose="020B0502040204020203" pitchFamily="34" charset="0"/>
              </a:rPr>
              <a:t>Уровень вибрации - </a:t>
            </a:r>
            <a:r>
              <a:rPr lang="ru-RU" altLang="ru-RU" sz="2400" dirty="0">
                <a:latin typeface="Segoe UI" panose="020B0502040204020203" pitchFamily="34" charset="0"/>
                <a:cs typeface="Segoe UI" panose="020B0502040204020203" pitchFamily="34" charset="0"/>
              </a:rPr>
              <a:t>логарифмическое отношение значения параметра к опорному или пороговому его значению.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DB4E8EB-C6D5-4ACA-BD7C-23E8A8E947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7423" y="3781830"/>
            <a:ext cx="2675574" cy="927330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FAD62E9C-B401-43D8-9A73-A9913F52D01D}"/>
              </a:ext>
            </a:extLst>
          </p:cNvPr>
          <p:cNvSpPr/>
          <p:nvPr/>
        </p:nvSpPr>
        <p:spPr>
          <a:xfrm>
            <a:off x="1202787" y="3244334"/>
            <a:ext cx="31131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b="1" dirty="0">
                <a:latin typeface="Segoe UI" panose="020B0502040204020203" pitchFamily="34" charset="0"/>
                <a:cs typeface="Segoe UI" panose="020B0502040204020203" pitchFamily="34" charset="0"/>
              </a:rPr>
              <a:t>Уровень виброскорости: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4E9EE40-ADBF-4B84-924C-8BF945FBAD90}"/>
              </a:ext>
            </a:extLst>
          </p:cNvPr>
          <p:cNvSpPr/>
          <p:nvPr/>
        </p:nvSpPr>
        <p:spPr>
          <a:xfrm>
            <a:off x="6922008" y="3231404"/>
            <a:ext cx="327050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b="1" dirty="0">
                <a:latin typeface="Segoe UI" panose="020B0502040204020203" pitchFamily="34" charset="0"/>
                <a:cs typeface="Segoe UI" panose="020B0502040204020203" pitchFamily="34" charset="0"/>
              </a:rPr>
              <a:t>Уровень </a:t>
            </a:r>
            <a:r>
              <a:rPr lang="ru-RU" sz="18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виброускорения</a:t>
            </a:r>
            <a:r>
              <a:rPr lang="ru-RU" sz="1800" b="1" dirty="0">
                <a:latin typeface="Segoe UI" panose="020B0502040204020203" pitchFamily="34" charset="0"/>
                <a:cs typeface="Segoe UI" panose="020B0502040204020203" pitchFamily="34" charset="0"/>
              </a:rPr>
              <a:t>: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BB12BFB-BDD1-48DE-8F0B-012E9C83FE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1841" y="3781830"/>
            <a:ext cx="2150837" cy="721662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27D4E271-95A7-4678-8DB7-120085D596A5}"/>
              </a:ext>
            </a:extLst>
          </p:cNvPr>
          <p:cNvSpPr/>
          <p:nvPr/>
        </p:nvSpPr>
        <p:spPr>
          <a:xfrm>
            <a:off x="4478387" y="4709160"/>
            <a:ext cx="231560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dirty="0">
                <a:latin typeface="Segoe UI" panose="020B0502040204020203" pitchFamily="34" charset="0"/>
                <a:cs typeface="Segoe UI" panose="020B0502040204020203" pitchFamily="34" charset="0"/>
              </a:rPr>
              <a:t>опорные значения: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8D891A7-1405-46F9-A05D-7268E83AB9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1241" y="5078492"/>
            <a:ext cx="1477325" cy="36933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693A2AF-36B0-4830-B244-E2C30E314C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66110" y="5078492"/>
            <a:ext cx="1477326" cy="320088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E570CE6A-23D4-4C90-B4D6-4C2CA5093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2DC00-F020-4993-84D6-EAD66F1DC275}" type="slidenum">
              <a:rPr lang="ru-RU" smtClean="0">
                <a:solidFill>
                  <a:srgbClr val="000000"/>
                </a:solidFill>
              </a:rPr>
              <a:pPr/>
              <a:t>24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ED01A0D-1D9E-490D-9CB4-114149AA54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B95FBC8-BA56-431F-A558-1BF306AB548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96798" y="478902"/>
            <a:ext cx="6195202" cy="5022214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FAD62E9C-B401-43D8-9A73-A9913F52D01D}"/>
              </a:ext>
            </a:extLst>
          </p:cNvPr>
          <p:cNvSpPr/>
          <p:nvPr/>
        </p:nvSpPr>
        <p:spPr>
          <a:xfrm>
            <a:off x="0" y="4495959"/>
            <a:ext cx="679399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Segoe UI" panose="020B0502040204020203" pitchFamily="34" charset="0"/>
                <a:cs typeface="Segoe UI" panose="020B0502040204020203" pitchFamily="34" charset="0"/>
              </a:rPr>
              <a:t>Направление координатных осей при действии общей вибрации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EB75D85-B61C-4430-9228-C6A8033844A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437" y="0"/>
            <a:ext cx="6180204" cy="4495959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6583A195-5522-4DA0-8987-39ED3D2497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2DC00-F020-4993-84D6-EAD66F1DC275}" type="slidenum">
              <a:rPr lang="ru-RU" smtClean="0">
                <a:solidFill>
                  <a:srgbClr val="000000"/>
                </a:solidFill>
              </a:rPr>
              <a:pPr/>
              <a:t>25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77277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A6A11E7-E494-4B27-9F62-DDC9C4211D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4F39ED7-68C0-480D-A7E6-9089287389C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200" t="36337" r="34450" b="42721"/>
          <a:stretch/>
        </p:blipFill>
        <p:spPr>
          <a:xfrm>
            <a:off x="-1" y="470430"/>
            <a:ext cx="8481966" cy="318717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3A38FB4-01D3-4BE8-9B68-CF06181AFE1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171" t="56999" r="34450" b="16132"/>
          <a:stretch/>
        </p:blipFill>
        <p:spPr>
          <a:xfrm>
            <a:off x="3217682" y="2762581"/>
            <a:ext cx="7418894" cy="409541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D2E5DC5-90F1-4F79-ACAC-615A0173D92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200" t="27468" r="34450" b="70345"/>
          <a:stretch/>
        </p:blipFill>
        <p:spPr>
          <a:xfrm>
            <a:off x="0" y="0"/>
            <a:ext cx="8125905" cy="31894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6D56D32-8A9C-4593-B920-6ECC0F2553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434" t="32964" r="34450" b="65355"/>
          <a:stretch/>
        </p:blipFill>
        <p:spPr>
          <a:xfrm>
            <a:off x="6927129" y="225333"/>
            <a:ext cx="1066800" cy="245097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398D1FD7-FAAE-432A-9100-942F6776E4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2DC00-F020-4993-84D6-EAD66F1DC275}" type="slidenum">
              <a:rPr lang="ru-RU" smtClean="0">
                <a:solidFill>
                  <a:srgbClr val="000000"/>
                </a:solidFill>
              </a:rPr>
              <a:pPr/>
              <a:t>26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85023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352DAD8-22A0-41A1-93C9-5D7C584701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C0E63D2-60BA-4EDA-AED4-CD2C19699B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406"/>
          <a:stretch/>
        </p:blipFill>
        <p:spPr>
          <a:xfrm>
            <a:off x="682296" y="1338606"/>
            <a:ext cx="10940531" cy="5026843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885FBC5F-FD35-4B94-890D-766F0706C399}"/>
              </a:ext>
            </a:extLst>
          </p:cNvPr>
          <p:cNvSpPr/>
          <p:nvPr/>
        </p:nvSpPr>
        <p:spPr>
          <a:xfrm>
            <a:off x="723791" y="710177"/>
            <a:ext cx="104444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Segoe UI" panose="020B0502040204020203" pitchFamily="34" charset="0"/>
                <a:cs typeface="Segoe UI" panose="020B0502040204020203" pitchFamily="34" charset="0"/>
              </a:rPr>
              <a:t>Классы условий труда в зависимости от уровней шума и вибрации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6C7486A4-1149-433A-AB70-C86EE569B7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2DC00-F020-4993-84D6-EAD66F1DC275}" type="slidenum">
              <a:rPr lang="ru-RU" smtClean="0">
                <a:solidFill>
                  <a:srgbClr val="000000"/>
                </a:solidFill>
              </a:rPr>
              <a:pPr/>
              <a:t>27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02218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278067E-5067-4683-A950-B444C0E98E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0B5F0C65-1B57-4C6D-84D1-9DCD6AB3B05A}"/>
              </a:ext>
            </a:extLst>
          </p:cNvPr>
          <p:cNvSpPr/>
          <p:nvPr/>
        </p:nvSpPr>
        <p:spPr>
          <a:xfrm>
            <a:off x="379826" y="1130267"/>
            <a:ext cx="96694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dirty="0">
                <a:latin typeface="Segoe UI" panose="020B0502040204020203" pitchFamily="34" charset="0"/>
                <a:cs typeface="Segoe UI" panose="020B0502040204020203" pitchFamily="34" charset="0"/>
              </a:rPr>
              <a:t>Временное снижение слуховой чувствительности называется </a:t>
            </a:r>
            <a:r>
              <a:rPr lang="ru-RU" sz="1800" b="1" dirty="0">
                <a:latin typeface="Segoe UI" panose="020B0502040204020203" pitchFamily="34" charset="0"/>
                <a:cs typeface="Segoe UI" panose="020B0502040204020203" pitchFamily="34" charset="0"/>
              </a:rPr>
              <a:t>адаптацией слуха!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1CB5B4EE-01FA-4972-A1FB-4A6FC989C433}"/>
              </a:ext>
            </a:extLst>
          </p:cNvPr>
          <p:cNvSpPr/>
          <p:nvPr/>
        </p:nvSpPr>
        <p:spPr>
          <a:xfrm>
            <a:off x="2639568" y="267234"/>
            <a:ext cx="69128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Segoe UI" panose="020B0502040204020203" pitchFamily="34" charset="0"/>
                <a:cs typeface="Segoe UI" panose="020B0502040204020203" pitchFamily="34" charset="0"/>
              </a:rPr>
              <a:t>Воздействие на человека шума и вибрации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39174D69-0405-48B1-A468-E35CAE11E6A7}"/>
              </a:ext>
            </a:extLst>
          </p:cNvPr>
          <p:cNvSpPr/>
          <p:nvPr/>
        </p:nvSpPr>
        <p:spPr>
          <a:xfrm>
            <a:off x="5644309" y="748083"/>
            <a:ext cx="9033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b="1" dirty="0">
                <a:latin typeface="Segoe UI" panose="020B0502040204020203" pitchFamily="34" charset="0"/>
                <a:cs typeface="Segoe UI" panose="020B0502040204020203" pitchFamily="34" charset="0"/>
              </a:rPr>
              <a:t>Шум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518433D-E0CF-41DB-8221-C03B95179BB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9826" y="1540660"/>
            <a:ext cx="6715918" cy="211466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362B05F-696F-47B0-9F91-818632F6F43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5546" y="3633960"/>
            <a:ext cx="6597046" cy="322404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90A63BC-6F38-4235-B7B5-D692DC2F69A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807"/>
          <a:stretch/>
        </p:blipFill>
        <p:spPr>
          <a:xfrm>
            <a:off x="7232904" y="1715747"/>
            <a:ext cx="4959096" cy="4579506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07239F40-884A-453F-9A2E-6D8E13526C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2DC00-F020-4993-84D6-EAD66F1DC275}" type="slidenum">
              <a:rPr lang="ru-RU" smtClean="0">
                <a:solidFill>
                  <a:srgbClr val="000000"/>
                </a:solidFill>
              </a:rPr>
              <a:pPr/>
              <a:t>28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862302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F0067DD-EE2D-4942-A91A-4F7077E1D5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ABD7EC7-D546-4C58-85FC-6ED3C51EBB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8624" y="1861277"/>
            <a:ext cx="4772979" cy="3107681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1CB5B4EE-01FA-4972-A1FB-4A6FC989C433}"/>
              </a:ext>
            </a:extLst>
          </p:cNvPr>
          <p:cNvSpPr/>
          <p:nvPr/>
        </p:nvSpPr>
        <p:spPr>
          <a:xfrm>
            <a:off x="2639568" y="267234"/>
            <a:ext cx="69128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Segoe UI" panose="020B0502040204020203" pitchFamily="34" charset="0"/>
                <a:cs typeface="Segoe UI" panose="020B0502040204020203" pitchFamily="34" charset="0"/>
              </a:rPr>
              <a:t>Воздействие на человека шума и вибрации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39174D69-0405-48B1-A468-E35CAE11E6A7}"/>
              </a:ext>
            </a:extLst>
          </p:cNvPr>
          <p:cNvSpPr/>
          <p:nvPr/>
        </p:nvSpPr>
        <p:spPr>
          <a:xfrm>
            <a:off x="5444665" y="728899"/>
            <a:ext cx="13026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b="1" dirty="0">
                <a:latin typeface="Segoe UI" panose="020B0502040204020203" pitchFamily="34" charset="0"/>
                <a:cs typeface="Segoe UI" panose="020B0502040204020203" pitchFamily="34" charset="0"/>
              </a:rPr>
              <a:t>Вибрация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CE2004C-8162-47A6-A536-7A42FC5E45F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0397" y="1340283"/>
            <a:ext cx="7348539" cy="4177433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20F6D9C5-156C-4B69-AE2B-D66A3FF2F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2DC00-F020-4993-84D6-EAD66F1DC275}" type="slidenum">
              <a:rPr lang="ru-RU" smtClean="0">
                <a:solidFill>
                  <a:srgbClr val="000000"/>
                </a:solidFill>
              </a:rPr>
              <a:pPr/>
              <a:t>29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08450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F867918-3120-450A-AEFA-D5306A26A2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12" name="Google Shape;2312;p255"/>
          <p:cNvSpPr/>
          <p:nvPr/>
        </p:nvSpPr>
        <p:spPr>
          <a:xfrm>
            <a:off x="5289176" y="0"/>
            <a:ext cx="6902599" cy="6858000"/>
          </a:xfrm>
          <a:prstGeom prst="rect">
            <a:avLst/>
          </a:prstGeom>
          <a:solidFill>
            <a:schemeClr val="dk1">
              <a:alpha val="5880"/>
            </a:schemeClr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2" name="Google Shape;1840;p235">
            <a:extLst>
              <a:ext uri="{FF2B5EF4-FFF2-40B4-BE49-F238E27FC236}">
                <a16:creationId xmlns:a16="http://schemas.microsoft.com/office/drawing/2014/main" id="{A15FA177-2121-4731-B84A-34ADAD305D38}"/>
              </a:ext>
            </a:extLst>
          </p:cNvPr>
          <p:cNvGrpSpPr/>
          <p:nvPr/>
        </p:nvGrpSpPr>
        <p:grpSpPr>
          <a:xfrm>
            <a:off x="6974354" y="342841"/>
            <a:ext cx="1147386" cy="1094376"/>
            <a:chOff x="4573226" y="900340"/>
            <a:chExt cx="1584000" cy="1584000"/>
          </a:xfrm>
        </p:grpSpPr>
        <p:sp>
          <p:nvSpPr>
            <p:cNvPr id="8" name="Google Shape;1841;p235">
              <a:extLst>
                <a:ext uri="{FF2B5EF4-FFF2-40B4-BE49-F238E27FC236}">
                  <a16:creationId xmlns:a16="http://schemas.microsoft.com/office/drawing/2014/main" id="{4A262B63-C796-4BBC-BF0F-5760716106D5}"/>
                </a:ext>
              </a:extLst>
            </p:cNvPr>
            <p:cNvSpPr/>
            <p:nvPr/>
          </p:nvSpPr>
          <p:spPr>
            <a:xfrm>
              <a:off x="4573226" y="900340"/>
              <a:ext cx="1584000" cy="1584000"/>
            </a:xfrm>
            <a:prstGeom prst="ellipse">
              <a:avLst/>
            </a:prstGeom>
            <a:solidFill>
              <a:schemeClr val="lt1"/>
            </a:solidFill>
            <a:ln w="28575" cap="flat" cmpd="sng">
              <a:solidFill>
                <a:schemeClr val="accent2">
                  <a:lumMod val="5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63500" sx="101000" sy="101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33" tIns="45700" rIns="91433" bIns="45700" anchor="ctr" anchorCtr="0">
              <a:noAutofit/>
            </a:bodyPr>
            <a:lstStyle/>
            <a:p>
              <a:pPr algn="ctr">
                <a:buClr>
                  <a:schemeClr val="dk1"/>
                </a:buClr>
                <a:buSzPts val="1400"/>
              </a:pPr>
              <a:endParaRPr dirty="0">
                <a:solidFill>
                  <a:schemeClr val="lt1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Calibri"/>
              </a:endParaRPr>
            </a:p>
          </p:txBody>
        </p:sp>
        <p:pic>
          <p:nvPicPr>
            <p:cNvPr id="10" name="Google Shape;1842;p235">
              <a:extLst>
                <a:ext uri="{FF2B5EF4-FFF2-40B4-BE49-F238E27FC236}">
                  <a16:creationId xmlns:a16="http://schemas.microsoft.com/office/drawing/2014/main" id="{8387A8C1-7FD0-402A-B374-64B31EFDAD0E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961920" y="1169043"/>
              <a:ext cx="795570" cy="1018573"/>
            </a:xfrm>
            <a:prstGeom prst="rect">
              <a:avLst/>
            </a:prstGeom>
            <a:noFill/>
            <a:ln>
              <a:solidFill>
                <a:schemeClr val="accent2">
                  <a:lumMod val="50000"/>
                </a:schemeClr>
              </a:solidFill>
            </a:ln>
          </p:spPr>
        </p:pic>
      </p:grp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ED54294E-373C-4257-A560-DE8BA2F72D60}"/>
              </a:ext>
            </a:extLst>
          </p:cNvPr>
          <p:cNvSpPr/>
          <p:nvPr/>
        </p:nvSpPr>
        <p:spPr>
          <a:xfrm>
            <a:off x="8175806" y="704985"/>
            <a:ext cx="2653552" cy="379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chemeClr val="dk1"/>
              </a:buClr>
              <a:buSzPts val="1500"/>
            </a:pPr>
            <a:r>
              <a:rPr lang="ru-RU" sz="1800" b="1" dirty="0"/>
              <a:t>СанПиН</a:t>
            </a:r>
            <a:r>
              <a:rPr lang="ru-RU" sz="1800" dirty="0"/>
              <a:t> </a:t>
            </a:r>
            <a:r>
              <a:rPr lang="ru-RU" sz="1800" b="1" dirty="0"/>
              <a:t>1</a:t>
            </a:r>
            <a:r>
              <a:rPr lang="ru-RU" sz="1800" dirty="0"/>
              <a:t>.</a:t>
            </a:r>
            <a:r>
              <a:rPr lang="ru-RU" sz="1800" b="1" dirty="0"/>
              <a:t>2</a:t>
            </a:r>
            <a:r>
              <a:rPr lang="ru-RU" sz="1800" dirty="0"/>
              <a:t>.</a:t>
            </a:r>
            <a:r>
              <a:rPr lang="ru-RU" sz="1800" b="1" dirty="0"/>
              <a:t>3685</a:t>
            </a:r>
            <a:r>
              <a:rPr lang="ru-RU" sz="1800" dirty="0"/>
              <a:t>-</a:t>
            </a:r>
            <a:r>
              <a:rPr lang="ru-RU" sz="1800" b="1" dirty="0"/>
              <a:t>21</a:t>
            </a:r>
            <a:endParaRPr lang="ru-RU" sz="1700" b="1" dirty="0">
              <a:solidFill>
                <a:schemeClr val="dk1"/>
              </a:solidFill>
              <a:latin typeface="Segoe UI" panose="020B0502040204020203" pitchFamily="34" charset="0"/>
              <a:ea typeface="Open Sans" panose="020B0606030504020204" pitchFamily="34" charset="0"/>
              <a:cs typeface="Segoe UI" panose="020B0502040204020203" pitchFamily="34" charset="0"/>
              <a:sym typeface="Quattrocento Sans"/>
            </a:endParaRPr>
          </a:p>
        </p:txBody>
      </p:sp>
      <p:sp>
        <p:nvSpPr>
          <p:cNvPr id="29" name="Google Shape;4076;p432"/>
          <p:cNvSpPr/>
          <p:nvPr/>
        </p:nvSpPr>
        <p:spPr>
          <a:xfrm>
            <a:off x="7641690" y="2043558"/>
            <a:ext cx="2471573" cy="2471573"/>
          </a:xfrm>
          <a:prstGeom prst="ellipse">
            <a:avLst/>
          </a:prstGeom>
          <a:solidFill>
            <a:srgbClr val="FFFFFF"/>
          </a:solidFill>
          <a:ln w="22225" cap="flat" cmpd="sng">
            <a:solidFill>
              <a:srgbClr val="134263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3500" sx="101000" sy="101000" algn="ctr" rotWithShape="0">
              <a:srgbClr val="000000">
                <a:alpha val="40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 defTabSz="1219170">
              <a:buSzPts val="1400"/>
            </a:pPr>
            <a:endParaRPr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7915749" y="4590405"/>
            <a:ext cx="21425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b="1" dirty="0">
                <a:solidFill>
                  <a:schemeClr val="accent6">
                    <a:lumMod val="75000"/>
                  </a:schemeClr>
                </a:solidFill>
                <a:latin typeface="Segoe UI" pitchFamily="34" charset="0"/>
                <a:cs typeface="Segoe UI" pitchFamily="34" charset="0"/>
              </a:rPr>
              <a:t>Шум и вибрация</a:t>
            </a:r>
            <a:endParaRPr lang="ru-RU" sz="1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31" name="Picture 14" descr="C:\Users\ДЖИН\Desktop\шум2.g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44707" y="1986572"/>
            <a:ext cx="3684651" cy="2546847"/>
          </a:xfrm>
          <a:prstGeom prst="rect">
            <a:avLst/>
          </a:prstGeom>
          <a:noFill/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5092E5B0-4E25-4C9D-8CF1-4CC7B2DF71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5778" y="1642028"/>
            <a:ext cx="3727951" cy="5136523"/>
          </a:xfrm>
          <a:prstGeom prst="rect">
            <a:avLst/>
          </a:prstGeom>
        </p:spPr>
      </p:pic>
      <p:sp>
        <p:nvSpPr>
          <p:cNvPr id="44" name="Заголовок 2">
            <a:extLst>
              <a:ext uri="{FF2B5EF4-FFF2-40B4-BE49-F238E27FC236}">
                <a16:creationId xmlns:a16="http://schemas.microsoft.com/office/drawing/2014/main" id="{5923D3E3-BE50-42E4-ADCF-161E22EA23BE}"/>
              </a:ext>
            </a:extLst>
          </p:cNvPr>
          <p:cNvSpPr txBox="1">
            <a:spLocks/>
          </p:cNvSpPr>
          <p:nvPr/>
        </p:nvSpPr>
        <p:spPr>
          <a:xfrm>
            <a:off x="702896" y="1126415"/>
            <a:ext cx="2634664" cy="38929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Шум и вибрация</a:t>
            </a:r>
          </a:p>
        </p:txBody>
      </p:sp>
      <p:sp>
        <p:nvSpPr>
          <p:cNvPr id="45" name="Заголовок 2">
            <a:extLst>
              <a:ext uri="{FF2B5EF4-FFF2-40B4-BE49-F238E27FC236}">
                <a16:creationId xmlns:a16="http://schemas.microsoft.com/office/drawing/2014/main" id="{2F40FC4D-102B-4022-95D8-EB2C954832C2}"/>
              </a:ext>
            </a:extLst>
          </p:cNvPr>
          <p:cNvSpPr txBox="1">
            <a:spLocks/>
          </p:cNvSpPr>
          <p:nvPr/>
        </p:nvSpPr>
        <p:spPr>
          <a:xfrm>
            <a:off x="-1856" y="325465"/>
            <a:ext cx="5744471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ru-RU"/>
            </a:defPPr>
            <a:lvl1pPr>
              <a:spcBef>
                <a:spcPct val="0"/>
              </a:spcBef>
              <a:buNone/>
              <a:defRPr sz="2000" b="1">
                <a:solidFill>
                  <a:srgbClr val="000000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ru-RU" sz="2800" dirty="0">
                <a:solidFill>
                  <a:schemeClr val="accent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Раздел: Физические факторы</a:t>
            </a:r>
          </a:p>
        </p:txBody>
      </p:sp>
      <p:cxnSp>
        <p:nvCxnSpPr>
          <p:cNvPr id="46" name="Прямая соединительная линия 45">
            <a:extLst>
              <a:ext uri="{FF2B5EF4-FFF2-40B4-BE49-F238E27FC236}">
                <a16:creationId xmlns:a16="http://schemas.microsoft.com/office/drawing/2014/main" id="{891F3483-233A-43FF-9470-4A46E9EF5483}"/>
              </a:ext>
            </a:extLst>
          </p:cNvPr>
          <p:cNvCxnSpPr>
            <a:cxnSpLocks/>
          </p:cNvCxnSpPr>
          <p:nvPr/>
        </p:nvCxnSpPr>
        <p:spPr>
          <a:xfrm>
            <a:off x="306788" y="1060017"/>
            <a:ext cx="4768132" cy="0"/>
          </a:xfrm>
          <a:prstGeom prst="line">
            <a:avLst/>
          </a:prstGeom>
          <a:ln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8461179"/>
      </p:ext>
    </p:extLst>
  </p:cSld>
  <p:clrMapOvr>
    <a:masterClrMapping/>
  </p:clrMapOvr>
  <p:transition spd="med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083B624-0668-4BD9-A8B0-173CC52278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 descr="mash_045"/>
          <p:cNvPicPr/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1737" y="1330060"/>
            <a:ext cx="5800154" cy="22886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977301" y="3791918"/>
            <a:ext cx="5070619" cy="379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Звукопоглотители</a:t>
            </a:r>
            <a:r>
              <a:rPr lang="ru-RU" dirty="0"/>
              <a:t> различных конструкций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050814" y="4171574"/>
            <a:ext cx="4997106" cy="12416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Материалы: ультратонкое стекловолокно, капроновое волокно, минеральная вата, древесноволокнистые и минераловатные плиты, акустическая штукатурка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297492" y="2856353"/>
            <a:ext cx="5253317" cy="18162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Звукоизоляция. </a:t>
            </a:r>
            <a:r>
              <a:rPr lang="ru-RU" dirty="0"/>
              <a:t>Для снижения уровня шума до допустимых значений применяют звукоизоляцию. Снижение шума достигается за счет уменьшения интенсивности прямого звука путем установки ограждений, кабин, кожухов, экранов.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13C6403-CBF6-4BF1-AD35-5AE43ADAE7D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2427" t="5276" b="4255"/>
          <a:stretch/>
        </p:blipFill>
        <p:spPr>
          <a:xfrm>
            <a:off x="6699828" y="0"/>
            <a:ext cx="4104888" cy="2937656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2AC2DD0A-77DF-480D-8023-549FAA13D0B9}"/>
              </a:ext>
            </a:extLst>
          </p:cNvPr>
          <p:cNvSpPr/>
          <p:nvPr/>
        </p:nvSpPr>
        <p:spPr>
          <a:xfrm>
            <a:off x="2171269" y="335896"/>
            <a:ext cx="26826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Segoe UI" panose="020B0502040204020203" pitchFamily="34" charset="0"/>
                <a:cs typeface="Segoe UI" panose="020B0502040204020203" pitchFamily="34" charset="0"/>
              </a:rPr>
              <a:t>Защита от шума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2C95F4E-59D0-4C00-A27F-02CBB7DBFBB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9299"/>
          <a:stretch/>
        </p:blipFill>
        <p:spPr>
          <a:xfrm>
            <a:off x="6871707" y="4628156"/>
            <a:ext cx="4434840" cy="2229844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8700E989-7BE7-45E6-A5EB-32F525934D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2DC00-F020-4993-84D6-EAD66F1DC275}" type="slidenum">
              <a:rPr lang="ru-RU" smtClean="0">
                <a:solidFill>
                  <a:srgbClr val="000000"/>
                </a:solidFill>
              </a:rPr>
              <a:pPr/>
              <a:t>30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0CEEEA6-C4B1-4621-85BA-F6F5981740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06413" y="132310"/>
            <a:ext cx="1065007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800" b="1" dirty="0">
                <a:latin typeface="Segoe UI" panose="020B0502040204020203" pitchFamily="34" charset="0"/>
                <a:cs typeface="Segoe UI" panose="020B0502040204020203" pitchFamily="34" charset="0"/>
              </a:rPr>
              <a:t>Глушители.</a:t>
            </a:r>
            <a:r>
              <a:rPr lang="ru-RU" sz="1800" dirty="0">
                <a:latin typeface="Segoe UI" panose="020B0502040204020203" pitchFamily="34" charset="0"/>
                <a:cs typeface="Segoe UI" panose="020B0502040204020203" pitchFamily="34" charset="0"/>
              </a:rPr>
              <a:t> Снижение аэродинамического шума вентиляционных и газодинамических установок достигается в основном звукоизоляцией источника или применением глушителей, которые устанавливают на воздуховодах, всасывающих трактах, магистралях выброса и перепуска воздуха.</a:t>
            </a:r>
          </a:p>
        </p:txBody>
      </p:sp>
      <p:sp>
        <p:nvSpPr>
          <p:cNvPr id="125953" name="Rectangle 1"/>
          <p:cNvSpPr>
            <a:spLocks noChangeArrowheads="1"/>
          </p:cNvSpPr>
          <p:nvPr/>
        </p:nvSpPr>
        <p:spPr bwMode="auto">
          <a:xfrm>
            <a:off x="284002" y="3231313"/>
            <a:ext cx="9906000" cy="3293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Средства индивидуальной защиты.</a:t>
            </a: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Когда невозможно уменьшить шум до допустимых величин средствами коллективной защиты, используют средства индивидуальной защиты (вкладыши, наушники, шлемы). Основное их назначение – защитить ухо человека от проникновения в него звука.</a:t>
            </a:r>
            <a:endParaRPr kumimoji="0" lang="ru-RU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Вкладыши</a:t>
            </a: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– мягкие тампоны из ультратонкого волокна, иногда пропитанные смесью воска и парафина, вставляемые в слуховой канал. Вкладыши – это самые дешевые и компактные средства защиты от шума, но не достаточно эффективные (снижение шума на 5 – 20 дБ).</a:t>
            </a:r>
            <a:endParaRPr kumimoji="0" lang="ru-RU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Наушники</a:t>
            </a: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плотно облегают ушную раковину и удерживаются дугообразной пружиной. Их эффективность изменяется от 7 дБ на частоте 125 Гц до 38 дБ на частоте 8000 Гц.</a:t>
            </a:r>
            <a:endParaRPr kumimoji="0" lang="ru-RU" sz="1600" b="0" i="1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Шлемы</a:t>
            </a: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применяют при воздействии шумов очень высоких уровней (более 120 дБ). Они закрывают всю голову человека, т.к. при таких уровнях шума он проникает в мозг не только через ухо, но и непосредственно через черепную коробку. В этих случаях помимо шлема применяют также </a:t>
            </a:r>
            <a:r>
              <a:rPr kumimoji="0" lang="ru-RU" sz="1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противошумные</a:t>
            </a: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костюмы, закрывающие голову и тело человека.</a:t>
            </a: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FD5B521-B09E-4B16-9087-864281FF16B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80058" y="1055640"/>
            <a:ext cx="6847406" cy="219940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B49DC0F-727D-4E3C-B293-1DCB4D2F14D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541" b="33980"/>
          <a:stretch/>
        </p:blipFill>
        <p:spPr>
          <a:xfrm>
            <a:off x="10461515" y="3612094"/>
            <a:ext cx="1264258" cy="79552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EB9899B-6010-4BE1-A7C1-86E5CDC6FC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67717" y="4407622"/>
            <a:ext cx="979869" cy="106871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E0A3E2E-8837-4360-A991-B64BBC9F54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48051" y="5386249"/>
            <a:ext cx="1219200" cy="1219200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36FF0A29-32F0-44FB-85B2-DEEECBD593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2DC00-F020-4993-84D6-EAD66F1DC275}" type="slidenum">
              <a:rPr lang="ru-RU" smtClean="0">
                <a:solidFill>
                  <a:srgbClr val="000000"/>
                </a:solidFill>
              </a:rPr>
              <a:pPr/>
              <a:t>31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40DDECE-E1DF-434D-9FBF-64182BBF81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08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 descr="виброизоляция1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92521" y="4567272"/>
            <a:ext cx="483870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8001" name="Rectangle 1"/>
          <p:cNvSpPr>
            <a:spLocks noChangeArrowheads="1"/>
          </p:cNvSpPr>
          <p:nvPr/>
        </p:nvSpPr>
        <p:spPr bwMode="auto">
          <a:xfrm>
            <a:off x="0" y="474821"/>
            <a:ext cx="12192000" cy="6247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Снижение </a:t>
            </a:r>
            <a:r>
              <a:rPr kumimoji="0" lang="ru-RU" sz="16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виброактивности</a:t>
            </a:r>
            <a:r>
              <a:rPr kumimoji="0" lang="ru-RU" sz="1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источника.</a:t>
            </a: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К эффективным средствам снижения </a:t>
            </a:r>
            <a:r>
              <a:rPr kumimoji="0" lang="ru-RU" sz="1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виброактивности</a:t>
            </a: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источника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относятся следующие способы защиты от вибрации: балансировка вращающихся частей машин; уменьшение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зазоров в соединениях; повышение точности изготовления деталей; замена металлических деталей механизмов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на пластмассовые с высокими демпфирующими свойствами.</a:t>
            </a:r>
            <a:endParaRPr kumimoji="0" lang="ru-RU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Отстройка от резонансных частот.</a:t>
            </a: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Для изменения собственной частоты механической системы изменяют ее массу или жесткость за счет введения ребер жесткости.</a:t>
            </a:r>
            <a:endParaRPr kumimoji="0" lang="ru-RU" sz="1600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Вибропоглощение</a:t>
            </a:r>
            <a:r>
              <a:rPr kumimoji="0" lang="ru-RU" sz="1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(</a:t>
            </a:r>
            <a:r>
              <a:rPr kumimoji="0" lang="ru-RU" sz="16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вибродемпфирование</a:t>
            </a:r>
            <a:r>
              <a:rPr kumimoji="0" lang="ru-RU" sz="1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).</a:t>
            </a: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Это метод </a:t>
            </a:r>
            <a:r>
              <a:rPr kumimoji="0" lang="ru-RU" sz="1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виброзащиты</a:t>
            </a: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когда снижение вибрации происходит за счет рассеяния энергии механических колебаний в результате необратимого преобразования ее в тепловую при деформациях, возникающих в материале, из которого изготовлена конструкция, и в местах соединения ее элементов. Этот метод действенен при распространении вибраций по тонкостенным металлическим конструкциям машин и воздуховодов. </a:t>
            </a:r>
            <a:r>
              <a:rPr kumimoji="0" lang="ru-RU" sz="1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Вибропоглощающие</a:t>
            </a: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покрытия делают из резины, пластмасс, </a:t>
            </a:r>
            <a:r>
              <a:rPr kumimoji="0" lang="ru-RU" sz="1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асбокартона</a:t>
            </a: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с толщиной в 2 – 3 раза большей толщины покрываемой конструкции.</a:t>
            </a: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1600" b="1" dirty="0"/>
              <a:t>Динамическое гашение колебаний</a:t>
            </a:r>
            <a:r>
              <a:rPr lang="ru-RU" sz="1600" dirty="0"/>
              <a:t> это метод </a:t>
            </a:r>
            <a:r>
              <a:rPr lang="ru-RU" sz="1600" dirty="0" err="1"/>
              <a:t>виброзащиты</a:t>
            </a:r>
            <a:r>
              <a:rPr lang="ru-RU" sz="1600" dirty="0"/>
              <a:t>, заключающийся в присоединении к объекту </a:t>
            </a:r>
            <a:r>
              <a:rPr lang="ru-RU" sz="1600" dirty="0" err="1"/>
              <a:t>виброзащиты</a:t>
            </a:r>
            <a:r>
              <a:rPr lang="ru-RU" sz="1600" dirty="0"/>
              <a:t> дополнительных устройств с целью изменения его вибрационного состояния. Изменение вибрационного состояния объекта при этом может осуществляться как путем перераспределения колебательной энергии от объекта к гасителю, так и в направлении увеличения рассеяния энергии колебаний.</a:t>
            </a:r>
          </a:p>
          <a:p>
            <a:endParaRPr lang="ru-RU" sz="1600" dirty="0"/>
          </a:p>
          <a:p>
            <a:endParaRPr lang="ru-RU" sz="1600" dirty="0"/>
          </a:p>
          <a:p>
            <a:endParaRPr lang="ru-RU" sz="1600" dirty="0"/>
          </a:p>
          <a:p>
            <a:endParaRPr lang="ru-RU" sz="1600" dirty="0"/>
          </a:p>
          <a:p>
            <a:endParaRPr lang="ru-RU" sz="1600" dirty="0"/>
          </a:p>
          <a:p>
            <a:endParaRPr lang="ru-RU" sz="1600" dirty="0"/>
          </a:p>
          <a:p>
            <a:r>
              <a:rPr lang="ru-RU" sz="1600" dirty="0"/>
              <a:t>В качестве средств индивидуальной защиты от вибрации используются: для рук – виброизолирующие рукавицы, перчатки, вкладыши и прокладки; для ног – виброизолирующая обувь, стельки, подметки.</a:t>
            </a:r>
            <a:endParaRPr kumimoji="0" lang="ru-RU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658318" y="5795145"/>
            <a:ext cx="561190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Опорный (а) и подвесной (б) варианты виброизоляции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316CE23B-4A90-496D-B9D2-42924D4A726B}"/>
              </a:ext>
            </a:extLst>
          </p:cNvPr>
          <p:cNvSpPr/>
          <p:nvPr/>
        </p:nvSpPr>
        <p:spPr>
          <a:xfrm>
            <a:off x="4374955" y="135315"/>
            <a:ext cx="344209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Segoe UI" panose="020B0502040204020203" pitchFamily="34" charset="0"/>
                <a:cs typeface="Segoe UI" panose="020B0502040204020203" pitchFamily="34" charset="0"/>
              </a:rPr>
              <a:t>Защита от вибрации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B679CF88-178A-496B-AF79-A69812708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2DC00-F020-4993-84D6-EAD66F1DC275}" type="slidenum">
              <a:rPr lang="ru-RU" smtClean="0">
                <a:solidFill>
                  <a:srgbClr val="000000"/>
                </a:solidFill>
              </a:rPr>
              <a:pPr/>
              <a:t>32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FFD1AAD1-9372-480C-A99C-9CCBD5783B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12" name="Google Shape;2312;p255"/>
          <p:cNvSpPr/>
          <p:nvPr/>
        </p:nvSpPr>
        <p:spPr>
          <a:xfrm>
            <a:off x="5289176" y="0"/>
            <a:ext cx="6902599" cy="6858000"/>
          </a:xfrm>
          <a:prstGeom prst="rect">
            <a:avLst/>
          </a:prstGeom>
          <a:solidFill>
            <a:schemeClr val="dk1">
              <a:alpha val="5880"/>
            </a:schemeClr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2" name="Google Shape;1840;p235">
            <a:extLst>
              <a:ext uri="{FF2B5EF4-FFF2-40B4-BE49-F238E27FC236}">
                <a16:creationId xmlns:a16="http://schemas.microsoft.com/office/drawing/2014/main" id="{A15FA177-2121-4731-B84A-34ADAD305D38}"/>
              </a:ext>
            </a:extLst>
          </p:cNvPr>
          <p:cNvGrpSpPr/>
          <p:nvPr/>
        </p:nvGrpSpPr>
        <p:grpSpPr>
          <a:xfrm>
            <a:off x="6974354" y="342841"/>
            <a:ext cx="1147386" cy="1094376"/>
            <a:chOff x="4573226" y="900340"/>
            <a:chExt cx="1584000" cy="1584000"/>
          </a:xfrm>
        </p:grpSpPr>
        <p:sp>
          <p:nvSpPr>
            <p:cNvPr id="8" name="Google Shape;1841;p235">
              <a:extLst>
                <a:ext uri="{FF2B5EF4-FFF2-40B4-BE49-F238E27FC236}">
                  <a16:creationId xmlns:a16="http://schemas.microsoft.com/office/drawing/2014/main" id="{4A262B63-C796-4BBC-BF0F-5760716106D5}"/>
                </a:ext>
              </a:extLst>
            </p:cNvPr>
            <p:cNvSpPr/>
            <p:nvPr/>
          </p:nvSpPr>
          <p:spPr>
            <a:xfrm>
              <a:off x="4573226" y="900340"/>
              <a:ext cx="1584000" cy="1584000"/>
            </a:xfrm>
            <a:prstGeom prst="ellipse">
              <a:avLst/>
            </a:prstGeom>
            <a:solidFill>
              <a:schemeClr val="lt1"/>
            </a:solidFill>
            <a:ln w="28575" cap="flat" cmpd="sng">
              <a:solidFill>
                <a:schemeClr val="accent2">
                  <a:lumMod val="5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63500" sx="101000" sy="101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33" tIns="45700" rIns="91433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Calibri"/>
              </a:endParaRPr>
            </a:p>
          </p:txBody>
        </p:sp>
        <p:pic>
          <p:nvPicPr>
            <p:cNvPr id="10" name="Google Shape;1842;p235">
              <a:extLst>
                <a:ext uri="{FF2B5EF4-FFF2-40B4-BE49-F238E27FC236}">
                  <a16:creationId xmlns:a16="http://schemas.microsoft.com/office/drawing/2014/main" id="{8387A8C1-7FD0-402A-B374-64B31EFDAD0E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961920" y="1169043"/>
              <a:ext cx="795570" cy="1018573"/>
            </a:xfrm>
            <a:prstGeom prst="rect">
              <a:avLst/>
            </a:prstGeom>
            <a:noFill/>
            <a:ln>
              <a:solidFill>
                <a:schemeClr val="accent2">
                  <a:lumMod val="50000"/>
                </a:schemeClr>
              </a:solidFill>
            </a:ln>
          </p:spPr>
        </p:pic>
      </p:grp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ED54294E-373C-4257-A560-DE8BA2F72D60}"/>
              </a:ext>
            </a:extLst>
          </p:cNvPr>
          <p:cNvSpPr/>
          <p:nvPr/>
        </p:nvSpPr>
        <p:spPr>
          <a:xfrm>
            <a:off x="8175806" y="704985"/>
            <a:ext cx="2653552" cy="379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500"/>
              <a:buFont typeface="Arial"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СанПиН</a:t>
            </a: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1</a:t>
            </a: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.</a:t>
            </a: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2</a:t>
            </a: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.</a:t>
            </a: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3685</a:t>
            </a: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-</a:t>
            </a: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21</a:t>
            </a:r>
            <a:endParaRPr kumimoji="0" lang="ru-RU" sz="17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Open Sans" panose="020B0606030504020204" pitchFamily="34" charset="0"/>
              <a:cs typeface="Segoe UI" panose="020B0502040204020203" pitchFamily="34" charset="0"/>
              <a:sym typeface="Quattrocento Sans"/>
            </a:endParaRPr>
          </a:p>
        </p:txBody>
      </p:sp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5092E5B0-4E25-4C9D-8CF1-4CC7B2DF71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5778" y="1642028"/>
            <a:ext cx="3727951" cy="5136523"/>
          </a:xfrm>
          <a:prstGeom prst="rect">
            <a:avLst/>
          </a:prstGeom>
        </p:spPr>
      </p:pic>
      <p:sp>
        <p:nvSpPr>
          <p:cNvPr id="44" name="Заголовок 2">
            <a:extLst>
              <a:ext uri="{FF2B5EF4-FFF2-40B4-BE49-F238E27FC236}">
                <a16:creationId xmlns:a16="http://schemas.microsoft.com/office/drawing/2014/main" id="{5923D3E3-BE50-42E4-ADCF-161E22EA23BE}"/>
              </a:ext>
            </a:extLst>
          </p:cNvPr>
          <p:cNvSpPr txBox="1">
            <a:spLocks/>
          </p:cNvSpPr>
          <p:nvPr/>
        </p:nvSpPr>
        <p:spPr>
          <a:xfrm>
            <a:off x="702896" y="1126415"/>
            <a:ext cx="2634664" cy="38929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4A66AC">
                    <a:lumMod val="7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j-ea"/>
                <a:cs typeface="Segoe UI" panose="020B0502040204020203" pitchFamily="34" charset="0"/>
                <a:sym typeface="Arial"/>
              </a:rPr>
              <a:t>Микроклимат</a:t>
            </a:r>
          </a:p>
        </p:txBody>
      </p:sp>
      <p:cxnSp>
        <p:nvCxnSpPr>
          <p:cNvPr id="46" name="Прямая соединительная линия 45">
            <a:extLst>
              <a:ext uri="{FF2B5EF4-FFF2-40B4-BE49-F238E27FC236}">
                <a16:creationId xmlns:a16="http://schemas.microsoft.com/office/drawing/2014/main" id="{891F3483-233A-43FF-9470-4A46E9EF5483}"/>
              </a:ext>
            </a:extLst>
          </p:cNvPr>
          <p:cNvCxnSpPr>
            <a:cxnSpLocks/>
          </p:cNvCxnSpPr>
          <p:nvPr/>
        </p:nvCxnSpPr>
        <p:spPr>
          <a:xfrm>
            <a:off x="306788" y="1060017"/>
            <a:ext cx="4795564" cy="0"/>
          </a:xfrm>
          <a:prstGeom prst="line">
            <a:avLst/>
          </a:prstGeom>
          <a:ln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4" name="Google Shape;4076;p432">
            <a:extLst>
              <a:ext uri="{FF2B5EF4-FFF2-40B4-BE49-F238E27FC236}">
                <a16:creationId xmlns:a16="http://schemas.microsoft.com/office/drawing/2014/main" id="{4EA59886-C98D-46F1-9F92-48A1AA755335}"/>
              </a:ext>
            </a:extLst>
          </p:cNvPr>
          <p:cNvSpPr/>
          <p:nvPr/>
        </p:nvSpPr>
        <p:spPr>
          <a:xfrm>
            <a:off x="10231021" y="2411722"/>
            <a:ext cx="913812" cy="913812"/>
          </a:xfrm>
          <a:prstGeom prst="ellipse">
            <a:avLst/>
          </a:prstGeom>
          <a:solidFill>
            <a:srgbClr val="FFFFFF"/>
          </a:solidFill>
          <a:ln w="22225" cap="flat" cmpd="sng">
            <a:solidFill>
              <a:srgbClr val="134263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3500" sx="101000" sy="101000" algn="ctr" rotWithShape="0">
              <a:srgbClr val="000000">
                <a:alpha val="40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 defTabSz="1219170">
              <a:buSzPts val="1400"/>
            </a:pPr>
            <a:endParaRPr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F45932F6-8662-434E-8AA7-7EF2D6EF1D12}"/>
              </a:ext>
            </a:extLst>
          </p:cNvPr>
          <p:cNvSpPr/>
          <p:nvPr/>
        </p:nvSpPr>
        <p:spPr>
          <a:xfrm>
            <a:off x="6874993" y="3296338"/>
            <a:ext cx="114967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dirty="0">
                <a:solidFill>
                  <a:schemeClr val="tx1"/>
                </a:solidFill>
                <a:latin typeface="Segoe UI" pitchFamily="34" charset="0"/>
                <a:cs typeface="Segoe UI" pitchFamily="34" charset="0"/>
              </a:rPr>
              <a:t>температура</a:t>
            </a:r>
            <a:endParaRPr lang="ru-RU" sz="1200" b="1" dirty="0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11993F6C-1374-4B4F-8848-99EB6670A84C}"/>
              </a:ext>
            </a:extLst>
          </p:cNvPr>
          <p:cNvSpPr/>
          <p:nvPr/>
        </p:nvSpPr>
        <p:spPr>
          <a:xfrm>
            <a:off x="9131658" y="3309255"/>
            <a:ext cx="100059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dirty="0">
                <a:solidFill>
                  <a:schemeClr val="tx1"/>
                </a:solidFill>
                <a:latin typeface="Segoe UI" pitchFamily="34" charset="0"/>
                <a:cs typeface="Segoe UI" pitchFamily="34" charset="0"/>
              </a:rPr>
              <a:t>влажность</a:t>
            </a:r>
            <a:endParaRPr lang="ru-RU" sz="1200" b="1" dirty="0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3A0C2E63-7E1A-474E-A16F-E3CE407BB45E}"/>
              </a:ext>
            </a:extLst>
          </p:cNvPr>
          <p:cNvSpPr/>
          <p:nvPr/>
        </p:nvSpPr>
        <p:spPr>
          <a:xfrm>
            <a:off x="10072349" y="1743755"/>
            <a:ext cx="11959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chemeClr val="tx1"/>
                </a:solidFill>
                <a:latin typeface="Segoe UI" pitchFamily="34" charset="0"/>
                <a:cs typeface="Segoe UI" pitchFamily="34" charset="0"/>
              </a:rPr>
              <a:t>скорость движения воздуха</a:t>
            </a:r>
            <a:endParaRPr lang="ru-RU" sz="1200" b="1" dirty="0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E12A0767-A24D-41FD-81AD-A4A3165DFC11}"/>
              </a:ext>
            </a:extLst>
          </p:cNvPr>
          <p:cNvSpPr/>
          <p:nvPr/>
        </p:nvSpPr>
        <p:spPr>
          <a:xfrm>
            <a:off x="7660274" y="1743755"/>
            <a:ext cx="17836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chemeClr val="tx1"/>
                </a:solidFill>
                <a:latin typeface="Segoe UI" pitchFamily="34" charset="0"/>
                <a:cs typeface="Segoe UI" pitchFamily="34" charset="0"/>
              </a:rPr>
              <a:t>тепловое излучение и температура поверхностей</a:t>
            </a:r>
            <a:endParaRPr lang="ru-RU" sz="1200" b="1" dirty="0"/>
          </a:p>
        </p:txBody>
      </p:sp>
      <p:pic>
        <p:nvPicPr>
          <p:cNvPr id="19" name="Google Shape;4069;p432">
            <a:extLst>
              <a:ext uri="{FF2B5EF4-FFF2-40B4-BE49-F238E27FC236}">
                <a16:creationId xmlns:a16="http://schemas.microsoft.com/office/drawing/2014/main" id="{171A7553-F1F0-4273-B75C-401F1F3A2416}"/>
              </a:ext>
            </a:extLst>
          </p:cNvPr>
          <p:cNvPicPr preferRelativeResize="0"/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tretch>
            <a:fillRect/>
          </a:stretch>
        </p:blipFill>
        <p:spPr>
          <a:xfrm>
            <a:off x="6960691" y="2373660"/>
            <a:ext cx="963923" cy="963923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4076;p432">
            <a:extLst>
              <a:ext uri="{FF2B5EF4-FFF2-40B4-BE49-F238E27FC236}">
                <a16:creationId xmlns:a16="http://schemas.microsoft.com/office/drawing/2014/main" id="{AC5CA099-1F33-4C01-A3EB-472388BDADA4}"/>
              </a:ext>
            </a:extLst>
          </p:cNvPr>
          <p:cNvSpPr/>
          <p:nvPr/>
        </p:nvSpPr>
        <p:spPr>
          <a:xfrm>
            <a:off x="9138046" y="2373660"/>
            <a:ext cx="916015" cy="916015"/>
          </a:xfrm>
          <a:prstGeom prst="ellipse">
            <a:avLst/>
          </a:prstGeom>
          <a:solidFill>
            <a:srgbClr val="FFFFFF"/>
          </a:solidFill>
          <a:ln w="22225" cap="flat" cmpd="sng">
            <a:solidFill>
              <a:srgbClr val="134263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3500" sx="101000" sy="101000" algn="ctr" rotWithShape="0">
              <a:srgbClr val="000000">
                <a:alpha val="40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 defTabSz="1219170">
              <a:buSzPts val="1400"/>
            </a:pPr>
            <a:endParaRPr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1" name="Picture 4" descr="https://img.pngio.com/drop-water-cycle-animation-clip-art-drops-png-download-577800-liquid-drop-png-900_800.jpg">
            <a:extLst>
              <a:ext uri="{FF2B5EF4-FFF2-40B4-BE49-F238E27FC236}">
                <a16:creationId xmlns:a16="http://schemas.microsoft.com/office/drawing/2014/main" id="{58390B16-5858-4B87-9ABA-B1257B04F2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</a:blip>
          <a:srcRect l="24904" t="11375" r="21370" b="3565"/>
          <a:stretch>
            <a:fillRect/>
          </a:stretch>
        </p:blipFill>
        <p:spPr bwMode="auto">
          <a:xfrm>
            <a:off x="9296422" y="2441101"/>
            <a:ext cx="543232" cy="764492"/>
          </a:xfrm>
          <a:prstGeom prst="rect">
            <a:avLst/>
          </a:prstGeom>
          <a:noFill/>
        </p:spPr>
      </p:pic>
      <p:pic>
        <p:nvPicPr>
          <p:cNvPr id="22" name="Picture 7" descr="C:\Users\ДЖИН\Desktop\Скорость-движ-возд.gif">
            <a:extLst>
              <a:ext uri="{FF2B5EF4-FFF2-40B4-BE49-F238E27FC236}">
                <a16:creationId xmlns:a16="http://schemas.microsoft.com/office/drawing/2014/main" id="{2D2AEB84-7FCB-4902-ACDD-8B8E413FD8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0387454" y="2472005"/>
            <a:ext cx="913812" cy="781670"/>
          </a:xfrm>
          <a:prstGeom prst="rect">
            <a:avLst/>
          </a:prstGeom>
          <a:noFill/>
        </p:spPr>
      </p:pic>
      <p:sp>
        <p:nvSpPr>
          <p:cNvPr id="23" name="Google Shape;4076;p432">
            <a:extLst>
              <a:ext uri="{FF2B5EF4-FFF2-40B4-BE49-F238E27FC236}">
                <a16:creationId xmlns:a16="http://schemas.microsoft.com/office/drawing/2014/main" id="{EE47D42D-7CB2-4995-A0CF-2BD2075B7E35}"/>
              </a:ext>
            </a:extLst>
          </p:cNvPr>
          <p:cNvSpPr/>
          <p:nvPr/>
        </p:nvSpPr>
        <p:spPr>
          <a:xfrm>
            <a:off x="8016621" y="2390086"/>
            <a:ext cx="956834" cy="956834"/>
          </a:xfrm>
          <a:prstGeom prst="ellipse">
            <a:avLst/>
          </a:prstGeom>
          <a:solidFill>
            <a:srgbClr val="FFFFFF"/>
          </a:solidFill>
          <a:ln w="22225" cap="flat" cmpd="sng">
            <a:solidFill>
              <a:srgbClr val="134263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3500" sx="101000" sy="101000" algn="ctr" rotWithShape="0">
              <a:srgbClr val="000000">
                <a:alpha val="40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 defTabSz="1219170">
              <a:buSzPts val="1400"/>
            </a:pPr>
            <a:endParaRPr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4" name="Picture 10" descr="C:\Users\ДЖИН\Desktop\тепловое-излучение.gif">
            <a:extLst>
              <a:ext uri="{FF2B5EF4-FFF2-40B4-BE49-F238E27FC236}">
                <a16:creationId xmlns:a16="http://schemas.microsoft.com/office/drawing/2014/main" id="{44BAFA06-E4D9-4DA2-909C-CEB6C39B7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007812" y="2382998"/>
            <a:ext cx="973229" cy="954585"/>
          </a:xfrm>
          <a:prstGeom prst="rect">
            <a:avLst/>
          </a:prstGeom>
          <a:noFill/>
        </p:spPr>
      </p:pic>
      <p:sp>
        <p:nvSpPr>
          <p:cNvPr id="25" name="Скругленный прямоугольник 26">
            <a:extLst>
              <a:ext uri="{FF2B5EF4-FFF2-40B4-BE49-F238E27FC236}">
                <a16:creationId xmlns:a16="http://schemas.microsoft.com/office/drawing/2014/main" id="{BB65FEAD-7B28-40D9-8BE4-48A34B6189FB}"/>
              </a:ext>
            </a:extLst>
          </p:cNvPr>
          <p:cNvSpPr/>
          <p:nvPr/>
        </p:nvSpPr>
        <p:spPr>
          <a:xfrm>
            <a:off x="6675211" y="1611850"/>
            <a:ext cx="4681637" cy="229263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77C93B09-BCDC-4613-86C3-C47F6FE633E3}"/>
              </a:ext>
            </a:extLst>
          </p:cNvPr>
          <p:cNvSpPr/>
          <p:nvPr/>
        </p:nvSpPr>
        <p:spPr>
          <a:xfrm>
            <a:off x="8044921" y="3856642"/>
            <a:ext cx="195919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rgbClr val="00B050"/>
                </a:solidFill>
                <a:latin typeface="Segoe UI" pitchFamily="34" charset="0"/>
                <a:cs typeface="Segoe UI" pitchFamily="34" charset="0"/>
              </a:rPr>
              <a:t>Микроклимат</a:t>
            </a:r>
            <a:endParaRPr lang="ru-RU" sz="2000" b="1" dirty="0">
              <a:solidFill>
                <a:srgbClr val="00B050"/>
              </a:solidFill>
            </a:endParaRPr>
          </a:p>
        </p:txBody>
      </p:sp>
      <p:sp>
        <p:nvSpPr>
          <p:cNvPr id="27" name="Объект 2">
            <a:extLst>
              <a:ext uri="{FF2B5EF4-FFF2-40B4-BE49-F238E27FC236}">
                <a16:creationId xmlns:a16="http://schemas.microsoft.com/office/drawing/2014/main" id="{B9BCE432-DB44-4C5F-8222-DE32EEA30385}"/>
              </a:ext>
            </a:extLst>
          </p:cNvPr>
          <p:cNvSpPr txBox="1">
            <a:spLocks/>
          </p:cNvSpPr>
          <p:nvPr/>
        </p:nvSpPr>
        <p:spPr>
          <a:xfrm>
            <a:off x="5327163" y="4938163"/>
            <a:ext cx="6826624" cy="1426736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/>
            <a:r>
              <a:rPr lang="ru-RU" altLang="ru-RU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     Микроклимат производственных помещений </a:t>
            </a:r>
            <a:r>
              <a:rPr lang="ru-RU" altLang="ru-RU" sz="1400" dirty="0">
                <a:latin typeface="Segoe UI" panose="020B0502040204020203" pitchFamily="34" charset="0"/>
                <a:cs typeface="Segoe UI" panose="020B0502040204020203" pitchFamily="34" charset="0"/>
              </a:rPr>
              <a:t>– это климат внутренней среды этих помещений, определяемый действующими на организм человека факторами: сочетанием температуры воздуха, </a:t>
            </a:r>
            <a:r>
              <a:rPr lang="ru-RU" altLang="ru-RU" sz="1400" baseline="30000" dirty="0" err="1">
                <a:latin typeface="Segoe UI" panose="020B0502040204020203" pitchFamily="34" charset="0"/>
                <a:cs typeface="Segoe UI" panose="020B0502040204020203" pitchFamily="34" charset="0"/>
              </a:rPr>
              <a:t>о</a:t>
            </a:r>
            <a:r>
              <a:rPr lang="ru-RU" altLang="ru-RU" sz="1400" dirty="0" err="1">
                <a:latin typeface="Segoe UI" panose="020B0502040204020203" pitchFamily="34" charset="0"/>
                <a:cs typeface="Segoe UI" panose="020B0502040204020203" pitchFamily="34" charset="0"/>
              </a:rPr>
              <a:t>С</a:t>
            </a:r>
            <a:r>
              <a:rPr lang="ru-RU" altLang="ru-RU" sz="1400" dirty="0">
                <a:latin typeface="Segoe UI" panose="020B0502040204020203" pitchFamily="34" charset="0"/>
                <a:cs typeface="Segoe UI" panose="020B0502040204020203" pitchFamily="34" charset="0"/>
              </a:rPr>
              <a:t>; относительной влажности, %; скорости движения воздуха, м/с; интенсивности теплового облучения, Вт/м</a:t>
            </a:r>
            <a:r>
              <a:rPr lang="ru-RU" altLang="ru-RU" sz="1400" baseline="30000" dirty="0">
                <a:latin typeface="Segoe UI" panose="020B0502040204020203" pitchFamily="34" charset="0"/>
                <a:cs typeface="Segoe UI" panose="020B0502040204020203" pitchFamily="34" charset="0"/>
              </a:rPr>
              <a:t>2</a:t>
            </a:r>
            <a:r>
              <a:rPr lang="ru-RU" altLang="ru-RU" sz="1400" dirty="0">
                <a:latin typeface="Segoe UI" panose="020B0502040204020203" pitchFamily="34" charset="0"/>
                <a:cs typeface="Segoe UI" panose="020B0502040204020203" pitchFamily="34" charset="0"/>
              </a:rPr>
              <a:t>; температуры поверхностей ограждающих конструкций (стены, пол, потолок, технологическое оборудование и т.д.), </a:t>
            </a:r>
            <a:r>
              <a:rPr lang="ru-RU" altLang="ru-RU" sz="1400" baseline="30000" dirty="0" err="1">
                <a:latin typeface="Segoe UI" panose="020B0502040204020203" pitchFamily="34" charset="0"/>
                <a:cs typeface="Segoe UI" panose="020B0502040204020203" pitchFamily="34" charset="0"/>
              </a:rPr>
              <a:t>о</a:t>
            </a:r>
            <a:r>
              <a:rPr lang="ru-RU" altLang="ru-RU" sz="1400" dirty="0" err="1">
                <a:latin typeface="Segoe UI" panose="020B0502040204020203" pitchFamily="34" charset="0"/>
                <a:cs typeface="Segoe UI" panose="020B0502040204020203" pitchFamily="34" charset="0"/>
              </a:rPr>
              <a:t>С</a:t>
            </a:r>
            <a:r>
              <a:rPr lang="ru-RU" altLang="ru-RU" sz="1400" dirty="0"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13475085"/>
      </p:ext>
    </p:extLst>
  </p:cSld>
  <p:clrMapOvr>
    <a:masterClrMapping/>
  </p:clrMapOvr>
  <p:transition spd="med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DC51FFD-2A9C-4BA0-93C2-911301B5CD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4E8927F-C2FD-49C8-ABF6-C1A9B9AE1EC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398" b="1934"/>
          <a:stretch/>
        </p:blipFill>
        <p:spPr>
          <a:xfrm>
            <a:off x="808442" y="53094"/>
            <a:ext cx="9634005" cy="6759186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01386004-8E81-4512-8B00-6B1EFAE37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D5A01-2C70-4DCC-A927-21EB20925725}" type="slidenum">
              <a:rPr lang="ru-RU" altLang="ru-RU" smtClean="0"/>
              <a:pPr/>
              <a:t>34</a:t>
            </a:fld>
            <a:endParaRPr lang="ru-RU" altLang="ru-RU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AB58441-7A70-4133-9F25-852EC532DA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171" name="Picture 4" descr="http://www.chuvsu.ru/images/stories/novosty/2014/6/030614-2_cop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2750" y="4296245"/>
            <a:ext cx="3559842" cy="2460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88BA5BC0-E713-4305-A21E-95F7DE73D6C8}"/>
              </a:ext>
            </a:extLst>
          </p:cNvPr>
          <p:cNvSpPr/>
          <p:nvPr/>
        </p:nvSpPr>
        <p:spPr>
          <a:xfrm>
            <a:off x="1359408" y="162747"/>
            <a:ext cx="94731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Segoe UI" panose="020B0502040204020203" pitchFamily="34" charset="0"/>
                <a:cs typeface="Segoe UI" panose="020B0502040204020203" pitchFamily="34" charset="0"/>
              </a:rPr>
              <a:t>Микроклимат предприятий, отклоняющийся от допустимых значений бывает: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6C44D465-316A-4E7B-9C56-EB9AF7B6E42E}"/>
              </a:ext>
            </a:extLst>
          </p:cNvPr>
          <p:cNvSpPr/>
          <p:nvPr/>
        </p:nvSpPr>
        <p:spPr>
          <a:xfrm>
            <a:off x="1210056" y="1384995"/>
            <a:ext cx="27127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Segoe UI" panose="020B0502040204020203" pitchFamily="34" charset="0"/>
                <a:cs typeface="Segoe UI" panose="020B0502040204020203" pitchFamily="34" charset="0"/>
              </a:rPr>
              <a:t>охлаждающим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3625945C-921D-4D43-96A3-2997FEB45C94}"/>
              </a:ext>
            </a:extLst>
          </p:cNvPr>
          <p:cNvSpPr/>
          <p:nvPr/>
        </p:nvSpPr>
        <p:spPr>
          <a:xfrm>
            <a:off x="7644384" y="1384995"/>
            <a:ext cx="27127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Segoe UI" panose="020B0502040204020203" pitchFamily="34" charset="0"/>
                <a:cs typeface="Segoe UI" panose="020B0502040204020203" pitchFamily="34" charset="0"/>
              </a:rPr>
              <a:t>нагревающим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59A5A2F0-75E7-47C2-913F-5AD942312D69}"/>
              </a:ext>
            </a:extLst>
          </p:cNvPr>
          <p:cNvSpPr/>
          <p:nvPr/>
        </p:nvSpPr>
        <p:spPr>
          <a:xfrm>
            <a:off x="2112264" y="1011213"/>
            <a:ext cx="12344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 &lt; t</a:t>
            </a:r>
            <a:r>
              <a:rPr lang="ru-RU" sz="2400" b="1" baseline="-25000" dirty="0" err="1">
                <a:solidFill>
                  <a:schemeClr val="tx2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доп</a:t>
            </a:r>
            <a:endParaRPr lang="ru-RU" sz="2400" b="1" baseline="-25000" dirty="0">
              <a:solidFill>
                <a:schemeClr val="tx2">
                  <a:lumMod val="5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196C9D8D-1097-46DC-8738-680DFDD3C68A}"/>
              </a:ext>
            </a:extLst>
          </p:cNvPr>
          <p:cNvSpPr/>
          <p:nvPr/>
        </p:nvSpPr>
        <p:spPr>
          <a:xfrm>
            <a:off x="8383524" y="1011213"/>
            <a:ext cx="12344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 &gt; t</a:t>
            </a:r>
            <a:r>
              <a:rPr lang="ru-RU" sz="2400" b="1" baseline="-25000" dirty="0" err="1">
                <a:solidFill>
                  <a:schemeClr val="tx2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доп</a:t>
            </a:r>
            <a:endParaRPr lang="ru-RU" sz="2400" b="1" baseline="-25000" dirty="0">
              <a:solidFill>
                <a:schemeClr val="tx2">
                  <a:lumMod val="5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BFA9910-710A-46CA-A2CD-85C587BC0E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851" y="4285797"/>
            <a:ext cx="3686555" cy="245893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5A351913-8C92-4B8C-BA25-BF33333F6DD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7025" r="16500" b="9708"/>
          <a:stretch/>
        </p:blipFill>
        <p:spPr>
          <a:xfrm>
            <a:off x="720852" y="1864128"/>
            <a:ext cx="3686556" cy="2359357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EF8270C2-FF7D-4FFC-9BAE-6DB28CB5B5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72750" y="1864128"/>
            <a:ext cx="3559842" cy="2374415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722F7E1A-F442-4971-BA7B-9C2AFEBF52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D5A01-2C70-4DCC-A927-21EB20925725}" type="slidenum">
              <a:rPr lang="ru-RU" altLang="ru-RU" smtClean="0"/>
              <a:pPr/>
              <a:t>35</a:t>
            </a:fld>
            <a:endParaRPr lang="ru-RU" altLang="ru-RU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3B0293B-FC8F-4A28-A96D-69F24EA0FF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987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22873"/>
            <a:ext cx="7872984" cy="2032254"/>
          </a:xfrm>
        </p:spPr>
        <p:txBody>
          <a:bodyPr>
            <a:normAutofit fontScale="92500"/>
          </a:bodyPr>
          <a:lstStyle/>
          <a:p>
            <a:pPr marL="0" indent="0" algn="ctr">
              <a:lnSpc>
                <a:spcPct val="90000"/>
              </a:lnSpc>
              <a:buClr>
                <a:schemeClr val="accent3"/>
              </a:buClr>
              <a:buNone/>
              <a:defRPr/>
            </a:pPr>
            <a:r>
              <a:rPr lang="ru-RU" sz="1700" b="1" dirty="0">
                <a:latin typeface="Segoe UI" panose="020B0502040204020203" pitchFamily="34" charset="0"/>
                <a:cs typeface="Segoe UI" panose="020B0502040204020203" pitchFamily="34" charset="0"/>
              </a:rPr>
              <a:t>1. Микроклимат производственных помещений </a:t>
            </a:r>
            <a:r>
              <a:rPr lang="ru-RU" sz="1700" b="1" i="1" dirty="0">
                <a:latin typeface="Segoe UI" panose="020B0502040204020203" pitchFamily="34" charset="0"/>
                <a:cs typeface="Segoe UI" panose="020B0502040204020203" pitchFamily="34" charset="0"/>
              </a:rPr>
              <a:t>в которых технология производства не связана со значительными тепловыделениями:</a:t>
            </a:r>
            <a:endParaRPr lang="ru-RU" sz="1700" b="1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514350" indent="-514350" algn="just">
              <a:lnSpc>
                <a:spcPct val="90000"/>
              </a:lnSpc>
              <a:buClr>
                <a:schemeClr val="accent3"/>
              </a:buClr>
              <a:buFont typeface="Wingdings 2"/>
              <a:buAutoNum type="arabicPeriod"/>
              <a:defRPr/>
            </a:pPr>
            <a:endParaRPr lang="ru-RU" sz="1700" b="1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514350" indent="-514350" algn="just">
              <a:lnSpc>
                <a:spcPct val="90000"/>
              </a:lnSpc>
              <a:buClr>
                <a:schemeClr val="accent3"/>
              </a:buClr>
              <a:buFont typeface="Wingdings 2"/>
              <a:buAutoNum type="arabicPeriod"/>
              <a:defRPr/>
            </a:pPr>
            <a:endParaRPr lang="ru-RU" sz="1700" b="1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 algn="just">
              <a:lnSpc>
                <a:spcPct val="90000"/>
              </a:lnSpc>
              <a:buClr>
                <a:schemeClr val="accent3"/>
              </a:buClr>
              <a:buNone/>
              <a:defRPr/>
            </a:pPr>
            <a:r>
              <a:rPr lang="ru-RU" sz="1700" b="1" dirty="0">
                <a:latin typeface="Segoe UI" panose="020B0502040204020203" pitchFamily="34" charset="0"/>
                <a:cs typeface="Segoe UI" panose="020B0502040204020203" pitchFamily="34" charset="0"/>
              </a:rPr>
              <a:t>Микроклимат этих помещений в основном зависит от:</a:t>
            </a:r>
          </a:p>
          <a:p>
            <a:pPr marL="0" indent="0" algn="just">
              <a:lnSpc>
                <a:spcPct val="90000"/>
              </a:lnSpc>
              <a:buClr>
                <a:schemeClr val="accent3"/>
              </a:buClr>
              <a:buNone/>
              <a:defRPr/>
            </a:pPr>
            <a:r>
              <a:rPr lang="ru-RU" sz="1700" b="1" dirty="0">
                <a:latin typeface="Segoe UI" panose="020B0502040204020203" pitchFamily="34" charset="0"/>
                <a:cs typeface="Segoe UI" panose="020B0502040204020203" pitchFamily="34" charset="0"/>
              </a:rPr>
              <a:t>	- климата местности;</a:t>
            </a:r>
          </a:p>
          <a:p>
            <a:pPr marL="0" indent="0" algn="just">
              <a:lnSpc>
                <a:spcPct val="90000"/>
              </a:lnSpc>
              <a:buClr>
                <a:schemeClr val="accent3"/>
              </a:buClr>
              <a:buNone/>
              <a:defRPr/>
            </a:pPr>
            <a:r>
              <a:rPr lang="ru-RU" sz="1700" b="1" dirty="0">
                <a:latin typeface="Segoe UI" panose="020B0502040204020203" pitchFamily="34" charset="0"/>
                <a:cs typeface="Segoe UI" panose="020B0502040204020203" pitchFamily="34" charset="0"/>
              </a:rPr>
              <a:t>	- отопления;</a:t>
            </a:r>
          </a:p>
          <a:p>
            <a:pPr marL="0" indent="0" algn="just">
              <a:lnSpc>
                <a:spcPct val="90000"/>
              </a:lnSpc>
              <a:buClr>
                <a:schemeClr val="accent3"/>
              </a:buClr>
              <a:buNone/>
              <a:defRPr/>
            </a:pPr>
            <a:r>
              <a:rPr lang="ru-RU" sz="1700" b="1" dirty="0">
                <a:latin typeface="Segoe UI" panose="020B0502040204020203" pitchFamily="34" charset="0"/>
                <a:cs typeface="Segoe UI" panose="020B0502040204020203" pitchFamily="34" charset="0"/>
              </a:rPr>
              <a:t>	- вентиляции.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72B09BF-BDC8-400F-838F-6C4A3902AD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8808" y="137160"/>
            <a:ext cx="2709672" cy="2032254"/>
          </a:xfrm>
          <a:prstGeom prst="rect">
            <a:avLst/>
          </a:prstGeom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02FCE169-8353-46A5-822D-635677A2D678}"/>
              </a:ext>
            </a:extLst>
          </p:cNvPr>
          <p:cNvSpPr txBox="1">
            <a:spLocks noChangeArrowheads="1"/>
          </p:cNvSpPr>
          <p:nvPr/>
        </p:nvSpPr>
        <p:spPr>
          <a:xfrm>
            <a:off x="199644" y="2291715"/>
            <a:ext cx="8926068" cy="23442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ctr">
              <a:lnSpc>
                <a:spcPct val="90000"/>
              </a:lnSpc>
              <a:buClr>
                <a:schemeClr val="accent3"/>
              </a:buClr>
              <a:buFont typeface="Arial"/>
              <a:buNone/>
              <a:defRPr/>
            </a:pPr>
            <a:r>
              <a:rPr lang="ru-RU" b="1" dirty="0">
                <a:latin typeface="Segoe UI" panose="020B0502040204020203" pitchFamily="34" charset="0"/>
                <a:cs typeface="Segoe UI" panose="020B0502040204020203" pitchFamily="34" charset="0"/>
              </a:rPr>
              <a:t>2. Микроклимат производственных помещений </a:t>
            </a:r>
            <a:r>
              <a:rPr lang="ru-RU" b="1" i="1" dirty="0">
                <a:latin typeface="Segoe UI" panose="020B0502040204020203" pitchFamily="34" charset="0"/>
                <a:cs typeface="Segoe UI" panose="020B0502040204020203" pitchFamily="34" charset="0"/>
              </a:rPr>
              <a:t>со значительными тепловыделениями:</a:t>
            </a:r>
            <a:endParaRPr lang="ru-RU" b="1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74320" indent="-274320" algn="just">
              <a:lnSpc>
                <a:spcPct val="90000"/>
              </a:lnSpc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котельные,</a:t>
            </a:r>
          </a:p>
          <a:p>
            <a:pPr marL="274320" indent="-274320" algn="just">
              <a:lnSpc>
                <a:spcPct val="90000"/>
              </a:lnSpc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кузнечные,</a:t>
            </a:r>
          </a:p>
          <a:p>
            <a:pPr marL="274320" indent="-274320" algn="just">
              <a:lnSpc>
                <a:spcPct val="90000"/>
              </a:lnSpc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мартеновские и доменные печи,</a:t>
            </a:r>
          </a:p>
          <a:p>
            <a:pPr marL="274320" indent="-274320" algn="just">
              <a:lnSpc>
                <a:spcPct val="90000"/>
              </a:lnSpc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хлебопекарни,</a:t>
            </a:r>
          </a:p>
          <a:p>
            <a:pPr marL="274320" indent="-274320" algn="just">
              <a:lnSpc>
                <a:spcPct val="90000"/>
              </a:lnSpc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цеха сахарных заводов и др.</a:t>
            </a:r>
          </a:p>
          <a:p>
            <a:pPr marL="0" indent="0" algn="just">
              <a:lnSpc>
                <a:spcPct val="90000"/>
              </a:lnSpc>
              <a:buClr>
                <a:schemeClr val="accent3"/>
              </a:buClr>
              <a:buFont typeface="Arial"/>
              <a:buNone/>
              <a:defRPr/>
            </a:pPr>
            <a:r>
              <a:rPr lang="ru-RU" b="1" dirty="0">
                <a:latin typeface="Segoe UI" panose="020B0502040204020203" pitchFamily="34" charset="0"/>
                <a:cs typeface="Segoe UI" panose="020B0502040204020203" pitchFamily="34" charset="0"/>
              </a:rPr>
              <a:t>В горячих цехах большое влияние на микроклимат оказывает тепловое излучение нагретых и раскаленных поверхностей.</a:t>
            </a:r>
          </a:p>
        </p:txBody>
      </p:sp>
      <p:pic>
        <p:nvPicPr>
          <p:cNvPr id="6" name="Picture 4" descr="http://armtorg.ru/images/news/17062013/33.jpg">
            <a:extLst>
              <a:ext uri="{FF2B5EF4-FFF2-40B4-BE49-F238E27FC236}">
                <a16:creationId xmlns:a16="http://schemas.microsoft.com/office/drawing/2014/main" id="{0EAD20D6-FEE0-4B9A-8217-E82346380F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3436" y="2317558"/>
            <a:ext cx="2788920" cy="209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BF00267C-90D6-4563-838E-C03BA6A2951D}"/>
              </a:ext>
            </a:extLst>
          </p:cNvPr>
          <p:cNvSpPr txBox="1">
            <a:spLocks noChangeArrowheads="1"/>
          </p:cNvSpPr>
          <p:nvPr/>
        </p:nvSpPr>
        <p:spPr>
          <a:xfrm>
            <a:off x="428816" y="4636008"/>
            <a:ext cx="3164776" cy="222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buFont typeface="Arial"/>
              <a:buNone/>
            </a:pPr>
            <a:r>
              <a:rPr lang="ru-RU" altLang="ru-RU" sz="1700" b="1" dirty="0">
                <a:latin typeface="Segoe UI" panose="020B0502040204020203" pitchFamily="34" charset="0"/>
                <a:cs typeface="Segoe UI" panose="020B0502040204020203" pitchFamily="34" charset="0"/>
              </a:rPr>
              <a:t>3. Микроклимат производственных помещений </a:t>
            </a:r>
            <a:r>
              <a:rPr lang="ru-RU" altLang="ru-RU" sz="1700" b="1" i="1" dirty="0">
                <a:latin typeface="Segoe UI" panose="020B0502040204020203" pitchFamily="34" charset="0"/>
                <a:cs typeface="Segoe UI" panose="020B0502040204020203" pitchFamily="34" charset="0"/>
              </a:rPr>
              <a:t>с искусственным охлаждением </a:t>
            </a:r>
            <a:r>
              <a:rPr lang="ru-RU" altLang="ru-RU" sz="1700" b="1" dirty="0">
                <a:latin typeface="Segoe UI" panose="020B0502040204020203" pitchFamily="34" charset="0"/>
                <a:cs typeface="Segoe UI" panose="020B0502040204020203" pitchFamily="34" charset="0"/>
              </a:rPr>
              <a:t>воздуха. К ним относятся </a:t>
            </a:r>
            <a:r>
              <a:rPr lang="ru-RU" altLang="ru-RU" sz="1700" b="1" i="1" dirty="0">
                <a:latin typeface="Segoe UI" panose="020B0502040204020203" pitchFamily="34" charset="0"/>
                <a:cs typeface="Segoe UI" panose="020B0502040204020203" pitchFamily="34" charset="0"/>
              </a:rPr>
              <a:t>различные </a:t>
            </a:r>
            <a:r>
              <a:rPr lang="ru-RU" altLang="ru-RU" sz="1700" b="1" i="1" dirty="0">
                <a:solidFill>
                  <a:schemeClr val="tx2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холодильники</a:t>
            </a:r>
            <a:r>
              <a:rPr lang="ru-RU" altLang="ru-RU" sz="1700" b="1" dirty="0"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</a:p>
        </p:txBody>
      </p:sp>
      <p:pic>
        <p:nvPicPr>
          <p:cNvPr id="8" name="Picture 4" descr="http://www.aquatex.pro/i/foods2.jpg">
            <a:extLst>
              <a:ext uri="{FF2B5EF4-FFF2-40B4-BE49-F238E27FC236}">
                <a16:creationId xmlns:a16="http://schemas.microsoft.com/office/drawing/2014/main" id="{E94FE260-8288-4D75-84CE-BC9300D1C7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360"/>
          <a:stretch/>
        </p:blipFill>
        <p:spPr bwMode="auto">
          <a:xfrm>
            <a:off x="3509181" y="4743004"/>
            <a:ext cx="2232018" cy="1798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3">
            <a:extLst>
              <a:ext uri="{FF2B5EF4-FFF2-40B4-BE49-F238E27FC236}">
                <a16:creationId xmlns:a16="http://schemas.microsoft.com/office/drawing/2014/main" id="{EC2FE3EE-7DA6-4544-83C6-939C3BCF9A31}"/>
              </a:ext>
            </a:extLst>
          </p:cNvPr>
          <p:cNvSpPr txBox="1">
            <a:spLocks noChangeArrowheads="1"/>
          </p:cNvSpPr>
          <p:nvPr/>
        </p:nvSpPr>
        <p:spPr>
          <a:xfrm>
            <a:off x="5928431" y="4534067"/>
            <a:ext cx="3275005" cy="2113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buFont typeface="Arial"/>
              <a:buNone/>
            </a:pPr>
            <a:r>
              <a:rPr lang="ru-RU" altLang="ru-RU" sz="1700" b="1" dirty="0">
                <a:latin typeface="Segoe UI" panose="020B0502040204020203" pitchFamily="34" charset="0"/>
                <a:cs typeface="Segoe UI" panose="020B0502040204020203" pitchFamily="34" charset="0"/>
              </a:rPr>
              <a:t>4. Микроклимат </a:t>
            </a:r>
            <a:r>
              <a:rPr lang="ru-RU" altLang="ru-RU" sz="1700" b="1" i="1" dirty="0">
                <a:latin typeface="Segoe UI" panose="020B0502040204020203" pitchFamily="34" charset="0"/>
                <a:cs typeface="Segoe UI" panose="020B0502040204020203" pitchFamily="34" charset="0"/>
              </a:rPr>
              <a:t>открытой атмосферы</a:t>
            </a:r>
            <a:r>
              <a:rPr lang="ru-RU" altLang="ru-RU" sz="1700" b="1" dirty="0">
                <a:latin typeface="Segoe UI" panose="020B0502040204020203" pitchFamily="34" charset="0"/>
                <a:cs typeface="Segoe UI" panose="020B0502040204020203" pitchFamily="34" charset="0"/>
              </a:rPr>
              <a:t>, зависящий от климатических и погодных условий (например, </a:t>
            </a:r>
            <a:r>
              <a:rPr lang="ru-RU" altLang="ru-RU" sz="1700" b="1" dirty="0">
                <a:solidFill>
                  <a:schemeClr val="tx2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сельскохозяйственные, дорожные и строительные работы</a:t>
            </a:r>
            <a:r>
              <a:rPr lang="ru-RU" altLang="ru-RU" sz="1700" b="1" dirty="0">
                <a:latin typeface="Segoe UI" panose="020B0502040204020203" pitchFamily="34" charset="0"/>
                <a:cs typeface="Segoe UI" panose="020B0502040204020203" pitchFamily="34" charset="0"/>
              </a:rPr>
              <a:t>).</a:t>
            </a:r>
          </a:p>
        </p:txBody>
      </p:sp>
      <p:pic>
        <p:nvPicPr>
          <p:cNvPr id="10" name="Picture 6" descr="https://im3-tub-ru.yandex.net/i?id=245d5a948d2f3dcd1983bb5fd2a703bd&amp;n=33&amp;h=215&amp;w=215">
            <a:extLst>
              <a:ext uri="{FF2B5EF4-FFF2-40B4-BE49-F238E27FC236}">
                <a16:creationId xmlns:a16="http://schemas.microsoft.com/office/drawing/2014/main" id="{FE9381C2-4934-4D15-A42C-1935958610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0380" y="4573233"/>
            <a:ext cx="2147607" cy="2147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438DF0DA-7545-4683-BDC5-A678185D3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728E8-951C-4A20-9BF6-4A034DF55D18}" type="slidenum">
              <a:rPr lang="ru-RU" altLang="ru-RU" smtClean="0"/>
              <a:pPr/>
              <a:t>36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0627778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51144C1-700E-4694-867D-7B0095C3A1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7DFFBD9-4F77-4063-83DD-4A900833B7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0484" name="Picture 5" descr="http://dodelay.ru/photos/otdel-golovnogo-mozga-mlekopitayuschih-termoregulyatsiya-78556-larg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75" r="12976" b="19238"/>
          <a:stretch>
            <a:fillRect/>
          </a:stretch>
        </p:blipFill>
        <p:spPr bwMode="auto">
          <a:xfrm>
            <a:off x="8768632" y="0"/>
            <a:ext cx="3423368" cy="2747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F5F9FC1A-E95E-4160-ACA3-33294F909CB4}"/>
              </a:ext>
            </a:extLst>
          </p:cNvPr>
          <p:cNvSpPr/>
          <p:nvPr/>
        </p:nvSpPr>
        <p:spPr>
          <a:xfrm>
            <a:off x="8817864" y="4695073"/>
            <a:ext cx="27127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радиация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7CCA07DC-3E8D-4636-B2F9-B373C53039A3}"/>
              </a:ext>
            </a:extLst>
          </p:cNvPr>
          <p:cNvSpPr/>
          <p:nvPr/>
        </p:nvSpPr>
        <p:spPr>
          <a:xfrm>
            <a:off x="8778240" y="5610164"/>
            <a:ext cx="27127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испарение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72057F8-6359-46E2-B75C-DFBC76A4D4E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7722" b="6494"/>
          <a:stretch/>
        </p:blipFill>
        <p:spPr>
          <a:xfrm>
            <a:off x="9198627" y="4021303"/>
            <a:ext cx="1828958" cy="630935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285384E-2F6E-4C41-B390-E9307C5A34B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8838" t="23738" r="10268" b="8460"/>
          <a:stretch/>
        </p:blipFill>
        <p:spPr>
          <a:xfrm>
            <a:off x="9127131" y="5101874"/>
            <a:ext cx="2295354" cy="461666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716C647A-A0E3-4B3F-8BEB-3C94D49FFFE1}"/>
              </a:ext>
            </a:extLst>
          </p:cNvPr>
          <p:cNvSpPr/>
          <p:nvPr/>
        </p:nvSpPr>
        <p:spPr>
          <a:xfrm>
            <a:off x="8827008" y="3662405"/>
            <a:ext cx="27127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конвекция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7E07E2E4-58D0-4467-9FE0-942E4186E3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33" t="23200" r="6766" b="52929"/>
          <a:stretch/>
        </p:blipFill>
        <p:spPr bwMode="auto">
          <a:xfrm>
            <a:off x="9213985" y="6016966"/>
            <a:ext cx="2133719" cy="66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01984C5F-EA1F-4E2E-B147-785A029C88F2}"/>
              </a:ext>
            </a:extLst>
          </p:cNvPr>
          <p:cNvSpPr/>
          <p:nvPr/>
        </p:nvSpPr>
        <p:spPr>
          <a:xfrm>
            <a:off x="10982699" y="3053738"/>
            <a:ext cx="124429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0070C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при оптимальных условиях: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0B07171A-3B12-4F60-A731-848F3B43FADA}"/>
              </a:ext>
            </a:extLst>
          </p:cNvPr>
          <p:cNvSpPr/>
          <p:nvPr/>
        </p:nvSpPr>
        <p:spPr>
          <a:xfrm>
            <a:off x="11170920" y="4081598"/>
            <a:ext cx="10210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70C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30 %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F27C2A54-3C7C-4D38-9A70-AF6A7726A6BE}"/>
              </a:ext>
            </a:extLst>
          </p:cNvPr>
          <p:cNvSpPr/>
          <p:nvPr/>
        </p:nvSpPr>
        <p:spPr>
          <a:xfrm>
            <a:off x="11221212" y="5105147"/>
            <a:ext cx="10210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70C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45 %</a:t>
            </a: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7444E192-6CA2-4CD3-8E6D-3A4F0C30BDD3}"/>
              </a:ext>
            </a:extLst>
          </p:cNvPr>
          <p:cNvSpPr/>
          <p:nvPr/>
        </p:nvSpPr>
        <p:spPr>
          <a:xfrm>
            <a:off x="11221212" y="6125424"/>
            <a:ext cx="10210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70C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25 %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575D9E6-2EF5-4370-8367-9075E8847B04}"/>
              </a:ext>
            </a:extLst>
          </p:cNvPr>
          <p:cNvSpPr txBox="1"/>
          <p:nvPr/>
        </p:nvSpPr>
        <p:spPr>
          <a:xfrm>
            <a:off x="38506" y="45720"/>
            <a:ext cx="8660142" cy="52322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000000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способность человеческого организма поддерживать постоянную температуру (36 – 37 </a:t>
            </a:r>
            <a:r>
              <a:rPr lang="ru-RU" sz="1400" b="1" dirty="0">
                <a:solidFill>
                  <a:srgbClr val="000000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  <a:sym typeface="Symbol" panose="05050102010706020507" pitchFamily="18" charset="2"/>
              </a:rPr>
              <a:t></a:t>
            </a:r>
            <a:r>
              <a:rPr lang="ru-RU" sz="1400" b="1" dirty="0">
                <a:solidFill>
                  <a:srgbClr val="000000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С) при изменении параметров микроклимата и выполнении различной по тяжести работы</a:t>
            </a:r>
            <a:endParaRPr lang="ru-RU" sz="14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0F6C34FE-5F25-456B-BDC5-8C9593070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D5A01-2C70-4DCC-A927-21EB20925725}" type="slidenum">
              <a:rPr lang="ru-RU" altLang="ru-RU" smtClean="0"/>
              <a:pPr/>
              <a:t>37</a:t>
            </a:fld>
            <a:endParaRPr lang="ru-RU" altLang="ru-RU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AB58441-7A70-4133-9F25-852EC532DA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88BA5BC0-E713-4305-A21E-95F7DE73D6C8}"/>
              </a:ext>
            </a:extLst>
          </p:cNvPr>
          <p:cNvSpPr/>
          <p:nvPr/>
        </p:nvSpPr>
        <p:spPr>
          <a:xfrm>
            <a:off x="1359408" y="162747"/>
            <a:ext cx="94731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Segoe UI" panose="020B0502040204020203" pitchFamily="34" charset="0"/>
                <a:cs typeface="Segoe UI" panose="020B0502040204020203" pitchFamily="34" charset="0"/>
              </a:rPr>
              <a:t>Последствия дискомфортного микроклимата: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6C44D465-316A-4E7B-9C56-EB9AF7B6E42E}"/>
              </a:ext>
            </a:extLst>
          </p:cNvPr>
          <p:cNvSpPr/>
          <p:nvPr/>
        </p:nvSpPr>
        <p:spPr>
          <a:xfrm>
            <a:off x="1210056" y="1384995"/>
            <a:ext cx="27127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Segoe UI" panose="020B0502040204020203" pitchFamily="34" charset="0"/>
                <a:cs typeface="Segoe UI" panose="020B0502040204020203" pitchFamily="34" charset="0"/>
              </a:rPr>
              <a:t>охлаждающего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3625945C-921D-4D43-96A3-2997FEB45C94}"/>
              </a:ext>
            </a:extLst>
          </p:cNvPr>
          <p:cNvSpPr/>
          <p:nvPr/>
        </p:nvSpPr>
        <p:spPr>
          <a:xfrm>
            <a:off x="7644384" y="1384995"/>
            <a:ext cx="27127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Segoe UI" panose="020B0502040204020203" pitchFamily="34" charset="0"/>
                <a:cs typeface="Segoe UI" panose="020B0502040204020203" pitchFamily="34" charset="0"/>
              </a:rPr>
              <a:t>нагревающего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59A5A2F0-75E7-47C2-913F-5AD942312D69}"/>
              </a:ext>
            </a:extLst>
          </p:cNvPr>
          <p:cNvSpPr/>
          <p:nvPr/>
        </p:nvSpPr>
        <p:spPr>
          <a:xfrm>
            <a:off x="2112264" y="1011213"/>
            <a:ext cx="12344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 &lt; t</a:t>
            </a:r>
            <a:r>
              <a:rPr lang="ru-RU" sz="2400" b="1" baseline="-25000" dirty="0" err="1">
                <a:solidFill>
                  <a:schemeClr val="tx2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доп</a:t>
            </a:r>
            <a:endParaRPr lang="ru-RU" sz="2400" b="1" baseline="-25000" dirty="0">
              <a:solidFill>
                <a:schemeClr val="tx2">
                  <a:lumMod val="5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196C9D8D-1097-46DC-8738-680DFDD3C68A}"/>
              </a:ext>
            </a:extLst>
          </p:cNvPr>
          <p:cNvSpPr/>
          <p:nvPr/>
        </p:nvSpPr>
        <p:spPr>
          <a:xfrm>
            <a:off x="8383524" y="1011213"/>
            <a:ext cx="12344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 &gt; t</a:t>
            </a:r>
            <a:r>
              <a:rPr lang="ru-RU" sz="2400" b="1" baseline="-25000" dirty="0" err="1">
                <a:solidFill>
                  <a:schemeClr val="tx2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доп</a:t>
            </a:r>
            <a:endParaRPr lang="ru-RU" sz="2400" b="1" baseline="-25000" dirty="0">
              <a:solidFill>
                <a:schemeClr val="tx2">
                  <a:lumMod val="5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87AE2BA-E537-46BE-9E98-79541D2621B8}"/>
              </a:ext>
            </a:extLst>
          </p:cNvPr>
          <p:cNvSpPr txBox="1"/>
          <p:nvPr/>
        </p:nvSpPr>
        <p:spPr>
          <a:xfrm>
            <a:off x="7405878" y="1945523"/>
            <a:ext cx="342671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rgbClr val="000000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тепловая гипертермия</a:t>
            </a:r>
            <a:r>
              <a:rPr lang="ru-RU" sz="2000" dirty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;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rgbClr val="000000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судорожная болезнь</a:t>
            </a:r>
            <a:r>
              <a:rPr lang="ru-RU" sz="2000" dirty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;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rgbClr val="000000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тепловой удар</a:t>
            </a:r>
            <a:r>
              <a:rPr lang="ru-RU" sz="2000" dirty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;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rgbClr val="000000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хронический перегрев</a:t>
            </a:r>
            <a:endParaRPr lang="ru-RU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B6B2A2A-C5AC-4CBF-BDB0-7621FCB3009F}"/>
              </a:ext>
            </a:extLst>
          </p:cNvPr>
          <p:cNvSpPr txBox="1"/>
          <p:nvPr/>
        </p:nvSpPr>
        <p:spPr>
          <a:xfrm>
            <a:off x="1016126" y="1846660"/>
            <a:ext cx="520179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rgbClr val="000000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гипотермия</a:t>
            </a:r>
            <a:r>
              <a:rPr lang="ru-RU" sz="2000" dirty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;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rgbClr val="000000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воспалительные процессы;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rgbClr val="000000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плеврит;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rgbClr val="000000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бронхит;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rgbClr val="000000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острые респираторные заболевания;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rgbClr val="000000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ангина</a:t>
            </a:r>
            <a:endParaRPr lang="ru-RU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F273327-B222-47B9-BC2C-6F8C45022BB4}"/>
              </a:ext>
            </a:extLst>
          </p:cNvPr>
          <p:cNvSpPr txBox="1"/>
          <p:nvPr/>
        </p:nvSpPr>
        <p:spPr>
          <a:xfrm>
            <a:off x="267462" y="3785652"/>
            <a:ext cx="6371082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000000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Наибольший процент обморожений и даже смертей наблюдается при сочетании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rgbClr val="000000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низкой температуры воздуха</a:t>
            </a:r>
            <a:r>
              <a:rPr lang="ru-RU" sz="2000" dirty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;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rgbClr val="000000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высокой влажности;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rgbClr val="000000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большой подвижности воздуха.</a:t>
            </a:r>
          </a:p>
          <a:p>
            <a:r>
              <a:rPr lang="ru-RU" sz="2000" dirty="0">
                <a:solidFill>
                  <a:srgbClr val="000000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Это объясняется тем, что влажный воздух лучше проводит тепло, а подвижность его увеличивает теплоотдачу конвекцией.</a:t>
            </a:r>
            <a:endParaRPr lang="ru-RU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8" name="Picture 2" descr="C:\Users\ДЖИН\Desktop\Б-1.2. ОПО НПЗ\Материалы\Изображения\кр-круг.gif">
            <a:extLst>
              <a:ext uri="{FF2B5EF4-FFF2-40B4-BE49-F238E27FC236}">
                <a16:creationId xmlns:a16="http://schemas.microsoft.com/office/drawing/2014/main" id="{0AFEED55-D0B0-4F8D-BCA4-337129DE9D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3686" y="4410064"/>
            <a:ext cx="925322" cy="925322"/>
          </a:xfrm>
          <a:prstGeom prst="rect">
            <a:avLst/>
          </a:prstGeom>
          <a:noFill/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EE37A37-1DE3-4C80-B6A8-64E71BC3C1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2232" y="4480560"/>
            <a:ext cx="984255" cy="85482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46848CEC-5D8C-499B-96B0-3708D37874A6}"/>
              </a:ext>
            </a:extLst>
          </p:cNvPr>
          <p:cNvSpPr txBox="1"/>
          <p:nvPr/>
        </p:nvSpPr>
        <p:spPr>
          <a:xfrm>
            <a:off x="6459599" y="3569144"/>
            <a:ext cx="6058662" cy="28931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568325" indent="447675" algn="just">
              <a:spcAft>
                <a:spcPts val="0"/>
              </a:spcAft>
            </a:pPr>
            <a:r>
              <a:rPr lang="ru-RU" sz="1400" b="1" dirty="0">
                <a:solidFill>
                  <a:srgbClr val="000000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Тепловая гипертермия</a:t>
            </a:r>
            <a:r>
              <a:rPr lang="ru-RU" sz="1400" dirty="0">
                <a:solidFill>
                  <a:srgbClr val="000000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– это форма нарушения терморегуляции, возникающая в результате действия высокой температуры окружающей среды и/или нарушения процессов теплоотдачи организма. Проявляется резким повышением температуры тела выше нормы, обильным потоотделением, жаждой, учащением дыхания и пульса, головокружением.</a:t>
            </a:r>
          </a:p>
          <a:p>
            <a:pPr marR="568325" indent="447675" algn="just">
              <a:spcAft>
                <a:spcPts val="0"/>
              </a:spcAft>
            </a:pPr>
            <a:endParaRPr lang="ru-RU" sz="1400" dirty="0">
              <a:effectLst/>
              <a:latin typeface="Segoe UI" panose="020B0502040204020203" pitchFamily="34" charset="0"/>
              <a:ea typeface="Times New Roman" panose="02020603050405020304" pitchFamily="18" charset="0"/>
              <a:cs typeface="Segoe UI" panose="020B0502040204020203" pitchFamily="34" charset="0"/>
            </a:endParaRPr>
          </a:p>
          <a:p>
            <a:pPr marR="568325" indent="447675" algn="just">
              <a:spcAft>
                <a:spcPts val="0"/>
              </a:spcAft>
            </a:pPr>
            <a:r>
              <a:rPr lang="ru-RU" sz="1400" b="1" dirty="0">
                <a:solidFill>
                  <a:srgbClr val="000000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Судорожная болезнь </a:t>
            </a:r>
            <a:r>
              <a:rPr lang="ru-RU" sz="1400" dirty="0">
                <a:solidFill>
                  <a:srgbClr val="000000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– болезнь, вызываемая длительным воздействием высокой температуры воздуха и теплового излучения, обусловленная изменениями водно-солевого обмена. Проявляется большой потерей пота, сильным сгущением крови, болезненностью и судорогами мышц конечностей и туловища.</a:t>
            </a:r>
            <a:endParaRPr lang="ru-RU" sz="1400" dirty="0">
              <a:effectLst/>
              <a:latin typeface="Segoe UI" panose="020B0502040204020203" pitchFamily="34" charset="0"/>
              <a:ea typeface="Times New Roman" panose="02020603050405020304" pitchFamily="18" charset="0"/>
              <a:cs typeface="Segoe UI" panose="020B0502040204020203" pitchFamily="34" charset="0"/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D137C8A6-DD44-41DD-878E-E980D6E228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D5A01-2C70-4DCC-A927-21EB20925725}" type="slidenum">
              <a:rPr lang="ru-RU" altLang="ru-RU" smtClean="0"/>
              <a:pPr/>
              <a:t>38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51806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AB58441-7A70-4133-9F25-852EC532DA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88BA5BC0-E713-4305-A21E-95F7DE73D6C8}"/>
              </a:ext>
            </a:extLst>
          </p:cNvPr>
          <p:cNvSpPr/>
          <p:nvPr/>
        </p:nvSpPr>
        <p:spPr>
          <a:xfrm>
            <a:off x="1359408" y="162747"/>
            <a:ext cx="94731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Segoe UI" panose="020B0502040204020203" pitchFamily="34" charset="0"/>
                <a:cs typeface="Segoe UI" panose="020B0502040204020203" pitchFamily="34" charset="0"/>
              </a:rPr>
              <a:t>Последствия дискомфортного микроклимата: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6C44D465-316A-4E7B-9C56-EB9AF7B6E42E}"/>
              </a:ext>
            </a:extLst>
          </p:cNvPr>
          <p:cNvSpPr/>
          <p:nvPr/>
        </p:nvSpPr>
        <p:spPr>
          <a:xfrm>
            <a:off x="1210056" y="1384995"/>
            <a:ext cx="27127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Segoe UI" panose="020B0502040204020203" pitchFamily="34" charset="0"/>
                <a:cs typeface="Segoe UI" panose="020B0502040204020203" pitchFamily="34" charset="0"/>
              </a:rPr>
              <a:t>охлаждающего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3625945C-921D-4D43-96A3-2997FEB45C94}"/>
              </a:ext>
            </a:extLst>
          </p:cNvPr>
          <p:cNvSpPr/>
          <p:nvPr/>
        </p:nvSpPr>
        <p:spPr>
          <a:xfrm>
            <a:off x="7644384" y="1384995"/>
            <a:ext cx="27127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Segoe UI" panose="020B0502040204020203" pitchFamily="34" charset="0"/>
                <a:cs typeface="Segoe UI" panose="020B0502040204020203" pitchFamily="34" charset="0"/>
              </a:rPr>
              <a:t>нагревающего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59A5A2F0-75E7-47C2-913F-5AD942312D69}"/>
              </a:ext>
            </a:extLst>
          </p:cNvPr>
          <p:cNvSpPr/>
          <p:nvPr/>
        </p:nvSpPr>
        <p:spPr>
          <a:xfrm>
            <a:off x="2112264" y="1011213"/>
            <a:ext cx="12344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 &lt; t</a:t>
            </a:r>
            <a:r>
              <a:rPr lang="ru-RU" sz="2400" b="1" baseline="-25000" dirty="0" err="1">
                <a:solidFill>
                  <a:schemeClr val="tx2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доп</a:t>
            </a:r>
            <a:endParaRPr lang="ru-RU" sz="2400" b="1" baseline="-25000" dirty="0">
              <a:solidFill>
                <a:schemeClr val="tx2">
                  <a:lumMod val="5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196C9D8D-1097-46DC-8738-680DFDD3C68A}"/>
              </a:ext>
            </a:extLst>
          </p:cNvPr>
          <p:cNvSpPr/>
          <p:nvPr/>
        </p:nvSpPr>
        <p:spPr>
          <a:xfrm>
            <a:off x="8383524" y="1011213"/>
            <a:ext cx="12344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 &gt; t</a:t>
            </a:r>
            <a:r>
              <a:rPr lang="ru-RU" sz="2400" b="1" baseline="-25000" dirty="0" err="1">
                <a:solidFill>
                  <a:schemeClr val="tx2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доп</a:t>
            </a:r>
            <a:endParaRPr lang="ru-RU" sz="2400" b="1" baseline="-25000" dirty="0">
              <a:solidFill>
                <a:schemeClr val="tx2">
                  <a:lumMod val="5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87AE2BA-E537-46BE-9E98-79541D2621B8}"/>
              </a:ext>
            </a:extLst>
          </p:cNvPr>
          <p:cNvSpPr txBox="1"/>
          <p:nvPr/>
        </p:nvSpPr>
        <p:spPr>
          <a:xfrm>
            <a:off x="7405878" y="1945523"/>
            <a:ext cx="342671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rgbClr val="000000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тепловая гипертермия</a:t>
            </a:r>
            <a:r>
              <a:rPr lang="ru-RU" sz="2000" dirty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;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rgbClr val="000000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судорожная болезнь</a:t>
            </a:r>
            <a:r>
              <a:rPr lang="ru-RU" sz="2000" dirty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;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rgbClr val="000000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тепловой удар</a:t>
            </a:r>
            <a:r>
              <a:rPr lang="ru-RU" sz="2000" dirty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;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rgbClr val="000000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хронический перегрев</a:t>
            </a:r>
            <a:endParaRPr lang="ru-RU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B6B2A2A-C5AC-4CBF-BDB0-7621FCB3009F}"/>
              </a:ext>
            </a:extLst>
          </p:cNvPr>
          <p:cNvSpPr txBox="1"/>
          <p:nvPr/>
        </p:nvSpPr>
        <p:spPr>
          <a:xfrm>
            <a:off x="1016126" y="1846660"/>
            <a:ext cx="520179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rgbClr val="000000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гипотермия</a:t>
            </a:r>
            <a:r>
              <a:rPr lang="ru-RU" sz="2000" dirty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;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rgbClr val="000000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воспалительные процессы;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rgbClr val="000000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плеврит;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rgbClr val="000000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бронхит;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rgbClr val="000000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острые респираторные заболевания;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rgbClr val="000000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ангина</a:t>
            </a:r>
            <a:endParaRPr lang="ru-RU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F273327-B222-47B9-BC2C-6F8C45022BB4}"/>
              </a:ext>
            </a:extLst>
          </p:cNvPr>
          <p:cNvSpPr txBox="1"/>
          <p:nvPr/>
        </p:nvSpPr>
        <p:spPr>
          <a:xfrm>
            <a:off x="267462" y="3785652"/>
            <a:ext cx="6371082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000000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Наибольший процент обморожений и даже смертей наблюдается при сочетании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rgbClr val="000000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низкой температуры воздуха</a:t>
            </a:r>
            <a:r>
              <a:rPr lang="ru-RU" sz="2000" dirty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;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rgbClr val="000000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высокой влажности;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rgbClr val="000000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большой подвижности воздуха.</a:t>
            </a:r>
          </a:p>
          <a:p>
            <a:r>
              <a:rPr lang="ru-RU" sz="2000" dirty="0">
                <a:solidFill>
                  <a:srgbClr val="000000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Это объясняется тем, что влажный воздух лучше проводит тепло, а подвижность его увеличивает теплоотдачу конвекцией.</a:t>
            </a:r>
            <a:endParaRPr lang="ru-RU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8" name="Picture 2" descr="C:\Users\ДЖИН\Desktop\Б-1.2. ОПО НПЗ\Материалы\Изображения\кр-круг.gif">
            <a:extLst>
              <a:ext uri="{FF2B5EF4-FFF2-40B4-BE49-F238E27FC236}">
                <a16:creationId xmlns:a16="http://schemas.microsoft.com/office/drawing/2014/main" id="{0AFEED55-D0B0-4F8D-BCA4-337129DE9D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3686" y="4410064"/>
            <a:ext cx="925322" cy="925322"/>
          </a:xfrm>
          <a:prstGeom prst="rect">
            <a:avLst/>
          </a:prstGeom>
          <a:noFill/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EE37A37-1DE3-4C80-B6A8-64E71BC3C1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2232" y="4480560"/>
            <a:ext cx="984255" cy="85482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968561EC-1B77-4D5A-B2F2-9A78AFB8E2B5}"/>
              </a:ext>
            </a:extLst>
          </p:cNvPr>
          <p:cNvSpPr txBox="1"/>
          <p:nvPr/>
        </p:nvSpPr>
        <p:spPr>
          <a:xfrm>
            <a:off x="6412994" y="3261464"/>
            <a:ext cx="5570601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tabLst>
                <a:tab pos="4846638" algn="l"/>
              </a:tabLst>
            </a:pPr>
            <a:r>
              <a:rPr lang="ru-RU" sz="1400" b="1" dirty="0">
                <a:solidFill>
                  <a:srgbClr val="000000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Тепловой удар</a:t>
            </a:r>
            <a:r>
              <a:rPr lang="ru-RU" sz="1400" dirty="0">
                <a:solidFill>
                  <a:srgbClr val="000000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обычно возникает в условиях сочетания повышенной температуры и высокой влажности воздуха (80 – 100 %). Тепловой удар проявляется в виде легкой, средней и тяжелой форм течения. При легкой и средней форме пострадавший апатичен, температура его тела поднимается до 39 – 40 </a:t>
            </a:r>
            <a:r>
              <a:rPr lang="ru-RU" sz="1400" dirty="0">
                <a:solidFill>
                  <a:srgbClr val="000000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  <a:sym typeface="Symbol" panose="05050102010706020507" pitchFamily="18" charset="2"/>
              </a:rPr>
              <a:t></a:t>
            </a:r>
            <a:r>
              <a:rPr lang="ru-RU" sz="1400" dirty="0">
                <a:solidFill>
                  <a:srgbClr val="000000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С, он испытывает головную боль, тошноту и рвоту. При тяжелой форме течения человек впадает в коматозное состояние, у него начинаются галлюцинации, учащенное дыхание, тахикардия, температура тела достигает 40 – 41 </a:t>
            </a:r>
            <a:r>
              <a:rPr lang="ru-RU" sz="1400" dirty="0">
                <a:solidFill>
                  <a:srgbClr val="000000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  <a:sym typeface="Symbol" panose="05050102010706020507" pitchFamily="18" charset="2"/>
              </a:rPr>
              <a:t></a:t>
            </a:r>
            <a:r>
              <a:rPr lang="ru-RU" sz="1400" dirty="0">
                <a:solidFill>
                  <a:srgbClr val="000000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С.</a:t>
            </a:r>
          </a:p>
          <a:p>
            <a:pPr algn="just">
              <a:tabLst>
                <a:tab pos="447675" algn="l"/>
              </a:tabLst>
            </a:pPr>
            <a:r>
              <a:rPr lang="ru-RU" sz="1400" b="1" dirty="0">
                <a:solidFill>
                  <a:srgbClr val="000000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	Хронический перегрев</a:t>
            </a:r>
            <a:r>
              <a:rPr lang="ru-RU" sz="1400" dirty="0">
                <a:solidFill>
                  <a:srgbClr val="000000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является результатом длительного пребывания работающего в условиях микроклимата, характеризующегося температурой воздуха 26 – 28 </a:t>
            </a:r>
            <a:r>
              <a:rPr lang="ru-RU" sz="1400" dirty="0">
                <a:solidFill>
                  <a:srgbClr val="000000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  <a:sym typeface="Symbol" panose="05050102010706020507" pitchFamily="18" charset="2"/>
              </a:rPr>
              <a:t></a:t>
            </a:r>
            <a:r>
              <a:rPr lang="ru-RU" sz="1400" dirty="0">
                <a:solidFill>
                  <a:srgbClr val="000000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С, влажностью более 80 % и скоростью движения воздуха 0,3 м/с. Проявляется в изменении функций центральной нервной системы, нарушении водно-солевого обмена, увеличении сердечных патологий.</a:t>
            </a:r>
            <a:endParaRPr lang="ru-RU" sz="14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2B877072-952C-4A81-9B9D-92F0A487FB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D5A01-2C70-4DCC-A927-21EB20925725}" type="slidenum">
              <a:rPr lang="ru-RU" altLang="ru-RU" smtClean="0"/>
              <a:pPr/>
              <a:t>39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79256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F80C7D13-8D92-478E-935E-930A908D90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8021"/>
          <a:stretch/>
        </p:blipFill>
        <p:spPr>
          <a:xfrm>
            <a:off x="8293608" y="-250"/>
            <a:ext cx="3898391" cy="268377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DA318F7-B9CF-44BC-9B09-8861D3D7CD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85528"/>
            <a:ext cx="6102961" cy="390234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57872DD-766F-4371-8AB5-F27898EC2A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3888" y="-249"/>
            <a:ext cx="4388811" cy="292301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1E04345-4FC9-4C1B-AE62-61C46642BF7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756"/>
          <a:stretch/>
        </p:blipFill>
        <p:spPr>
          <a:xfrm>
            <a:off x="0" y="-249"/>
            <a:ext cx="4755317" cy="3167115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6E0FA20D-57CB-4365-8073-6F9742AB3F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71032" y="2488574"/>
            <a:ext cx="6220967" cy="3499294"/>
          </a:xfrm>
          <a:prstGeom prst="rect">
            <a:avLst/>
          </a:prstGeom>
        </p:spPr>
      </p:pic>
      <p:sp>
        <p:nvSpPr>
          <p:cNvPr id="8" name="Rectangle 1">
            <a:extLst>
              <a:ext uri="{FF2B5EF4-FFF2-40B4-BE49-F238E27FC236}">
                <a16:creationId xmlns:a16="http://schemas.microsoft.com/office/drawing/2014/main" id="{61BA7AE8-BAB0-44B4-A2C7-EC0223B2EA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62" y="6027003"/>
            <a:ext cx="12191998" cy="830997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6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6">
                  <a:lumMod val="20000"/>
                  <a:lumOff val="8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Segoe UI" panose="020B0502040204020203" pitchFamily="34" charset="0"/>
                <a:ea typeface="Times New Roman" pitchFamily="18" charset="0"/>
                <a:cs typeface="Segoe UI" panose="020B0502040204020203" pitchFamily="34" charset="0"/>
              </a:rPr>
              <a:t>Многочисленными исследованиями доказано, что шум снижает производительность труда на промышленных предприятиях на 30%, повышает опасность травматизма, приводит к развитию заболеваний. В структуре профессиональных заболеваний в РФ примерно 17% приходится на заболевания органа слуха.</a:t>
            </a:r>
            <a:endParaRPr kumimoji="0" lang="ru-RU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82FBB6BA-422D-4FEE-B3EB-72DC79CA5C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2DC00-F020-4993-84D6-EAD66F1DC275}" type="slidenum">
              <a:rPr lang="ru-RU" smtClean="0">
                <a:solidFill>
                  <a:srgbClr val="000000"/>
                </a:solidFill>
              </a:rPr>
              <a:pPr/>
              <a:t>4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95CC1F4-17BF-445C-9E81-E01883D1C1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734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5654040" cy="10668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ru-RU" sz="24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Производственно-обусловленные заболевания при гипотермии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idx="1"/>
          </p:nvPr>
        </p:nvSpPr>
        <p:spPr>
          <a:xfrm>
            <a:off x="100584" y="839121"/>
            <a:ext cx="5815584" cy="3704208"/>
          </a:xfrm>
        </p:spPr>
        <p:txBody>
          <a:bodyPr/>
          <a:lstStyle/>
          <a:p>
            <a:pPr eaLnBrk="1" hangingPunct="1"/>
            <a:r>
              <a:rPr lang="ru-RU" altLang="ru-RU" sz="2000" dirty="0">
                <a:latin typeface="Segoe UI" panose="020B0502040204020203" pitchFamily="34" charset="0"/>
                <a:cs typeface="Segoe UI" panose="020B0502040204020203" pitchFamily="34" charset="0"/>
              </a:rPr>
              <a:t>Рост:</a:t>
            </a:r>
          </a:p>
          <a:p>
            <a:pPr eaLnBrk="1" hangingPunct="1"/>
            <a:r>
              <a:rPr lang="ru-RU" altLang="ru-RU" sz="2000" dirty="0">
                <a:latin typeface="Segoe UI" panose="020B0502040204020203" pitchFamily="34" charset="0"/>
                <a:cs typeface="Segoe UI" panose="020B0502040204020203" pitchFamily="34" charset="0"/>
              </a:rPr>
              <a:t>Заболеваний ССС на 50%</a:t>
            </a:r>
          </a:p>
          <a:p>
            <a:pPr eaLnBrk="1" hangingPunct="1"/>
            <a:r>
              <a:rPr lang="ru-RU" altLang="ru-RU" sz="2000" dirty="0">
                <a:latin typeface="Segoe UI" panose="020B0502040204020203" pitchFamily="34" charset="0"/>
                <a:cs typeface="Segoe UI" panose="020B0502040204020203" pitchFamily="34" charset="0"/>
              </a:rPr>
              <a:t>Артериальной гипертонии на 30–90%</a:t>
            </a:r>
          </a:p>
          <a:p>
            <a:pPr eaLnBrk="1" hangingPunct="1"/>
            <a:r>
              <a:rPr lang="ru-RU" altLang="ru-RU" sz="2000" dirty="0">
                <a:latin typeface="Segoe UI" panose="020B0502040204020203" pitchFamily="34" charset="0"/>
                <a:cs typeface="Segoe UI" panose="020B0502040204020203" pitchFamily="34" charset="0"/>
              </a:rPr>
              <a:t>Ишемической болезни сердца в 3–4 раза</a:t>
            </a:r>
          </a:p>
          <a:p>
            <a:pPr eaLnBrk="1" hangingPunct="1"/>
            <a:r>
              <a:rPr lang="ru-RU" altLang="ru-RU" sz="2000" dirty="0">
                <a:latin typeface="Segoe UI" panose="020B0502040204020203" pitchFamily="34" charset="0"/>
                <a:cs typeface="Segoe UI" panose="020B0502040204020203" pitchFamily="34" charset="0"/>
              </a:rPr>
              <a:t>Лёгочных заболеваний в 1,5–3 раза</a:t>
            </a:r>
          </a:p>
          <a:p>
            <a:pPr eaLnBrk="1" hangingPunct="1"/>
            <a:r>
              <a:rPr lang="ru-RU" altLang="ru-RU" sz="2000" dirty="0">
                <a:latin typeface="Segoe UI" panose="020B0502040204020203" pitchFamily="34" charset="0"/>
                <a:cs typeface="Segoe UI" panose="020B0502040204020203" pitchFamily="34" charset="0"/>
              </a:rPr>
              <a:t>Болезней уха, горла, носа в 2 раза</a:t>
            </a:r>
          </a:p>
          <a:p>
            <a:pPr eaLnBrk="1" hangingPunct="1"/>
            <a:r>
              <a:rPr lang="ru-RU" altLang="ru-RU" sz="2000" dirty="0">
                <a:latin typeface="Segoe UI" panose="020B0502040204020203" pitchFamily="34" charset="0"/>
                <a:cs typeface="Segoe UI" panose="020B0502040204020203" pitchFamily="34" charset="0"/>
              </a:rPr>
              <a:t>Болезней эндокринной системы</a:t>
            </a:r>
          </a:p>
          <a:p>
            <a:pPr eaLnBrk="1" hangingPunct="1"/>
            <a:r>
              <a:rPr lang="ru-RU" altLang="ru-RU" sz="2000" dirty="0">
                <a:latin typeface="Segoe UI" panose="020B0502040204020203" pitchFamily="34" charset="0"/>
                <a:cs typeface="Segoe UI" panose="020B0502040204020203" pitchFamily="34" charset="0"/>
              </a:rPr>
              <a:t>Язвенной болезни желудка</a:t>
            </a:r>
          </a:p>
          <a:p>
            <a:pPr eaLnBrk="1" hangingPunct="1"/>
            <a:r>
              <a:rPr lang="ru-RU" altLang="ru-RU" sz="2000" dirty="0">
                <a:latin typeface="Segoe UI" panose="020B0502040204020203" pitchFamily="34" charset="0"/>
                <a:cs typeface="Segoe UI" panose="020B0502040204020203" pitchFamily="34" charset="0"/>
              </a:rPr>
              <a:t>Облитерирующий эндартериит</a:t>
            </a:r>
          </a:p>
          <a:p>
            <a:pPr eaLnBrk="1" hangingPunct="1"/>
            <a:r>
              <a:rPr lang="ru-RU" altLang="ru-RU" sz="2000" dirty="0">
                <a:latin typeface="Segoe UI" panose="020B0502040204020203" pitchFamily="34" charset="0"/>
                <a:cs typeface="Segoe UI" panose="020B0502040204020203" pitchFamily="34" charset="0"/>
              </a:rPr>
              <a:t>Вегетативно–сенсорная полиневропатия (ангионевроз)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5D47E3C3-1C8A-4B93-878D-29ABE67885A5}"/>
              </a:ext>
            </a:extLst>
          </p:cNvPr>
          <p:cNvSpPr txBox="1">
            <a:spLocks noRot="1" noChangeArrowheads="1"/>
          </p:cNvSpPr>
          <p:nvPr/>
        </p:nvSpPr>
        <p:spPr>
          <a:xfrm>
            <a:off x="6744147" y="2857500"/>
            <a:ext cx="4792535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defRPr/>
            </a:pPr>
            <a:r>
              <a:rPr lang="ru-RU" sz="2400" b="1" dirty="0">
                <a:latin typeface="Segoe UI" panose="020B0502040204020203" pitchFamily="34" charset="0"/>
                <a:cs typeface="Segoe UI" panose="020B0502040204020203" pitchFamily="34" charset="0"/>
              </a:rPr>
              <a:t>Профилактика переохлаждения организма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DCBCD0F2-0CEB-415D-A8C6-805FB43F43F4}"/>
              </a:ext>
            </a:extLst>
          </p:cNvPr>
          <p:cNvSpPr txBox="1">
            <a:spLocks noChangeArrowheads="1"/>
          </p:cNvSpPr>
          <p:nvPr/>
        </p:nvSpPr>
        <p:spPr>
          <a:xfrm>
            <a:off x="6275834" y="3981450"/>
            <a:ext cx="5699760" cy="2834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/>
            <a:r>
              <a:rPr lang="ru-RU" altLang="ru-RU" b="1">
                <a:latin typeface="Segoe UI" panose="020B0502040204020203" pitchFamily="34" charset="0"/>
                <a:cs typeface="Segoe UI" panose="020B0502040204020203" pitchFamily="34" charset="0"/>
              </a:rPr>
              <a:t>1.Архитектурно–планировочные мероприятия: Строительство зданий с учетом сторон света, розы ветров</a:t>
            </a:r>
          </a:p>
          <a:p>
            <a:pPr algn="just"/>
            <a:r>
              <a:rPr lang="ru-RU" altLang="ru-RU" b="1">
                <a:latin typeface="Segoe UI" panose="020B0502040204020203" pitchFamily="34" charset="0"/>
                <a:cs typeface="Segoe UI" panose="020B0502040204020203" pitchFamily="34" charset="0"/>
              </a:rPr>
              <a:t>Устройство ворот, проемов–завес, шлюзов, двойное – тройное застекление окон</a:t>
            </a:r>
          </a:p>
          <a:p>
            <a:pPr algn="just"/>
            <a:r>
              <a:rPr lang="ru-RU" altLang="ru-RU" b="1">
                <a:latin typeface="Segoe UI" panose="020B0502040204020203" pitchFamily="34" charset="0"/>
                <a:cs typeface="Segoe UI" panose="020B0502040204020203" pitchFamily="34" charset="0"/>
              </a:rPr>
              <a:t>Теплоизоляция полов, стен, окон, дверей</a:t>
            </a:r>
          </a:p>
          <a:p>
            <a:pPr algn="just"/>
            <a:r>
              <a:rPr lang="ru-RU" altLang="ru-RU" b="1">
                <a:latin typeface="Segoe UI" panose="020B0502040204020203" pitchFamily="34" charset="0"/>
                <a:cs typeface="Segoe UI" panose="020B0502040204020203" pitchFamily="34" charset="0"/>
              </a:rPr>
              <a:t>Напольная система обогрева</a:t>
            </a:r>
          </a:p>
          <a:p>
            <a:pPr algn="just"/>
            <a:r>
              <a:rPr lang="ru-RU" altLang="ru-RU" b="1">
                <a:latin typeface="Segoe UI" panose="020B0502040204020203" pitchFamily="34" charset="0"/>
                <a:cs typeface="Segoe UI" panose="020B0502040204020203" pitchFamily="34" charset="0"/>
              </a:rPr>
              <a:t>Эффективная система отопления</a:t>
            </a:r>
            <a:endParaRPr lang="ru-RU" altLang="ru-RU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11F3DE8-39E8-4757-B264-FF17C46AB8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9729" y="429038"/>
            <a:ext cx="3190874" cy="2262187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5FE7B66E-8662-4FAE-8B77-75419498D5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D5A01-2C70-4DCC-A927-21EB20925725}" type="slidenum">
              <a:rPr lang="ru-RU" altLang="ru-RU" smtClean="0"/>
              <a:pPr/>
              <a:t>40</a:t>
            </a:fld>
            <a:endParaRPr lang="ru-RU" altLang="ru-RU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B19A354-D910-4F6A-B173-2B2858E15D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194" name="Объект 2"/>
          <p:cNvSpPr>
            <a:spLocks noGrp="1"/>
          </p:cNvSpPr>
          <p:nvPr>
            <p:ph idx="1"/>
          </p:nvPr>
        </p:nvSpPr>
        <p:spPr>
          <a:xfrm>
            <a:off x="118872" y="188913"/>
            <a:ext cx="10707624" cy="6669087"/>
          </a:xfrm>
        </p:spPr>
        <p:txBody>
          <a:bodyPr/>
          <a:lstStyle/>
          <a:p>
            <a:pPr algn="just" eaLnBrk="1" hangingPunct="1"/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</a:t>
            </a: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оптимальных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метеорологических условий в производственных помещениях является сложной задачей, решить которую можно за счет применения следующих мероприятий и средств:</a:t>
            </a:r>
          </a:p>
          <a:p>
            <a:pPr eaLnBrk="1" hangingPunct="1"/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усовершенствование технологических процессов и оборудования: </a:t>
            </a:r>
            <a:r>
              <a:rPr lang="ru-RU" alt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внедрение новых технологий и оборудования, не связанных с необходимостью проведения работ в условиях интенсивного нагрева даст возможность уменьшить выделение тепла в производственные помещения</a:t>
            </a:r>
          </a:p>
          <a:p>
            <a:pPr eaLnBrk="1" hangingPunct="1"/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рациональное размещение технологического оборудования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alt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источники тепла желательно размещать непосредственно под аэрационным фонарем, около внешних стен здания и в один ряд на таком расстоянии друг от друга, чтобы тепловые потоки от них не перекрещивались на рабочих местах. Автоматизация и дистанционное управление технологическими процессами позволяют во многих случаях вывести человека из производственных зон, где действуют неблагоприятные факторы. </a:t>
            </a:r>
          </a:p>
          <a:p>
            <a:pPr eaLnBrk="1" hangingPunct="1"/>
            <a:endParaRPr lang="ru-RU" alt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8962B31D-B0E3-48BE-A871-BF7308FEB4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D5A01-2C70-4DCC-A927-21EB20925725}" type="slidenum">
              <a:rPr lang="ru-RU" altLang="ru-RU" smtClean="0"/>
              <a:pPr/>
              <a:t>41</a:t>
            </a:fld>
            <a:endParaRPr lang="ru-RU" altLang="ru-RU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B520F87-A266-41FE-8918-F508784E41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218" name="Объект 2"/>
          <p:cNvSpPr>
            <a:spLocks noGrp="1"/>
          </p:cNvSpPr>
          <p:nvPr>
            <p:ph idx="1"/>
          </p:nvPr>
        </p:nvSpPr>
        <p:spPr>
          <a:xfrm>
            <a:off x="1992313" y="404814"/>
            <a:ext cx="8229600" cy="6264275"/>
          </a:xfrm>
        </p:spPr>
        <p:txBody>
          <a:bodyPr/>
          <a:lstStyle/>
          <a:p>
            <a:pPr algn="just" eaLnBrk="1" hangingPunct="1"/>
            <a:r>
              <a:rPr lang="ru-RU" altLang="ru-RU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altLang="ru-RU" b="1">
                <a:latin typeface="Times New Roman" panose="02020603050405020304" pitchFamily="18" charset="0"/>
                <a:cs typeface="Times New Roman" panose="02020603050405020304" pitchFamily="18" charset="0"/>
              </a:rPr>
              <a:t>рациональная вентиляция, отопление и кондиционирование воздуха: </a:t>
            </a:r>
            <a:r>
              <a:rPr lang="ru-RU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они являются наиболее распространенными способами нормализации микроклимата в производственных помещениях. Создание воздушных и водовоздушных душей широко используется в борьбе с перегревом рабочих в горячих цехах. </a:t>
            </a:r>
          </a:p>
          <a:p>
            <a:pPr algn="just" eaLnBrk="1" hangingPunct="1"/>
            <a:r>
              <a:rPr lang="ru-RU" altLang="ru-RU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altLang="ru-RU" b="1">
                <a:latin typeface="Times New Roman" panose="02020603050405020304" pitchFamily="18" charset="0"/>
                <a:cs typeface="Times New Roman" panose="02020603050405020304" pitchFamily="18" charset="0"/>
              </a:rPr>
              <a:t>рационализация режимов труда и отдыха: </a:t>
            </a:r>
            <a:r>
              <a:rPr lang="ru-RU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достигается сокращением длительности рабочего времени за счет дополнительных перерывов, созданием условий для эффективного отдыха в помещениях с нормальными метеорологическими условиями. </a:t>
            </a:r>
          </a:p>
          <a:p>
            <a:pPr algn="just" eaLnBrk="1" hangingPunct="1"/>
            <a:r>
              <a:rPr lang="ru-RU" altLang="ru-RU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altLang="ru-RU" b="1">
                <a:latin typeface="Times New Roman" panose="02020603050405020304" pitchFamily="18" charset="0"/>
                <a:cs typeface="Times New Roman" panose="02020603050405020304" pitchFamily="18" charset="0"/>
              </a:rPr>
              <a:t>применение, теплоизоляции оборудования и защитных экранов: </a:t>
            </a:r>
            <a:r>
              <a:rPr lang="ru-RU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в качестве теплоизоляционных материалов широко используют: асбест, асбоцемент, минеральную вату, стеклоткань, керамзит, пенопласт. </a:t>
            </a:r>
          </a:p>
          <a:p>
            <a:pPr algn="just" eaLnBrk="1" hangingPunct="1"/>
            <a:r>
              <a:rPr lang="ru-RU" altLang="ru-RU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altLang="ru-RU" b="1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средств индивидуальной защиты. </a:t>
            </a:r>
            <a:endParaRPr lang="ru-RU" alt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/>
            <a:endParaRPr lang="ru-RU" alt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A0565521-0165-494E-905B-A6EEAB2FCA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D5A01-2C70-4DCC-A927-21EB20925725}" type="slidenum">
              <a:rPr lang="ru-RU" altLang="ru-RU" smtClean="0"/>
              <a:pPr/>
              <a:t>42</a:t>
            </a:fld>
            <a:endParaRPr lang="ru-RU" altLang="ru-RU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7245993-9F34-44EA-9E07-DB64760C71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662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2301240" y="209550"/>
            <a:ext cx="7772400" cy="990600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altLang="ru-RU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Улучшение микроклимата достигается:</a:t>
            </a:r>
            <a:br>
              <a:rPr lang="ru-RU" altLang="ru-RU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altLang="ru-RU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5779" name="Text Box 3"/>
          <p:cNvSpPr txBox="1">
            <a:spLocks noChangeArrowheads="1"/>
          </p:cNvSpPr>
          <p:nvPr/>
        </p:nvSpPr>
        <p:spPr bwMode="auto">
          <a:xfrm>
            <a:off x="1905000" y="1371601"/>
            <a:ext cx="8382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ru-RU" altLang="ru-RU" sz="2800">
                <a:latin typeface="Times New Roman" panose="02020603050405020304" pitchFamily="18" charset="0"/>
              </a:rPr>
              <a:t>     </a:t>
            </a:r>
          </a:p>
        </p:txBody>
      </p:sp>
      <p:sp>
        <p:nvSpPr>
          <p:cNvPr id="75780" name="Text Box 4"/>
          <p:cNvSpPr txBox="1">
            <a:spLocks noChangeArrowheads="1"/>
          </p:cNvSpPr>
          <p:nvPr/>
        </p:nvSpPr>
        <p:spPr bwMode="auto">
          <a:xfrm>
            <a:off x="1524000" y="1341438"/>
            <a:ext cx="91440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just">
              <a:spcBef>
                <a:spcPct val="50000"/>
              </a:spcBef>
              <a:buClrTx/>
              <a:buSzTx/>
              <a:buFontTx/>
              <a:buNone/>
            </a:pPr>
            <a:r>
              <a:rPr lang="ru-RU" altLang="ru-RU" sz="2800">
                <a:latin typeface="Times New Roman" panose="02020603050405020304" pitchFamily="18" charset="0"/>
              </a:rPr>
              <a:t>В холодный период года применением теплоизолирующих материалов и систем отопления.</a:t>
            </a:r>
          </a:p>
        </p:txBody>
      </p:sp>
      <p:grpSp>
        <p:nvGrpSpPr>
          <p:cNvPr id="75783" name="Group 7"/>
          <p:cNvGrpSpPr>
            <a:grpSpLocks/>
          </p:cNvGrpSpPr>
          <p:nvPr/>
        </p:nvGrpSpPr>
        <p:grpSpPr bwMode="auto">
          <a:xfrm>
            <a:off x="1524000" y="2924176"/>
            <a:ext cx="8675688" cy="3933825"/>
            <a:chOff x="0" y="2256"/>
            <a:chExt cx="2880" cy="2064"/>
          </a:xfrm>
        </p:grpSpPr>
        <p:sp>
          <p:nvSpPr>
            <p:cNvPr id="25606" name="Line 8"/>
            <p:cNvSpPr>
              <a:spLocks noChangeShapeType="1"/>
            </p:cNvSpPr>
            <p:nvPr/>
          </p:nvSpPr>
          <p:spPr bwMode="auto">
            <a:xfrm>
              <a:off x="2880" y="2256"/>
              <a:ext cx="0" cy="2064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5607" name="Text Box 9"/>
            <p:cNvSpPr txBox="1">
              <a:spLocks noChangeArrowheads="1"/>
            </p:cNvSpPr>
            <p:nvPr/>
          </p:nvSpPr>
          <p:spPr bwMode="auto">
            <a:xfrm>
              <a:off x="0" y="2256"/>
              <a:ext cx="2736" cy="1631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>
                <a:spcBef>
                  <a:spcPct val="50000"/>
                </a:spcBef>
                <a:buClrTx/>
                <a:buSzTx/>
                <a:buFont typeface="Wingdings" panose="05000000000000000000" pitchFamily="2" charset="2"/>
                <a:buNone/>
              </a:pPr>
              <a:r>
                <a:rPr lang="ru-RU" altLang="ru-RU" sz="2800">
                  <a:latin typeface="Times New Roman" panose="02020603050405020304" pitchFamily="18" charset="0"/>
                </a:rPr>
                <a:t>Системы отопления делят на:</a:t>
              </a:r>
              <a:br>
                <a:rPr lang="ru-RU" altLang="ru-RU" sz="2800">
                  <a:latin typeface="Times New Roman" panose="02020603050405020304" pitchFamily="18" charset="0"/>
                </a:rPr>
              </a:br>
              <a:r>
                <a:rPr lang="ru-RU" altLang="ru-RU" sz="2800">
                  <a:latin typeface="Times New Roman" panose="02020603050405020304" pitchFamily="18" charset="0"/>
                </a:rPr>
                <a:t>		паровые;</a:t>
              </a:r>
              <a:br>
                <a:rPr lang="ru-RU" altLang="ru-RU" sz="2800">
                  <a:latin typeface="Times New Roman" panose="02020603050405020304" pitchFamily="18" charset="0"/>
                </a:rPr>
              </a:br>
              <a:r>
                <a:rPr lang="ru-RU" altLang="ru-RU" sz="2800">
                  <a:latin typeface="Times New Roman" panose="02020603050405020304" pitchFamily="18" charset="0"/>
                </a:rPr>
                <a:t>		водяные;</a:t>
              </a:r>
              <a:br>
                <a:rPr lang="ru-RU" altLang="ru-RU" sz="2800">
                  <a:latin typeface="Times New Roman" panose="02020603050405020304" pitchFamily="18" charset="0"/>
                </a:rPr>
              </a:br>
              <a:r>
                <a:rPr lang="ru-RU" altLang="ru-RU" sz="2800">
                  <a:latin typeface="Times New Roman" panose="02020603050405020304" pitchFamily="18" charset="0"/>
                </a:rPr>
                <a:t>		воздушные;</a:t>
              </a:r>
              <a:br>
                <a:rPr lang="ru-RU" altLang="ru-RU" sz="2800">
                  <a:latin typeface="Times New Roman" panose="02020603050405020304" pitchFamily="18" charset="0"/>
                </a:rPr>
              </a:br>
              <a:r>
                <a:rPr lang="ru-RU" altLang="ru-RU" sz="2800">
                  <a:latin typeface="Times New Roman" panose="02020603050405020304" pitchFamily="18" charset="0"/>
                </a:rPr>
                <a:t>		электрические;</a:t>
              </a:r>
              <a:br>
                <a:rPr lang="ru-RU" altLang="ru-RU" sz="2800">
                  <a:latin typeface="Times New Roman" panose="02020603050405020304" pitchFamily="18" charset="0"/>
                </a:rPr>
              </a:br>
              <a:r>
                <a:rPr lang="ru-RU" altLang="ru-RU" sz="2800">
                  <a:latin typeface="Times New Roman" panose="02020603050405020304" pitchFamily="18" charset="0"/>
                </a:rPr>
                <a:t>		топливные.</a:t>
              </a:r>
              <a:br>
                <a:rPr lang="ru-RU" altLang="ru-RU" sz="2800">
                  <a:latin typeface="Times New Roman" panose="02020603050405020304" pitchFamily="18" charset="0"/>
                </a:rPr>
              </a:br>
              <a:r>
                <a:rPr lang="ru-RU" altLang="ru-RU" sz="2800">
                  <a:latin typeface="Times New Roman" panose="02020603050405020304" pitchFamily="18" charset="0"/>
                </a:rPr>
                <a:t> Цель отопления - компенсировать потери теплоты. </a:t>
              </a:r>
            </a:p>
          </p:txBody>
        </p:sp>
        <p:sp>
          <p:nvSpPr>
            <p:cNvPr id="25608" name="Line 10"/>
            <p:cNvSpPr>
              <a:spLocks noChangeShapeType="1"/>
            </p:cNvSpPr>
            <p:nvPr/>
          </p:nvSpPr>
          <p:spPr bwMode="auto">
            <a:xfrm>
              <a:off x="0" y="2544"/>
              <a:ext cx="24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EC65B618-3091-45A8-B10C-CBBEE195A30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ru" smtClean="0"/>
              <a:pPr/>
              <a:t>43</a:t>
            </a:fld>
            <a:endParaRPr lang="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1800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"/>
                                        <p:tgtEl>
                                          <p:spTgt spid="757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57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57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35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40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57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779" grpId="0" build="p" autoUpdateAnimBg="0" advAuto="18000"/>
      <p:bldP spid="75780" grpId="0" autoUpdateAnimBg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B059598-E772-442B-9969-9BEB7C5D2C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662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ru-RU" alt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Организационные мероприятия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ru-RU" altLang="ru-RU" b="1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СКЗ и СИЗ</a:t>
            </a:r>
          </a:p>
          <a:p>
            <a:pPr eaLnBrk="1" hangingPunct="1"/>
            <a:r>
              <a:rPr lang="ru-RU" altLang="ru-RU" b="1">
                <a:latin typeface="Times New Roman" panose="02020603050405020304" pitchFamily="18" charset="0"/>
                <a:cs typeface="Times New Roman" panose="02020603050405020304" pitchFamily="18" charset="0"/>
              </a:rPr>
              <a:t>Рациональный режим труда и отдыха: перерывы для согревания</a:t>
            </a:r>
          </a:p>
          <a:p>
            <a:pPr eaLnBrk="1" hangingPunct="1"/>
            <a:r>
              <a:rPr lang="ru-RU" altLang="ru-RU" b="1">
                <a:latin typeface="Times New Roman" panose="02020603050405020304" pitchFamily="18" charset="0"/>
                <a:cs typeface="Times New Roman" panose="02020603050405020304" pitchFamily="18" charset="0"/>
              </a:rPr>
              <a:t>В бытовке температура 23</a:t>
            </a:r>
            <a:r>
              <a:rPr lang="en-US" altLang="ru-RU" b="1">
                <a:latin typeface="Times New Roman" panose="02020603050405020304" pitchFamily="18" charset="0"/>
                <a:cs typeface="Times New Roman" panose="02020603050405020304" pitchFamily="18" charset="0"/>
              </a:rPr>
              <a:t>°</a:t>
            </a:r>
            <a:r>
              <a:rPr lang="ru-RU" altLang="ru-RU" b="1">
                <a:latin typeface="Times New Roman" panose="02020603050405020304" pitchFamily="18" charset="0"/>
                <a:cs typeface="Times New Roman" panose="02020603050405020304" pitchFamily="18" charset="0"/>
              </a:rPr>
              <a:t>С,</a:t>
            </a:r>
          </a:p>
          <a:p>
            <a:pPr eaLnBrk="1" hangingPunct="1"/>
            <a:r>
              <a:rPr lang="ru-RU" altLang="ru-RU" b="1">
                <a:latin typeface="Times New Roman" panose="02020603050405020304" pitchFamily="18" charset="0"/>
                <a:cs typeface="Times New Roman" panose="02020603050405020304" pitchFamily="18" charset="0"/>
              </a:rPr>
              <a:t>Местный лучистый обогрев для рук +35 </a:t>
            </a:r>
            <a:r>
              <a:rPr lang="en-US" altLang="ru-RU" b="1">
                <a:latin typeface="Times New Roman" panose="02020603050405020304" pitchFamily="18" charset="0"/>
                <a:cs typeface="Times New Roman" panose="02020603050405020304" pitchFamily="18" charset="0"/>
              </a:rPr>
              <a:t>°</a:t>
            </a:r>
            <a:r>
              <a:rPr lang="ru-RU" altLang="ru-RU" b="1">
                <a:latin typeface="Times New Roman" panose="02020603050405020304" pitchFamily="18" charset="0"/>
                <a:cs typeface="Times New Roman" panose="02020603050405020304" pitchFamily="18" charset="0"/>
              </a:rPr>
              <a:t>С, для ног +45 </a:t>
            </a:r>
            <a:r>
              <a:rPr lang="en-US" altLang="ru-RU" b="1">
                <a:latin typeface="Times New Roman" panose="02020603050405020304" pitchFamily="18" charset="0"/>
                <a:cs typeface="Times New Roman" panose="02020603050405020304" pitchFamily="18" charset="0"/>
              </a:rPr>
              <a:t>°</a:t>
            </a:r>
            <a:r>
              <a:rPr lang="ru-RU" altLang="ru-RU" b="1">
                <a:latin typeface="Times New Roman" panose="02020603050405020304" pitchFamily="18" charset="0"/>
                <a:cs typeface="Times New Roman" panose="02020603050405020304" pitchFamily="18" charset="0"/>
              </a:rPr>
              <a:t>С.</a:t>
            </a:r>
          </a:p>
          <a:p>
            <a:pPr eaLnBrk="1" hangingPunct="1"/>
            <a:r>
              <a:rPr lang="ru-RU" altLang="ru-RU" b="1">
                <a:latin typeface="Times New Roman" panose="02020603050405020304" pitchFamily="18" charset="0"/>
                <a:cs typeface="Times New Roman" panose="02020603050405020304" pitchFamily="18" charset="0"/>
              </a:rPr>
              <a:t>Прием горячего чая, горячей пищи</a:t>
            </a:r>
          </a:p>
          <a:p>
            <a:pPr eaLnBrk="1" hangingPunct="1"/>
            <a:r>
              <a:rPr lang="ru-RU" altLang="ru-RU" b="1">
                <a:latin typeface="Times New Roman" panose="02020603050405020304" pitchFamily="18" charset="0"/>
                <a:cs typeface="Times New Roman" panose="02020603050405020304" pitchFamily="18" charset="0"/>
              </a:rPr>
              <a:t>Сушилки для обуви и одежды</a:t>
            </a:r>
            <a:endParaRPr lang="en-US" altLang="ru-RU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0FA03C94-FFA1-4F77-A1E4-D3BC406B4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D5A01-2C70-4DCC-A927-21EB20925725}" type="slidenum">
              <a:rPr lang="ru-RU" altLang="ru-RU" smtClean="0"/>
              <a:pPr/>
              <a:t>44</a:t>
            </a:fld>
            <a:endParaRPr lang="ru-RU" altLang="ru-RU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D5B4826-12C4-4733-B3F2-1E524DD05F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041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998663" y="411163"/>
            <a:ext cx="8229600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Лечебно</a:t>
            </a:r>
            <a:r>
              <a:rPr lang="ru-RU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–профилактические мероприятия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idx="1"/>
          </p:nvPr>
        </p:nvSpPr>
        <p:spPr>
          <a:xfrm>
            <a:off x="1546225" y="2095500"/>
            <a:ext cx="9144000" cy="5257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altLang="ru-RU">
                <a:latin typeface="Times New Roman" panose="02020603050405020304" pitchFamily="18" charset="0"/>
                <a:cs typeface="Times New Roman" panose="02020603050405020304" pitchFamily="18" charset="0"/>
              </a:rPr>
              <a:t>Закаливание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>
                <a:latin typeface="Times New Roman" panose="02020603050405020304" pitchFamily="18" charset="0"/>
                <a:cs typeface="Times New Roman" panose="02020603050405020304" pitchFamily="18" charset="0"/>
              </a:rPr>
              <a:t>УФО, физические упражнения, витаминотерапия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>
                <a:latin typeface="Times New Roman" panose="02020603050405020304" pitchFamily="18" charset="0"/>
                <a:cs typeface="Times New Roman" panose="02020603050405020304" pitchFamily="18" charset="0"/>
              </a:rPr>
              <a:t>Предварительные мед. Осмотры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>
                <a:latin typeface="Times New Roman" panose="02020603050405020304" pitchFamily="18" charset="0"/>
                <a:cs typeface="Times New Roman" panose="02020603050405020304" pitchFamily="18" charset="0"/>
              </a:rPr>
              <a:t>Противопоказания к работе: заб. эндокринной системы, б–ни обмена веществ, органов кроветворения, хр. заб. дыхательных путей, печени, почек, периферических сосудов, нервов, суставов.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>
                <a:latin typeface="Times New Roman" panose="02020603050405020304" pitchFamily="18" charset="0"/>
                <a:cs typeface="Times New Roman" panose="02020603050405020304" pitchFamily="18" charset="0"/>
              </a:rPr>
              <a:t>Периодические осмотры  1 раз в 2 года</a:t>
            </a:r>
          </a:p>
        </p:txBody>
      </p:sp>
      <p:sp>
        <p:nvSpPr>
          <p:cNvPr id="27652" name="Oval 4"/>
          <p:cNvSpPr>
            <a:spLocks noChangeArrowheads="1"/>
          </p:cNvSpPr>
          <p:nvPr/>
        </p:nvSpPr>
        <p:spPr bwMode="auto">
          <a:xfrm>
            <a:off x="8472488" y="1125539"/>
            <a:ext cx="1655762" cy="1582737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27653" name="Line 5"/>
          <p:cNvSpPr>
            <a:spLocks noChangeShapeType="1"/>
          </p:cNvSpPr>
          <p:nvPr/>
        </p:nvSpPr>
        <p:spPr bwMode="auto">
          <a:xfrm flipH="1">
            <a:off x="4800600" y="1700213"/>
            <a:ext cx="3455988" cy="144462"/>
          </a:xfrm>
          <a:prstGeom prst="line">
            <a:avLst/>
          </a:prstGeom>
          <a:noFill/>
          <a:ln w="9525">
            <a:solidFill>
              <a:srgbClr val="FF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7654" name="Line 6"/>
          <p:cNvSpPr>
            <a:spLocks noChangeShapeType="1"/>
          </p:cNvSpPr>
          <p:nvPr/>
        </p:nvSpPr>
        <p:spPr bwMode="auto">
          <a:xfrm flipH="1">
            <a:off x="7104063" y="2349501"/>
            <a:ext cx="1223962" cy="574675"/>
          </a:xfrm>
          <a:prstGeom prst="line">
            <a:avLst/>
          </a:prstGeom>
          <a:noFill/>
          <a:ln w="9525">
            <a:solidFill>
              <a:srgbClr val="FF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7655" name="Line 7"/>
          <p:cNvSpPr>
            <a:spLocks noChangeShapeType="1"/>
          </p:cNvSpPr>
          <p:nvPr/>
        </p:nvSpPr>
        <p:spPr bwMode="auto">
          <a:xfrm flipH="1">
            <a:off x="7319964" y="2852738"/>
            <a:ext cx="1584325" cy="1871662"/>
          </a:xfrm>
          <a:prstGeom prst="line">
            <a:avLst/>
          </a:prstGeom>
          <a:noFill/>
          <a:ln w="9525">
            <a:solidFill>
              <a:srgbClr val="FF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A8F23A65-F061-407A-BF1E-C59786EA2D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D5A01-2C70-4DCC-A927-21EB20925725}" type="slidenum">
              <a:rPr lang="ru-RU" altLang="ru-RU" smtClean="0"/>
              <a:pPr/>
              <a:t>45</a:t>
            </a:fld>
            <a:endParaRPr lang="ru-RU" altLang="ru-RU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B51ECD9-4F2B-446E-B8DE-F163573DD0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144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72657" y="174498"/>
            <a:ext cx="5670359" cy="11430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ru-RU" sz="24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Производственно</a:t>
            </a:r>
            <a:r>
              <a:rPr lang="ru-RU" sz="2400" b="1" dirty="0">
                <a:latin typeface="Segoe UI" panose="020B0502040204020203" pitchFamily="34" charset="0"/>
                <a:cs typeface="Segoe UI" panose="020B0502040204020203" pitchFamily="34" charset="0"/>
              </a:rPr>
              <a:t>–обусловленные заболевания при гипертермии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idx="1"/>
          </p:nvPr>
        </p:nvSpPr>
        <p:spPr>
          <a:xfrm>
            <a:off x="172657" y="1224598"/>
            <a:ext cx="5544312" cy="2963354"/>
          </a:xfrm>
        </p:spPr>
        <p:txBody>
          <a:bodyPr/>
          <a:lstStyle/>
          <a:p>
            <a:pPr eaLnBrk="1" hangingPunct="1"/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Язвенная болезнь желудка и 12 п. кишки</a:t>
            </a:r>
          </a:p>
          <a:p>
            <a:pPr eaLnBrk="1" hangingPunct="1"/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Рост заболеваний органов дыхания и мочеполовой системы на 30–50%,</a:t>
            </a:r>
          </a:p>
          <a:p>
            <a:pPr eaLnBrk="1" hangingPunct="1"/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Судорожные состояния на фоне обезвоживания,</a:t>
            </a:r>
          </a:p>
          <a:p>
            <a:pPr eaLnBrk="1" hangingPunct="1"/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Тепловой удар</a:t>
            </a:r>
          </a:p>
          <a:p>
            <a:pPr eaLnBrk="1" hangingPunct="1"/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Солнечный удар</a:t>
            </a:r>
          </a:p>
          <a:p>
            <a:pPr eaLnBrk="1" hangingPunct="1"/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Катаракта под воздействием инфракрасных излучений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41393BDA-2ED9-482E-853C-888935BFD0E0}"/>
              </a:ext>
            </a:extLst>
          </p:cNvPr>
          <p:cNvSpPr txBox="1">
            <a:spLocks noRot="1" noChangeArrowheads="1"/>
          </p:cNvSpPr>
          <p:nvPr/>
        </p:nvSpPr>
        <p:spPr>
          <a:xfrm>
            <a:off x="7138670" y="2447354"/>
            <a:ext cx="4099306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defRPr/>
            </a:pPr>
            <a:r>
              <a:rPr lang="ru-RU" sz="2400" b="1">
                <a:latin typeface="Segoe UI" panose="020B0502040204020203" pitchFamily="34" charset="0"/>
                <a:cs typeface="Segoe UI" panose="020B0502040204020203" pitchFamily="34" charset="0"/>
              </a:rPr>
              <a:t>Профилактика перегревания организма</a:t>
            </a:r>
            <a:endParaRPr lang="ru-RU" sz="24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BB6A6B1D-A646-4AF6-824B-8D1A08898DFC}"/>
              </a:ext>
            </a:extLst>
          </p:cNvPr>
          <p:cNvSpPr txBox="1">
            <a:spLocks noChangeArrowheads="1"/>
          </p:cNvSpPr>
          <p:nvPr/>
        </p:nvSpPr>
        <p:spPr>
          <a:xfrm>
            <a:off x="6598920" y="4014216"/>
            <a:ext cx="5169408" cy="2377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/>
            <a:r>
              <a:rPr lang="ru-RU" altLang="ru-RU" sz="2000">
                <a:latin typeface="Segoe UI" panose="020B0502040204020203" pitchFamily="34" charset="0"/>
                <a:cs typeface="Segoe UI" panose="020B0502040204020203" pitchFamily="34" charset="0"/>
              </a:rPr>
              <a:t>1.Архитектурно–планировочные мероприятия:</a:t>
            </a:r>
          </a:p>
          <a:p>
            <a:pPr algn="just"/>
            <a:r>
              <a:rPr lang="ru-RU" altLang="ru-RU" sz="2000">
                <a:latin typeface="Segoe UI" panose="020B0502040204020203" pitchFamily="34" charset="0"/>
                <a:cs typeface="Segoe UI" panose="020B0502040204020203" pitchFamily="34" charset="0"/>
              </a:rPr>
              <a:t>Строительство с учетом сторон света</a:t>
            </a:r>
          </a:p>
          <a:p>
            <a:pPr algn="just"/>
            <a:r>
              <a:rPr lang="ru-RU" altLang="ru-RU" sz="2000">
                <a:latin typeface="Segoe UI" panose="020B0502040204020203" pitchFamily="34" charset="0"/>
                <a:cs typeface="Segoe UI" panose="020B0502040204020203" pitchFamily="34" charset="0"/>
              </a:rPr>
              <a:t>Учет санитарно–защитных зон (50см от нагревательных приборов и </a:t>
            </a:r>
            <a:r>
              <a:rPr lang="en-US" altLang="ru-RU" sz="2000">
                <a:latin typeface="Segoe UI" panose="020B0502040204020203" pitchFamily="34" charset="0"/>
                <a:cs typeface="Segoe UI" panose="020B0502040204020203" pitchFamily="34" charset="0"/>
              </a:rPr>
              <a:t>&gt;</a:t>
            </a:r>
            <a:r>
              <a:rPr lang="ru-RU" altLang="ru-RU" sz="2000">
                <a:latin typeface="Segoe UI" panose="020B0502040204020203" pitchFamily="34" charset="0"/>
                <a:cs typeface="Segoe UI" panose="020B0502040204020203" pitchFamily="34" charset="0"/>
              </a:rPr>
              <a:t>)</a:t>
            </a:r>
          </a:p>
          <a:p>
            <a:pPr algn="just"/>
            <a:r>
              <a:rPr lang="ru-RU" altLang="ru-RU" sz="2000">
                <a:latin typeface="Segoe UI" panose="020B0502040204020203" pitchFamily="34" charset="0"/>
                <a:cs typeface="Segoe UI" panose="020B0502040204020203" pitchFamily="34" charset="0"/>
              </a:rPr>
              <a:t>Жалюзи, занавеси, козырьки на окнах</a:t>
            </a:r>
            <a:endParaRPr lang="en-US" altLang="ru-RU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80C8EAE-6B2A-40D6-A975-A3893A1FE9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6956" y="238930"/>
            <a:ext cx="3028836" cy="1996493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256102C9-841D-4B16-9FD2-1C36EAFE4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D5A01-2C70-4DCC-A927-21EB20925725}" type="slidenum">
              <a:rPr lang="ru-RU" altLang="ru-RU" smtClean="0"/>
              <a:pPr/>
              <a:t>46</a:t>
            </a:fld>
            <a:endParaRPr lang="ru-RU" altLang="ru-RU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D349457-30FD-40F0-BCE8-21A44B3361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349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981200" y="274639"/>
            <a:ext cx="8232648" cy="706437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ru-RU" sz="24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Инженерно</a:t>
            </a:r>
            <a:r>
              <a:rPr lang="ru-RU" sz="2400" b="1" dirty="0">
                <a:latin typeface="Segoe UI" panose="020B0502040204020203" pitchFamily="34" charset="0"/>
                <a:cs typeface="Segoe UI" panose="020B0502040204020203" pitchFamily="34" charset="0"/>
              </a:rPr>
              <a:t>–технологические мероприятия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idx="1"/>
          </p:nvPr>
        </p:nvSpPr>
        <p:spPr>
          <a:xfrm>
            <a:off x="1368552" y="1255715"/>
            <a:ext cx="9144000" cy="4776247"/>
          </a:xfrm>
        </p:spPr>
        <p:txBody>
          <a:bodyPr/>
          <a:lstStyle/>
          <a:p>
            <a:pPr algn="just" eaLnBrk="1" hangingPunct="1"/>
            <a:r>
              <a:rPr lang="ru-RU" altLang="ru-RU" sz="2400" dirty="0">
                <a:latin typeface="Segoe UI" panose="020B0502040204020203" pitchFamily="34" charset="0"/>
                <a:cs typeface="Segoe UI" panose="020B0502040204020203" pitchFamily="34" charset="0"/>
              </a:rPr>
              <a:t>Изменение технологии с уменьшением количества источников тепла, физических усилий, напряжения внимания</a:t>
            </a:r>
          </a:p>
          <a:p>
            <a:pPr algn="just" eaLnBrk="1" hangingPunct="1"/>
            <a:r>
              <a:rPr lang="ru-RU" altLang="ru-RU" sz="2400" dirty="0">
                <a:latin typeface="Segoe UI" panose="020B0502040204020203" pitchFamily="34" charset="0"/>
                <a:cs typeface="Segoe UI" panose="020B0502040204020203" pitchFamily="34" charset="0"/>
              </a:rPr>
              <a:t>Уменьшение времени контакта с нагреваемой поверхностью</a:t>
            </a:r>
          </a:p>
          <a:p>
            <a:pPr algn="just" eaLnBrk="1" hangingPunct="1"/>
            <a:r>
              <a:rPr lang="ru-RU" altLang="ru-RU" sz="2400" dirty="0">
                <a:latin typeface="Segoe UI" panose="020B0502040204020203" pitchFamily="34" charset="0"/>
                <a:cs typeface="Segoe UI" panose="020B0502040204020203" pitchFamily="34" charset="0"/>
              </a:rPr>
              <a:t>Ограничение источников тепла</a:t>
            </a:r>
          </a:p>
          <a:p>
            <a:pPr algn="just" eaLnBrk="1" hangingPunct="1"/>
            <a:r>
              <a:rPr lang="ru-RU" altLang="ru-RU" sz="2400" dirty="0">
                <a:latin typeface="Segoe UI" panose="020B0502040204020203" pitchFamily="34" charset="0"/>
                <a:cs typeface="Segoe UI" panose="020B0502040204020203" pitchFamily="34" charset="0"/>
              </a:rPr>
              <a:t>Механизация тяжелого физического труда</a:t>
            </a:r>
          </a:p>
          <a:p>
            <a:pPr algn="just" eaLnBrk="1" hangingPunct="1"/>
            <a:r>
              <a:rPr lang="ru-RU" altLang="ru-RU" sz="2400" dirty="0">
                <a:latin typeface="Segoe UI" panose="020B0502040204020203" pitchFamily="34" charset="0"/>
                <a:cs typeface="Segoe UI" panose="020B0502040204020203" pitchFamily="34" charset="0"/>
              </a:rPr>
              <a:t>Дистанционное управление</a:t>
            </a:r>
          </a:p>
          <a:p>
            <a:pPr algn="just" eaLnBrk="1" hangingPunct="1"/>
            <a:r>
              <a:rPr lang="ru-RU" altLang="ru-RU" sz="2400" dirty="0">
                <a:latin typeface="Segoe UI" panose="020B0502040204020203" pitchFamily="34" charset="0"/>
                <a:cs typeface="Segoe UI" panose="020B0502040204020203" pitchFamily="34" charset="0"/>
              </a:rPr>
              <a:t>Роботизация процессов</a:t>
            </a:r>
          </a:p>
          <a:p>
            <a:pPr algn="just" eaLnBrk="1" hangingPunct="1"/>
            <a:r>
              <a:rPr lang="ru-RU" altLang="ru-RU" sz="2400" dirty="0">
                <a:latin typeface="Segoe UI" panose="020B0502040204020203" pitchFamily="34" charset="0"/>
                <a:cs typeface="Segoe UI" panose="020B0502040204020203" pitchFamily="34" charset="0"/>
              </a:rPr>
              <a:t>Локализация тепловыделений (экраны)</a:t>
            </a:r>
          </a:p>
          <a:p>
            <a:pPr algn="just" eaLnBrk="1" hangingPunct="1"/>
            <a:r>
              <a:rPr lang="ru-RU" altLang="ru-RU" sz="2400" dirty="0">
                <a:latin typeface="Segoe UI" panose="020B0502040204020203" pitchFamily="34" charset="0"/>
                <a:cs typeface="Segoe UI" panose="020B0502040204020203" pitchFamily="34" charset="0"/>
              </a:rPr>
              <a:t>Правильно организованная рациональная вентиляция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4FF6324F-9C26-46B2-9FB0-4E9BFEAB8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D5A01-2C70-4DCC-A927-21EB20925725}" type="slidenum">
              <a:rPr lang="ru-RU" altLang="ru-RU" smtClean="0"/>
              <a:pPr/>
              <a:t>47</a:t>
            </a:fld>
            <a:endParaRPr lang="ru-RU" altLang="ru-RU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3D517D1-142F-4EF0-8183-5EC1BBB85A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451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524001" y="274638"/>
            <a:ext cx="5148263" cy="1143000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Организационные мероприятия</a:t>
            </a:r>
          </a:p>
        </p:txBody>
      </p:sp>
      <p:sp>
        <p:nvSpPr>
          <p:cNvPr id="64515" name="Rectangle 3"/>
          <p:cNvSpPr>
            <a:spLocks noGrp="1" noChangeArrowheads="1"/>
          </p:cNvSpPr>
          <p:nvPr>
            <p:ph idx="1"/>
          </p:nvPr>
        </p:nvSpPr>
        <p:spPr>
          <a:xfrm>
            <a:off x="1524000" y="1989138"/>
            <a:ext cx="9144000" cy="4868862"/>
          </a:xfrm>
        </p:spPr>
        <p:txBody>
          <a:bodyPr>
            <a:normAutofit/>
          </a:bodyPr>
          <a:lstStyle/>
          <a:p>
            <a:pPr marL="274320" indent="-274320"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средствами СКЗ и СИЗ</a:t>
            </a:r>
          </a:p>
          <a:p>
            <a:pPr marL="274320" indent="-274320"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Рациональный режим труда и отдыха (при +25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перерыв 10 мин  через 50 мин; +35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 перерыв 15 мин через 45 мин;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+35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работают утром и вечером)</a:t>
            </a:r>
          </a:p>
          <a:p>
            <a:pPr marL="274320" indent="-274320"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питания и</a:t>
            </a:r>
          </a:p>
          <a:p>
            <a:pPr marL="0" indent="0">
              <a:buClr>
                <a:schemeClr val="accent3"/>
              </a:buClr>
              <a:buNone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питьевого режима</a:t>
            </a:r>
          </a:p>
          <a:p>
            <a:pPr marL="274320" indent="-274320"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Комнаты отдыха</a:t>
            </a:r>
          </a:p>
          <a:p>
            <a:pPr marL="274320" indent="-274320"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Тепловая тренировка </a:t>
            </a:r>
          </a:p>
          <a:p>
            <a:pPr marL="274320" indent="-274320">
              <a:buClr>
                <a:schemeClr val="accent3"/>
              </a:buClr>
              <a:buFont typeface="Wingdings 2"/>
              <a:buChar char=""/>
              <a:defRPr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2772" name="Picture 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1900" y="4526026"/>
            <a:ext cx="4356100" cy="213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3" name="Picture 2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5466" y="274638"/>
            <a:ext cx="3635375" cy="175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7076C4CD-A8BC-448A-A46B-124C46E26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D5A01-2C70-4DCC-A927-21EB20925725}" type="slidenum">
              <a:rPr lang="ru-RU" altLang="ru-RU" smtClean="0"/>
              <a:pPr/>
              <a:t>48</a:t>
            </a:fld>
            <a:endParaRPr lang="ru-RU" altLang="ru-RU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C1C5D6F-E066-4813-991E-572B0ED176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553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-63499" y="-155575"/>
            <a:ext cx="8229600" cy="1223963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b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лечебно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–профилактические мероприятия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idx="1"/>
          </p:nvPr>
        </p:nvSpPr>
        <p:spPr>
          <a:xfrm>
            <a:off x="1524000" y="1700213"/>
            <a:ext cx="5456238" cy="4525962"/>
          </a:xfrm>
        </p:spPr>
        <p:txBody>
          <a:bodyPr/>
          <a:lstStyle/>
          <a:p>
            <a:pPr algn="just" eaLnBrk="1" hangingPunct="1">
              <a:lnSpc>
                <a:spcPct val="80000"/>
              </a:lnSpc>
            </a:pPr>
            <a:r>
              <a:rPr lang="ru-RU" altLang="ru-RU" b="1">
                <a:latin typeface="Times New Roman" panose="02020603050405020304" pitchFamily="18" charset="0"/>
                <a:cs typeface="Times New Roman" panose="02020603050405020304" pitchFamily="18" charset="0"/>
              </a:rPr>
              <a:t>Предварительные медосмотры</a:t>
            </a:r>
          </a:p>
          <a:p>
            <a:pPr algn="just" eaLnBrk="1" hangingPunct="1">
              <a:lnSpc>
                <a:spcPct val="80000"/>
              </a:lnSpc>
            </a:pPr>
            <a:r>
              <a:rPr lang="ru-RU" altLang="ru-RU" b="1">
                <a:latin typeface="Times New Roman" panose="02020603050405020304" pitchFamily="18" charset="0"/>
                <a:cs typeface="Times New Roman" panose="02020603050405020304" pitchFamily="18" charset="0"/>
              </a:rPr>
              <a:t>Противопоказания к работе: органические заболевания ССС, почек, желудка, кожи, эндокринных желез, онкозаболевания)</a:t>
            </a:r>
          </a:p>
          <a:p>
            <a:pPr algn="just" eaLnBrk="1" hangingPunct="1">
              <a:lnSpc>
                <a:spcPct val="80000"/>
              </a:lnSpc>
            </a:pPr>
            <a:r>
              <a:rPr lang="ru-RU" altLang="ru-RU" b="1">
                <a:latin typeface="Times New Roman" panose="02020603050405020304" pitchFamily="18" charset="0"/>
                <a:cs typeface="Times New Roman" panose="02020603050405020304" pitchFamily="18" charset="0"/>
              </a:rPr>
              <a:t>Периодические осмотры </a:t>
            </a:r>
          </a:p>
          <a:p>
            <a:pPr algn="just" eaLnBrk="1" hangingPunct="1">
              <a:lnSpc>
                <a:spcPct val="80000"/>
              </a:lnSpc>
            </a:pPr>
            <a:r>
              <a:rPr lang="ru-RU" altLang="ru-RU" b="1">
                <a:latin typeface="Times New Roman" panose="02020603050405020304" pitchFamily="18" charset="0"/>
                <a:cs typeface="Times New Roman" panose="02020603050405020304" pitchFamily="18" charset="0"/>
              </a:rPr>
              <a:t>1 раз в 2 года</a:t>
            </a:r>
          </a:p>
        </p:txBody>
      </p:sp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826" y="3740150"/>
            <a:ext cx="4067175" cy="311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79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0700" y="908051"/>
            <a:ext cx="2527300" cy="2746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F7D41E12-173F-49A8-BB52-E279F088A8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D5A01-2C70-4DCC-A927-21EB20925725}" type="slidenum">
              <a:rPr lang="ru-RU" altLang="ru-RU" smtClean="0"/>
              <a:pPr/>
              <a:t>49</a:t>
            </a:fld>
            <a:endParaRPr lang="ru-RU" altLang="ru-RU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02185AD-A5E1-4E6B-B500-0DA4D87FED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 descr="C:\Documents and Settings\КецальКоатль\Рабочий стол\звук.gif"/>
          <p:cNvPicPr/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</a:blip>
          <a:srcRect/>
          <a:stretch>
            <a:fillRect/>
          </a:stretch>
        </p:blipFill>
        <p:spPr bwMode="auto">
          <a:xfrm>
            <a:off x="101480" y="155792"/>
            <a:ext cx="5743855" cy="3221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7761" name="Rectangle 1"/>
          <p:cNvSpPr>
            <a:spLocks noChangeArrowheads="1"/>
          </p:cNvSpPr>
          <p:nvPr/>
        </p:nvSpPr>
        <p:spPr bwMode="auto">
          <a:xfrm>
            <a:off x="74588" y="3456432"/>
            <a:ext cx="562087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Segoe UI" panose="020B0502040204020203" pitchFamily="34" charset="0"/>
                <a:ea typeface="Times New Roman" pitchFamily="18" charset="0"/>
                <a:cs typeface="Segoe UI" panose="020B0502040204020203" pitchFamily="34" charset="0"/>
              </a:rPr>
              <a:t>Схематическое изображение акустических колебаний: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Segoe UI" panose="020B0502040204020203" pitchFamily="34" charset="0"/>
                <a:ea typeface="Times New Roman" pitchFamily="18" charset="0"/>
                <a:cs typeface="Segoe UI" panose="020B0502040204020203" pitchFamily="34" charset="0"/>
              </a:rPr>
              <a:t>λ </a:t>
            </a: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Segoe UI" panose="020B0502040204020203" pitchFamily="34" charset="0"/>
                <a:ea typeface="Times New Roman" pitchFamily="18" charset="0"/>
                <a:cs typeface="Segoe UI" panose="020B0502040204020203" pitchFamily="34" charset="0"/>
              </a:rPr>
              <a:t>– длина волны;  </a:t>
            </a: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Segoe UI" panose="020B0502040204020203" pitchFamily="34" charset="0"/>
                <a:ea typeface="Times New Roman" pitchFamily="18" charset="0"/>
                <a:cs typeface="Segoe UI" panose="020B0502040204020203" pitchFamily="34" charset="0"/>
              </a:rPr>
              <a:t>P</a:t>
            </a: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Segoe UI" panose="020B0502040204020203" pitchFamily="34" charset="0"/>
                <a:ea typeface="Times New Roman" pitchFamily="18" charset="0"/>
                <a:cs typeface="Segoe UI" panose="020B0502040204020203" pitchFamily="34" charset="0"/>
              </a:rPr>
              <a:t> – звуковое давление</a:t>
            </a: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5900199" y="5250"/>
            <a:ext cx="5273769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1600" i="1" dirty="0">
                <a:latin typeface="Segoe UI" panose="020B0502040204020203" pitchFamily="34" charset="0"/>
                <a:cs typeface="Segoe UI" panose="020B0502040204020203" pitchFamily="34" charset="0"/>
              </a:rPr>
              <a:t>Частота</a:t>
            </a:r>
            <a:r>
              <a:rPr lang="ru-RU" sz="1600" dirty="0">
                <a:latin typeface="Segoe UI" panose="020B0502040204020203" pitchFamily="34" charset="0"/>
                <a:cs typeface="Segoe UI" panose="020B0502040204020203" pitchFamily="34" charset="0"/>
              </a:rPr>
              <a:t> характеризует количество колебаний давления в данной точке пространства за одну секунду и измеряется в герцах (Гц). Органы слуха человека воспринимают звуковые колебания в интервале частот от </a:t>
            </a:r>
            <a:r>
              <a:rPr lang="ru-RU" sz="1600" b="1" dirty="0">
                <a:latin typeface="Segoe UI" panose="020B0502040204020203" pitchFamily="34" charset="0"/>
                <a:cs typeface="Segoe UI" panose="020B0502040204020203" pitchFamily="34" charset="0"/>
              </a:rPr>
              <a:t>16 до 20000 Гц</a:t>
            </a:r>
            <a:r>
              <a:rPr lang="ru-RU" sz="1600" dirty="0">
                <a:latin typeface="Segoe UI" panose="020B0502040204020203" pitchFamily="34" charset="0"/>
                <a:cs typeface="Segoe UI" panose="020B0502040204020203" pitchFamily="34" charset="0"/>
              </a:rPr>
              <a:t>. Колебания с частотой </a:t>
            </a:r>
            <a:r>
              <a:rPr lang="ru-RU" sz="1600" b="1" dirty="0">
                <a:latin typeface="Segoe UI" panose="020B0502040204020203" pitchFamily="34" charset="0"/>
                <a:cs typeface="Segoe UI" panose="020B0502040204020203" pitchFamily="34" charset="0"/>
              </a:rPr>
              <a:t>ниже 16 Гц (инфразвуки)</a:t>
            </a:r>
            <a:r>
              <a:rPr lang="ru-RU" sz="1600" dirty="0">
                <a:latin typeface="Segoe UI" panose="020B0502040204020203" pitchFamily="34" charset="0"/>
                <a:cs typeface="Segoe UI" panose="020B0502040204020203" pitchFamily="34" charset="0"/>
              </a:rPr>
              <a:t> и с частотой </a:t>
            </a:r>
            <a:r>
              <a:rPr lang="ru-RU" sz="1600" b="1" dirty="0">
                <a:latin typeface="Segoe UI" panose="020B0502040204020203" pitchFamily="34" charset="0"/>
                <a:cs typeface="Segoe UI" panose="020B0502040204020203" pitchFamily="34" charset="0"/>
              </a:rPr>
              <a:t>выше 20000 Гц (ультразвуки)</a:t>
            </a:r>
            <a:r>
              <a:rPr lang="ru-RU" sz="1600" dirty="0">
                <a:latin typeface="Segoe UI" panose="020B0502040204020203" pitchFamily="34" charset="0"/>
                <a:cs typeface="Segoe UI" panose="020B0502040204020203" pitchFamily="34" charset="0"/>
              </a:rPr>
              <a:t> не воспринимаются органами слуха. Повышение частоты в слышимом диапазоне воспринимается человеческим ухом как повышение тональности.</a:t>
            </a:r>
            <a:endParaRPr kumimoji="0" lang="ru-RU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156231" y="5424010"/>
            <a:ext cx="5956594" cy="12416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Segoe UI" panose="020B0502040204020203" pitchFamily="34" charset="0"/>
                <a:cs typeface="Segoe UI" panose="020B0502040204020203" pitchFamily="34" charset="0"/>
              </a:rPr>
              <a:t>Звуковое давление, при котором человеческое ухо начинает испытывать болевое ощущение, называется </a:t>
            </a:r>
            <a:r>
              <a:rPr lang="ru-RU" b="1" dirty="0">
                <a:latin typeface="Segoe UI" panose="020B0502040204020203" pitchFamily="34" charset="0"/>
                <a:cs typeface="Segoe UI" panose="020B0502040204020203" pitchFamily="34" charset="0"/>
              </a:rPr>
              <a:t>порогом болевого ощущения</a:t>
            </a:r>
            <a:r>
              <a:rPr lang="ru-RU" dirty="0">
                <a:latin typeface="Segoe UI" panose="020B0502040204020203" pitchFamily="34" charset="0"/>
                <a:cs typeface="Segoe UI" panose="020B0502040204020203" pitchFamily="34" charset="0"/>
              </a:rPr>
              <a:t> и составляет </a:t>
            </a:r>
            <a:r>
              <a:rPr lang="en-US" i="1" dirty="0">
                <a:latin typeface="Segoe UI" panose="020B0502040204020203" pitchFamily="34" charset="0"/>
                <a:cs typeface="Segoe UI" panose="020B0502040204020203" pitchFamily="34" charset="0"/>
              </a:rPr>
              <a:t>P</a:t>
            </a:r>
            <a:r>
              <a:rPr lang="ru-RU" dirty="0">
                <a:latin typeface="Segoe UI" panose="020B0502040204020203" pitchFamily="34" charset="0"/>
                <a:cs typeface="Segoe UI" panose="020B0502040204020203" pitchFamily="34" charset="0"/>
              </a:rPr>
              <a:t> = 2</a:t>
            </a:r>
            <a:r>
              <a:rPr lang="ru-RU" baseline="30000" dirty="0"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  <a:r>
              <a:rPr lang="ru-RU" dirty="0">
                <a:latin typeface="Segoe UI" panose="020B0502040204020203" pitchFamily="34" charset="0"/>
                <a:cs typeface="Segoe UI" panose="020B0502040204020203" pitchFamily="34" charset="0"/>
              </a:rPr>
              <a:t>10</a:t>
            </a:r>
            <a:r>
              <a:rPr lang="ru-RU" baseline="30000" dirty="0">
                <a:latin typeface="Segoe UI" panose="020B0502040204020203" pitchFamily="34" charset="0"/>
                <a:cs typeface="Segoe UI" panose="020B0502040204020203" pitchFamily="34" charset="0"/>
              </a:rPr>
              <a:t>2</a:t>
            </a:r>
            <a:r>
              <a:rPr lang="ru-RU" dirty="0">
                <a:latin typeface="Segoe UI" panose="020B0502040204020203" pitchFamily="34" charset="0"/>
                <a:cs typeface="Segoe UI" panose="020B0502040204020203" pitchFamily="34" charset="0"/>
              </a:rPr>
              <a:t> Па при частоте 1000 Гц.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25254" y="5424010"/>
            <a:ext cx="5620870" cy="12416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Segoe UI" panose="020B0502040204020203" pitchFamily="34" charset="0"/>
                <a:cs typeface="Segoe UI" panose="020B0502040204020203" pitchFamily="34" charset="0"/>
              </a:rPr>
              <a:t>Звуковое давление, при котором человеческое ухо только начинает воспринимать звуки, называется </a:t>
            </a:r>
            <a:r>
              <a:rPr lang="ru-RU" b="1" dirty="0">
                <a:latin typeface="Segoe UI" panose="020B0502040204020203" pitchFamily="34" charset="0"/>
                <a:cs typeface="Segoe UI" panose="020B0502040204020203" pitchFamily="34" charset="0"/>
              </a:rPr>
              <a:t>порогом слышимости </a:t>
            </a:r>
            <a:r>
              <a:rPr lang="ru-RU" dirty="0">
                <a:latin typeface="Segoe UI" panose="020B0502040204020203" pitchFamily="34" charset="0"/>
                <a:cs typeface="Segoe UI" panose="020B0502040204020203" pitchFamily="34" charset="0"/>
              </a:rPr>
              <a:t>и составляет </a:t>
            </a:r>
            <a:r>
              <a:rPr lang="en-US" i="1" dirty="0">
                <a:latin typeface="Segoe UI" panose="020B0502040204020203" pitchFamily="34" charset="0"/>
                <a:cs typeface="Segoe UI" panose="020B0502040204020203" pitchFamily="34" charset="0"/>
              </a:rPr>
              <a:t>P</a:t>
            </a:r>
            <a:r>
              <a:rPr lang="ru-RU" dirty="0">
                <a:latin typeface="Segoe UI" panose="020B0502040204020203" pitchFamily="34" charset="0"/>
                <a:cs typeface="Segoe UI" panose="020B0502040204020203" pitchFamily="34" charset="0"/>
              </a:rPr>
              <a:t> = 2</a:t>
            </a:r>
            <a:r>
              <a:rPr lang="ru-RU" baseline="30000" dirty="0"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  <a:r>
              <a:rPr lang="ru-RU" dirty="0">
                <a:latin typeface="Segoe UI" panose="020B0502040204020203" pitchFamily="34" charset="0"/>
                <a:cs typeface="Segoe UI" panose="020B0502040204020203" pitchFamily="34" charset="0"/>
              </a:rPr>
              <a:t>10</a:t>
            </a:r>
            <a:r>
              <a:rPr lang="ru-RU" baseline="30000" dirty="0">
                <a:latin typeface="Segoe UI" panose="020B0502040204020203" pitchFamily="34" charset="0"/>
                <a:cs typeface="Segoe UI" panose="020B0502040204020203" pitchFamily="34" charset="0"/>
              </a:rPr>
              <a:t>-5</a:t>
            </a:r>
            <a:r>
              <a:rPr lang="ru-RU" dirty="0">
                <a:latin typeface="Segoe UI" panose="020B0502040204020203" pitchFamily="34" charset="0"/>
                <a:cs typeface="Segoe UI" panose="020B0502040204020203" pitchFamily="34" charset="0"/>
              </a:rPr>
              <a:t> Па при частоте 1000 Гц.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ACAA24B-9411-410C-90E0-D7141284F4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8584" y="2514944"/>
            <a:ext cx="4005599" cy="2909066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7FFB5B54-06C1-4E94-A946-035EE3411541}"/>
              </a:ext>
            </a:extLst>
          </p:cNvPr>
          <p:cNvSpPr/>
          <p:nvPr/>
        </p:nvSpPr>
        <p:spPr>
          <a:xfrm>
            <a:off x="1545976" y="250900"/>
            <a:ext cx="2665565" cy="379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Segoe UI" panose="020B0502040204020203" pitchFamily="34" charset="0"/>
                <a:cs typeface="Segoe UI" panose="020B0502040204020203" pitchFamily="34" charset="0"/>
              </a:rPr>
              <a:t>Введение в акустику</a:t>
            </a:r>
          </a:p>
        </p:txBody>
      </p:sp>
      <p:sp>
        <p:nvSpPr>
          <p:cNvPr id="11" name="Rectangle 1">
            <a:extLst>
              <a:ext uri="{FF2B5EF4-FFF2-40B4-BE49-F238E27FC236}">
                <a16:creationId xmlns:a16="http://schemas.microsoft.com/office/drawing/2014/main" id="{CBD2EA5F-ECD3-45AB-9825-23B291EFCC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5461" y="4120200"/>
            <a:ext cx="4277956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Segoe UI" panose="020B0502040204020203" pitchFamily="34" charset="0"/>
                <a:ea typeface="Times New Roman" pitchFamily="18" charset="0"/>
                <a:cs typeface="Segoe UI" panose="020B0502040204020203" pitchFamily="34" charset="0"/>
              </a:rPr>
              <a:t>Основные характеристики звуковых волн: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kumimoji="0" lang="en-US" sz="1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Segoe UI" panose="020B0502040204020203" pitchFamily="34" charset="0"/>
                <a:ea typeface="Times New Roman" pitchFamily="18" charset="0"/>
                <a:cs typeface="Segoe UI" panose="020B0502040204020203" pitchFamily="34" charset="0"/>
              </a:rPr>
              <a:t>I</a:t>
            </a: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Segoe UI" panose="020B0502040204020203" pitchFamily="34" charset="0"/>
                <a:ea typeface="Times New Roman" pitchFamily="18" charset="0"/>
                <a:cs typeface="Segoe UI" panose="020B0502040204020203" pitchFamily="34" charset="0"/>
              </a:rPr>
              <a:t> – </a:t>
            </a:r>
            <a:r>
              <a:rPr kumimoji="0" lang="ru-RU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Segoe UI" panose="020B0502040204020203" pitchFamily="34" charset="0"/>
                <a:ea typeface="Times New Roman" pitchFamily="18" charset="0"/>
                <a:cs typeface="Segoe UI" panose="020B0502040204020203" pitchFamily="34" charset="0"/>
              </a:rPr>
              <a:t>интенсивность звука, Вт/м</a:t>
            </a:r>
            <a:r>
              <a:rPr kumimoji="0" lang="ru-RU" sz="1200" b="0" i="0" u="none" strike="noStrike" cap="none" normalizeH="0" baseline="30000" dirty="0">
                <a:ln>
                  <a:noFill/>
                </a:ln>
                <a:solidFill>
                  <a:srgbClr val="000000"/>
                </a:solidFill>
                <a:effectLst/>
                <a:latin typeface="Segoe UI" panose="020B0502040204020203" pitchFamily="34" charset="0"/>
                <a:ea typeface="Times New Roman" pitchFamily="18" charset="0"/>
                <a:cs typeface="Segoe UI" panose="020B0502040204020203" pitchFamily="34" charset="0"/>
              </a:rPr>
              <a:t>2</a:t>
            </a:r>
            <a:r>
              <a:rPr lang="ru-RU" sz="1200" dirty="0">
                <a:latin typeface="Segoe UI" panose="020B0502040204020203" pitchFamily="34" charset="0"/>
                <a:ea typeface="Times New Roman" pitchFamily="18" charset="0"/>
                <a:cs typeface="Segoe UI" panose="020B0502040204020203" pitchFamily="34" charset="0"/>
              </a:rPr>
              <a:t>, </a:t>
            </a:r>
            <a:r>
              <a:rPr lang="en-US" sz="1200" b="1" dirty="0">
                <a:latin typeface="Segoe UI" panose="020B0502040204020203" pitchFamily="34" charset="0"/>
                <a:ea typeface="Times New Roman" pitchFamily="18" charset="0"/>
                <a:cs typeface="Segoe UI" panose="020B0502040204020203" pitchFamily="34" charset="0"/>
              </a:rPr>
              <a:t>P</a:t>
            </a:r>
            <a:r>
              <a:rPr lang="ru-RU" sz="1200" dirty="0">
                <a:latin typeface="Segoe UI" panose="020B0502040204020203" pitchFamily="34" charset="0"/>
                <a:ea typeface="Times New Roman" pitchFamily="18" charset="0"/>
                <a:cs typeface="Segoe UI" panose="020B0502040204020203" pitchFamily="34" charset="0"/>
              </a:rPr>
              <a:t> – звуковое давление, Па;</a:t>
            </a:r>
            <a:r>
              <a:rPr lang="ru-RU" sz="12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Segoe UI" panose="020B0502040204020203" pitchFamily="34" charset="0"/>
                <a:ea typeface="Times New Roman" pitchFamily="18" charset="0"/>
                <a:cs typeface="Segoe UI" panose="020B0502040204020203" pitchFamily="34" charset="0"/>
              </a:rPr>
              <a:t>λ</a:t>
            </a:r>
            <a:r>
              <a:rPr kumimoji="0" lang="ru-RU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Segoe UI" panose="020B0502040204020203" pitchFamily="34" charset="0"/>
                <a:ea typeface="Times New Roman" pitchFamily="18" charset="0"/>
                <a:cs typeface="Segoe UI" panose="020B0502040204020203" pitchFamily="34" charset="0"/>
              </a:rPr>
              <a:t> – длина волны, м;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200" b="1" dirty="0">
                <a:latin typeface="Segoe UI" panose="020B0502040204020203" pitchFamily="34" charset="0"/>
                <a:ea typeface="Times New Roman" pitchFamily="18" charset="0"/>
                <a:cs typeface="Segoe UI" panose="020B0502040204020203" pitchFamily="34" charset="0"/>
              </a:rPr>
              <a:t>f</a:t>
            </a:r>
            <a:r>
              <a:rPr lang="en-US" sz="1200" dirty="0">
                <a:latin typeface="Segoe UI" panose="020B0502040204020203" pitchFamily="34" charset="0"/>
                <a:ea typeface="Times New Roman" pitchFamily="18" charset="0"/>
                <a:cs typeface="Segoe UI" panose="020B0502040204020203" pitchFamily="34" charset="0"/>
              </a:rPr>
              <a:t> – </a:t>
            </a:r>
            <a:r>
              <a:rPr lang="ru-RU" sz="1200" dirty="0">
                <a:latin typeface="Segoe UI" panose="020B0502040204020203" pitchFamily="34" charset="0"/>
                <a:ea typeface="Times New Roman" pitchFamily="18" charset="0"/>
                <a:cs typeface="Segoe UI" panose="020B0502040204020203" pitchFamily="34" charset="0"/>
              </a:rPr>
              <a:t>частота колебаний, Гц;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200" b="1" dirty="0">
                <a:latin typeface="Segoe UI" panose="020B0502040204020203" pitchFamily="34" charset="0"/>
                <a:ea typeface="Times New Roman" pitchFamily="18" charset="0"/>
                <a:cs typeface="Segoe UI" panose="020B0502040204020203" pitchFamily="34" charset="0"/>
              </a:rPr>
              <a:t>T</a:t>
            </a:r>
            <a:r>
              <a:rPr lang="ru-RU" sz="1200" dirty="0">
                <a:latin typeface="Segoe UI" panose="020B0502040204020203" pitchFamily="34" charset="0"/>
                <a:ea typeface="Times New Roman" pitchFamily="18" charset="0"/>
                <a:cs typeface="Segoe UI" panose="020B0502040204020203" pitchFamily="34" charset="0"/>
              </a:rPr>
              <a:t> – период колебаний, с</a:t>
            </a:r>
            <a:endParaRPr kumimoji="0" lang="ru-RU" sz="12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Segoe UI" panose="020B0502040204020203" pitchFamily="34" charset="0"/>
              <a:ea typeface="Times New Roman" pitchFamily="18" charset="0"/>
              <a:cs typeface="Segoe UI" panose="020B0502040204020203" pitchFamily="34" charset="0"/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473CC94-D68F-4091-99C6-204A452D1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2DC00-F020-4993-84D6-EAD66F1DC275}" type="slidenum">
              <a:rPr lang="ru-RU" smtClean="0">
                <a:solidFill>
                  <a:srgbClr val="000000"/>
                </a:solidFill>
              </a:rPr>
              <a:pPr/>
              <a:t>5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446370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A3DC826-B6F9-4955-87A1-32CDA08C76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7890" name="Прямоугольник 3"/>
          <p:cNvSpPr>
            <a:spLocks noChangeArrowheads="1"/>
          </p:cNvSpPr>
          <p:nvPr/>
        </p:nvSpPr>
        <p:spPr bwMode="auto">
          <a:xfrm>
            <a:off x="1774825" y="1162241"/>
            <a:ext cx="8510588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Теплым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периодом года считается сезон, характеризуемый среднесуточной температурой наружного воздуха выше +10 </a:t>
            </a:r>
            <a:r>
              <a:rPr lang="ru-RU" altLang="ru-RU" sz="2800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alt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alt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холодным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периодом года со среднесуточной температурой наружного воздуха +10 </a:t>
            </a:r>
            <a:r>
              <a:rPr lang="ru-RU" altLang="ru-RU" sz="2800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alt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ниже +10 </a:t>
            </a:r>
            <a:r>
              <a:rPr lang="ru-RU" altLang="ru-RU" sz="2800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alt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7891" name="AutoShape 5" descr="https://im0-tub-ru.yandex.net/i?id=8d91ea8b490ddbcfca345bfdc295cbd7&amp;n=33&amp;h=215&amp;w=344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pic>
        <p:nvPicPr>
          <p:cNvPr id="3789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1025" y="3821114"/>
            <a:ext cx="4097338" cy="2560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339" y="3816350"/>
            <a:ext cx="4105275" cy="256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 descr="Голубая тисненая бумага">
            <a:extLst>
              <a:ext uri="{FF2B5EF4-FFF2-40B4-BE49-F238E27FC236}">
                <a16:creationId xmlns:a16="http://schemas.microsoft.com/office/drawing/2014/main" id="{27556C15-1B35-4FAD-A8C7-67707CB93BCE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2209800" y="304800"/>
            <a:ext cx="7772400" cy="838200"/>
          </a:xfrm>
          <a:blipFill dpi="0" rotWithShape="0">
            <a:blip r:embed="rId5"/>
            <a:srcRect/>
            <a:tile tx="0" ty="0" sx="100000" sy="100000" flip="none" algn="tl"/>
          </a:blipFill>
          <a:ln>
            <a:solidFill>
              <a:srgbClr val="333333"/>
            </a:solidFill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r>
              <a:rPr lang="ru-RU" sz="3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Нормирование микроклимата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8A594F8C-9A66-40CF-8B6E-96BEA020B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5EF05-7311-4A8D-A300-B2401D9866D5}" type="slidenum">
              <a:rPr lang="ru-RU" altLang="ru-RU" smtClean="0"/>
              <a:pPr/>
              <a:t>50</a:t>
            </a:fld>
            <a:endParaRPr lang="ru-RU" altLang="ru-RU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BE5A818-B65A-4ED7-8E30-8B9AE59E3F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8914" name="Rectangle 1"/>
          <p:cNvSpPr>
            <a:spLocks noChangeArrowheads="1"/>
          </p:cNvSpPr>
          <p:nvPr/>
        </p:nvSpPr>
        <p:spPr bwMode="auto">
          <a:xfrm>
            <a:off x="1524001" y="549007"/>
            <a:ext cx="8964613" cy="6063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indent="180975"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КАТЕГОРИИ РАБОТ</a:t>
            </a: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Разграничение работ по категориям осуществляется на основе интенсивности общих энергозатрат организма: легкие физические работы (категория </a:t>
            </a:r>
            <a:r>
              <a:rPr lang="en-US" alt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alt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en-US" alt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alt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а и </a:t>
            </a:r>
            <a:r>
              <a:rPr lang="en-US" alt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alt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б), средней тяжести физические работы (категория </a:t>
            </a:r>
            <a:r>
              <a:rPr lang="en-US" alt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ru-RU" alt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en-US" alt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ru-RU" alt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а и </a:t>
            </a:r>
            <a:r>
              <a:rPr lang="en-US" alt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ru-RU" alt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б), тяжелые физические работы (категория </a:t>
            </a:r>
            <a:r>
              <a:rPr lang="en-US" alt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III</a:t>
            </a:r>
            <a:r>
              <a:rPr lang="ru-RU" alt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К категории </a:t>
            </a:r>
            <a:r>
              <a:rPr lang="en-US" alt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alt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а относятся работы с интенсивностью энергозатрат до 139 Вт, выполняемые сидя и сопровождающиеся незначительным физическим напряжением (ряд профессий на предприятиях точного приборо- и машиностроения, на часовом, швейном производствах, в сфере управления и др.).</a:t>
            </a: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К категории </a:t>
            </a:r>
            <a:r>
              <a:rPr lang="en-US" alt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alt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б относятся работы с интенсивностью энергозатрат 140…174 Вт, производимые сидя, стоя или связанные с ходьбой и сопровождающиеся некоторым физическим напряжением (ряд профессий в полиграфической промышленности, на предприятиях связи, контролеры, мастера и др.).</a:t>
            </a: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К категории </a:t>
            </a:r>
            <a:r>
              <a:rPr lang="en-US" alt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ru-RU" alt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а относятся работы с интенсивностью энергозатрат 175…232 Вт, связанные с постоянной ходьбой, перемещением мелких (до 1 кг) изделий или предметов в положении стоя или сидя и требующие определенного физического напряжения (ряд профессий в механосборочных цехах машиностроительных предприятий, в прядильно-ткацком производстве и др.).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2423B443-C7B2-4186-A00C-4C6D6C4CF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5EF05-7311-4A8D-A300-B2401D9866D5}" type="slidenum">
              <a:rPr lang="ru-RU" altLang="ru-RU" smtClean="0"/>
              <a:pPr/>
              <a:t>51</a:t>
            </a:fld>
            <a:endParaRPr lang="ru-RU" altLang="ru-RU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59990E4-0ECB-4683-8CEA-AAD76AC9FD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9938" name="Прямоугольник 3"/>
          <p:cNvSpPr>
            <a:spLocks noChangeArrowheads="1"/>
          </p:cNvSpPr>
          <p:nvPr/>
        </p:nvSpPr>
        <p:spPr bwMode="auto">
          <a:xfrm>
            <a:off x="1847850" y="404814"/>
            <a:ext cx="8351838" cy="3816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180975"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К категории 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ru-RU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б относятся работы с интенсивностью энергозатрат 233…290 Вт, связанные с ходьбой, перемещением и переноской тяжестей до 10 кг и сопровождающиеся умеренным физическим напряжением (ряд профессий в механизированных литейных, прокатных, кузнечных, термических, сварочных цехах машиностроительных и металлургических предприятий и др.).</a:t>
            </a: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К категории </a:t>
            </a:r>
            <a:r>
              <a:rPr lang="en-US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III</a:t>
            </a:r>
            <a:r>
              <a:rPr lang="ru-RU" alt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 относятся работы с интенсивностью энергозатрат более 290 Вт, связанные с постоянными передвижениями, перемещением и переноской значительных (свыше 10 кг) тяжестей и требующие больших физических усилий (ряд профессий в кузнечных, литейных цехах с ручными процессами и др.).</a:t>
            </a:r>
          </a:p>
        </p:txBody>
      </p:sp>
      <p:pic>
        <p:nvPicPr>
          <p:cNvPr id="39939" name="Picture 4" descr="http://www.ksonline.ru/files/news/9038_file_full_1_Nujn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5514" y="4554538"/>
            <a:ext cx="3455987" cy="230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79D05DEC-5F1E-4691-BC69-8BEBEE52A5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5EF05-7311-4A8D-A300-B2401D9866D5}" type="slidenum">
              <a:rPr lang="ru-RU" altLang="ru-RU" smtClean="0"/>
              <a:pPr/>
              <a:t>52</a:t>
            </a:fld>
            <a:endParaRPr lang="ru-RU" altLang="ru-RU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3AF72ED-0D96-4C48-9B15-01A2480362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1988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1992313" y="9525"/>
            <a:ext cx="8229600" cy="1143000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b="1" dirty="0">
                <a:solidFill>
                  <a:schemeClr val="tx1"/>
                </a:solidFill>
                <a:latin typeface="Times New Roman" pitchFamily="18" charset="0"/>
              </a:rPr>
              <a:t>Оптимальные и допустимые величины показателей микроклимата на рабочих местах производственных помещений</a:t>
            </a:r>
          </a:p>
        </p:txBody>
      </p:sp>
      <p:pic>
        <p:nvPicPr>
          <p:cNvPr id="35843" name="Picture 5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0326" y="1211264"/>
            <a:ext cx="7180263" cy="5673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3B0D537A-1913-431E-AE5E-4BFA31AB38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5EF05-7311-4A8D-A300-B2401D9866D5}" type="slidenum">
              <a:rPr lang="ru-RU" altLang="ru-RU" smtClean="0"/>
              <a:pPr/>
              <a:t>53</a:t>
            </a:fld>
            <a:endParaRPr lang="ru-RU" altLang="ru-RU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B4D3D27-1036-47EB-96D8-73A92043F5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6866" name="Объект 3"/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15765" y="347472"/>
            <a:ext cx="8805767" cy="6012499"/>
          </a:xfr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FC7B290C-AD80-425C-ADFD-BD8667509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728E8-951C-4A20-9BF6-4A034DF55D18}" type="slidenum">
              <a:rPr lang="ru-RU" altLang="ru-RU" smtClean="0"/>
              <a:pPr/>
              <a:t>54</a:t>
            </a:fld>
            <a:endParaRPr lang="ru-RU" altLang="ru-RU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14403" y="476241"/>
            <a:ext cx="10219764" cy="18162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Контроль температуры воздуха в производственных помещениях обычно осуществляют ртутными или спиртовыми термометрами. Относительную влажность  воздуха измеряют </a:t>
            </a:r>
            <a:r>
              <a:rPr lang="ru-RU" i="1" dirty="0"/>
              <a:t>аспирационными психрометрами</a:t>
            </a:r>
            <a:r>
              <a:rPr lang="ru-RU" dirty="0"/>
              <a:t>. Для измерения скорости движения воздуха в производственных помещениях используют </a:t>
            </a:r>
            <a:r>
              <a:rPr lang="ru-RU" dirty="0" err="1"/>
              <a:t>крыльчатые</a:t>
            </a:r>
            <a:r>
              <a:rPr lang="ru-RU" dirty="0"/>
              <a:t> и чашечные </a:t>
            </a:r>
            <a:r>
              <a:rPr lang="ru-RU" i="1" dirty="0"/>
              <a:t>анемометры</a:t>
            </a:r>
            <a:r>
              <a:rPr lang="ru-RU" dirty="0"/>
              <a:t> или </a:t>
            </a:r>
            <a:r>
              <a:rPr lang="ru-RU" i="1" dirty="0"/>
              <a:t>термоанемометры</a:t>
            </a:r>
            <a:r>
              <a:rPr lang="ru-RU" dirty="0"/>
              <a:t> для определения малых скоростей движения воздуха (менее 0,5 м/с).</a:t>
            </a:r>
          </a:p>
        </p:txBody>
      </p:sp>
      <p:pic>
        <p:nvPicPr>
          <p:cNvPr id="66562" name="Picture 2" descr="https://drova-pil.ru/wp-content/uploads/ustrojstvo-psihrometra-avgusta-nichego-slozhnogo-i-nikakoj-mehanik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01676" y="2205328"/>
            <a:ext cx="2627849" cy="4437529"/>
          </a:xfrm>
          <a:prstGeom prst="rect">
            <a:avLst/>
          </a:prstGeom>
          <a:noFill/>
        </p:spPr>
      </p:pic>
      <p:pic>
        <p:nvPicPr>
          <p:cNvPr id="66564" name="Picture 4" descr="https://poisktrade.ru/image/cache/catalog/izmeritelnye-pribori/anemometr-as-816-1-400x40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41695" y="2420471"/>
            <a:ext cx="3810000" cy="3810000"/>
          </a:xfrm>
          <a:prstGeom prst="rect">
            <a:avLst/>
          </a:prstGeom>
          <a:noFill/>
        </p:spPr>
      </p:pic>
      <p:pic>
        <p:nvPicPr>
          <p:cNvPr id="66566" name="Picture 6" descr="https://i.reviewdetector.ru/uploads/post/23399/142130248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57011" y="2205317"/>
            <a:ext cx="4267200" cy="4267200"/>
          </a:xfrm>
          <a:prstGeom prst="rect">
            <a:avLst/>
          </a:prstGeom>
          <a:noFill/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EFF43C8A-D5CB-4114-A281-DBB9BA98A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728E8-951C-4A20-9BF6-4A034DF55D18}" type="slidenum">
              <a:rPr lang="ru-RU" altLang="ru-RU" smtClean="0"/>
              <a:pPr/>
              <a:t>55</a:t>
            </a:fld>
            <a:endParaRPr lang="ru-RU" altLang="ru-RU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7BBDFC8-77AC-41B7-AFCE-D776F4787A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99" b="13712"/>
          <a:stretch>
            <a:fillRect/>
          </a:stretch>
        </p:blipFill>
        <p:spPr bwMode="auto">
          <a:xfrm>
            <a:off x="2028825" y="1960564"/>
            <a:ext cx="8243888" cy="4852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3" name="Прямоугольник 2"/>
          <p:cNvSpPr>
            <a:spLocks noChangeArrowheads="1"/>
          </p:cNvSpPr>
          <p:nvPr/>
        </p:nvSpPr>
        <p:spPr bwMode="auto">
          <a:xfrm>
            <a:off x="1554163" y="31750"/>
            <a:ext cx="8894762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800">
                <a:latin typeface="Times New Roman" panose="02020603050405020304" pitchFamily="18" charset="0"/>
                <a:cs typeface="Times New Roman" panose="02020603050405020304" pitchFamily="18" charset="0"/>
              </a:rPr>
              <a:t>ПРИБОРЫ ДЛЯ ИЗМЕРЕНИЯ ПАРАМЕТРОВ МИКРОКЛИМАТА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800">
                <a:latin typeface="Times New Roman" panose="02020603050405020304" pitchFamily="18" charset="0"/>
                <a:cs typeface="Times New Roman" panose="02020603050405020304" pitchFamily="18" charset="0"/>
              </a:rPr>
              <a:t>ПРИБОРЫ ДЛЯ ИЗМЕРЕНИЯ ТЕМПЕРАТУРЫ ВОЗДУХА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0EC649A2-4210-499A-98D5-572D45FABE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728E8-951C-4A20-9BF6-4A034DF55D18}" type="slidenum">
              <a:rPr lang="ru-RU" altLang="ru-RU" smtClean="0"/>
              <a:pPr/>
              <a:t>56</a:t>
            </a:fld>
            <a:endParaRPr lang="ru-RU" altLang="ru-RU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CF65C6C-FA12-488D-A524-93007F35D9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1986" name="Picture 2" descr="http://www.rospribor.su/upload/shop_1/1/3/5/item_1352/shop_items_catalog_image1352.jpg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32"/>
          <a:stretch/>
        </p:blipFill>
        <p:spPr bwMode="auto">
          <a:xfrm>
            <a:off x="1033272" y="255287"/>
            <a:ext cx="4412870" cy="561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7" name="TextBox 3"/>
          <p:cNvSpPr txBox="1">
            <a:spLocks noChangeArrowheads="1"/>
          </p:cNvSpPr>
          <p:nvPr/>
        </p:nvSpPr>
        <p:spPr bwMode="auto">
          <a:xfrm>
            <a:off x="1700657" y="6139117"/>
            <a:ext cx="286328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>
                <a:latin typeface="Arial" panose="020B0604020202020204" pitchFamily="34" charset="0"/>
              </a:rPr>
              <a:t>Электронный термометр</a:t>
            </a:r>
          </a:p>
        </p:txBody>
      </p:sp>
      <p:pic>
        <p:nvPicPr>
          <p:cNvPr id="5" name="Picture 2" descr="http://images.myshared.ru/5/446903/slide_16.jpg">
            <a:extLst>
              <a:ext uri="{FF2B5EF4-FFF2-40B4-BE49-F238E27FC236}">
                <a16:creationId xmlns:a16="http://schemas.microsoft.com/office/drawing/2014/main" id="{4A7E4559-76A3-43A2-BE32-65096DA4B6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729"/>
          <a:stretch>
            <a:fillRect/>
          </a:stretch>
        </p:blipFill>
        <p:spPr bwMode="auto">
          <a:xfrm>
            <a:off x="6096000" y="648479"/>
            <a:ext cx="4540250" cy="1473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http://edikst.ru/misc/i/gallery/29286/1129350.jpg">
            <a:extLst>
              <a:ext uri="{FF2B5EF4-FFF2-40B4-BE49-F238E27FC236}">
                <a16:creationId xmlns:a16="http://schemas.microsoft.com/office/drawing/2014/main" id="{0147426C-4AD4-4951-BD49-DC7D5D26AF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121696"/>
            <a:ext cx="4540250" cy="3843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E77127CB-3FCB-40BE-A7B6-C3A35C3C10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728E8-951C-4A20-9BF6-4A034DF55D18}" type="slidenum">
              <a:rPr lang="ru-RU" altLang="ru-RU" smtClean="0"/>
              <a:pPr/>
              <a:t>57</a:t>
            </a:fld>
            <a:endParaRPr lang="ru-RU" altLang="ru-RU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AF6DC2D-8999-4E5D-85F1-9755FACE5F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2" descr="http://images.myshared.ru/5/446903/slide_18.jpg">
            <a:extLst>
              <a:ext uri="{FF2B5EF4-FFF2-40B4-BE49-F238E27FC236}">
                <a16:creationId xmlns:a16="http://schemas.microsoft.com/office/drawing/2014/main" id="{FB5898B2-4561-4E89-81F9-F43609FA0E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743393"/>
            <a:ext cx="5844116" cy="4383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4" name="Picture 4" descr="http://uslide.ru/images/17/23458/736/img1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738" y="294609"/>
            <a:ext cx="6158521" cy="4619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0F7FAE5F-E796-43BC-9B98-EF0FC3B4E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728E8-951C-4A20-9BF6-4A034DF55D18}" type="slidenum">
              <a:rPr lang="ru-RU" altLang="ru-RU" smtClean="0"/>
              <a:pPr/>
              <a:t>58</a:t>
            </a:fld>
            <a:endParaRPr lang="ru-RU" altLang="ru-RU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2C47014-0D3D-4091-9A4A-4AB209B822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989138" y="1"/>
            <a:ext cx="8208962" cy="1323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4000" dirty="0">
                <a:solidFill>
                  <a:schemeClr val="tx2">
                    <a:lumMod val="50000"/>
                  </a:schemeClr>
                </a:solidFill>
                <a:latin typeface="Arial" charset="0"/>
              </a:rPr>
              <a:t>Приборы для измерения влажности воздуха</a:t>
            </a:r>
          </a:p>
        </p:txBody>
      </p:sp>
      <p:sp>
        <p:nvSpPr>
          <p:cNvPr id="46083" name="Прямоугольник 3"/>
          <p:cNvSpPr>
            <a:spLocks noChangeArrowheads="1"/>
          </p:cNvSpPr>
          <p:nvPr/>
        </p:nvSpPr>
        <p:spPr bwMode="auto">
          <a:xfrm>
            <a:off x="1487488" y="1565276"/>
            <a:ext cx="3941763" cy="4708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Психрометры бывают стационарными, типа Августа (рис. 1.2), и переносными, типа Ассмана (рис. 1.3). Психрометр Ассмана является более совершенным и точным прибором по сравнению с психрометром Августа. Принцип его устройства тот же, но термометры заключены в металлическую оправу, шарики термометра находятся в двойных металлических гильзах, а в головке прибора помещается вентилятор с постоянной скоростью 4 м/с</a:t>
            </a:r>
            <a:endParaRPr lang="ru-RU" altLang="ru-RU" sz="2000">
              <a:latin typeface="Arial" panose="020B0604020202020204" pitchFamily="34" charset="0"/>
            </a:endParaRPr>
          </a:p>
        </p:txBody>
      </p:sp>
      <p:pic>
        <p:nvPicPr>
          <p:cNvPr id="4608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89"/>
          <a:stretch>
            <a:fillRect/>
          </a:stretch>
        </p:blipFill>
        <p:spPr bwMode="auto">
          <a:xfrm>
            <a:off x="5232401" y="1701801"/>
            <a:ext cx="5903913" cy="4016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59B94616-8C30-4598-BEF0-E74CC4019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728E8-951C-4A20-9BF6-4A034DF55D18}" type="slidenum">
              <a:rPr lang="ru-RU" altLang="ru-RU" smtClean="0"/>
              <a:pPr/>
              <a:t>59</a:t>
            </a:fld>
            <a:endParaRPr lang="ru-RU" altLang="ru-RU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AAA6423-A4A4-4307-858C-AC0C6E1E68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86384"/>
            <a:ext cx="12192000" cy="607161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910132" y="2239438"/>
            <a:ext cx="4501553" cy="379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Segoe UI" panose="020B0502040204020203" pitchFamily="34" charset="0"/>
                <a:cs typeface="Segoe UI" panose="020B0502040204020203" pitchFamily="34" charset="0"/>
              </a:rPr>
              <a:t>Давление отличается в 10 000 000 раз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7B24E6D4-BCD1-48F2-B616-9B274E0D97F3}"/>
              </a:ext>
            </a:extLst>
          </p:cNvPr>
          <p:cNvSpPr/>
          <p:nvPr/>
        </p:nvSpPr>
        <p:spPr>
          <a:xfrm>
            <a:off x="1639776" y="3268116"/>
            <a:ext cx="3286477" cy="23909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P = 2*10</a:t>
            </a:r>
            <a:r>
              <a:rPr lang="en-US" b="1" baseline="30000" dirty="0">
                <a:latin typeface="Segoe UI" panose="020B0502040204020203" pitchFamily="34" charset="0"/>
                <a:cs typeface="Segoe UI" panose="020B0502040204020203" pitchFamily="34" charset="0"/>
              </a:rPr>
              <a:t>-5</a:t>
            </a:r>
            <a:r>
              <a:rPr lang="ru-RU" b="1" dirty="0">
                <a:latin typeface="Segoe UI" panose="020B0502040204020203" pitchFamily="34" charset="0"/>
                <a:cs typeface="Segoe UI" panose="020B0502040204020203" pitchFamily="34" charset="0"/>
              </a:rPr>
              <a:t> Па</a:t>
            </a:r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	L = 0 </a:t>
            </a:r>
            <a:r>
              <a:rPr lang="ru-RU" b="1" dirty="0">
                <a:latin typeface="Segoe UI" panose="020B0502040204020203" pitchFamily="34" charset="0"/>
                <a:cs typeface="Segoe UI" panose="020B0502040204020203" pitchFamily="34" charset="0"/>
              </a:rPr>
              <a:t>	</a:t>
            </a:r>
            <a:r>
              <a:rPr lang="ru-RU" b="1" dirty="0" err="1">
                <a:latin typeface="Segoe UI" panose="020B0502040204020203" pitchFamily="34" charset="0"/>
                <a:cs typeface="Segoe UI" panose="020B0502040204020203" pitchFamily="34" charset="0"/>
              </a:rPr>
              <a:t>Дб</a:t>
            </a:r>
            <a:endParaRPr lang="ru-RU" b="1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P = 2*10</a:t>
            </a:r>
            <a:r>
              <a:rPr lang="en-US" b="1" baseline="30000" dirty="0">
                <a:latin typeface="Segoe UI" panose="020B0502040204020203" pitchFamily="34" charset="0"/>
                <a:cs typeface="Segoe UI" panose="020B0502040204020203" pitchFamily="34" charset="0"/>
              </a:rPr>
              <a:t>-</a:t>
            </a:r>
            <a:r>
              <a:rPr lang="ru-RU" b="1" baseline="30000" dirty="0">
                <a:latin typeface="Segoe UI" panose="020B0502040204020203" pitchFamily="34" charset="0"/>
                <a:cs typeface="Segoe UI" panose="020B0502040204020203" pitchFamily="34" charset="0"/>
              </a:rPr>
              <a:t>4</a:t>
            </a:r>
            <a:r>
              <a:rPr lang="ru-RU" b="1" dirty="0">
                <a:latin typeface="Segoe UI" panose="020B0502040204020203" pitchFamily="34" charset="0"/>
                <a:cs typeface="Segoe UI" panose="020B0502040204020203" pitchFamily="34" charset="0"/>
              </a:rPr>
              <a:t> Па</a:t>
            </a:r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	L = </a:t>
            </a:r>
            <a:r>
              <a:rPr lang="ru-RU" b="1" dirty="0">
                <a:latin typeface="Segoe UI" panose="020B0502040204020203" pitchFamily="34" charset="0"/>
                <a:cs typeface="Segoe UI" panose="020B0502040204020203" pitchFamily="34" charset="0"/>
              </a:rPr>
              <a:t>2</a:t>
            </a:r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0 </a:t>
            </a:r>
            <a:r>
              <a:rPr lang="ru-RU" b="1" dirty="0">
                <a:latin typeface="Segoe UI" panose="020B0502040204020203" pitchFamily="34" charset="0"/>
                <a:cs typeface="Segoe UI" panose="020B0502040204020203" pitchFamily="34" charset="0"/>
              </a:rPr>
              <a:t>	</a:t>
            </a:r>
            <a:r>
              <a:rPr lang="ru-RU" b="1" dirty="0" err="1">
                <a:latin typeface="Segoe UI" panose="020B0502040204020203" pitchFamily="34" charset="0"/>
                <a:cs typeface="Segoe UI" panose="020B0502040204020203" pitchFamily="34" charset="0"/>
              </a:rPr>
              <a:t>Дб</a:t>
            </a:r>
            <a:endParaRPr lang="ru-RU" b="1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P = 2*10</a:t>
            </a:r>
            <a:r>
              <a:rPr lang="en-US" b="1" baseline="30000" dirty="0">
                <a:latin typeface="Segoe UI" panose="020B0502040204020203" pitchFamily="34" charset="0"/>
                <a:cs typeface="Segoe UI" panose="020B0502040204020203" pitchFamily="34" charset="0"/>
              </a:rPr>
              <a:t>-</a:t>
            </a:r>
            <a:r>
              <a:rPr lang="ru-RU" b="1" baseline="30000" dirty="0">
                <a:latin typeface="Segoe UI" panose="020B0502040204020203" pitchFamily="34" charset="0"/>
                <a:cs typeface="Segoe UI" panose="020B0502040204020203" pitchFamily="34" charset="0"/>
              </a:rPr>
              <a:t>3</a:t>
            </a:r>
            <a:r>
              <a:rPr lang="ru-RU" b="1" dirty="0">
                <a:latin typeface="Segoe UI" panose="020B0502040204020203" pitchFamily="34" charset="0"/>
                <a:cs typeface="Segoe UI" panose="020B0502040204020203" pitchFamily="34" charset="0"/>
              </a:rPr>
              <a:t> Па</a:t>
            </a:r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	L = </a:t>
            </a:r>
            <a:r>
              <a:rPr lang="ru-RU" b="1" dirty="0">
                <a:latin typeface="Segoe UI" panose="020B0502040204020203" pitchFamily="34" charset="0"/>
                <a:cs typeface="Segoe UI" panose="020B0502040204020203" pitchFamily="34" charset="0"/>
              </a:rPr>
              <a:t>4</a:t>
            </a:r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0 </a:t>
            </a:r>
            <a:r>
              <a:rPr lang="ru-RU" b="1" dirty="0">
                <a:latin typeface="Segoe UI" panose="020B0502040204020203" pitchFamily="34" charset="0"/>
                <a:cs typeface="Segoe UI" panose="020B0502040204020203" pitchFamily="34" charset="0"/>
              </a:rPr>
              <a:t>	</a:t>
            </a:r>
            <a:r>
              <a:rPr lang="ru-RU" b="1" dirty="0" err="1">
                <a:latin typeface="Segoe UI" panose="020B0502040204020203" pitchFamily="34" charset="0"/>
                <a:cs typeface="Segoe UI" panose="020B0502040204020203" pitchFamily="34" charset="0"/>
              </a:rPr>
              <a:t>Дб</a:t>
            </a:r>
            <a:endParaRPr lang="ru-RU" b="1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P = 2*10</a:t>
            </a:r>
            <a:r>
              <a:rPr lang="en-US" b="1" baseline="30000" dirty="0">
                <a:latin typeface="Segoe UI" panose="020B0502040204020203" pitchFamily="34" charset="0"/>
                <a:cs typeface="Segoe UI" panose="020B0502040204020203" pitchFamily="34" charset="0"/>
              </a:rPr>
              <a:t>-</a:t>
            </a:r>
            <a:r>
              <a:rPr lang="ru-RU" b="1" baseline="30000" dirty="0">
                <a:latin typeface="Segoe UI" panose="020B0502040204020203" pitchFamily="34" charset="0"/>
                <a:cs typeface="Segoe UI" panose="020B0502040204020203" pitchFamily="34" charset="0"/>
              </a:rPr>
              <a:t>2</a:t>
            </a:r>
            <a:r>
              <a:rPr lang="ru-RU" b="1" dirty="0">
                <a:latin typeface="Segoe UI" panose="020B0502040204020203" pitchFamily="34" charset="0"/>
                <a:cs typeface="Segoe UI" panose="020B0502040204020203" pitchFamily="34" charset="0"/>
              </a:rPr>
              <a:t> Па</a:t>
            </a:r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	L = </a:t>
            </a:r>
            <a:r>
              <a:rPr lang="ru-RU" b="1" dirty="0">
                <a:latin typeface="Segoe UI" panose="020B0502040204020203" pitchFamily="34" charset="0"/>
                <a:cs typeface="Segoe UI" panose="020B0502040204020203" pitchFamily="34" charset="0"/>
              </a:rPr>
              <a:t>6</a:t>
            </a:r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0 </a:t>
            </a:r>
            <a:r>
              <a:rPr lang="ru-RU" b="1" dirty="0">
                <a:latin typeface="Segoe UI" panose="020B0502040204020203" pitchFamily="34" charset="0"/>
                <a:cs typeface="Segoe UI" panose="020B0502040204020203" pitchFamily="34" charset="0"/>
              </a:rPr>
              <a:t>	</a:t>
            </a:r>
            <a:r>
              <a:rPr lang="ru-RU" b="1" dirty="0" err="1">
                <a:latin typeface="Segoe UI" panose="020B0502040204020203" pitchFamily="34" charset="0"/>
                <a:cs typeface="Segoe UI" panose="020B0502040204020203" pitchFamily="34" charset="0"/>
              </a:rPr>
              <a:t>Дб</a:t>
            </a:r>
            <a:endParaRPr lang="ru-RU" b="1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P = 2*10</a:t>
            </a:r>
            <a:r>
              <a:rPr lang="en-US" b="1" baseline="30000" dirty="0">
                <a:latin typeface="Segoe UI" panose="020B0502040204020203" pitchFamily="34" charset="0"/>
                <a:cs typeface="Segoe UI" panose="020B0502040204020203" pitchFamily="34" charset="0"/>
              </a:rPr>
              <a:t>-</a:t>
            </a:r>
            <a:r>
              <a:rPr lang="ru-RU" b="1" baseline="30000" dirty="0">
                <a:latin typeface="Segoe UI" panose="020B0502040204020203" pitchFamily="34" charset="0"/>
                <a:cs typeface="Segoe UI" panose="020B0502040204020203" pitchFamily="34" charset="0"/>
              </a:rPr>
              <a:t>1</a:t>
            </a:r>
            <a:r>
              <a:rPr lang="ru-RU" b="1" dirty="0">
                <a:latin typeface="Segoe UI" panose="020B0502040204020203" pitchFamily="34" charset="0"/>
                <a:cs typeface="Segoe UI" panose="020B0502040204020203" pitchFamily="34" charset="0"/>
              </a:rPr>
              <a:t> Па</a:t>
            </a:r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	L = </a:t>
            </a:r>
            <a:r>
              <a:rPr lang="ru-RU" b="1" dirty="0">
                <a:latin typeface="Segoe UI" panose="020B0502040204020203" pitchFamily="34" charset="0"/>
                <a:cs typeface="Segoe UI" panose="020B0502040204020203" pitchFamily="34" charset="0"/>
              </a:rPr>
              <a:t>8</a:t>
            </a:r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0 </a:t>
            </a:r>
            <a:r>
              <a:rPr lang="ru-RU" b="1" dirty="0">
                <a:latin typeface="Segoe UI" panose="020B0502040204020203" pitchFamily="34" charset="0"/>
                <a:cs typeface="Segoe UI" panose="020B0502040204020203" pitchFamily="34" charset="0"/>
              </a:rPr>
              <a:t>	</a:t>
            </a:r>
            <a:r>
              <a:rPr lang="ru-RU" b="1" dirty="0" err="1">
                <a:latin typeface="Segoe UI" panose="020B0502040204020203" pitchFamily="34" charset="0"/>
                <a:cs typeface="Segoe UI" panose="020B0502040204020203" pitchFamily="34" charset="0"/>
              </a:rPr>
              <a:t>Дб</a:t>
            </a:r>
            <a:endParaRPr lang="ru-RU" b="1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P = 2</a:t>
            </a:r>
            <a:r>
              <a:rPr lang="ru-RU" b="1" dirty="0">
                <a:latin typeface="Segoe UI" panose="020B0502040204020203" pitchFamily="34" charset="0"/>
                <a:cs typeface="Segoe UI" panose="020B0502040204020203" pitchFamily="34" charset="0"/>
              </a:rPr>
              <a:t> Па</a:t>
            </a:r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	L = </a:t>
            </a:r>
            <a:r>
              <a:rPr lang="ru-RU" b="1" dirty="0">
                <a:latin typeface="Segoe UI" panose="020B0502040204020203" pitchFamily="34" charset="0"/>
                <a:cs typeface="Segoe UI" panose="020B0502040204020203" pitchFamily="34" charset="0"/>
              </a:rPr>
              <a:t>10</a:t>
            </a:r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0 </a:t>
            </a:r>
            <a:r>
              <a:rPr lang="ru-RU" b="1" dirty="0">
                <a:latin typeface="Segoe UI" panose="020B0502040204020203" pitchFamily="34" charset="0"/>
                <a:cs typeface="Segoe UI" panose="020B0502040204020203" pitchFamily="34" charset="0"/>
              </a:rPr>
              <a:t>	</a:t>
            </a:r>
            <a:r>
              <a:rPr lang="ru-RU" b="1" dirty="0" err="1">
                <a:latin typeface="Segoe UI" panose="020B0502040204020203" pitchFamily="34" charset="0"/>
                <a:cs typeface="Segoe UI" panose="020B0502040204020203" pitchFamily="34" charset="0"/>
              </a:rPr>
              <a:t>Дб</a:t>
            </a:r>
            <a:endParaRPr lang="ru-RU" b="1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P = 2*10</a:t>
            </a:r>
            <a:r>
              <a:rPr lang="ru-RU" b="1" baseline="30000" dirty="0">
                <a:latin typeface="Segoe UI" panose="020B0502040204020203" pitchFamily="34" charset="0"/>
                <a:cs typeface="Segoe UI" panose="020B0502040204020203" pitchFamily="34" charset="0"/>
              </a:rPr>
              <a:t>1</a:t>
            </a:r>
            <a:r>
              <a:rPr lang="ru-RU" b="1" dirty="0">
                <a:latin typeface="Segoe UI" panose="020B0502040204020203" pitchFamily="34" charset="0"/>
                <a:cs typeface="Segoe UI" panose="020B0502040204020203" pitchFamily="34" charset="0"/>
              </a:rPr>
              <a:t> Па</a:t>
            </a:r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	L = </a:t>
            </a:r>
            <a:r>
              <a:rPr lang="ru-RU" b="1" dirty="0">
                <a:latin typeface="Segoe UI" panose="020B0502040204020203" pitchFamily="34" charset="0"/>
                <a:cs typeface="Segoe UI" panose="020B0502040204020203" pitchFamily="34" charset="0"/>
              </a:rPr>
              <a:t>12</a:t>
            </a:r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0 </a:t>
            </a:r>
            <a:r>
              <a:rPr lang="ru-RU" b="1" dirty="0">
                <a:latin typeface="Segoe UI" panose="020B0502040204020203" pitchFamily="34" charset="0"/>
                <a:cs typeface="Segoe UI" panose="020B0502040204020203" pitchFamily="34" charset="0"/>
              </a:rPr>
              <a:t>	</a:t>
            </a:r>
            <a:r>
              <a:rPr lang="ru-RU" b="1" dirty="0" err="1">
                <a:latin typeface="Segoe UI" panose="020B0502040204020203" pitchFamily="34" charset="0"/>
                <a:cs typeface="Segoe UI" panose="020B0502040204020203" pitchFamily="34" charset="0"/>
              </a:rPr>
              <a:t>Дб</a:t>
            </a:r>
            <a:endParaRPr lang="ru-RU" b="1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P = 2*10</a:t>
            </a:r>
            <a:r>
              <a:rPr lang="ru-RU" b="1" baseline="30000" dirty="0">
                <a:latin typeface="Segoe UI" panose="020B0502040204020203" pitchFamily="34" charset="0"/>
                <a:cs typeface="Segoe UI" panose="020B0502040204020203" pitchFamily="34" charset="0"/>
              </a:rPr>
              <a:t>2</a:t>
            </a:r>
            <a:r>
              <a:rPr lang="ru-RU" b="1" dirty="0">
                <a:latin typeface="Segoe UI" panose="020B0502040204020203" pitchFamily="34" charset="0"/>
                <a:cs typeface="Segoe UI" panose="020B0502040204020203" pitchFamily="34" charset="0"/>
              </a:rPr>
              <a:t> Па</a:t>
            </a:r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	L = </a:t>
            </a:r>
            <a:r>
              <a:rPr lang="ru-RU" b="1" dirty="0">
                <a:latin typeface="Segoe UI" panose="020B0502040204020203" pitchFamily="34" charset="0"/>
                <a:cs typeface="Segoe UI" panose="020B0502040204020203" pitchFamily="34" charset="0"/>
              </a:rPr>
              <a:t>14</a:t>
            </a:r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0 </a:t>
            </a:r>
            <a:r>
              <a:rPr lang="ru-RU" b="1" dirty="0">
                <a:latin typeface="Segoe UI" panose="020B0502040204020203" pitchFamily="34" charset="0"/>
                <a:cs typeface="Segoe UI" panose="020B0502040204020203" pitchFamily="34" charset="0"/>
              </a:rPr>
              <a:t>	</a:t>
            </a:r>
            <a:r>
              <a:rPr lang="ru-RU" b="1" dirty="0" err="1">
                <a:latin typeface="Segoe UI" panose="020B0502040204020203" pitchFamily="34" charset="0"/>
                <a:cs typeface="Segoe UI" panose="020B0502040204020203" pitchFamily="34" charset="0"/>
              </a:rPr>
              <a:t>Дб</a:t>
            </a:r>
            <a:endParaRPr lang="ru-RU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1B3B87C7-7286-431B-9F96-44C7EBCE5701}"/>
              </a:ext>
            </a:extLst>
          </p:cNvPr>
          <p:cNvSpPr/>
          <p:nvPr/>
        </p:nvSpPr>
        <p:spPr>
          <a:xfrm>
            <a:off x="7724829" y="961209"/>
            <a:ext cx="3704779" cy="66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Segoe UI" panose="020B0502040204020203" pitchFamily="34" charset="0"/>
                <a:cs typeface="Segoe UI" panose="020B0502040204020203" pitchFamily="34" charset="0"/>
              </a:rPr>
              <a:t>порог болевого ощущения:</a:t>
            </a:r>
          </a:p>
          <a:p>
            <a:pPr algn="ctr"/>
            <a:r>
              <a:rPr lang="en-US" b="1" i="1" dirty="0">
                <a:latin typeface="Segoe UI" panose="020B0502040204020203" pitchFamily="34" charset="0"/>
                <a:cs typeface="Segoe UI" panose="020B0502040204020203" pitchFamily="34" charset="0"/>
              </a:rPr>
              <a:t>P</a:t>
            </a:r>
            <a:r>
              <a:rPr lang="ru-RU" b="1" dirty="0">
                <a:latin typeface="Segoe UI" panose="020B0502040204020203" pitchFamily="34" charset="0"/>
                <a:cs typeface="Segoe UI" panose="020B0502040204020203" pitchFamily="34" charset="0"/>
              </a:rPr>
              <a:t> = 2</a:t>
            </a:r>
            <a:r>
              <a:rPr lang="ru-RU" b="1" baseline="30000" dirty="0"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  <a:r>
              <a:rPr lang="ru-RU" b="1" dirty="0">
                <a:latin typeface="Segoe UI" panose="020B0502040204020203" pitchFamily="34" charset="0"/>
                <a:cs typeface="Segoe UI" panose="020B0502040204020203" pitchFamily="34" charset="0"/>
              </a:rPr>
              <a:t>10</a:t>
            </a:r>
            <a:r>
              <a:rPr lang="ru-RU" b="1" baseline="30000" dirty="0">
                <a:latin typeface="Segoe UI" panose="020B0502040204020203" pitchFamily="34" charset="0"/>
                <a:cs typeface="Segoe UI" panose="020B0502040204020203" pitchFamily="34" charset="0"/>
              </a:rPr>
              <a:t>2</a:t>
            </a:r>
            <a:r>
              <a:rPr lang="ru-RU" b="1" dirty="0">
                <a:latin typeface="Segoe UI" panose="020B0502040204020203" pitchFamily="34" charset="0"/>
                <a:cs typeface="Segoe UI" panose="020B0502040204020203" pitchFamily="34" charset="0"/>
              </a:rPr>
              <a:t> Па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8B392D29-2651-4450-B298-8F4E5A15137A}"/>
              </a:ext>
            </a:extLst>
          </p:cNvPr>
          <p:cNvSpPr/>
          <p:nvPr/>
        </p:nvSpPr>
        <p:spPr>
          <a:xfrm>
            <a:off x="1153579" y="942035"/>
            <a:ext cx="2869781" cy="66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Segoe UI" panose="020B0502040204020203" pitchFamily="34" charset="0"/>
                <a:cs typeface="Segoe UI" panose="020B0502040204020203" pitchFamily="34" charset="0"/>
              </a:rPr>
              <a:t>порог слышимости:</a:t>
            </a:r>
          </a:p>
          <a:p>
            <a:pPr algn="ctr"/>
            <a:r>
              <a:rPr lang="en-US" b="1" i="1" dirty="0">
                <a:latin typeface="Segoe UI" panose="020B0502040204020203" pitchFamily="34" charset="0"/>
                <a:cs typeface="Segoe UI" panose="020B0502040204020203" pitchFamily="34" charset="0"/>
              </a:rPr>
              <a:t>P</a:t>
            </a:r>
            <a:r>
              <a:rPr lang="ru-RU" b="1" dirty="0">
                <a:latin typeface="Segoe UI" panose="020B0502040204020203" pitchFamily="34" charset="0"/>
                <a:cs typeface="Segoe UI" panose="020B0502040204020203" pitchFamily="34" charset="0"/>
              </a:rPr>
              <a:t> = 2</a:t>
            </a:r>
            <a:r>
              <a:rPr lang="ru-RU" b="1" baseline="30000" dirty="0"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  <a:r>
              <a:rPr lang="ru-RU" b="1" dirty="0">
                <a:latin typeface="Segoe UI" panose="020B0502040204020203" pitchFamily="34" charset="0"/>
                <a:cs typeface="Segoe UI" panose="020B0502040204020203" pitchFamily="34" charset="0"/>
              </a:rPr>
              <a:t>10</a:t>
            </a:r>
            <a:r>
              <a:rPr lang="ru-RU" b="1" baseline="30000" dirty="0">
                <a:latin typeface="Segoe UI" panose="020B0502040204020203" pitchFamily="34" charset="0"/>
                <a:cs typeface="Segoe UI" panose="020B0502040204020203" pitchFamily="34" charset="0"/>
              </a:rPr>
              <a:t>-5</a:t>
            </a:r>
            <a:r>
              <a:rPr lang="ru-RU" b="1" dirty="0">
                <a:latin typeface="Segoe UI" panose="020B0502040204020203" pitchFamily="34" charset="0"/>
                <a:cs typeface="Segoe UI" panose="020B0502040204020203" pitchFamily="34" charset="0"/>
              </a:rPr>
              <a:t> Па</a:t>
            </a:r>
          </a:p>
        </p:txBody>
      </p:sp>
      <p:sp>
        <p:nvSpPr>
          <p:cNvPr id="2" name="Правая фигурная скобка 1">
            <a:extLst>
              <a:ext uri="{FF2B5EF4-FFF2-40B4-BE49-F238E27FC236}">
                <a16:creationId xmlns:a16="http://schemas.microsoft.com/office/drawing/2014/main" id="{EDE5D7F5-29BA-41BA-8864-8E3940E8DCD9}"/>
              </a:ext>
            </a:extLst>
          </p:cNvPr>
          <p:cNvSpPr/>
          <p:nvPr/>
        </p:nvSpPr>
        <p:spPr>
          <a:xfrm rot="5400000">
            <a:off x="5762244" y="-2232758"/>
            <a:ext cx="667512" cy="8352419"/>
          </a:xfrm>
          <a:prstGeom prst="rightBrace">
            <a:avLst/>
          </a:prstGeom>
          <a:gradFill flip="none" rotWithShape="1">
            <a:gsLst>
              <a:gs pos="36000">
                <a:srgbClr val="C9B8BA"/>
              </a:gs>
              <a:gs pos="0">
                <a:schemeClr val="accent1">
                  <a:lumMod val="97000"/>
                  <a:lumOff val="3000"/>
                </a:schemeClr>
              </a:gs>
              <a:gs pos="96000">
                <a:srgbClr val="E94B4C"/>
              </a:gs>
              <a:gs pos="63000">
                <a:srgbClr val="D29B9D"/>
              </a:gs>
              <a:gs pos="100000">
                <a:srgbClr val="FF0000"/>
              </a:gs>
            </a:gsLst>
            <a:lin ang="16200000" scaled="1"/>
            <a:tileRect/>
          </a:gradFill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ln w="38100">
                <a:solidFill>
                  <a:schemeClr val="tx1"/>
                </a:solidFill>
              </a:ln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55216603-F410-4822-9E5E-57FCE8FCB2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l="45158" t="43880" r="42284" b="51389"/>
          <a:stretch/>
        </p:blipFill>
        <p:spPr bwMode="auto">
          <a:xfrm>
            <a:off x="6744404" y="3704637"/>
            <a:ext cx="3149691" cy="66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39FD0D64-5159-473E-912E-7E35CA5CF78A}"/>
              </a:ext>
            </a:extLst>
          </p:cNvPr>
          <p:cNvSpPr/>
          <p:nvPr/>
        </p:nvSpPr>
        <p:spPr>
          <a:xfrm>
            <a:off x="1987248" y="2888460"/>
            <a:ext cx="731290" cy="379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latin typeface="Segoe UI" panose="020B0502040204020203" pitchFamily="34" charset="0"/>
                <a:cs typeface="Segoe UI" panose="020B0502040204020203" pitchFamily="34" charset="0"/>
              </a:rPr>
              <a:t>При:</a:t>
            </a:r>
          </a:p>
        </p:txBody>
      </p:sp>
      <p:sp>
        <p:nvSpPr>
          <p:cNvPr id="11" name="Rectangle 1">
            <a:extLst>
              <a:ext uri="{FF2B5EF4-FFF2-40B4-BE49-F238E27FC236}">
                <a16:creationId xmlns:a16="http://schemas.microsoft.com/office/drawing/2014/main" id="{1A9F7B4F-10AE-451C-924D-310476A143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4930" y="5583671"/>
            <a:ext cx="115592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b="1" dirty="0">
                <a:latin typeface="Segoe UI" panose="020B0502040204020203" pitchFamily="34" charset="0"/>
                <a:cs typeface="Segoe UI" panose="020B0502040204020203" pitchFamily="34" charset="0"/>
              </a:rPr>
              <a:t>Звуковое давление</a:t>
            </a:r>
            <a:endParaRPr kumimoji="0" lang="ru-RU" sz="1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Rectangle 1">
            <a:extLst>
              <a:ext uri="{FF2B5EF4-FFF2-40B4-BE49-F238E27FC236}">
                <a16:creationId xmlns:a16="http://schemas.microsoft.com/office/drawing/2014/main" id="{C4A8A01B-A60E-4526-96F0-4B11945EE5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0208" y="5583670"/>
            <a:ext cx="215821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b="1" dirty="0">
                <a:latin typeface="Segoe UI" panose="020B0502040204020203" pitchFamily="34" charset="0"/>
                <a:cs typeface="Segoe UI" panose="020B0502040204020203" pitchFamily="34" charset="0"/>
              </a:rPr>
              <a:t>Уровень звукового давления</a:t>
            </a:r>
            <a:endParaRPr kumimoji="0" lang="ru-RU" sz="1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B411879D-8D53-4BA6-8F5C-1EB5B7B72A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l="29742" t="48463" r="54683" b="49212"/>
          <a:stretch/>
        </p:blipFill>
        <p:spPr bwMode="auto">
          <a:xfrm>
            <a:off x="6474016" y="4448084"/>
            <a:ext cx="3149691" cy="264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35E6DA9B-C952-40FF-AADB-2928307FDF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l="45342" t="48558" r="33346" b="49197"/>
          <a:stretch/>
        </p:blipFill>
        <p:spPr bwMode="auto">
          <a:xfrm>
            <a:off x="6863579" y="4788488"/>
            <a:ext cx="4462993" cy="264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BC5EFBCE-A373-4081-8797-743B2F966257}"/>
              </a:ext>
            </a:extLst>
          </p:cNvPr>
          <p:cNvSpPr/>
          <p:nvPr/>
        </p:nvSpPr>
        <p:spPr>
          <a:xfrm>
            <a:off x="0" y="0"/>
            <a:ext cx="12192000" cy="954300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ru-RU" sz="1800" dirty="0">
                <a:latin typeface="Segoe UI" panose="020B0502040204020203" pitchFamily="34" charset="0"/>
                <a:cs typeface="Segoe UI" panose="020B0502040204020203" pitchFamily="34" charset="0"/>
              </a:rPr>
              <a:t>Согласно биологическому закону Вебера-</a:t>
            </a:r>
            <a:r>
              <a:rPr lang="ru-RU" sz="1800" dirty="0" err="1">
                <a:latin typeface="Segoe UI" panose="020B0502040204020203" pitchFamily="34" charset="0"/>
                <a:cs typeface="Segoe UI" panose="020B0502040204020203" pitchFamily="34" charset="0"/>
              </a:rPr>
              <a:t>Фехнера</a:t>
            </a:r>
            <a:r>
              <a:rPr lang="ru-RU" sz="1800" dirty="0">
                <a:latin typeface="Segoe UI" panose="020B0502040204020203" pitchFamily="34" charset="0"/>
                <a:cs typeface="Segoe UI" panose="020B0502040204020203" pitchFamily="34" charset="0"/>
              </a:rPr>
              <a:t>, выражающего связь между изменением интенсивности</a:t>
            </a:r>
          </a:p>
          <a:p>
            <a:pPr algn="ctr"/>
            <a:r>
              <a:rPr lang="ru-RU" sz="1800" dirty="0">
                <a:latin typeface="Segoe UI" panose="020B0502040204020203" pitchFamily="34" charset="0"/>
                <a:cs typeface="Segoe UI" panose="020B0502040204020203" pitchFamily="34" charset="0"/>
              </a:rPr>
              <a:t>раздражителя и силой вызванного ощущения, реакция организма прямо пропорциональна относительному приращению раздражителя.</a:t>
            </a: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48B68B76-BAEE-45BB-95FB-D21B3E63E9A9}"/>
              </a:ext>
            </a:extLst>
          </p:cNvPr>
          <p:cNvSpPr/>
          <p:nvPr/>
        </p:nvSpPr>
        <p:spPr>
          <a:xfrm>
            <a:off x="1639776" y="2020112"/>
            <a:ext cx="995261" cy="379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Segoe UI" panose="020B0502040204020203" pitchFamily="34" charset="0"/>
                <a:cs typeface="Segoe UI" panose="020B0502040204020203" pitchFamily="34" charset="0"/>
              </a:rPr>
              <a:t>0 дБ</a:t>
            </a: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2E2FAA10-D8D2-48A3-942C-AF6B1CDD5249}"/>
              </a:ext>
            </a:extLst>
          </p:cNvPr>
          <p:cNvSpPr/>
          <p:nvPr/>
        </p:nvSpPr>
        <p:spPr>
          <a:xfrm>
            <a:off x="9295954" y="2049610"/>
            <a:ext cx="995261" cy="379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Segoe UI" panose="020B0502040204020203" pitchFamily="34" charset="0"/>
                <a:cs typeface="Segoe UI" panose="020B0502040204020203" pitchFamily="34" charset="0"/>
              </a:rPr>
              <a:t>140 дБ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E70D2AAE-9B43-47BA-8D94-F3F6C408A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2DC00-F020-4993-84D6-EAD66F1DC275}" type="slidenum">
              <a:rPr lang="ru-RU" smtClean="0">
                <a:solidFill>
                  <a:srgbClr val="000000"/>
                </a:solidFill>
              </a:rPr>
              <a:pPr/>
              <a:t>6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06633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D9E42DA-B76E-4D1C-834D-6EE9B5C313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7106" name="Picture 2" descr="http://dok.opredelim.com/pars_docs/refs/21/20195/img2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8" y="188913"/>
            <a:ext cx="8736012" cy="6551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27436324-12F2-4C16-82F9-98F86B8D08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728E8-951C-4A20-9BF6-4A034DF55D18}" type="slidenum">
              <a:rPr lang="ru-RU" altLang="ru-RU" smtClean="0"/>
              <a:pPr/>
              <a:t>60</a:t>
            </a:fld>
            <a:endParaRPr lang="ru-RU" altLang="ru-RU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75159AF-5CAE-4A10-B0B1-B30FC696BE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8130" name="Picture 2" descr="http://fs1.ppt4web.ru/images/95563/145212/640/img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06"/>
          <a:stretch>
            <a:fillRect/>
          </a:stretch>
        </p:blipFill>
        <p:spPr bwMode="auto">
          <a:xfrm>
            <a:off x="1477963" y="333375"/>
            <a:ext cx="9226551" cy="619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A9F7098C-A9BB-480C-A8F6-CB04A481B1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728E8-951C-4A20-9BF6-4A034DF55D18}" type="slidenum">
              <a:rPr lang="ru-RU" altLang="ru-RU" smtClean="0"/>
              <a:pPr/>
              <a:t>61</a:t>
            </a:fld>
            <a:endParaRPr lang="ru-RU" altLang="ru-RU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78AF439-2564-47B1-A93A-7B0A271682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9154" name="Прямоугольник 1"/>
          <p:cNvSpPr>
            <a:spLocks noChangeArrowheads="1"/>
          </p:cNvSpPr>
          <p:nvPr/>
        </p:nvSpPr>
        <p:spPr bwMode="auto">
          <a:xfrm>
            <a:off x="1919288" y="474663"/>
            <a:ext cx="8424862" cy="5755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800">
                <a:latin typeface="Times New Roman" panose="02020603050405020304" pitchFamily="18" charset="0"/>
                <a:cs typeface="Times New Roman" panose="02020603050405020304" pitchFamily="18" charset="0"/>
              </a:rPr>
              <a:t>ПРИБОРЫ ДЛЯ ИЗМЕРЕНИЯ СКОРОСТИ ДВИЖЕНИЯ ВОЗДУХА</a:t>
            </a:r>
          </a:p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Скорость движения воздуха измеряется с помощью </a:t>
            </a:r>
            <a:r>
              <a:rPr lang="ru-RU" altLang="ru-RU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крыльчатых</a:t>
            </a:r>
            <a:r>
              <a:rPr lang="ru-RU" alt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 или </a:t>
            </a:r>
            <a:r>
              <a:rPr lang="ru-RU" altLang="ru-RU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чашечных анемометров</a:t>
            </a:r>
            <a:r>
              <a:rPr lang="ru-RU" alt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 (рис 1.4). Крыльчатый анемометр применяется для измерения скорости воздуха до 10 м/с, а чашечный – до 30 м/с. Принцип действия анемометров обоих типов основан на том, что частоты вращения крыльчатки тем больше, чем больше скорость движения воздуха. Вращение крыльчатки передается на счетный механизм. Разница в показаниях до и после измерения, деленная на время наблюдения, показывает число делений в 1 с. Специальный тарировочный паспорт, прилагаемый к каждому прибору, позволяет по вычисленной величине делений определить скорость движения воздуха.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2C922E22-CA20-493D-823C-CA195A0104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728E8-951C-4A20-9BF6-4A034DF55D18}" type="slidenum">
              <a:rPr lang="ru-RU" altLang="ru-RU" smtClean="0"/>
              <a:pPr/>
              <a:t>62</a:t>
            </a:fld>
            <a:endParaRPr lang="ru-RU" altLang="ru-RU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BD4565A-CFE2-4BF6-B86B-EAB9C869B7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0178" name="Picture 2" descr="http://geotver.ru/images/catalog/100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12" r="25595"/>
          <a:stretch>
            <a:fillRect/>
          </a:stretch>
        </p:blipFill>
        <p:spPr bwMode="auto">
          <a:xfrm>
            <a:off x="6715125" y="1104901"/>
            <a:ext cx="2693988" cy="571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79" name="Picture 4" descr="http://images.satom.ru/i/firms/28/58/58487/anemometr-mehanicheskiy-perenosnoy-krylchatyy-aso-3_3010c71b390b795_800x60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16" r="19704"/>
          <a:stretch>
            <a:fillRect/>
          </a:stretch>
        </p:blipFill>
        <p:spPr bwMode="auto">
          <a:xfrm>
            <a:off x="3043238" y="1108075"/>
            <a:ext cx="3484562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0" name="TextBox 1"/>
          <p:cNvSpPr txBox="1">
            <a:spLocks noChangeArrowheads="1"/>
          </p:cNvSpPr>
          <p:nvPr/>
        </p:nvSpPr>
        <p:spPr bwMode="auto">
          <a:xfrm>
            <a:off x="3648076" y="168275"/>
            <a:ext cx="546976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Анемометр крыльчатый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E2081C4D-1BA3-47B9-B54F-845BAAFD19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728E8-951C-4A20-9BF6-4A034DF55D18}" type="slidenum">
              <a:rPr lang="ru-RU" altLang="ru-RU" smtClean="0"/>
              <a:pPr/>
              <a:t>63</a:t>
            </a:fld>
            <a:endParaRPr lang="ru-RU" altLang="ru-RU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BFFD3C2-67FD-41EA-AE16-332784FB45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1202" name="AutoShape 2" descr="https://ds03.infourok.ru/uploads/ex/0fb4/0001a9db-90f34eb9/img2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51203" name="AutoShape 4" descr="https://ds03.infourok.ru/uploads/ex/0fb4/0001a9db-90f34eb9/img2.jpg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pic>
        <p:nvPicPr>
          <p:cNvPr id="5120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692150"/>
            <a:ext cx="9167813" cy="515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59286F63-D284-4C71-A395-6500F9D8EE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728E8-951C-4A20-9BF6-4A034DF55D18}" type="slidenum">
              <a:rPr lang="ru-RU" altLang="ru-RU" smtClean="0"/>
              <a:pPr/>
              <a:t>64</a:t>
            </a:fld>
            <a:endParaRPr lang="ru-RU" altLang="ru-RU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8AEA3CF-0B3D-4526-8137-4606692320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3250" name="Прямоугольник 1"/>
          <p:cNvSpPr>
            <a:spLocks noChangeArrowheads="1"/>
          </p:cNvSpPr>
          <p:nvPr/>
        </p:nvSpPr>
        <p:spPr bwMode="auto">
          <a:xfrm>
            <a:off x="6581776" y="188913"/>
            <a:ext cx="3978275" cy="6093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179388"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измерения малых скоростей (от 0,03 до 5 м/с) при температуре в производственных помещениях не ниже 10 </a:t>
            </a:r>
            <a:r>
              <a:rPr lang="ru-RU" altLang="ru-RU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alt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применяется термоанемометр. Это электрический прибор на полупроводниках, принцип его действия основан на измерении величины сопротивления датчика при изменении температуры и скорости движения воздуха.</a:t>
            </a:r>
          </a:p>
        </p:txBody>
      </p:sp>
      <p:pic>
        <p:nvPicPr>
          <p:cNvPr id="53251" name="Picture 2" descr="http://pribor-sk.ru/uploadedFiles/images/lasertech/PCE-424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0" y="981075"/>
            <a:ext cx="4991100" cy="499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2A23EF08-E18D-4907-99EA-4CAFC23676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728E8-951C-4A20-9BF6-4A034DF55D18}" type="slidenum">
              <a:rPr lang="ru-RU" altLang="ru-RU" smtClean="0"/>
              <a:pPr/>
              <a:t>65</a:t>
            </a:fld>
            <a:endParaRPr lang="ru-RU" altLang="ru-RU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8AEA3CF-0B3D-4526-8137-4606692320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08409C5-5560-4339-BC57-F5FC0A90293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7264" y="413766"/>
            <a:ext cx="8040624" cy="603046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B6ABA44-7E67-400D-8CC8-50432938350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47888" y="3316986"/>
            <a:ext cx="3794760" cy="2846070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70B5DD30-07C4-4DE3-968C-AAF1C0715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728E8-951C-4A20-9BF6-4A034DF55D18}" type="slidenum">
              <a:rPr lang="ru-RU" altLang="ru-RU" smtClean="0"/>
              <a:pPr/>
              <a:t>66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4186244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892A8BB-7DEA-4BDF-9C99-8B33343A0A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7585" name="Rectangle 1"/>
          <p:cNvSpPr>
            <a:spLocks noChangeArrowheads="1"/>
          </p:cNvSpPr>
          <p:nvPr/>
        </p:nvSpPr>
        <p:spPr bwMode="auto">
          <a:xfrm>
            <a:off x="572129" y="1442857"/>
            <a:ext cx="10911840" cy="3693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Поддержание на заданном уровне параметров, определяющих микроклимат (температуры, влажности и скорости движения воздуха) осуществляют с помощью вентиляции, кондиционирования воздуха и систем отопления (СП 60.13330.2016 «Отопление, вентиляция и кондиционирование»).</a:t>
            </a: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Если в помещении без источников влаги и теплоты возможно естественное проветривание, а объем помещения, приходящегося на одного человека, не менее 20 м</a:t>
            </a:r>
            <a:r>
              <a:rPr kumimoji="0" lang="ru-RU" sz="1800" b="0" i="0" u="none" strike="noStrike" cap="none" normalizeH="0" baseline="3000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r>
              <a:rPr kumimoji="0" lang="ru-RU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производительность вентиляции должна быть не менее 20 м</a:t>
            </a:r>
            <a:r>
              <a:rPr kumimoji="0" lang="ru-RU" sz="1800" b="0" i="0" u="none" strike="noStrike" cap="none" normalizeH="0" baseline="3000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r>
              <a:rPr kumimoji="0" lang="ru-RU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/ч на одного человека. Если же объем помещения, приходящегося на одного человека менее 20 м</a:t>
            </a:r>
            <a:r>
              <a:rPr kumimoji="0" lang="ru-RU" sz="1800" b="0" i="0" u="none" strike="noStrike" cap="none" normalizeH="0" baseline="3000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r>
              <a:rPr kumimoji="0" lang="ru-RU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производительность вентиляции должна быть не менее 30 м</a:t>
            </a:r>
            <a:r>
              <a:rPr kumimoji="0" lang="ru-RU" sz="1800" b="0" i="0" u="none" strike="noStrike" cap="none" normalizeH="0" baseline="3000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r>
              <a:rPr kumimoji="0" lang="ru-RU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/ч. При невозможности естественного проветривания производительность вентиляции должна быть не менее 60 м</a:t>
            </a:r>
            <a:r>
              <a:rPr kumimoji="0" lang="ru-RU" sz="1800" b="0" i="0" u="none" strike="noStrike" cap="none" normalizeH="0" baseline="3000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r>
              <a:rPr kumimoji="0" lang="ru-RU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/ч на одного человека.</a:t>
            </a:r>
            <a:r>
              <a:rPr kumimoji="0" lang="ru-RU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8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indent="45085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Для создания оптимальных метеорологических условий в помещениях применяют кондиционирование воздуха.</a:t>
            </a: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id="{CBB43FE8-5592-4932-B3EE-B951BC568F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3535" y="136653"/>
            <a:ext cx="1073723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Защита от неблагоприятных микроклиматических факторов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E9AD6FA8-0965-4C5F-ABAF-4D608F998B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728E8-951C-4A20-9BF6-4A034DF55D18}" type="slidenum">
              <a:rPr lang="ru-RU" altLang="ru-RU" smtClean="0"/>
              <a:pPr/>
              <a:t>67</a:t>
            </a:fld>
            <a:endParaRPr lang="ru-RU" altLang="ru-RU"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8EC6645-97C4-4B93-BF72-AD06C4A8E8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986123" y="127745"/>
            <a:ext cx="10237695" cy="1528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Защита от воздействия низких температур.</a:t>
            </a:r>
            <a:r>
              <a:rPr lang="ru-RU" dirty="0"/>
              <a:t> В холодное время года для поддержания в помещении оптимальной температуры воздуха применяется </a:t>
            </a:r>
            <a:r>
              <a:rPr lang="ru-RU" i="1" dirty="0"/>
              <a:t>отопление</a:t>
            </a:r>
            <a:r>
              <a:rPr lang="ru-RU" dirty="0"/>
              <a:t>.</a:t>
            </a:r>
          </a:p>
          <a:p>
            <a:endParaRPr lang="ru-RU" dirty="0"/>
          </a:p>
          <a:p>
            <a:r>
              <a:rPr lang="ru-RU" dirty="0"/>
              <a:t>При устройстве систем отопления потери тепла должны составлять не более 10 % расхода тепла на отопление.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770965" y="1713596"/>
            <a:ext cx="9986683" cy="1528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Для предотвращения проникновения холода через ворота или двери в холодный период года используют </a:t>
            </a:r>
            <a:r>
              <a:rPr lang="ru-RU" b="1" dirty="0"/>
              <a:t>воздушные </a:t>
            </a:r>
            <a:r>
              <a:rPr lang="ru-RU" dirty="0"/>
              <a:t>и</a:t>
            </a:r>
            <a:r>
              <a:rPr lang="ru-RU" b="1" dirty="0"/>
              <a:t> воздушно-тепловые </a:t>
            </a:r>
            <a:r>
              <a:rPr lang="ru-RU" dirty="0"/>
              <a:t>(воздух подогревается в калориферах)</a:t>
            </a:r>
            <a:r>
              <a:rPr lang="ru-RU" b="1" dirty="0"/>
              <a:t> завесы</a:t>
            </a:r>
            <a:r>
              <a:rPr lang="ru-RU" dirty="0"/>
              <a:t>. Воздух для завесы подается к дверным проемом через специальную щель и выходит с большой скоростью (10 – 15 м/с) под углом навстречу поступающему снаружи холодному воздуху.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367913" y="3283996"/>
            <a:ext cx="5599610" cy="379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Защита от воздействия высоких температур.</a:t>
            </a:r>
            <a:endParaRPr lang="ru-RU" dirty="0"/>
          </a:p>
        </p:txBody>
      </p:sp>
      <p:pic>
        <p:nvPicPr>
          <p:cNvPr id="68610" name="Picture 2" descr="https://cf.ppt-online.org/files1/slide/s/sevLmX1h9JOVwFc6A7PWMKuBiz3tgad5NpDfqY/slide-2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3367" y="3640858"/>
            <a:ext cx="4118311" cy="3084712"/>
          </a:xfrm>
          <a:prstGeom prst="rect">
            <a:avLst/>
          </a:prstGeom>
          <a:noFill/>
        </p:spPr>
      </p:pic>
      <p:pic>
        <p:nvPicPr>
          <p:cNvPr id="6" name="Рисунок 5" descr="воздушное душирование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06516" y="3728197"/>
            <a:ext cx="3190875" cy="232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7105890" y="6089948"/>
            <a:ext cx="3914854" cy="379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Воздушный душ на производстве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0A6A4CD-ABF3-4DD2-B5E8-6CE52DD469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728E8-951C-4A20-9BF6-4A034DF55D18}" type="slidenum">
              <a:rPr lang="ru-RU" altLang="ru-RU" smtClean="0"/>
              <a:pPr/>
              <a:t>68</a:t>
            </a:fld>
            <a:endParaRPr lang="ru-RU" altLang="ru-RU"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ДЖИН\Desktop\титул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19050"/>
            <a:ext cx="12192000" cy="6877050"/>
          </a:xfrm>
          <a:prstGeom prst="rect">
            <a:avLst/>
          </a:prstGeom>
          <a:noFill/>
        </p:spPr>
      </p:pic>
      <p:sp>
        <p:nvSpPr>
          <p:cNvPr id="10" name="Google Shape;1576;p218">
            <a:extLst>
              <a:ext uri="{FF2B5EF4-FFF2-40B4-BE49-F238E27FC236}">
                <a16:creationId xmlns:a16="http://schemas.microsoft.com/office/drawing/2014/main" id="{72D920AB-F4A4-467C-8D3C-3CFF0580105E}"/>
              </a:ext>
            </a:extLst>
          </p:cNvPr>
          <p:cNvSpPr/>
          <p:nvPr/>
        </p:nvSpPr>
        <p:spPr>
          <a:xfrm>
            <a:off x="1" y="0"/>
            <a:ext cx="12192000" cy="6857999"/>
          </a:xfrm>
          <a:prstGeom prst="rect">
            <a:avLst/>
          </a:prstGeom>
          <a:blipFill dpi="0" rotWithShape="1">
            <a:blip r:embed="rId4">
              <a:alphaModFix amt="8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</p:txBody>
      </p:sp>
      <p:sp>
        <p:nvSpPr>
          <p:cNvPr id="2497" name="Google Shape;2497;p268">
            <a:hlinkClick r:id="" action="ppaction://noaction"/>
          </p:cNvPr>
          <p:cNvSpPr/>
          <p:nvPr/>
        </p:nvSpPr>
        <p:spPr>
          <a:xfrm>
            <a:off x="350640" y="5922716"/>
            <a:ext cx="745957" cy="657641"/>
          </a:xfrm>
          <a:custGeom>
            <a:avLst/>
            <a:gdLst/>
            <a:ahLst/>
            <a:cxnLst/>
            <a:rect l="l" t="t" r="r" b="b"/>
            <a:pathLst>
              <a:path w="200" h="176" extrusionOk="0">
                <a:moveTo>
                  <a:pt x="28" y="105"/>
                </a:moveTo>
                <a:cubicBezTo>
                  <a:pt x="28" y="168"/>
                  <a:pt x="28" y="168"/>
                  <a:pt x="28" y="168"/>
                </a:cubicBezTo>
                <a:cubicBezTo>
                  <a:pt x="28" y="173"/>
                  <a:pt x="31" y="176"/>
                  <a:pt x="36" y="176"/>
                </a:cubicBezTo>
                <a:cubicBezTo>
                  <a:pt x="80" y="176"/>
                  <a:pt x="80" y="176"/>
                  <a:pt x="80" y="176"/>
                </a:cubicBezTo>
                <a:cubicBezTo>
                  <a:pt x="82" y="176"/>
                  <a:pt x="84" y="174"/>
                  <a:pt x="84" y="172"/>
                </a:cubicBezTo>
                <a:cubicBezTo>
                  <a:pt x="84" y="116"/>
                  <a:pt x="84" y="116"/>
                  <a:pt x="84" y="116"/>
                </a:cubicBezTo>
                <a:cubicBezTo>
                  <a:pt x="116" y="116"/>
                  <a:pt x="116" y="116"/>
                  <a:pt x="116" y="116"/>
                </a:cubicBezTo>
                <a:cubicBezTo>
                  <a:pt x="116" y="172"/>
                  <a:pt x="116" y="172"/>
                  <a:pt x="116" y="172"/>
                </a:cubicBezTo>
                <a:cubicBezTo>
                  <a:pt x="116" y="174"/>
                  <a:pt x="118" y="176"/>
                  <a:pt x="120" y="176"/>
                </a:cubicBezTo>
                <a:cubicBezTo>
                  <a:pt x="164" y="176"/>
                  <a:pt x="164" y="176"/>
                  <a:pt x="164" y="176"/>
                </a:cubicBezTo>
                <a:cubicBezTo>
                  <a:pt x="169" y="176"/>
                  <a:pt x="172" y="173"/>
                  <a:pt x="172" y="168"/>
                </a:cubicBezTo>
                <a:cubicBezTo>
                  <a:pt x="172" y="105"/>
                  <a:pt x="172" y="105"/>
                  <a:pt x="172" y="105"/>
                </a:cubicBezTo>
                <a:cubicBezTo>
                  <a:pt x="100" y="37"/>
                  <a:pt x="100" y="37"/>
                  <a:pt x="100" y="37"/>
                </a:cubicBezTo>
                <a:lnTo>
                  <a:pt x="28" y="105"/>
                </a:lnTo>
                <a:close/>
                <a:moveTo>
                  <a:pt x="198" y="93"/>
                </a:moveTo>
                <a:cubicBezTo>
                  <a:pt x="198" y="93"/>
                  <a:pt x="198" y="93"/>
                  <a:pt x="198" y="93"/>
                </a:cubicBezTo>
                <a:cubicBezTo>
                  <a:pt x="156" y="52"/>
                  <a:pt x="156" y="52"/>
                  <a:pt x="156" y="52"/>
                </a:cubicBezTo>
                <a:cubicBezTo>
                  <a:pt x="156" y="28"/>
                  <a:pt x="156" y="28"/>
                  <a:pt x="156" y="28"/>
                </a:cubicBezTo>
                <a:cubicBezTo>
                  <a:pt x="156" y="23"/>
                  <a:pt x="152" y="19"/>
                  <a:pt x="147" y="19"/>
                </a:cubicBezTo>
                <a:cubicBezTo>
                  <a:pt x="143" y="19"/>
                  <a:pt x="139" y="23"/>
                  <a:pt x="139" y="28"/>
                </a:cubicBezTo>
                <a:cubicBezTo>
                  <a:pt x="139" y="35"/>
                  <a:pt x="139" y="35"/>
                  <a:pt x="139" y="35"/>
                </a:cubicBezTo>
                <a:cubicBezTo>
                  <a:pt x="106" y="2"/>
                  <a:pt x="106" y="2"/>
                  <a:pt x="106" y="2"/>
                </a:cubicBezTo>
                <a:cubicBezTo>
                  <a:pt x="106" y="2"/>
                  <a:pt x="106" y="2"/>
                  <a:pt x="106" y="2"/>
                </a:cubicBezTo>
                <a:cubicBezTo>
                  <a:pt x="104" y="1"/>
                  <a:pt x="102" y="0"/>
                  <a:pt x="100" y="0"/>
                </a:cubicBezTo>
                <a:cubicBezTo>
                  <a:pt x="100" y="0"/>
                  <a:pt x="100" y="0"/>
                  <a:pt x="100" y="0"/>
                </a:cubicBezTo>
                <a:cubicBezTo>
                  <a:pt x="98" y="0"/>
                  <a:pt x="96" y="1"/>
                  <a:pt x="94" y="2"/>
                </a:cubicBezTo>
                <a:cubicBezTo>
                  <a:pt x="94" y="2"/>
                  <a:pt x="94" y="2"/>
                  <a:pt x="94" y="2"/>
                </a:cubicBezTo>
                <a:cubicBezTo>
                  <a:pt x="2" y="93"/>
                  <a:pt x="2" y="93"/>
                  <a:pt x="2" y="93"/>
                </a:cubicBezTo>
                <a:cubicBezTo>
                  <a:pt x="2" y="93"/>
                  <a:pt x="2" y="93"/>
                  <a:pt x="2" y="93"/>
                </a:cubicBezTo>
                <a:cubicBezTo>
                  <a:pt x="1" y="94"/>
                  <a:pt x="0" y="96"/>
                  <a:pt x="0" y="98"/>
                </a:cubicBezTo>
                <a:cubicBezTo>
                  <a:pt x="0" y="103"/>
                  <a:pt x="4" y="106"/>
                  <a:pt x="8" y="106"/>
                </a:cubicBezTo>
                <a:cubicBezTo>
                  <a:pt x="10" y="106"/>
                  <a:pt x="12" y="105"/>
                  <a:pt x="14" y="104"/>
                </a:cubicBezTo>
                <a:cubicBezTo>
                  <a:pt x="100" y="19"/>
                  <a:pt x="100" y="19"/>
                  <a:pt x="100" y="19"/>
                </a:cubicBezTo>
                <a:cubicBezTo>
                  <a:pt x="187" y="104"/>
                  <a:pt x="187" y="104"/>
                  <a:pt x="187" y="104"/>
                </a:cubicBezTo>
                <a:cubicBezTo>
                  <a:pt x="187" y="104"/>
                  <a:pt x="187" y="104"/>
                  <a:pt x="187" y="104"/>
                </a:cubicBezTo>
                <a:cubicBezTo>
                  <a:pt x="188" y="106"/>
                  <a:pt x="190" y="106"/>
                  <a:pt x="192" y="106"/>
                </a:cubicBezTo>
                <a:cubicBezTo>
                  <a:pt x="196" y="106"/>
                  <a:pt x="200" y="103"/>
                  <a:pt x="200" y="98"/>
                </a:cubicBezTo>
                <a:cubicBezTo>
                  <a:pt x="200" y="96"/>
                  <a:pt x="199" y="94"/>
                  <a:pt x="198" y="93"/>
                </a:cubicBezTo>
                <a:close/>
              </a:path>
            </a:pathLst>
          </a:custGeom>
          <a:solidFill>
            <a:schemeClr val="accent6">
              <a:lumMod val="50000"/>
            </a:schemeClr>
          </a:solidFill>
          <a:ln w="222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endParaRPr dirty="0">
              <a:solidFill>
                <a:schemeClr val="dk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</p:txBody>
      </p:sp>
      <p:sp>
        <p:nvSpPr>
          <p:cNvPr id="11" name="Google Shape;2494;p268">
            <a:extLst>
              <a:ext uri="{FF2B5EF4-FFF2-40B4-BE49-F238E27FC236}">
                <a16:creationId xmlns:a16="http://schemas.microsoft.com/office/drawing/2014/main" id="{0A016F7B-5A18-4C32-A7C7-696C6DED158B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2357774" y="3774142"/>
            <a:ext cx="7449670" cy="9789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b" anchorCtr="0">
            <a:noAutofit/>
          </a:bodyPr>
          <a:lstStyle/>
          <a:p>
            <a:pPr>
              <a:lnSpc>
                <a:spcPct val="65384"/>
              </a:lnSpc>
              <a:buSzPts val="3900"/>
            </a:pPr>
            <a:r>
              <a:rPr lang="ru" sz="4000" b="1" dirty="0">
                <a:solidFill>
                  <a:schemeClr val="bg1"/>
                </a:solidFill>
                <a:sym typeface="Quattrocento Sans"/>
              </a:rPr>
              <a:t>Спасибо за внимание!</a:t>
            </a:r>
            <a:endParaRPr sz="4000" dirty="0">
              <a:solidFill>
                <a:schemeClr val="bg1"/>
              </a:solidFill>
            </a:endParaRPr>
          </a:p>
        </p:txBody>
      </p:sp>
      <p:sp>
        <p:nvSpPr>
          <p:cNvPr id="12" name="Google Shape;2495;p268">
            <a:extLst>
              <a:ext uri="{FF2B5EF4-FFF2-40B4-BE49-F238E27FC236}">
                <a16:creationId xmlns:a16="http://schemas.microsoft.com/office/drawing/2014/main" id="{6D9B292B-2174-4749-9239-BD16BDC4E9D0}"/>
              </a:ext>
            </a:extLst>
          </p:cNvPr>
          <p:cNvSpPr/>
          <p:nvPr/>
        </p:nvSpPr>
        <p:spPr>
          <a:xfrm>
            <a:off x="1811528" y="3738445"/>
            <a:ext cx="8640000" cy="3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/>
            <a:endParaRPr sz="1333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</p:txBody>
      </p:sp>
      <p:sp>
        <p:nvSpPr>
          <p:cNvPr id="13" name="Google Shape;2496;p268">
            <a:extLst>
              <a:ext uri="{FF2B5EF4-FFF2-40B4-BE49-F238E27FC236}">
                <a16:creationId xmlns:a16="http://schemas.microsoft.com/office/drawing/2014/main" id="{E1D892A6-A47E-4879-860D-4721ECAD3850}"/>
              </a:ext>
            </a:extLst>
          </p:cNvPr>
          <p:cNvSpPr/>
          <p:nvPr/>
        </p:nvSpPr>
        <p:spPr>
          <a:xfrm>
            <a:off x="1802564" y="5197873"/>
            <a:ext cx="8640000" cy="3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/>
            <a:endParaRPr sz="1333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</p:txBody>
      </p:sp>
    </p:spTree>
  </p:cSld>
  <p:clrMapOvr>
    <a:masterClrMapping/>
  </p:clrMapOvr>
  <p:transition spd="med">
    <p:push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Рисунок 76">
            <a:extLst>
              <a:ext uri="{FF2B5EF4-FFF2-40B4-BE49-F238E27FC236}">
                <a16:creationId xmlns:a16="http://schemas.microsoft.com/office/drawing/2014/main" id="{43797A62-BE17-41B9-93F2-AD4AA6EC07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7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5" name="Прямоугольник 74">
            <a:extLst>
              <a:ext uri="{FF2B5EF4-FFF2-40B4-BE49-F238E27FC236}">
                <a16:creationId xmlns:a16="http://schemas.microsoft.com/office/drawing/2014/main" id="{7D74C29D-1DE5-40D7-82AA-6093A574A55F}"/>
              </a:ext>
            </a:extLst>
          </p:cNvPr>
          <p:cNvSpPr/>
          <p:nvPr/>
        </p:nvSpPr>
        <p:spPr>
          <a:xfrm>
            <a:off x="2622369" y="3409564"/>
            <a:ext cx="997479" cy="1444679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4" name="Прямоугольник 73">
            <a:extLst>
              <a:ext uri="{FF2B5EF4-FFF2-40B4-BE49-F238E27FC236}">
                <a16:creationId xmlns:a16="http://schemas.microsoft.com/office/drawing/2014/main" id="{F69A7BF8-E6FE-4766-BC0E-D1897B8F6625}"/>
              </a:ext>
            </a:extLst>
          </p:cNvPr>
          <p:cNvSpPr/>
          <p:nvPr/>
        </p:nvSpPr>
        <p:spPr>
          <a:xfrm>
            <a:off x="3677109" y="3413812"/>
            <a:ext cx="1069702" cy="144467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8" name="Прямоугольник 77">
            <a:extLst>
              <a:ext uri="{FF2B5EF4-FFF2-40B4-BE49-F238E27FC236}">
                <a16:creationId xmlns:a16="http://schemas.microsoft.com/office/drawing/2014/main" id="{76F831B9-72E4-4126-B616-A1B63C06FF36}"/>
              </a:ext>
            </a:extLst>
          </p:cNvPr>
          <p:cNvSpPr/>
          <p:nvPr/>
        </p:nvSpPr>
        <p:spPr>
          <a:xfrm>
            <a:off x="5970114" y="3410472"/>
            <a:ext cx="1082345" cy="144467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9" name="Прямоугольник 78">
            <a:extLst>
              <a:ext uri="{FF2B5EF4-FFF2-40B4-BE49-F238E27FC236}">
                <a16:creationId xmlns:a16="http://schemas.microsoft.com/office/drawing/2014/main" id="{1E330557-506D-4E73-BFC2-FF48A97C0B7D}"/>
              </a:ext>
            </a:extLst>
          </p:cNvPr>
          <p:cNvSpPr/>
          <p:nvPr/>
        </p:nvSpPr>
        <p:spPr>
          <a:xfrm>
            <a:off x="4789036" y="3414460"/>
            <a:ext cx="1120626" cy="1444679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0" name="Прямоугольник 79">
            <a:extLst>
              <a:ext uri="{FF2B5EF4-FFF2-40B4-BE49-F238E27FC236}">
                <a16:creationId xmlns:a16="http://schemas.microsoft.com/office/drawing/2014/main" id="{64C270B7-4BDB-4BA0-ABFC-4129559D680F}"/>
              </a:ext>
            </a:extLst>
          </p:cNvPr>
          <p:cNvSpPr/>
          <p:nvPr/>
        </p:nvSpPr>
        <p:spPr>
          <a:xfrm>
            <a:off x="8144739" y="3410300"/>
            <a:ext cx="905383" cy="144467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1" name="Прямоугольник 80">
            <a:extLst>
              <a:ext uri="{FF2B5EF4-FFF2-40B4-BE49-F238E27FC236}">
                <a16:creationId xmlns:a16="http://schemas.microsoft.com/office/drawing/2014/main" id="{BC32801F-3E42-4E6A-AA67-E3B9B11EE8E4}"/>
              </a:ext>
            </a:extLst>
          </p:cNvPr>
          <p:cNvSpPr/>
          <p:nvPr/>
        </p:nvSpPr>
        <p:spPr>
          <a:xfrm>
            <a:off x="7108287" y="3406052"/>
            <a:ext cx="988953" cy="1444679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2" name="Прямоугольник 81">
            <a:extLst>
              <a:ext uri="{FF2B5EF4-FFF2-40B4-BE49-F238E27FC236}">
                <a16:creationId xmlns:a16="http://schemas.microsoft.com/office/drawing/2014/main" id="{C47E6112-33F2-4ECE-9499-D5E73BF1F77E}"/>
              </a:ext>
            </a:extLst>
          </p:cNvPr>
          <p:cNvSpPr/>
          <p:nvPr/>
        </p:nvSpPr>
        <p:spPr>
          <a:xfrm>
            <a:off x="10117915" y="3406052"/>
            <a:ext cx="1008278" cy="144467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3" name="Прямоугольник 82">
            <a:extLst>
              <a:ext uri="{FF2B5EF4-FFF2-40B4-BE49-F238E27FC236}">
                <a16:creationId xmlns:a16="http://schemas.microsoft.com/office/drawing/2014/main" id="{DA1A12D0-A4E8-45C1-B35C-6D3D52FC62BE}"/>
              </a:ext>
            </a:extLst>
          </p:cNvPr>
          <p:cNvSpPr/>
          <p:nvPr/>
        </p:nvSpPr>
        <p:spPr>
          <a:xfrm>
            <a:off x="9098002" y="3401804"/>
            <a:ext cx="960398" cy="1444679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3" name="Прямоугольник 72">
            <a:extLst>
              <a:ext uri="{FF2B5EF4-FFF2-40B4-BE49-F238E27FC236}">
                <a16:creationId xmlns:a16="http://schemas.microsoft.com/office/drawing/2014/main" id="{F6597A9B-AF88-47AD-BE36-46CEE579392D}"/>
              </a:ext>
            </a:extLst>
          </p:cNvPr>
          <p:cNvSpPr/>
          <p:nvPr/>
        </p:nvSpPr>
        <p:spPr>
          <a:xfrm>
            <a:off x="1531925" y="3409337"/>
            <a:ext cx="1025765" cy="144467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2" name="Прямоугольник 71">
            <a:extLst>
              <a:ext uri="{FF2B5EF4-FFF2-40B4-BE49-F238E27FC236}">
                <a16:creationId xmlns:a16="http://schemas.microsoft.com/office/drawing/2014/main" id="{5DB30E21-328F-43D2-A703-2AC11751231C}"/>
              </a:ext>
            </a:extLst>
          </p:cNvPr>
          <p:cNvSpPr/>
          <p:nvPr/>
        </p:nvSpPr>
        <p:spPr>
          <a:xfrm>
            <a:off x="565871" y="3411884"/>
            <a:ext cx="903132" cy="1444679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274320" y="419576"/>
            <a:ext cx="1191768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Обычно параметры шума и вибраций оценивают в октавных полосах.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</a:pPr>
            <a:endParaRPr lang="ru-RU" sz="1600" b="1" dirty="0">
              <a:solidFill>
                <a:schemeClr val="accent1">
                  <a:lumMod val="5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1600" b="1" dirty="0">
                <a:latin typeface="Segoe UI" panose="020B0502040204020203" pitchFamily="34" charset="0"/>
                <a:cs typeface="Segoe UI" panose="020B0502040204020203" pitchFamily="34" charset="0"/>
              </a:rPr>
              <a:t>За ширину полосы принята октава, т.е. интервал частот, в котором высшая частота ƒ</a:t>
            </a:r>
            <a:r>
              <a:rPr lang="ru-RU" sz="1600" b="1" baseline="-25000" dirty="0">
                <a:latin typeface="Segoe UI" panose="020B0502040204020203" pitchFamily="34" charset="0"/>
                <a:cs typeface="Segoe UI" panose="020B0502040204020203" pitchFamily="34" charset="0"/>
              </a:rPr>
              <a:t>2</a:t>
            </a:r>
            <a:r>
              <a:rPr lang="ru-RU" sz="1600" b="1" dirty="0">
                <a:latin typeface="Segoe UI" panose="020B0502040204020203" pitchFamily="34" charset="0"/>
                <a:cs typeface="Segoe UI" panose="020B0502040204020203" pitchFamily="34" charset="0"/>
              </a:rPr>
              <a:t> в два раза больше низшей ƒ</a:t>
            </a:r>
            <a:r>
              <a:rPr lang="ru-RU" sz="1600" b="1" baseline="-25000" dirty="0">
                <a:latin typeface="Segoe UI" panose="020B0502040204020203" pitchFamily="34" charset="0"/>
                <a:cs typeface="Segoe UI" panose="020B0502040204020203" pitchFamily="34" charset="0"/>
              </a:rPr>
              <a:t>1</a:t>
            </a:r>
            <a:r>
              <a:rPr lang="ru-RU" sz="1600" b="1" dirty="0"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</a:pPr>
            <a:endParaRPr lang="ru-RU" sz="1600" b="1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1600" dirty="0">
                <a:latin typeface="Segoe UI" panose="020B0502040204020203" pitchFamily="34" charset="0"/>
                <a:cs typeface="Segoe UI" panose="020B0502040204020203" pitchFamily="34" charset="0"/>
              </a:rPr>
              <a:t>В качестве частоты, характеризующей полосу в целом, берут </a:t>
            </a:r>
            <a:r>
              <a:rPr lang="ru-RU" sz="1600" b="1" dirty="0">
                <a:latin typeface="Segoe UI" panose="020B0502040204020203" pitchFamily="34" charset="0"/>
                <a:cs typeface="Segoe UI" panose="020B0502040204020203" pitchFamily="34" charset="0"/>
              </a:rPr>
              <a:t>среднегеометрическую частоту</a:t>
            </a:r>
            <a:r>
              <a:rPr lang="ru-RU" sz="1600" dirty="0">
                <a:latin typeface="Segoe UI" panose="020B0502040204020203" pitchFamily="34" charset="0"/>
                <a:cs typeface="Segoe UI" panose="020B0502040204020203" pitchFamily="34" charset="0"/>
              </a:rPr>
              <a:t>. </a:t>
            </a:r>
            <a:endParaRPr kumimoji="0" lang="ru-RU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DA813260-07F9-4934-8B03-C3990EE26BC3}"/>
                  </a:ext>
                </a:extLst>
              </p:cNvPr>
              <p:cNvSpPr txBox="1"/>
              <p:nvPr/>
            </p:nvSpPr>
            <p:spPr>
              <a:xfrm>
                <a:off x="6423650" y="1650030"/>
                <a:ext cx="2548968" cy="59638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ru-RU" sz="3200" b="0" i="1" smtClean="0">
                              <a:latin typeface="Cambria Math" panose="02040503050406030204" pitchFamily="18" charset="0"/>
                            </a:rPr>
                            <m:t>сг</m:t>
                          </m:r>
                        </m:sub>
                      </m:sSub>
                      <m:r>
                        <a:rPr lang="en-US" sz="3200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b>
                            <m:sSubPr>
                              <m:ctrlPr>
                                <a:rPr lang="en-US" sz="32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3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sSub>
                            <m:sSubPr>
                              <m:ctrlPr>
                                <a:rPr lang="en-US" sz="32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rad>
                    </m:oMath>
                  </m:oMathPara>
                </a14:m>
                <a:endParaRPr lang="ru-RU" sz="3200" dirty="0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DA813260-07F9-4934-8B03-C3990EE26B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3650" y="1650030"/>
                <a:ext cx="2548968" cy="59638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DA6EDC5-0343-4456-B34E-0D9FEC482FDF}"/>
              </a:ext>
            </a:extLst>
          </p:cNvPr>
          <p:cNvSpPr/>
          <p:nvPr/>
        </p:nvSpPr>
        <p:spPr>
          <a:xfrm>
            <a:off x="545596" y="3073890"/>
            <a:ext cx="10621672" cy="3108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4E2D9648-DF5E-49FF-AAB0-DE3915BD8A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348" y="3723423"/>
            <a:ext cx="824494" cy="461665"/>
          </a:xfrm>
          <a:prstGeom prst="rect">
            <a:avLst/>
          </a:prstGeom>
          <a:solidFill>
            <a:schemeClr val="bg1"/>
          </a:solidFill>
          <a:ln w="9525">
            <a:solidFill>
              <a:srgbClr val="0070C0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4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</a:t>
            </a:r>
            <a:r>
              <a:rPr lang="ru-RU" sz="24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1,4</a:t>
            </a:r>
            <a:endParaRPr kumimoji="0" lang="ru-RU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Rectangle 1">
            <a:extLst>
              <a:ext uri="{FF2B5EF4-FFF2-40B4-BE49-F238E27FC236}">
                <a16:creationId xmlns:a16="http://schemas.microsoft.com/office/drawing/2014/main" id="{48AE1183-736B-4566-8950-02A25507EC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0007" y="2614639"/>
            <a:ext cx="3258314" cy="40011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20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Частотный диапазон, Гц</a:t>
            </a: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5891EC2A-BA9E-498B-800B-7601D0213A9E}"/>
              </a:ext>
            </a:extLst>
          </p:cNvPr>
          <p:cNvCxnSpPr/>
          <p:nvPr/>
        </p:nvCxnSpPr>
        <p:spPr>
          <a:xfrm>
            <a:off x="545595" y="3073890"/>
            <a:ext cx="0" cy="649533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">
            <a:extLst>
              <a:ext uri="{FF2B5EF4-FFF2-40B4-BE49-F238E27FC236}">
                <a16:creationId xmlns:a16="http://schemas.microsoft.com/office/drawing/2014/main" id="{D074EE06-8A1F-4423-959D-36AB721D6C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71470" y="3715959"/>
            <a:ext cx="824494" cy="461665"/>
          </a:xfrm>
          <a:prstGeom prst="rect">
            <a:avLst/>
          </a:prstGeom>
          <a:solidFill>
            <a:schemeClr val="bg1"/>
          </a:solidFill>
          <a:ln w="9525">
            <a:solidFill>
              <a:srgbClr val="002060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24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22,4</a:t>
            </a:r>
            <a:endParaRPr kumimoji="0" lang="ru-RU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237B2670-EEFA-4238-BC6E-C9DE7AF948DF}"/>
              </a:ext>
            </a:extLst>
          </p:cNvPr>
          <p:cNvCxnSpPr/>
          <p:nvPr/>
        </p:nvCxnSpPr>
        <p:spPr>
          <a:xfrm>
            <a:off x="1506948" y="3066426"/>
            <a:ext cx="0" cy="649533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">
            <a:extLst>
              <a:ext uri="{FF2B5EF4-FFF2-40B4-BE49-F238E27FC236}">
                <a16:creationId xmlns:a16="http://schemas.microsoft.com/office/drawing/2014/main" id="{BC7AEFF0-C4A8-4127-B610-A37D770DAB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05878" y="3715959"/>
            <a:ext cx="602339" cy="461665"/>
          </a:xfrm>
          <a:prstGeom prst="rect">
            <a:avLst/>
          </a:prstGeom>
          <a:solidFill>
            <a:schemeClr val="bg1"/>
          </a:solidFill>
          <a:ln w="9525">
            <a:solidFill>
              <a:srgbClr val="002060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24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45</a:t>
            </a:r>
            <a:endParaRPr kumimoji="0" lang="ru-RU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E1E33DBA-9211-4914-AB15-C32FD9930102}"/>
              </a:ext>
            </a:extLst>
          </p:cNvPr>
          <p:cNvCxnSpPr/>
          <p:nvPr/>
        </p:nvCxnSpPr>
        <p:spPr>
          <a:xfrm>
            <a:off x="2595636" y="3066426"/>
            <a:ext cx="0" cy="649533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">
            <a:extLst>
              <a:ext uri="{FF2B5EF4-FFF2-40B4-BE49-F238E27FC236}">
                <a16:creationId xmlns:a16="http://schemas.microsoft.com/office/drawing/2014/main" id="{599E7A2A-73AD-4E10-AF24-434520A0B6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24237" y="3715959"/>
            <a:ext cx="602339" cy="461665"/>
          </a:xfrm>
          <a:prstGeom prst="rect">
            <a:avLst/>
          </a:prstGeom>
          <a:solidFill>
            <a:schemeClr val="bg1"/>
          </a:solidFill>
          <a:ln w="9525">
            <a:solidFill>
              <a:srgbClr val="002060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24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90</a:t>
            </a:r>
            <a:endParaRPr kumimoji="0" lang="ru-RU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33868E80-AF7B-41A3-8681-C4264AEB496E}"/>
              </a:ext>
            </a:extLst>
          </p:cNvPr>
          <p:cNvCxnSpPr>
            <a:cxnSpLocks/>
          </p:cNvCxnSpPr>
          <p:nvPr/>
        </p:nvCxnSpPr>
        <p:spPr>
          <a:xfrm>
            <a:off x="3659715" y="3073890"/>
            <a:ext cx="0" cy="642069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">
            <a:extLst>
              <a:ext uri="{FF2B5EF4-FFF2-40B4-BE49-F238E27FC236}">
                <a16:creationId xmlns:a16="http://schemas.microsoft.com/office/drawing/2014/main" id="{75471E10-D463-4DB3-A75A-AE3EEE1505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1728" y="3726749"/>
            <a:ext cx="719222" cy="461665"/>
          </a:xfrm>
          <a:prstGeom prst="rect">
            <a:avLst/>
          </a:prstGeom>
          <a:solidFill>
            <a:schemeClr val="bg1"/>
          </a:solidFill>
          <a:ln w="9525">
            <a:solidFill>
              <a:srgbClr val="002060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24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180</a:t>
            </a:r>
            <a:endParaRPr kumimoji="0" lang="ru-RU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143EFC71-2A40-4FF0-B2F5-33F6D8609C81}"/>
              </a:ext>
            </a:extLst>
          </p:cNvPr>
          <p:cNvCxnSpPr>
            <a:cxnSpLocks/>
          </p:cNvCxnSpPr>
          <p:nvPr/>
        </p:nvCxnSpPr>
        <p:spPr>
          <a:xfrm>
            <a:off x="4777206" y="3060469"/>
            <a:ext cx="0" cy="66628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1">
            <a:extLst>
              <a:ext uri="{FF2B5EF4-FFF2-40B4-BE49-F238E27FC236}">
                <a16:creationId xmlns:a16="http://schemas.microsoft.com/office/drawing/2014/main" id="{61778961-D8B8-4F7C-84F4-DA72465ECF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89942" y="3727854"/>
            <a:ext cx="719222" cy="461665"/>
          </a:xfrm>
          <a:prstGeom prst="rect">
            <a:avLst/>
          </a:prstGeom>
          <a:solidFill>
            <a:schemeClr val="bg1"/>
          </a:solidFill>
          <a:ln w="9525">
            <a:solidFill>
              <a:srgbClr val="002060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24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355</a:t>
            </a:r>
            <a:endParaRPr kumimoji="0" lang="ru-RU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4" name="Rectangle 1">
            <a:extLst>
              <a:ext uri="{FF2B5EF4-FFF2-40B4-BE49-F238E27FC236}">
                <a16:creationId xmlns:a16="http://schemas.microsoft.com/office/drawing/2014/main" id="{FFBE5B36-E6D6-4720-A253-1EC7E915DA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42368" y="3717887"/>
            <a:ext cx="719222" cy="461665"/>
          </a:xfrm>
          <a:prstGeom prst="rect">
            <a:avLst/>
          </a:prstGeom>
          <a:solidFill>
            <a:schemeClr val="bg1"/>
          </a:solidFill>
          <a:ln w="9525">
            <a:solidFill>
              <a:srgbClr val="002060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24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710</a:t>
            </a:r>
            <a:endParaRPr kumimoji="0" lang="ru-RU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6" name="Rectangle 1">
            <a:extLst>
              <a:ext uri="{FF2B5EF4-FFF2-40B4-BE49-F238E27FC236}">
                <a16:creationId xmlns:a16="http://schemas.microsoft.com/office/drawing/2014/main" id="{5AB5E7AA-37E2-4774-AA8E-B47DE2A09A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42418" y="3727854"/>
            <a:ext cx="890885" cy="461665"/>
          </a:xfrm>
          <a:prstGeom prst="rect">
            <a:avLst/>
          </a:prstGeom>
          <a:solidFill>
            <a:schemeClr val="bg1"/>
          </a:solidFill>
          <a:ln w="9525">
            <a:solidFill>
              <a:srgbClr val="002060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24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1400</a:t>
            </a:r>
            <a:endParaRPr kumimoji="0" lang="ru-RU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8" name="Rectangle 1">
            <a:extLst>
              <a:ext uri="{FF2B5EF4-FFF2-40B4-BE49-F238E27FC236}">
                <a16:creationId xmlns:a16="http://schemas.microsoft.com/office/drawing/2014/main" id="{F561F4A0-9D34-475B-A481-A9C6CB87CF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44062" y="3717887"/>
            <a:ext cx="890885" cy="461665"/>
          </a:xfrm>
          <a:prstGeom prst="rect">
            <a:avLst/>
          </a:prstGeom>
          <a:solidFill>
            <a:schemeClr val="bg1"/>
          </a:solidFill>
          <a:ln w="9525">
            <a:solidFill>
              <a:srgbClr val="002060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24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2800</a:t>
            </a:r>
            <a:endParaRPr kumimoji="0" lang="ru-RU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29" name="Прямая соединительная линия 28">
            <a:extLst>
              <a:ext uri="{FF2B5EF4-FFF2-40B4-BE49-F238E27FC236}">
                <a16:creationId xmlns:a16="http://schemas.microsoft.com/office/drawing/2014/main" id="{C3E0764A-8D48-457C-B383-2AEFD067DA9F}"/>
              </a:ext>
            </a:extLst>
          </p:cNvPr>
          <p:cNvCxnSpPr>
            <a:cxnSpLocks/>
          </p:cNvCxnSpPr>
          <p:nvPr/>
        </p:nvCxnSpPr>
        <p:spPr>
          <a:xfrm>
            <a:off x="9079541" y="3068354"/>
            <a:ext cx="0" cy="649533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1">
            <a:extLst>
              <a:ext uri="{FF2B5EF4-FFF2-40B4-BE49-F238E27FC236}">
                <a16:creationId xmlns:a16="http://schemas.microsoft.com/office/drawing/2014/main" id="{70B7F776-95B0-441E-A762-C35F0DEF16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63994" y="3717887"/>
            <a:ext cx="890885" cy="461665"/>
          </a:xfrm>
          <a:prstGeom prst="rect">
            <a:avLst/>
          </a:prstGeom>
          <a:solidFill>
            <a:schemeClr val="bg1"/>
          </a:solidFill>
          <a:ln w="9525">
            <a:solidFill>
              <a:srgbClr val="002060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24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5600</a:t>
            </a:r>
            <a:endParaRPr kumimoji="0" lang="ru-RU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id="{75F7327B-AE7F-479F-8A8A-7F87B9615FD0}"/>
              </a:ext>
            </a:extLst>
          </p:cNvPr>
          <p:cNvCxnSpPr>
            <a:cxnSpLocks/>
          </p:cNvCxnSpPr>
          <p:nvPr/>
        </p:nvCxnSpPr>
        <p:spPr>
          <a:xfrm>
            <a:off x="10099473" y="3068354"/>
            <a:ext cx="0" cy="649533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1">
            <a:extLst>
              <a:ext uri="{FF2B5EF4-FFF2-40B4-BE49-F238E27FC236}">
                <a16:creationId xmlns:a16="http://schemas.microsoft.com/office/drawing/2014/main" id="{F00940A0-FC8F-40F3-9514-A00825EC0E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31788" y="3723423"/>
            <a:ext cx="1104582" cy="461665"/>
          </a:xfrm>
          <a:prstGeom prst="rect">
            <a:avLst/>
          </a:prstGeom>
          <a:solidFill>
            <a:schemeClr val="bg1"/>
          </a:solidFill>
          <a:ln w="9525">
            <a:solidFill>
              <a:srgbClr val="002060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24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11200</a:t>
            </a:r>
            <a:endParaRPr kumimoji="0" lang="ru-RU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33" name="Прямая соединительная линия 32">
            <a:extLst>
              <a:ext uri="{FF2B5EF4-FFF2-40B4-BE49-F238E27FC236}">
                <a16:creationId xmlns:a16="http://schemas.microsoft.com/office/drawing/2014/main" id="{1D8ADE82-66AD-471F-8F57-04043D9C91BB}"/>
              </a:ext>
            </a:extLst>
          </p:cNvPr>
          <p:cNvCxnSpPr>
            <a:cxnSpLocks/>
          </p:cNvCxnSpPr>
          <p:nvPr/>
        </p:nvCxnSpPr>
        <p:spPr>
          <a:xfrm flipH="1">
            <a:off x="11167267" y="3073890"/>
            <a:ext cx="1" cy="649533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>
            <a:extLst>
              <a:ext uri="{FF2B5EF4-FFF2-40B4-BE49-F238E27FC236}">
                <a16:creationId xmlns:a16="http://schemas.microsoft.com/office/drawing/2014/main" id="{06E36F43-A042-4331-975F-86DA298AED6C}"/>
              </a:ext>
            </a:extLst>
          </p:cNvPr>
          <p:cNvCxnSpPr>
            <a:cxnSpLocks/>
          </p:cNvCxnSpPr>
          <p:nvPr/>
        </p:nvCxnSpPr>
        <p:spPr>
          <a:xfrm>
            <a:off x="5939718" y="3071679"/>
            <a:ext cx="0" cy="66628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>
            <a:extLst>
              <a:ext uri="{FF2B5EF4-FFF2-40B4-BE49-F238E27FC236}">
                <a16:creationId xmlns:a16="http://schemas.microsoft.com/office/drawing/2014/main" id="{AD627D04-9937-4B06-8B2A-474F39E04832}"/>
              </a:ext>
            </a:extLst>
          </p:cNvPr>
          <p:cNvCxnSpPr>
            <a:cxnSpLocks/>
          </p:cNvCxnSpPr>
          <p:nvPr/>
        </p:nvCxnSpPr>
        <p:spPr>
          <a:xfrm flipH="1">
            <a:off x="7083691" y="3090672"/>
            <a:ext cx="2909" cy="627215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единительная линия 45">
            <a:extLst>
              <a:ext uri="{FF2B5EF4-FFF2-40B4-BE49-F238E27FC236}">
                <a16:creationId xmlns:a16="http://schemas.microsoft.com/office/drawing/2014/main" id="{35613531-F1DD-4C68-8409-868A7753D783}"/>
              </a:ext>
            </a:extLst>
          </p:cNvPr>
          <p:cNvCxnSpPr>
            <a:cxnSpLocks/>
          </p:cNvCxnSpPr>
          <p:nvPr/>
        </p:nvCxnSpPr>
        <p:spPr>
          <a:xfrm>
            <a:off x="8120862" y="3071679"/>
            <a:ext cx="0" cy="66628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CE06E599-34E9-4A87-98A5-C3409B79D507}"/>
              </a:ext>
            </a:extLst>
          </p:cNvPr>
          <p:cNvSpPr txBox="1"/>
          <p:nvPr/>
        </p:nvSpPr>
        <p:spPr>
          <a:xfrm>
            <a:off x="665474" y="2124857"/>
            <a:ext cx="3883145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граничные частоты октавных полос</a:t>
            </a:r>
            <a:endParaRPr lang="ru-RU" b="1" dirty="0"/>
          </a:p>
        </p:txBody>
      </p:sp>
      <p:cxnSp>
        <p:nvCxnSpPr>
          <p:cNvPr id="49" name="Прямая со стрелкой 48">
            <a:extLst>
              <a:ext uri="{FF2B5EF4-FFF2-40B4-BE49-F238E27FC236}">
                <a16:creationId xmlns:a16="http://schemas.microsoft.com/office/drawing/2014/main" id="{9D3D5035-258D-459C-ADA6-1597306D8FC2}"/>
              </a:ext>
            </a:extLst>
          </p:cNvPr>
          <p:cNvCxnSpPr>
            <a:stCxn id="47" idx="2"/>
          </p:cNvCxnSpPr>
          <p:nvPr/>
        </p:nvCxnSpPr>
        <p:spPr>
          <a:xfrm flipH="1">
            <a:off x="545595" y="2463411"/>
            <a:ext cx="2061452" cy="604943"/>
          </a:xfrm>
          <a:prstGeom prst="straightConnector1">
            <a:avLst/>
          </a:prstGeom>
          <a:ln w="28575">
            <a:solidFill>
              <a:schemeClr val="accent5">
                <a:lumMod val="1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 стрелкой 49">
            <a:extLst>
              <a:ext uri="{FF2B5EF4-FFF2-40B4-BE49-F238E27FC236}">
                <a16:creationId xmlns:a16="http://schemas.microsoft.com/office/drawing/2014/main" id="{09F32134-27AE-41E1-A467-4A4F615CFE1D}"/>
              </a:ext>
            </a:extLst>
          </p:cNvPr>
          <p:cNvCxnSpPr>
            <a:cxnSpLocks/>
            <a:stCxn id="47" idx="2"/>
          </p:cNvCxnSpPr>
          <p:nvPr/>
        </p:nvCxnSpPr>
        <p:spPr>
          <a:xfrm flipH="1">
            <a:off x="1504274" y="2463411"/>
            <a:ext cx="1102773" cy="597058"/>
          </a:xfrm>
          <a:prstGeom prst="straightConnector1">
            <a:avLst/>
          </a:prstGeom>
          <a:ln w="28575">
            <a:solidFill>
              <a:schemeClr val="accent5">
                <a:lumMod val="1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 стрелкой 52">
            <a:extLst>
              <a:ext uri="{FF2B5EF4-FFF2-40B4-BE49-F238E27FC236}">
                <a16:creationId xmlns:a16="http://schemas.microsoft.com/office/drawing/2014/main" id="{995E85E3-D8B6-4247-BFB8-B5E3B39810C8}"/>
              </a:ext>
            </a:extLst>
          </p:cNvPr>
          <p:cNvCxnSpPr>
            <a:cxnSpLocks/>
            <a:stCxn id="47" idx="2"/>
          </p:cNvCxnSpPr>
          <p:nvPr/>
        </p:nvCxnSpPr>
        <p:spPr>
          <a:xfrm flipH="1">
            <a:off x="2590037" y="2463411"/>
            <a:ext cx="17010" cy="597058"/>
          </a:xfrm>
          <a:prstGeom prst="straightConnector1">
            <a:avLst/>
          </a:prstGeom>
          <a:ln w="28575">
            <a:solidFill>
              <a:schemeClr val="accent5">
                <a:lumMod val="1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 стрелкой 55">
            <a:extLst>
              <a:ext uri="{FF2B5EF4-FFF2-40B4-BE49-F238E27FC236}">
                <a16:creationId xmlns:a16="http://schemas.microsoft.com/office/drawing/2014/main" id="{D60145D9-BBCC-4ABF-A9CB-7AEC286F3843}"/>
              </a:ext>
            </a:extLst>
          </p:cNvPr>
          <p:cNvCxnSpPr>
            <a:cxnSpLocks/>
            <a:stCxn id="47" idx="2"/>
          </p:cNvCxnSpPr>
          <p:nvPr/>
        </p:nvCxnSpPr>
        <p:spPr>
          <a:xfrm>
            <a:off x="2607047" y="2463411"/>
            <a:ext cx="1026411" cy="597058"/>
          </a:xfrm>
          <a:prstGeom prst="straightConnector1">
            <a:avLst/>
          </a:prstGeom>
          <a:ln w="28575">
            <a:solidFill>
              <a:schemeClr val="accent5">
                <a:lumMod val="1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Прямая со стрелкой 58">
            <a:extLst>
              <a:ext uri="{FF2B5EF4-FFF2-40B4-BE49-F238E27FC236}">
                <a16:creationId xmlns:a16="http://schemas.microsoft.com/office/drawing/2014/main" id="{C83944C6-2866-4901-ADD0-B57454F3B4ED}"/>
              </a:ext>
            </a:extLst>
          </p:cNvPr>
          <p:cNvCxnSpPr>
            <a:cxnSpLocks/>
            <a:stCxn id="47" idx="2"/>
          </p:cNvCxnSpPr>
          <p:nvPr/>
        </p:nvCxnSpPr>
        <p:spPr>
          <a:xfrm>
            <a:off x="2607047" y="2463411"/>
            <a:ext cx="2170159" cy="604943"/>
          </a:xfrm>
          <a:prstGeom prst="straightConnector1">
            <a:avLst/>
          </a:prstGeom>
          <a:ln w="28575">
            <a:solidFill>
              <a:schemeClr val="accent5">
                <a:lumMod val="1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405417C7-376E-4FC3-A7AE-71781D89AEDB}"/>
              </a:ext>
            </a:extLst>
          </p:cNvPr>
          <p:cNvSpPr txBox="1"/>
          <p:nvPr/>
        </p:nvSpPr>
        <p:spPr>
          <a:xfrm>
            <a:off x="578732" y="3068354"/>
            <a:ext cx="910847" cy="33855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октава</a:t>
            </a:r>
            <a:endParaRPr lang="ru-RU" b="1" dirty="0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64E7D92D-1A26-4FC2-80A0-7B70068A556C}"/>
              </a:ext>
            </a:extLst>
          </p:cNvPr>
          <p:cNvSpPr txBox="1"/>
          <p:nvPr/>
        </p:nvSpPr>
        <p:spPr>
          <a:xfrm>
            <a:off x="1598264" y="3068354"/>
            <a:ext cx="910847" cy="33855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октава</a:t>
            </a:r>
            <a:endParaRPr lang="ru-RU" b="1" dirty="0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510430E6-1808-45E1-9C03-BD761B3A200E}"/>
              </a:ext>
            </a:extLst>
          </p:cNvPr>
          <p:cNvSpPr txBox="1"/>
          <p:nvPr/>
        </p:nvSpPr>
        <p:spPr>
          <a:xfrm>
            <a:off x="2721613" y="3073330"/>
            <a:ext cx="910847" cy="33855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октава</a:t>
            </a:r>
            <a:endParaRPr lang="ru-RU" b="1" dirty="0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6D4C02F8-0F4B-47F2-93E7-9527393530E7}"/>
              </a:ext>
            </a:extLst>
          </p:cNvPr>
          <p:cNvSpPr txBox="1"/>
          <p:nvPr/>
        </p:nvSpPr>
        <p:spPr>
          <a:xfrm>
            <a:off x="3741145" y="3073330"/>
            <a:ext cx="910847" cy="33855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октава</a:t>
            </a:r>
            <a:endParaRPr lang="ru-RU" b="1" dirty="0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E7C95842-5207-4677-9FE9-65A531E70700}"/>
              </a:ext>
            </a:extLst>
          </p:cNvPr>
          <p:cNvSpPr txBox="1"/>
          <p:nvPr/>
        </p:nvSpPr>
        <p:spPr>
          <a:xfrm>
            <a:off x="4900030" y="3055493"/>
            <a:ext cx="910847" cy="33855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октава</a:t>
            </a:r>
            <a:endParaRPr lang="ru-RU" b="1" dirty="0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E5C23886-CF96-4206-B0FF-157843EE520D}"/>
              </a:ext>
            </a:extLst>
          </p:cNvPr>
          <p:cNvSpPr txBox="1"/>
          <p:nvPr/>
        </p:nvSpPr>
        <p:spPr>
          <a:xfrm>
            <a:off x="6065866" y="3055493"/>
            <a:ext cx="910847" cy="33855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октава</a:t>
            </a:r>
            <a:endParaRPr lang="ru-RU" b="1" dirty="0"/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1DDF0FDC-0F6A-42AC-A884-8AA6BF83FA11}"/>
              </a:ext>
            </a:extLst>
          </p:cNvPr>
          <p:cNvSpPr txBox="1"/>
          <p:nvPr/>
        </p:nvSpPr>
        <p:spPr>
          <a:xfrm>
            <a:off x="7152639" y="3060469"/>
            <a:ext cx="910847" cy="33855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октава</a:t>
            </a:r>
            <a:endParaRPr lang="ru-RU" b="1" dirty="0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4B1C49A4-E5D7-41D6-9C5B-2BEBFE516FEC}"/>
              </a:ext>
            </a:extLst>
          </p:cNvPr>
          <p:cNvSpPr txBox="1"/>
          <p:nvPr/>
        </p:nvSpPr>
        <p:spPr>
          <a:xfrm>
            <a:off x="8163027" y="3060469"/>
            <a:ext cx="910847" cy="33855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октава</a:t>
            </a:r>
            <a:endParaRPr lang="ru-RU" b="1" dirty="0"/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59E392E1-3E83-4E50-9B59-2BBEBB77A768}"/>
              </a:ext>
            </a:extLst>
          </p:cNvPr>
          <p:cNvSpPr txBox="1"/>
          <p:nvPr/>
        </p:nvSpPr>
        <p:spPr>
          <a:xfrm>
            <a:off x="9159207" y="3066426"/>
            <a:ext cx="910847" cy="33855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октава</a:t>
            </a:r>
            <a:endParaRPr lang="ru-RU" b="1" dirty="0"/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BB06505C-49D9-48A5-9A6D-0079EAC64A89}"/>
              </a:ext>
            </a:extLst>
          </p:cNvPr>
          <p:cNvSpPr txBox="1"/>
          <p:nvPr/>
        </p:nvSpPr>
        <p:spPr>
          <a:xfrm>
            <a:off x="10178739" y="3066426"/>
            <a:ext cx="910847" cy="33855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октава</a:t>
            </a:r>
            <a:endParaRPr lang="ru-RU" b="1" dirty="0"/>
          </a:p>
        </p:txBody>
      </p:sp>
      <p:sp>
        <p:nvSpPr>
          <p:cNvPr id="86" name="Rectangle 1">
            <a:extLst>
              <a:ext uri="{FF2B5EF4-FFF2-40B4-BE49-F238E27FC236}">
                <a16:creationId xmlns:a16="http://schemas.microsoft.com/office/drawing/2014/main" id="{2BD33649-8D28-4B1E-A3C2-75A7A6343E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2851" y="4295443"/>
            <a:ext cx="60233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24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16</a:t>
            </a:r>
            <a:endParaRPr kumimoji="0" lang="ru-RU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7" name="Rectangle 1">
            <a:extLst>
              <a:ext uri="{FF2B5EF4-FFF2-40B4-BE49-F238E27FC236}">
                <a16:creationId xmlns:a16="http://schemas.microsoft.com/office/drawing/2014/main" id="{892BC949-4FDE-4024-BBE7-A04141F684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2804" y="4302984"/>
            <a:ext cx="60233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24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31</a:t>
            </a:r>
            <a:endParaRPr kumimoji="0" lang="ru-RU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8" name="Rectangle 1">
            <a:extLst>
              <a:ext uri="{FF2B5EF4-FFF2-40B4-BE49-F238E27FC236}">
                <a16:creationId xmlns:a16="http://schemas.microsoft.com/office/drawing/2014/main" id="{2BED8354-73D1-416D-B78B-674DA07F06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37370" y="4312128"/>
            <a:ext cx="60233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24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63</a:t>
            </a:r>
            <a:endParaRPr kumimoji="0" lang="ru-RU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9" name="Rectangle 1">
            <a:extLst>
              <a:ext uri="{FF2B5EF4-FFF2-40B4-BE49-F238E27FC236}">
                <a16:creationId xmlns:a16="http://schemas.microsoft.com/office/drawing/2014/main" id="{98740598-BB90-44E6-A60A-8DC604AB99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8822" y="4293245"/>
            <a:ext cx="71349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24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125</a:t>
            </a:r>
            <a:endParaRPr kumimoji="0" lang="ru-RU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0" name="Rectangle 1">
            <a:extLst>
              <a:ext uri="{FF2B5EF4-FFF2-40B4-BE49-F238E27FC236}">
                <a16:creationId xmlns:a16="http://schemas.microsoft.com/office/drawing/2014/main" id="{3226ED31-D02B-4B18-B14B-237516F3F4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98518" y="4291505"/>
            <a:ext cx="71349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24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250</a:t>
            </a:r>
            <a:endParaRPr kumimoji="0" lang="ru-RU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1" name="Rectangle 1">
            <a:extLst>
              <a:ext uri="{FF2B5EF4-FFF2-40B4-BE49-F238E27FC236}">
                <a16:creationId xmlns:a16="http://schemas.microsoft.com/office/drawing/2014/main" id="{58C103BA-42AC-4F93-ABAF-D554AFCAE0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52225" y="4291502"/>
            <a:ext cx="71349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24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500</a:t>
            </a:r>
            <a:endParaRPr kumimoji="0" lang="ru-RU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2" name="Rectangle 1">
            <a:extLst>
              <a:ext uri="{FF2B5EF4-FFF2-40B4-BE49-F238E27FC236}">
                <a16:creationId xmlns:a16="http://schemas.microsoft.com/office/drawing/2014/main" id="{21F664B3-6AA5-4D38-BC77-5D498B2539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53398" y="4309002"/>
            <a:ext cx="90538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24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1000</a:t>
            </a:r>
            <a:endParaRPr kumimoji="0" lang="ru-RU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3" name="Rectangle 1">
            <a:extLst>
              <a:ext uri="{FF2B5EF4-FFF2-40B4-BE49-F238E27FC236}">
                <a16:creationId xmlns:a16="http://schemas.microsoft.com/office/drawing/2014/main" id="{2E0A6ADC-D09B-44DE-B984-C9B3DB22B7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4158" y="4295443"/>
            <a:ext cx="90538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24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2000</a:t>
            </a:r>
            <a:endParaRPr kumimoji="0" lang="ru-RU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4" name="Rectangle 1">
            <a:extLst>
              <a:ext uri="{FF2B5EF4-FFF2-40B4-BE49-F238E27FC236}">
                <a16:creationId xmlns:a16="http://schemas.microsoft.com/office/drawing/2014/main" id="{C2070480-7C66-43D1-8B85-BB3D5584A5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25509" y="4296058"/>
            <a:ext cx="90538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24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4000</a:t>
            </a:r>
            <a:endParaRPr kumimoji="0" lang="ru-RU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5" name="Rectangle 1">
            <a:extLst>
              <a:ext uri="{FF2B5EF4-FFF2-40B4-BE49-F238E27FC236}">
                <a16:creationId xmlns:a16="http://schemas.microsoft.com/office/drawing/2014/main" id="{7E7DE4F4-F79A-4A9E-98F8-0AAF7CE9E0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87231" y="4291502"/>
            <a:ext cx="90538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24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8000</a:t>
            </a:r>
            <a:endParaRPr kumimoji="0" lang="ru-RU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83F96B31-9006-4415-B782-35E973AF388E}"/>
              </a:ext>
            </a:extLst>
          </p:cNvPr>
          <p:cNvSpPr txBox="1"/>
          <p:nvPr/>
        </p:nvSpPr>
        <p:spPr>
          <a:xfrm>
            <a:off x="3584949" y="5936791"/>
            <a:ext cx="5242665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среднегеометрические частоты октавных полос</a:t>
            </a:r>
            <a:endParaRPr lang="ru-RU" b="1" dirty="0"/>
          </a:p>
        </p:txBody>
      </p:sp>
      <p:cxnSp>
        <p:nvCxnSpPr>
          <p:cNvPr id="98" name="Прямая со стрелкой 97">
            <a:extLst>
              <a:ext uri="{FF2B5EF4-FFF2-40B4-BE49-F238E27FC236}">
                <a16:creationId xmlns:a16="http://schemas.microsoft.com/office/drawing/2014/main" id="{C2D7EEA1-E89F-47D0-BDCF-CC923F148136}"/>
              </a:ext>
            </a:extLst>
          </p:cNvPr>
          <p:cNvCxnSpPr>
            <a:cxnSpLocks/>
            <a:stCxn id="97" idx="0"/>
            <a:endCxn id="86" idx="2"/>
          </p:cNvCxnSpPr>
          <p:nvPr/>
        </p:nvCxnSpPr>
        <p:spPr>
          <a:xfrm flipH="1" flipV="1">
            <a:off x="1044021" y="4757108"/>
            <a:ext cx="5162261" cy="1179683"/>
          </a:xfrm>
          <a:prstGeom prst="straightConnector1">
            <a:avLst/>
          </a:prstGeom>
          <a:ln w="28575">
            <a:solidFill>
              <a:schemeClr val="accent5">
                <a:lumMod val="1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Прямая со стрелкой 98">
            <a:extLst>
              <a:ext uri="{FF2B5EF4-FFF2-40B4-BE49-F238E27FC236}">
                <a16:creationId xmlns:a16="http://schemas.microsoft.com/office/drawing/2014/main" id="{86CBCAEF-DAAF-4D02-A75E-5CC94429BAEC}"/>
              </a:ext>
            </a:extLst>
          </p:cNvPr>
          <p:cNvCxnSpPr>
            <a:cxnSpLocks/>
            <a:stCxn id="97" idx="0"/>
            <a:endCxn id="87" idx="2"/>
          </p:cNvCxnSpPr>
          <p:nvPr/>
        </p:nvCxnSpPr>
        <p:spPr>
          <a:xfrm flipH="1" flipV="1">
            <a:off x="2063974" y="4764649"/>
            <a:ext cx="4142308" cy="1172142"/>
          </a:xfrm>
          <a:prstGeom prst="straightConnector1">
            <a:avLst/>
          </a:prstGeom>
          <a:ln w="28575">
            <a:solidFill>
              <a:schemeClr val="accent5">
                <a:lumMod val="1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Прямая со стрелкой 99">
            <a:extLst>
              <a:ext uri="{FF2B5EF4-FFF2-40B4-BE49-F238E27FC236}">
                <a16:creationId xmlns:a16="http://schemas.microsoft.com/office/drawing/2014/main" id="{90821F20-4B8F-40EE-B2AA-C5A00EEDD31D}"/>
              </a:ext>
            </a:extLst>
          </p:cNvPr>
          <p:cNvCxnSpPr>
            <a:cxnSpLocks/>
            <a:stCxn id="97" idx="0"/>
            <a:endCxn id="88" idx="2"/>
          </p:cNvCxnSpPr>
          <p:nvPr/>
        </p:nvCxnSpPr>
        <p:spPr>
          <a:xfrm flipH="1" flipV="1">
            <a:off x="3138540" y="4773793"/>
            <a:ext cx="3067742" cy="1162998"/>
          </a:xfrm>
          <a:prstGeom prst="straightConnector1">
            <a:avLst/>
          </a:prstGeom>
          <a:ln w="28575">
            <a:solidFill>
              <a:schemeClr val="accent5">
                <a:lumMod val="1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Прямая со стрелкой 100">
            <a:extLst>
              <a:ext uri="{FF2B5EF4-FFF2-40B4-BE49-F238E27FC236}">
                <a16:creationId xmlns:a16="http://schemas.microsoft.com/office/drawing/2014/main" id="{31645A40-C394-43FC-8BCF-BF0B90084B23}"/>
              </a:ext>
            </a:extLst>
          </p:cNvPr>
          <p:cNvCxnSpPr>
            <a:cxnSpLocks/>
            <a:stCxn id="97" idx="0"/>
            <a:endCxn id="89" idx="2"/>
          </p:cNvCxnSpPr>
          <p:nvPr/>
        </p:nvCxnSpPr>
        <p:spPr>
          <a:xfrm flipH="1" flipV="1">
            <a:off x="4215572" y="4754910"/>
            <a:ext cx="1990710" cy="1181881"/>
          </a:xfrm>
          <a:prstGeom prst="straightConnector1">
            <a:avLst/>
          </a:prstGeom>
          <a:ln w="28575">
            <a:solidFill>
              <a:schemeClr val="accent5">
                <a:lumMod val="1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Прямая со стрелкой 101">
            <a:extLst>
              <a:ext uri="{FF2B5EF4-FFF2-40B4-BE49-F238E27FC236}">
                <a16:creationId xmlns:a16="http://schemas.microsoft.com/office/drawing/2014/main" id="{17345EE9-4AC9-4544-A67E-7F90BA0CC9EB}"/>
              </a:ext>
            </a:extLst>
          </p:cNvPr>
          <p:cNvCxnSpPr>
            <a:cxnSpLocks/>
            <a:stCxn id="97" idx="0"/>
            <a:endCxn id="90" idx="2"/>
          </p:cNvCxnSpPr>
          <p:nvPr/>
        </p:nvCxnSpPr>
        <p:spPr>
          <a:xfrm flipH="1" flipV="1">
            <a:off x="5355268" y="4753170"/>
            <a:ext cx="851014" cy="1183621"/>
          </a:xfrm>
          <a:prstGeom prst="straightConnector1">
            <a:avLst/>
          </a:prstGeom>
          <a:ln w="28575">
            <a:solidFill>
              <a:schemeClr val="accent5">
                <a:lumMod val="1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Прямая со стрелкой 119">
            <a:extLst>
              <a:ext uri="{FF2B5EF4-FFF2-40B4-BE49-F238E27FC236}">
                <a16:creationId xmlns:a16="http://schemas.microsoft.com/office/drawing/2014/main" id="{9E42F864-C805-4A9E-B861-F3255E70D772}"/>
              </a:ext>
            </a:extLst>
          </p:cNvPr>
          <p:cNvCxnSpPr>
            <a:cxnSpLocks/>
            <a:stCxn id="97" idx="0"/>
            <a:endCxn id="91" idx="2"/>
          </p:cNvCxnSpPr>
          <p:nvPr/>
        </p:nvCxnSpPr>
        <p:spPr>
          <a:xfrm flipV="1">
            <a:off x="6206282" y="4753167"/>
            <a:ext cx="302693" cy="1183624"/>
          </a:xfrm>
          <a:prstGeom prst="straightConnector1">
            <a:avLst/>
          </a:prstGeom>
          <a:ln w="28575">
            <a:solidFill>
              <a:schemeClr val="accent5">
                <a:lumMod val="1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Прямая со стрелкой 120">
            <a:extLst>
              <a:ext uri="{FF2B5EF4-FFF2-40B4-BE49-F238E27FC236}">
                <a16:creationId xmlns:a16="http://schemas.microsoft.com/office/drawing/2014/main" id="{C4F8188C-BF8D-4B2D-A7A5-CB443AAA6A26}"/>
              </a:ext>
            </a:extLst>
          </p:cNvPr>
          <p:cNvCxnSpPr>
            <a:cxnSpLocks/>
            <a:stCxn id="97" idx="0"/>
            <a:endCxn id="92" idx="2"/>
          </p:cNvCxnSpPr>
          <p:nvPr/>
        </p:nvCxnSpPr>
        <p:spPr>
          <a:xfrm flipV="1">
            <a:off x="6206282" y="4770667"/>
            <a:ext cx="1399808" cy="1166124"/>
          </a:xfrm>
          <a:prstGeom prst="straightConnector1">
            <a:avLst/>
          </a:prstGeom>
          <a:ln w="28575">
            <a:solidFill>
              <a:schemeClr val="accent5">
                <a:lumMod val="1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Прямая со стрелкой 121">
            <a:extLst>
              <a:ext uri="{FF2B5EF4-FFF2-40B4-BE49-F238E27FC236}">
                <a16:creationId xmlns:a16="http://schemas.microsoft.com/office/drawing/2014/main" id="{DFBCA5F0-C19E-46C7-AE28-455B2D75919D}"/>
              </a:ext>
            </a:extLst>
          </p:cNvPr>
          <p:cNvCxnSpPr>
            <a:cxnSpLocks/>
            <a:stCxn id="97" idx="0"/>
          </p:cNvCxnSpPr>
          <p:nvPr/>
        </p:nvCxnSpPr>
        <p:spPr>
          <a:xfrm flipV="1">
            <a:off x="6206282" y="4756293"/>
            <a:ext cx="2427021" cy="1180498"/>
          </a:xfrm>
          <a:prstGeom prst="straightConnector1">
            <a:avLst/>
          </a:prstGeom>
          <a:ln w="28575">
            <a:solidFill>
              <a:schemeClr val="accent5">
                <a:lumMod val="1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Прямая со стрелкой 122">
            <a:extLst>
              <a:ext uri="{FF2B5EF4-FFF2-40B4-BE49-F238E27FC236}">
                <a16:creationId xmlns:a16="http://schemas.microsoft.com/office/drawing/2014/main" id="{BC3AA4CF-9142-4A73-8C43-34761B996C86}"/>
              </a:ext>
            </a:extLst>
          </p:cNvPr>
          <p:cNvCxnSpPr>
            <a:cxnSpLocks/>
            <a:stCxn id="97" idx="0"/>
            <a:endCxn id="94" idx="2"/>
          </p:cNvCxnSpPr>
          <p:nvPr/>
        </p:nvCxnSpPr>
        <p:spPr>
          <a:xfrm flipV="1">
            <a:off x="6206282" y="4757723"/>
            <a:ext cx="3371919" cy="1179068"/>
          </a:xfrm>
          <a:prstGeom prst="straightConnector1">
            <a:avLst/>
          </a:prstGeom>
          <a:ln w="28575">
            <a:solidFill>
              <a:schemeClr val="accent5">
                <a:lumMod val="1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Прямая со стрелкой 123">
            <a:extLst>
              <a:ext uri="{FF2B5EF4-FFF2-40B4-BE49-F238E27FC236}">
                <a16:creationId xmlns:a16="http://schemas.microsoft.com/office/drawing/2014/main" id="{C262712E-667C-40EC-90B9-8ACEA44DAD9E}"/>
              </a:ext>
            </a:extLst>
          </p:cNvPr>
          <p:cNvCxnSpPr>
            <a:cxnSpLocks/>
            <a:stCxn id="97" idx="0"/>
            <a:endCxn id="95" idx="2"/>
          </p:cNvCxnSpPr>
          <p:nvPr/>
        </p:nvCxnSpPr>
        <p:spPr>
          <a:xfrm flipV="1">
            <a:off x="6206282" y="4753167"/>
            <a:ext cx="4433641" cy="1183624"/>
          </a:xfrm>
          <a:prstGeom prst="straightConnector1">
            <a:avLst/>
          </a:prstGeom>
          <a:ln w="28575">
            <a:solidFill>
              <a:schemeClr val="accent5">
                <a:lumMod val="1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5" name="Rectangle 1">
            <a:extLst>
              <a:ext uri="{FF2B5EF4-FFF2-40B4-BE49-F238E27FC236}">
                <a16:creationId xmlns:a16="http://schemas.microsoft.com/office/drawing/2014/main" id="{992E8FAB-EFFB-4E1A-9B38-B874A7E42F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66266" y="6269147"/>
            <a:ext cx="337191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16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характеристика октавной полосы</a:t>
            </a:r>
            <a:endParaRPr kumimoji="0" lang="ru-RU" sz="16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6" name="TextBox 135">
                <a:extLst>
                  <a:ext uri="{FF2B5EF4-FFF2-40B4-BE49-F238E27FC236}">
                    <a16:creationId xmlns:a16="http://schemas.microsoft.com/office/drawing/2014/main" id="{F3D2B639-B570-4FF5-9658-AE0163AE5853}"/>
                  </a:ext>
                </a:extLst>
              </p:cNvPr>
              <p:cNvSpPr txBox="1"/>
              <p:nvPr/>
            </p:nvSpPr>
            <p:spPr>
              <a:xfrm>
                <a:off x="357756" y="5046265"/>
                <a:ext cx="1382238" cy="22365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sz="1200" b="1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ru-RU" sz="1200" b="1" i="1" smtClean="0">
                              <a:latin typeface="Cambria Math" panose="02040503050406030204" pitchFamily="18" charset="0"/>
                            </a:rPr>
                            <m:t>𝟏𝟏</m:t>
                          </m:r>
                          <m:r>
                            <a:rPr lang="ru-RU" sz="1200" b="1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ru-RU" sz="1200" b="1" i="1" smtClean="0">
                              <a:latin typeface="Cambria Math" panose="02040503050406030204" pitchFamily="18" charset="0"/>
                            </a:rPr>
                            <m:t>𝟒</m:t>
                          </m:r>
                          <m:r>
                            <a:rPr lang="en-US" sz="12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ru-RU" sz="12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𝟐𝟐</m:t>
                          </m:r>
                          <m:r>
                            <a:rPr lang="ru-RU" sz="12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ru-RU" sz="12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𝟒</m:t>
                          </m:r>
                        </m:e>
                      </m:rad>
                      <m:r>
                        <a:rPr lang="ru-RU" sz="12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ru-RU" sz="12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𝟏𝟔</m:t>
                      </m:r>
                    </m:oMath>
                  </m:oMathPara>
                </a14:m>
                <a:endParaRPr lang="ru-RU" sz="1200" b="1" dirty="0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mc:Choice>
        <mc:Fallback xmlns="">
          <p:sp>
            <p:nvSpPr>
              <p:cNvPr id="136" name="TextBox 135">
                <a:extLst>
                  <a:ext uri="{FF2B5EF4-FFF2-40B4-BE49-F238E27FC236}">
                    <a16:creationId xmlns:a16="http://schemas.microsoft.com/office/drawing/2014/main" id="{F3D2B639-B570-4FF5-9658-AE0163AE58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7756" y="5046265"/>
                <a:ext cx="1382238" cy="223651"/>
              </a:xfrm>
              <a:prstGeom prst="rect">
                <a:avLst/>
              </a:prstGeom>
              <a:blipFill>
                <a:blip r:embed="rId4"/>
                <a:stretch>
                  <a:fillRect r="-2212" b="-555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A120B15D-1867-4359-98B4-41B8DE319B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2DC00-F020-4993-84D6-EAD66F1DC275}" type="slidenum">
              <a:rPr lang="ru-RU" smtClean="0">
                <a:solidFill>
                  <a:srgbClr val="000000"/>
                </a:solidFill>
              </a:rPr>
              <a:pPr/>
              <a:t>7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17117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83922E9F-A474-4B00-9908-08124B02AE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 descr="C:\Documents and Settings\КецальКоатль\Рабочий стол\Шум\звук2.gif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008" y="1215344"/>
            <a:ext cx="8378316" cy="4316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2777894" y="5152606"/>
            <a:ext cx="3464410" cy="379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Слуховой диапазон человека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9F36FC46-BB03-43F4-9713-F7FCE57C8123}"/>
              </a:ext>
            </a:extLst>
          </p:cNvPr>
          <p:cNvSpPr/>
          <p:nvPr/>
        </p:nvSpPr>
        <p:spPr>
          <a:xfrm>
            <a:off x="8291632" y="1821852"/>
            <a:ext cx="1439818" cy="23909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L = 0 </a:t>
            </a:r>
            <a:r>
              <a:rPr lang="ru-RU" b="1" dirty="0">
                <a:latin typeface="Segoe UI" panose="020B0502040204020203" pitchFamily="34" charset="0"/>
                <a:cs typeface="Segoe UI" panose="020B0502040204020203" pitchFamily="34" charset="0"/>
              </a:rPr>
              <a:t>	</a:t>
            </a:r>
            <a:r>
              <a:rPr lang="ru-RU" b="1" dirty="0" err="1">
                <a:latin typeface="Segoe UI" panose="020B0502040204020203" pitchFamily="34" charset="0"/>
                <a:cs typeface="Segoe UI" panose="020B0502040204020203" pitchFamily="34" charset="0"/>
              </a:rPr>
              <a:t>Дб</a:t>
            </a:r>
            <a:endParaRPr lang="ru-RU" b="1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L = </a:t>
            </a:r>
            <a:r>
              <a:rPr lang="ru-RU" b="1" dirty="0">
                <a:latin typeface="Segoe UI" panose="020B0502040204020203" pitchFamily="34" charset="0"/>
                <a:cs typeface="Segoe UI" panose="020B0502040204020203" pitchFamily="34" charset="0"/>
              </a:rPr>
              <a:t>2</a:t>
            </a:r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0 </a:t>
            </a:r>
            <a:r>
              <a:rPr lang="ru-RU" b="1" dirty="0">
                <a:latin typeface="Segoe UI" panose="020B0502040204020203" pitchFamily="34" charset="0"/>
                <a:cs typeface="Segoe UI" panose="020B0502040204020203" pitchFamily="34" charset="0"/>
              </a:rPr>
              <a:t>	</a:t>
            </a:r>
            <a:r>
              <a:rPr lang="ru-RU" b="1" dirty="0" err="1">
                <a:latin typeface="Segoe UI" panose="020B0502040204020203" pitchFamily="34" charset="0"/>
                <a:cs typeface="Segoe UI" panose="020B0502040204020203" pitchFamily="34" charset="0"/>
              </a:rPr>
              <a:t>Дб</a:t>
            </a:r>
            <a:endParaRPr lang="ru-RU" b="1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L = </a:t>
            </a:r>
            <a:r>
              <a:rPr lang="ru-RU" b="1" dirty="0">
                <a:latin typeface="Segoe UI" panose="020B0502040204020203" pitchFamily="34" charset="0"/>
                <a:cs typeface="Segoe UI" panose="020B0502040204020203" pitchFamily="34" charset="0"/>
              </a:rPr>
              <a:t>4</a:t>
            </a:r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0 </a:t>
            </a:r>
            <a:r>
              <a:rPr lang="ru-RU" b="1" dirty="0">
                <a:latin typeface="Segoe UI" panose="020B0502040204020203" pitchFamily="34" charset="0"/>
                <a:cs typeface="Segoe UI" panose="020B0502040204020203" pitchFamily="34" charset="0"/>
              </a:rPr>
              <a:t>	</a:t>
            </a:r>
            <a:r>
              <a:rPr lang="ru-RU" b="1" dirty="0" err="1">
                <a:latin typeface="Segoe UI" panose="020B0502040204020203" pitchFamily="34" charset="0"/>
                <a:cs typeface="Segoe UI" panose="020B0502040204020203" pitchFamily="34" charset="0"/>
              </a:rPr>
              <a:t>Дб</a:t>
            </a:r>
            <a:endParaRPr lang="ru-RU" b="1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L = </a:t>
            </a:r>
            <a:r>
              <a:rPr lang="ru-RU" b="1" dirty="0">
                <a:latin typeface="Segoe UI" panose="020B0502040204020203" pitchFamily="34" charset="0"/>
                <a:cs typeface="Segoe UI" panose="020B0502040204020203" pitchFamily="34" charset="0"/>
              </a:rPr>
              <a:t>6</a:t>
            </a:r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0 </a:t>
            </a:r>
            <a:r>
              <a:rPr lang="ru-RU" b="1" dirty="0">
                <a:latin typeface="Segoe UI" panose="020B0502040204020203" pitchFamily="34" charset="0"/>
                <a:cs typeface="Segoe UI" panose="020B0502040204020203" pitchFamily="34" charset="0"/>
              </a:rPr>
              <a:t>	</a:t>
            </a:r>
            <a:r>
              <a:rPr lang="ru-RU" b="1" dirty="0" err="1">
                <a:latin typeface="Segoe UI" panose="020B0502040204020203" pitchFamily="34" charset="0"/>
                <a:cs typeface="Segoe UI" panose="020B0502040204020203" pitchFamily="34" charset="0"/>
              </a:rPr>
              <a:t>Дб</a:t>
            </a:r>
            <a:endParaRPr lang="ru-RU" b="1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L = </a:t>
            </a:r>
            <a:r>
              <a:rPr lang="ru-RU" b="1" dirty="0">
                <a:latin typeface="Segoe UI" panose="020B0502040204020203" pitchFamily="34" charset="0"/>
                <a:cs typeface="Segoe UI" panose="020B0502040204020203" pitchFamily="34" charset="0"/>
              </a:rPr>
              <a:t>8</a:t>
            </a:r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0 </a:t>
            </a:r>
            <a:r>
              <a:rPr lang="ru-RU" b="1" dirty="0">
                <a:latin typeface="Segoe UI" panose="020B0502040204020203" pitchFamily="34" charset="0"/>
                <a:cs typeface="Segoe UI" panose="020B0502040204020203" pitchFamily="34" charset="0"/>
              </a:rPr>
              <a:t>	</a:t>
            </a:r>
            <a:r>
              <a:rPr lang="ru-RU" b="1" dirty="0" err="1">
                <a:latin typeface="Segoe UI" panose="020B0502040204020203" pitchFamily="34" charset="0"/>
                <a:cs typeface="Segoe UI" panose="020B0502040204020203" pitchFamily="34" charset="0"/>
              </a:rPr>
              <a:t>Дб</a:t>
            </a:r>
            <a:endParaRPr lang="ru-RU" b="1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L = </a:t>
            </a:r>
            <a:r>
              <a:rPr lang="ru-RU" b="1" dirty="0">
                <a:latin typeface="Segoe UI" panose="020B0502040204020203" pitchFamily="34" charset="0"/>
                <a:cs typeface="Segoe UI" panose="020B0502040204020203" pitchFamily="34" charset="0"/>
              </a:rPr>
              <a:t>10</a:t>
            </a:r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0 </a:t>
            </a:r>
            <a:r>
              <a:rPr lang="ru-RU" b="1" dirty="0">
                <a:latin typeface="Segoe UI" panose="020B0502040204020203" pitchFamily="34" charset="0"/>
                <a:cs typeface="Segoe UI" panose="020B0502040204020203" pitchFamily="34" charset="0"/>
              </a:rPr>
              <a:t>	</a:t>
            </a:r>
            <a:r>
              <a:rPr lang="ru-RU" b="1" dirty="0" err="1">
                <a:latin typeface="Segoe UI" panose="020B0502040204020203" pitchFamily="34" charset="0"/>
                <a:cs typeface="Segoe UI" panose="020B0502040204020203" pitchFamily="34" charset="0"/>
              </a:rPr>
              <a:t>Дб</a:t>
            </a:r>
            <a:endParaRPr lang="ru-RU" b="1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L = </a:t>
            </a:r>
            <a:r>
              <a:rPr lang="ru-RU" b="1" dirty="0">
                <a:latin typeface="Segoe UI" panose="020B0502040204020203" pitchFamily="34" charset="0"/>
                <a:cs typeface="Segoe UI" panose="020B0502040204020203" pitchFamily="34" charset="0"/>
              </a:rPr>
              <a:t>12</a:t>
            </a:r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0 </a:t>
            </a:r>
            <a:r>
              <a:rPr lang="ru-RU" b="1" dirty="0">
                <a:latin typeface="Segoe UI" panose="020B0502040204020203" pitchFamily="34" charset="0"/>
                <a:cs typeface="Segoe UI" panose="020B0502040204020203" pitchFamily="34" charset="0"/>
              </a:rPr>
              <a:t>	</a:t>
            </a:r>
            <a:r>
              <a:rPr lang="ru-RU" b="1" dirty="0" err="1">
                <a:latin typeface="Segoe UI" panose="020B0502040204020203" pitchFamily="34" charset="0"/>
                <a:cs typeface="Segoe UI" panose="020B0502040204020203" pitchFamily="34" charset="0"/>
              </a:rPr>
              <a:t>Дб</a:t>
            </a:r>
            <a:endParaRPr lang="ru-RU" b="1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L = </a:t>
            </a:r>
            <a:r>
              <a:rPr lang="ru-RU" b="1" dirty="0">
                <a:latin typeface="Segoe UI" panose="020B0502040204020203" pitchFamily="34" charset="0"/>
                <a:cs typeface="Segoe UI" panose="020B0502040204020203" pitchFamily="34" charset="0"/>
              </a:rPr>
              <a:t>14</a:t>
            </a:r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0 </a:t>
            </a:r>
            <a:r>
              <a:rPr lang="ru-RU" b="1" dirty="0">
                <a:latin typeface="Segoe UI" panose="020B0502040204020203" pitchFamily="34" charset="0"/>
                <a:cs typeface="Segoe UI" panose="020B0502040204020203" pitchFamily="34" charset="0"/>
              </a:rPr>
              <a:t>	</a:t>
            </a:r>
            <a:r>
              <a:rPr lang="ru-RU" b="1" dirty="0" err="1">
                <a:latin typeface="Segoe UI" panose="020B0502040204020203" pitchFamily="34" charset="0"/>
                <a:cs typeface="Segoe UI" panose="020B0502040204020203" pitchFamily="34" charset="0"/>
              </a:rPr>
              <a:t>Дб</a:t>
            </a:r>
            <a:endParaRPr lang="ru-RU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Rectangle 1">
            <a:extLst>
              <a:ext uri="{FF2B5EF4-FFF2-40B4-BE49-F238E27FC236}">
                <a16:creationId xmlns:a16="http://schemas.microsoft.com/office/drawing/2014/main" id="{00540AFC-6FB5-4BF6-9FB7-FE028E9040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2408" y="4137406"/>
            <a:ext cx="215821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b="1" dirty="0">
                <a:latin typeface="Segoe UI" panose="020B0502040204020203" pitchFamily="34" charset="0"/>
                <a:cs typeface="Segoe UI" panose="020B0502040204020203" pitchFamily="34" charset="0"/>
              </a:rPr>
              <a:t>Уровень звукового давления</a:t>
            </a:r>
            <a:endParaRPr kumimoji="0" lang="ru-RU" sz="1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4" name="Правая фигурная скобка 13">
            <a:extLst>
              <a:ext uri="{FF2B5EF4-FFF2-40B4-BE49-F238E27FC236}">
                <a16:creationId xmlns:a16="http://schemas.microsoft.com/office/drawing/2014/main" id="{1D6C59F4-FCCE-4C0B-AF42-B06371105F33}"/>
              </a:ext>
            </a:extLst>
          </p:cNvPr>
          <p:cNvSpPr/>
          <p:nvPr/>
        </p:nvSpPr>
        <p:spPr>
          <a:xfrm>
            <a:off x="11000798" y="1821852"/>
            <a:ext cx="402169" cy="2289001"/>
          </a:xfrm>
          <a:prstGeom prst="rightBrac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8827EFC3-1D4D-48A4-8DC6-AF9C70821497}"/>
              </a:ext>
            </a:extLst>
          </p:cNvPr>
          <p:cNvSpPr/>
          <p:nvPr/>
        </p:nvSpPr>
        <p:spPr>
          <a:xfrm>
            <a:off x="9526435" y="1335113"/>
            <a:ext cx="2398413" cy="379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Segoe UI" panose="020B0502040204020203" pitchFamily="34" charset="0"/>
                <a:cs typeface="Segoe UI" panose="020B0502040204020203" pitchFamily="34" charset="0"/>
              </a:rPr>
              <a:t>Слышим на частоте: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6C539E9D-F4B1-40B0-9860-7BD3CB28DC92}"/>
              </a:ext>
            </a:extLst>
          </p:cNvPr>
          <p:cNvSpPr/>
          <p:nvPr/>
        </p:nvSpPr>
        <p:spPr>
          <a:xfrm rot="5400000">
            <a:off x="10474233" y="2813708"/>
            <a:ext cx="2294218" cy="379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Segoe UI" panose="020B0502040204020203" pitchFamily="34" charset="0"/>
                <a:cs typeface="Segoe UI" panose="020B0502040204020203" pitchFamily="34" charset="0"/>
              </a:rPr>
              <a:t>От 1000 до 6000 Гц</a:t>
            </a:r>
          </a:p>
        </p:txBody>
      </p:sp>
      <p:sp>
        <p:nvSpPr>
          <p:cNvPr id="17" name="Правая фигурная скобка 16">
            <a:extLst>
              <a:ext uri="{FF2B5EF4-FFF2-40B4-BE49-F238E27FC236}">
                <a16:creationId xmlns:a16="http://schemas.microsoft.com/office/drawing/2014/main" id="{88B5FA99-6C32-4DFB-8E25-49E4E8919C50}"/>
              </a:ext>
            </a:extLst>
          </p:cNvPr>
          <p:cNvSpPr/>
          <p:nvPr/>
        </p:nvSpPr>
        <p:spPr>
          <a:xfrm>
            <a:off x="10380256" y="2414016"/>
            <a:ext cx="390431" cy="1691392"/>
          </a:xfrm>
          <a:prstGeom prst="rightBrac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320CC1FC-A3D6-45F9-874B-B2856FC07FFA}"/>
              </a:ext>
            </a:extLst>
          </p:cNvPr>
          <p:cNvSpPr/>
          <p:nvPr/>
        </p:nvSpPr>
        <p:spPr>
          <a:xfrm rot="5400000">
            <a:off x="10512316" y="3095268"/>
            <a:ext cx="896399" cy="379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Segoe UI" panose="020B0502040204020203" pitchFamily="34" charset="0"/>
                <a:cs typeface="Segoe UI" panose="020B0502040204020203" pitchFamily="34" charset="0"/>
              </a:rPr>
              <a:t>125 Гц</a:t>
            </a:r>
          </a:p>
        </p:txBody>
      </p:sp>
      <p:sp>
        <p:nvSpPr>
          <p:cNvPr id="19" name="Правая фигурная скобка 18">
            <a:extLst>
              <a:ext uri="{FF2B5EF4-FFF2-40B4-BE49-F238E27FC236}">
                <a16:creationId xmlns:a16="http://schemas.microsoft.com/office/drawing/2014/main" id="{37B191A3-AB0A-4493-9C67-18FD7AAB28CA}"/>
              </a:ext>
            </a:extLst>
          </p:cNvPr>
          <p:cNvSpPr/>
          <p:nvPr/>
        </p:nvSpPr>
        <p:spPr>
          <a:xfrm>
            <a:off x="9755976" y="2763962"/>
            <a:ext cx="361886" cy="1373444"/>
          </a:xfrm>
          <a:prstGeom prst="rightBrac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24C070C1-1CFC-4663-8DB4-FE2B2DAE9DEE}"/>
              </a:ext>
            </a:extLst>
          </p:cNvPr>
          <p:cNvSpPr/>
          <p:nvPr/>
        </p:nvSpPr>
        <p:spPr>
          <a:xfrm rot="5400000">
            <a:off x="9907237" y="3301002"/>
            <a:ext cx="766557" cy="379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Segoe UI" panose="020B0502040204020203" pitchFamily="34" charset="0"/>
                <a:cs typeface="Segoe UI" panose="020B0502040204020203" pitchFamily="34" charset="0"/>
              </a:rPr>
              <a:t>40 Гц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D3FCCE4C-D56D-48DD-95DE-0C8457BFB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2DC00-F020-4993-84D6-EAD66F1DC275}" type="slidenum">
              <a:rPr lang="ru-RU" smtClean="0">
                <a:solidFill>
                  <a:srgbClr val="000000"/>
                </a:solidFill>
              </a:rPr>
              <a:pPr/>
              <a:t>8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15404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B161A5E-4082-4ECB-8343-9B4FAACDAE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139434" y="6135086"/>
            <a:ext cx="6793848" cy="379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latin typeface="Segoe UI" panose="020B0502040204020203" pitchFamily="34" charset="0"/>
                <a:cs typeface="Segoe UI" panose="020B0502040204020203" pitchFamily="34" charset="0"/>
              </a:rPr>
              <a:t>Кривые равной громкости (кривые Флетчера-Мэнсона)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43D7DF2-E249-4B79-B338-0A7A7F666CAF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5968" y="218918"/>
            <a:ext cx="7888224" cy="5916168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D3024E53-B0B3-40C6-829A-7F74A6818086}"/>
              </a:ext>
            </a:extLst>
          </p:cNvPr>
          <p:cNvSpPr/>
          <p:nvPr/>
        </p:nvSpPr>
        <p:spPr>
          <a:xfrm>
            <a:off x="8866632" y="1322631"/>
            <a:ext cx="28194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b="1" dirty="0">
                <a:latin typeface="Segoe UI" panose="020B0502040204020203" pitchFamily="34" charset="0"/>
                <a:cs typeface="Segoe UI" panose="020B0502040204020203" pitchFamily="34" charset="0"/>
              </a:rPr>
              <a:t>Фон </a:t>
            </a:r>
            <a:r>
              <a:rPr lang="ru-RU" sz="1800" dirty="0">
                <a:latin typeface="Segoe UI" panose="020B0502040204020203" pitchFamily="34" charset="0"/>
                <a:cs typeface="Segoe UI" panose="020B0502040204020203" pitchFamily="34" charset="0"/>
              </a:rPr>
              <a:t>– единица уровня громкости звука. Численно равен уровню звукового давления на частоте 1000 Гц.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96712114-FABB-4E58-8A68-A0BCE470D86A}"/>
              </a:ext>
            </a:extLst>
          </p:cNvPr>
          <p:cNvSpPr/>
          <p:nvPr/>
        </p:nvSpPr>
        <p:spPr>
          <a:xfrm>
            <a:off x="8866632" y="3826226"/>
            <a:ext cx="306628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dirty="0">
                <a:latin typeface="Segoe UI" panose="020B0502040204020203" pitchFamily="34" charset="0"/>
                <a:cs typeface="Segoe UI" panose="020B0502040204020203" pitchFamily="34" charset="0"/>
              </a:rPr>
              <a:t>Увеличение уровня шума на 10 фон физиологически соответствует удвоению его раздражающего действия.</a:t>
            </a:r>
          </a:p>
        </p:txBody>
      </p:sp>
      <p:pic>
        <p:nvPicPr>
          <p:cNvPr id="6" name="Sound_1000 Гц">
            <a:hlinkClick r:id="" action="ppaction://media"/>
            <a:extLst>
              <a:ext uri="{FF2B5EF4-FFF2-40B4-BE49-F238E27FC236}">
                <a16:creationId xmlns:a16="http://schemas.microsoft.com/office/drawing/2014/main" id="{6792326B-49EC-4D58-8151-35CB81A348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71532" y="2912428"/>
            <a:ext cx="609600" cy="609600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23A0E2D9-0850-4F41-978D-E84801933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2DC00-F020-4993-84D6-EAD66F1DC275}" type="slidenum">
              <a:rPr lang="ru-RU" smtClean="0">
                <a:solidFill>
                  <a:srgbClr val="000000"/>
                </a:solidFill>
              </a:rPr>
              <a:pPr/>
              <a:t>9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7726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5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imple Light">
  <a:themeElements>
    <a:clrScheme name="Теплый синий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17550</TotalTime>
  <Words>5153</Words>
  <Application>Microsoft Office PowerPoint</Application>
  <PresentationFormat>Широкоэкранный</PresentationFormat>
  <Paragraphs>892</Paragraphs>
  <Slides>69</Slides>
  <Notes>6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69</vt:i4>
      </vt:variant>
    </vt:vector>
  </HeadingPairs>
  <TitlesOfParts>
    <vt:vector size="80" baseType="lpstr">
      <vt:lpstr>Open Sans</vt:lpstr>
      <vt:lpstr>Cambria Math</vt:lpstr>
      <vt:lpstr>Calibri</vt:lpstr>
      <vt:lpstr>Wingdings 2</vt:lpstr>
      <vt:lpstr>Times New Roman</vt:lpstr>
      <vt:lpstr>Arial</vt:lpstr>
      <vt:lpstr>Wingdings</vt:lpstr>
      <vt:lpstr>Roboto</vt:lpstr>
      <vt:lpstr>Segoe UI</vt:lpstr>
      <vt:lpstr>Simple Light</vt:lpstr>
      <vt:lpstr>1_Оформление по умолчанию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Производственно-обусловленные заболевания при гипотермии</vt:lpstr>
      <vt:lpstr>Презентация PowerPoint</vt:lpstr>
      <vt:lpstr>Презентация PowerPoint</vt:lpstr>
      <vt:lpstr>Улучшение микроклимата достигается: </vt:lpstr>
      <vt:lpstr>Организационные мероприятия</vt:lpstr>
      <vt:lpstr>Лечебно–профилактические мероприятия</vt:lpstr>
      <vt:lpstr>Производственно–обусловленные заболевания при гипертермии</vt:lpstr>
      <vt:lpstr>Инженерно–технологические мероприятия</vt:lpstr>
      <vt:lpstr>Организационные мероприятия</vt:lpstr>
      <vt:lpstr> лечебно–профилактические мероприятия</vt:lpstr>
      <vt:lpstr>Нормирование микроклимата</vt:lpstr>
      <vt:lpstr>Презентация PowerPoint</vt:lpstr>
      <vt:lpstr>Презентация PowerPoint</vt:lpstr>
      <vt:lpstr>Оптимальные и допустимые величины показателей микроклимата на рабочих местах производственных помещений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Правила технической эксплуатации тепловых энергоустановок и тепловых сетей.</dc:title>
  <dc:creator>ДЖИН DJIN</dc:creator>
  <cp:lastModifiedBy>Александр Шушпанов</cp:lastModifiedBy>
  <cp:revision>1635</cp:revision>
  <dcterms:modified xsi:type="dcterms:W3CDTF">2023-02-24T07:34:03Z</dcterms:modified>
</cp:coreProperties>
</file>