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3" r:id="rId5"/>
    <p:sldId id="262" r:id="rId6"/>
    <p:sldId id="267" r:id="rId7"/>
    <p:sldId id="268" r:id="rId8"/>
    <p:sldId id="269" r:id="rId9"/>
    <p:sldId id="273" r:id="rId10"/>
    <p:sldId id="270" r:id="rId11"/>
    <p:sldId id="271" r:id="rId12"/>
    <p:sldId id="274" r:id="rId13"/>
    <p:sldId id="272" r:id="rId14"/>
    <p:sldId id="275" r:id="rId15"/>
    <p:sldId id="276" r:id="rId16"/>
    <p:sldId id="278" r:id="rId17"/>
    <p:sldId id="277" r:id="rId18"/>
    <p:sldId id="26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19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8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7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3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3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0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79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69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9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5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63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1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11EB-D329-41AC-A27B-AABF4C97971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7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" y="1752"/>
            <a:ext cx="9141587" cy="6870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987" y="650404"/>
            <a:ext cx="7728832" cy="2351414"/>
          </a:xfrm>
          <a:prstGeom prst="rect">
            <a:avLst/>
          </a:prstGeom>
          <a:noFill/>
        </p:spPr>
        <p:txBody>
          <a:bodyPr wrap="square" lIns="65274" tIns="32637" rIns="65274" bIns="32637" rtlCol="0" anchor="ctr" anchorCtr="0">
            <a:noAutofit/>
          </a:bodyPr>
          <a:lstStyle/>
          <a:p>
            <a:r>
              <a:rPr lang="ru-RU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ОТЧЕТА ПО НИР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0986" y="3248986"/>
            <a:ext cx="2959841" cy="804575"/>
          </a:xfrm>
          <a:prstGeom prst="rect">
            <a:avLst/>
          </a:prstGeom>
          <a:noFill/>
        </p:spPr>
        <p:txBody>
          <a:bodyPr wrap="none" lIns="65274" tIns="32637" rIns="65274" bIns="32637" rtlCol="0">
            <a:spAutoFit/>
          </a:bodyPr>
          <a:lstStyle>
            <a:defPPr>
              <a:defRPr lang="ru-RU"/>
            </a:defPPr>
            <a:lvl1pPr>
              <a:defRPr sz="2300">
                <a:solidFill>
                  <a:schemeClr val="bg1"/>
                </a:solidFill>
                <a:latin typeface="Gilroy" pitchFamily="50" charset="-52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С.В. Вержичинская,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доцент</a:t>
            </a:r>
          </a:p>
        </p:txBody>
      </p:sp>
    </p:spTree>
    <p:extLst>
      <p:ext uri="{BB962C8B-B14F-4D97-AF65-F5344CB8AC3E}">
        <p14:creationId xmlns:p14="http://schemas.microsoft.com/office/powerpoint/2010/main" val="253948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90D13BF-B898-4EC6-8E16-864917625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887780" y="1164070"/>
            <a:ext cx="7725544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Вторичное оформление – содержание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отчета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AutoShape 10" descr="Тетрадь на кольцах А5, 80л. ЛАЙТ, кожзам, Greenwich Line Vision. Canvas,  тон. блок — купить в интернет-магазине ОНЛАЙН ТРЕЙД.РУ">
            <a:extLst>
              <a:ext uri="{FF2B5EF4-FFF2-40B4-BE49-F238E27FC236}">
                <a16:creationId xmlns:a16="http://schemas.microsoft.com/office/drawing/2014/main" id="{E0A5454D-D367-4B72-B7EB-CCC57A7E6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6006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402C44-2116-4683-B655-52DD0B2EF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32" y="1458341"/>
            <a:ext cx="8681154" cy="51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96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5D63F44-9193-4D92-96D5-420981370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887780" y="1164070"/>
            <a:ext cx="7725544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Вторичное оформление – заголовки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отчета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AutoShape 10" descr="Тетрадь на кольцах А5, 80л. ЛАЙТ, кожзам, Greenwich Line Vision. Canvas,  тон. блок — купить в интернет-магазине ОНЛАЙН ТРЕЙД.РУ">
            <a:extLst>
              <a:ext uri="{FF2B5EF4-FFF2-40B4-BE49-F238E27FC236}">
                <a16:creationId xmlns:a16="http://schemas.microsoft.com/office/drawing/2014/main" id="{E0A5454D-D367-4B72-B7EB-CCC57A7E6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6006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51B52B-2DF1-447E-9480-18C06E9077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518"/>
          <a:stretch/>
        </p:blipFill>
        <p:spPr>
          <a:xfrm>
            <a:off x="117246" y="1730187"/>
            <a:ext cx="8909508" cy="18213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FD86E5-13F6-48F7-9550-768A1A0FC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50" y="4045817"/>
            <a:ext cx="8757100" cy="2495678"/>
          </a:xfrm>
          <a:prstGeom prst="rect">
            <a:avLst/>
          </a:prstGeom>
        </p:spPr>
      </p:pic>
      <p:pic>
        <p:nvPicPr>
          <p:cNvPr id="12" name="Рисунок 11" descr="Назад">
            <a:extLst>
              <a:ext uri="{FF2B5EF4-FFF2-40B4-BE49-F238E27FC236}">
                <a16:creationId xmlns:a16="http://schemas.microsoft.com/office/drawing/2014/main" id="{1D6E78D9-547B-4659-83CB-A7E2ED05FB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0405" y="4812231"/>
            <a:ext cx="632012" cy="632012"/>
          </a:xfrm>
          <a:prstGeom prst="rect">
            <a:avLst/>
          </a:prstGeom>
        </p:spPr>
      </p:pic>
      <p:pic>
        <p:nvPicPr>
          <p:cNvPr id="13" name="Рисунок 12" descr="Назад">
            <a:extLst>
              <a:ext uri="{FF2B5EF4-FFF2-40B4-BE49-F238E27FC236}">
                <a16:creationId xmlns:a16="http://schemas.microsoft.com/office/drawing/2014/main" id="{C6466C79-D6A0-4169-A7D1-9ADB9CE204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17246" y="1863767"/>
            <a:ext cx="632012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24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AE84D8F-0188-4903-9C1D-1CF62C9C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FD2A61-AD16-48E4-93BE-2ED98E994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17" y="1610743"/>
            <a:ext cx="7602207" cy="4946503"/>
          </a:xfrm>
          <a:prstGeom prst="rect">
            <a:avLst/>
          </a:prstGeom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887780" y="1164070"/>
            <a:ext cx="7725544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Вторичное оформление – заголовки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отчета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AutoShape 10" descr="Тетрадь на кольцах А5, 80л. ЛАЙТ, кожзам, Greenwich Line Vision. Canvas,  тон. блок — купить в интернет-магазине ОНЛАЙН ТРЕЙД.РУ">
            <a:extLst>
              <a:ext uri="{FF2B5EF4-FFF2-40B4-BE49-F238E27FC236}">
                <a16:creationId xmlns:a16="http://schemas.microsoft.com/office/drawing/2014/main" id="{E0A5454D-D367-4B72-B7EB-CCC57A7E6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6006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Назад">
            <a:extLst>
              <a:ext uri="{FF2B5EF4-FFF2-40B4-BE49-F238E27FC236}">
                <a16:creationId xmlns:a16="http://schemas.microsoft.com/office/drawing/2014/main" id="{1D6E78D9-547B-4659-83CB-A7E2ED05F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55768" y="4372960"/>
            <a:ext cx="632012" cy="632012"/>
          </a:xfrm>
          <a:prstGeom prst="rect">
            <a:avLst/>
          </a:prstGeom>
        </p:spPr>
      </p:pic>
      <p:pic>
        <p:nvPicPr>
          <p:cNvPr id="13" name="Рисунок 12" descr="Назад">
            <a:extLst>
              <a:ext uri="{FF2B5EF4-FFF2-40B4-BE49-F238E27FC236}">
                <a16:creationId xmlns:a16="http://schemas.microsoft.com/office/drawing/2014/main" id="{C6466C79-D6A0-4169-A7D1-9ADB9CE20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82417" y="2643454"/>
            <a:ext cx="632012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16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68B1CAA-4878-44C5-8F38-8036B996E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CFC54F-1976-4C02-8B1E-A565FBEC3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225" y="1668125"/>
            <a:ext cx="6807550" cy="4756394"/>
          </a:xfrm>
          <a:prstGeom prst="rect">
            <a:avLst/>
          </a:prstGeom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887780" y="1164070"/>
            <a:ext cx="7725544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Окончательное оформление – таблицы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отчета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AutoShape 10" descr="Тетрадь на кольцах А5, 80л. ЛАЙТ, кожзам, Greenwich Line Vision. Canvas,  тон. блок — купить в интернет-магазине ОНЛАЙН ТРЕЙД.РУ">
            <a:extLst>
              <a:ext uri="{FF2B5EF4-FFF2-40B4-BE49-F238E27FC236}">
                <a16:creationId xmlns:a16="http://schemas.microsoft.com/office/drawing/2014/main" id="{E0A5454D-D367-4B72-B7EB-CCC57A7E6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6006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Назад">
            <a:extLst>
              <a:ext uri="{FF2B5EF4-FFF2-40B4-BE49-F238E27FC236}">
                <a16:creationId xmlns:a16="http://schemas.microsoft.com/office/drawing/2014/main" id="{1D6E78D9-547B-4659-83CB-A7E2ED05F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87780" y="2437038"/>
            <a:ext cx="632012" cy="632012"/>
          </a:xfrm>
          <a:prstGeom prst="rect">
            <a:avLst/>
          </a:prstGeom>
        </p:spPr>
      </p:pic>
      <p:pic>
        <p:nvPicPr>
          <p:cNvPr id="13" name="Рисунок 12" descr="Назад">
            <a:extLst>
              <a:ext uri="{FF2B5EF4-FFF2-40B4-BE49-F238E27FC236}">
                <a16:creationId xmlns:a16="http://schemas.microsoft.com/office/drawing/2014/main" id="{C6466C79-D6A0-4169-A7D1-9ADB9CE20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44138" y="1954060"/>
            <a:ext cx="632012" cy="632012"/>
          </a:xfrm>
          <a:prstGeom prst="rect">
            <a:avLst/>
          </a:prstGeom>
        </p:spPr>
      </p:pic>
      <p:pic>
        <p:nvPicPr>
          <p:cNvPr id="14" name="Рисунок 13" descr="Назад">
            <a:extLst>
              <a:ext uri="{FF2B5EF4-FFF2-40B4-BE49-F238E27FC236}">
                <a16:creationId xmlns:a16="http://schemas.microsoft.com/office/drawing/2014/main" id="{01CD601F-AFC6-470F-8711-07E141241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87780" y="3636719"/>
            <a:ext cx="632012" cy="632012"/>
          </a:xfrm>
          <a:prstGeom prst="rect">
            <a:avLst/>
          </a:prstGeom>
        </p:spPr>
      </p:pic>
      <p:pic>
        <p:nvPicPr>
          <p:cNvPr id="15" name="Рисунок 14" descr="Назад">
            <a:extLst>
              <a:ext uri="{FF2B5EF4-FFF2-40B4-BE49-F238E27FC236}">
                <a16:creationId xmlns:a16="http://schemas.microsoft.com/office/drawing/2014/main" id="{4C07C854-62C0-407C-97FB-A0C242B9F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87780" y="5435305"/>
            <a:ext cx="632012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85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E125C4-5D51-44C3-9CEF-1BF033AB2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904C43-F618-4BE1-8993-BA3F888EB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607" y="1668125"/>
            <a:ext cx="6489964" cy="4800551"/>
          </a:xfrm>
          <a:prstGeom prst="rect">
            <a:avLst/>
          </a:prstGeom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887780" y="1164070"/>
            <a:ext cx="7725544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Окончательное оформление – рисунки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отчета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AutoShape 10" descr="Тетрадь на кольцах А5, 80л. ЛАЙТ, кожзам, Greenwich Line Vision. Canvas,  тон. блок — купить в интернет-магазине ОНЛАЙН ТРЕЙД.РУ">
            <a:extLst>
              <a:ext uri="{FF2B5EF4-FFF2-40B4-BE49-F238E27FC236}">
                <a16:creationId xmlns:a16="http://schemas.microsoft.com/office/drawing/2014/main" id="{E0A5454D-D367-4B72-B7EB-CCC57A7E6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6006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Назад">
            <a:extLst>
              <a:ext uri="{FF2B5EF4-FFF2-40B4-BE49-F238E27FC236}">
                <a16:creationId xmlns:a16="http://schemas.microsoft.com/office/drawing/2014/main" id="{1D6E78D9-547B-4659-83CB-A7E2ED05F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57415" y="5678708"/>
            <a:ext cx="632012" cy="632012"/>
          </a:xfrm>
          <a:prstGeom prst="rect">
            <a:avLst/>
          </a:prstGeom>
        </p:spPr>
      </p:pic>
      <p:pic>
        <p:nvPicPr>
          <p:cNvPr id="13" name="Рисунок 12" descr="Назад">
            <a:extLst>
              <a:ext uri="{FF2B5EF4-FFF2-40B4-BE49-F238E27FC236}">
                <a16:creationId xmlns:a16="http://schemas.microsoft.com/office/drawing/2014/main" id="{C6466C79-D6A0-4169-A7D1-9ADB9CE20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289427" y="3567438"/>
            <a:ext cx="632012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2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687606-3FE3-491F-9EAC-777C8F01A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887780" y="1164070"/>
            <a:ext cx="7725544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Окончательное оформление – размерности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отчета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AutoShape 10" descr="Тетрадь на кольцах А5, 80л. ЛАЙТ, кожзам, Greenwich Line Vision. Canvas,  тон. блок — купить в интернет-магазине ОНЛАЙН ТРЕЙД.РУ">
            <a:extLst>
              <a:ext uri="{FF2B5EF4-FFF2-40B4-BE49-F238E27FC236}">
                <a16:creationId xmlns:a16="http://schemas.microsoft.com/office/drawing/2014/main" id="{E0A5454D-D367-4B72-B7EB-CCC57A7E6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6006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E6751D-9528-4EAF-9D95-5FF5A9465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32768"/>
            <a:ext cx="8431731" cy="2999742"/>
          </a:xfrm>
          <a:prstGeom prst="rect">
            <a:avLst/>
          </a:prstGeom>
        </p:spPr>
      </p:pic>
      <p:pic>
        <p:nvPicPr>
          <p:cNvPr id="12" name="Рисунок 11" descr="Назад">
            <a:extLst>
              <a:ext uri="{FF2B5EF4-FFF2-40B4-BE49-F238E27FC236}">
                <a16:creationId xmlns:a16="http://schemas.microsoft.com/office/drawing/2014/main" id="{1D6E78D9-547B-4659-83CB-A7E2ED05F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78580" y="3391484"/>
            <a:ext cx="632012" cy="632012"/>
          </a:xfrm>
          <a:prstGeom prst="rect">
            <a:avLst/>
          </a:prstGeom>
        </p:spPr>
      </p:pic>
      <p:pic>
        <p:nvPicPr>
          <p:cNvPr id="13" name="Рисунок 12" descr="Назад">
            <a:extLst>
              <a:ext uri="{FF2B5EF4-FFF2-40B4-BE49-F238E27FC236}">
                <a16:creationId xmlns:a16="http://schemas.microsoft.com/office/drawing/2014/main" id="{C6466C79-D6A0-4169-A7D1-9ADB9CE20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58399" y="4260750"/>
            <a:ext cx="632012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70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57BA67-D01F-4F67-BE88-3D28BDE25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887780" y="1164070"/>
            <a:ext cx="7725544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Окончательное оформление – список источников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отчета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AutoShape 10" descr="Тетрадь на кольцах А5, 80л. ЛАЙТ, кожзам, Greenwich Line Vision. Canvas,  тон. блок — купить в интернет-магазине ОНЛАЙН ТРЕЙД.РУ">
            <a:extLst>
              <a:ext uri="{FF2B5EF4-FFF2-40B4-BE49-F238E27FC236}">
                <a16:creationId xmlns:a16="http://schemas.microsoft.com/office/drawing/2014/main" id="{E0A5454D-D367-4B72-B7EB-CCC57A7E6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6006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B33AEC-77A5-4EC2-BEFC-C5C3A3705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22" y="2155997"/>
            <a:ext cx="8877756" cy="3270418"/>
          </a:xfrm>
          <a:prstGeom prst="rect">
            <a:avLst/>
          </a:prstGeom>
        </p:spPr>
      </p:pic>
      <p:pic>
        <p:nvPicPr>
          <p:cNvPr id="12" name="Рисунок 11" descr="Назад">
            <a:extLst>
              <a:ext uri="{FF2B5EF4-FFF2-40B4-BE49-F238E27FC236}">
                <a16:creationId xmlns:a16="http://schemas.microsoft.com/office/drawing/2014/main" id="{1D6E78D9-547B-4659-83CB-A7E2ED05F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87884" y="3791206"/>
            <a:ext cx="632012" cy="632012"/>
          </a:xfrm>
          <a:prstGeom prst="rect">
            <a:avLst/>
          </a:prstGeom>
        </p:spPr>
      </p:pic>
      <p:pic>
        <p:nvPicPr>
          <p:cNvPr id="13" name="Рисунок 12" descr="Назад">
            <a:extLst>
              <a:ext uri="{FF2B5EF4-FFF2-40B4-BE49-F238E27FC236}">
                <a16:creationId xmlns:a16="http://schemas.microsoft.com/office/drawing/2014/main" id="{C6466C79-D6A0-4169-A7D1-9ADB9CE20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591486" y="2946681"/>
            <a:ext cx="632012" cy="632012"/>
          </a:xfrm>
          <a:prstGeom prst="rect">
            <a:avLst/>
          </a:prstGeom>
        </p:spPr>
      </p:pic>
      <p:pic>
        <p:nvPicPr>
          <p:cNvPr id="14" name="Рисунок 13" descr="Назад">
            <a:extLst>
              <a:ext uri="{FF2B5EF4-FFF2-40B4-BE49-F238E27FC236}">
                <a16:creationId xmlns:a16="http://schemas.microsoft.com/office/drawing/2014/main" id="{22F7A853-85EB-4D4F-809C-31BBC9F40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42646" y="4292804"/>
            <a:ext cx="632012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06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57BA67-D01F-4F67-BE88-3D28BDE25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887780" y="1164070"/>
            <a:ext cx="7725544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Окончательное оформление – список источников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отчета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AutoShape 10" descr="Тетрадь на кольцах А5, 80л. ЛАЙТ, кожзам, Greenwich Line Vision. Canvas,  тон. блок — купить в интернет-магазине ОНЛАЙН ТРЕЙД.РУ">
            <a:extLst>
              <a:ext uri="{FF2B5EF4-FFF2-40B4-BE49-F238E27FC236}">
                <a16:creationId xmlns:a16="http://schemas.microsoft.com/office/drawing/2014/main" id="{E0A5454D-D367-4B72-B7EB-CCC57A7E6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6006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C1728B-D569-40D8-B35E-CAC243B6D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1" y="2213379"/>
            <a:ext cx="8786257" cy="353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75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" y="1752"/>
            <a:ext cx="9141588" cy="6870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5271" y="3049796"/>
            <a:ext cx="4545339" cy="558354"/>
          </a:xfrm>
          <a:prstGeom prst="rect">
            <a:avLst/>
          </a:prstGeom>
          <a:noFill/>
        </p:spPr>
        <p:txBody>
          <a:bodyPr wrap="none" lIns="65274" tIns="32637" rIns="65274" bIns="32637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32309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65"/>
            <a:ext cx="9149091" cy="6857999"/>
          </a:xfrm>
          <a:prstGeom prst="rect">
            <a:avLst/>
          </a:prstGeom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887780" y="1164070"/>
            <a:ext cx="7725544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работ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 выполненной работе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AutoShape 10" descr="Тетрадь на кольцах А5, 80л. ЛАЙТ, кожзам, Greenwich Line Vision. Canvas,  тон. блок — купить в интернет-магазине ОНЛАЙН ТРЕЙД.РУ">
            <a:extLst>
              <a:ext uri="{FF2B5EF4-FFF2-40B4-BE49-F238E27FC236}">
                <a16:creationId xmlns:a16="http://schemas.microsoft.com/office/drawing/2014/main" id="{E0A5454D-D367-4B72-B7EB-CCC57A7E6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6006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657130-09C6-4250-9612-F29021046B1B}"/>
              </a:ext>
            </a:extLst>
          </p:cNvPr>
          <p:cNvSpPr txBox="1"/>
          <p:nvPr/>
        </p:nvSpPr>
        <p:spPr>
          <a:xfrm>
            <a:off x="1580550" y="1631576"/>
            <a:ext cx="6388413" cy="4737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arenR"/>
            </a:pPr>
            <a:r>
              <a:rPr lang="ru-RU" sz="2200" dirty="0"/>
              <a:t>Экспериментальная работа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ru-RU" sz="2200" dirty="0"/>
              <a:t>Расчетная работа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ru-RU" sz="2200" dirty="0"/>
              <a:t>Аналитический обзор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ru-RU" sz="2200" dirty="0"/>
              <a:t>Обзор научной и патентной литературы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ru-RU" sz="2200" dirty="0"/>
              <a:t>Выпускная квалификационная работа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ru-RU" sz="2200" dirty="0"/>
              <a:t>Учебная исследовательская работа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ru-RU" sz="2200" dirty="0"/>
              <a:t>Диссертация – кандидат наук, доктор наук</a:t>
            </a:r>
          </a:p>
        </p:txBody>
      </p:sp>
    </p:spTree>
    <p:extLst>
      <p:ext uri="{BB962C8B-B14F-4D97-AF65-F5344CB8AC3E}">
        <p14:creationId xmlns:p14="http://schemas.microsoft.com/office/powerpoint/2010/main" val="117820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887780" y="1164070"/>
            <a:ext cx="7725544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ГОСТированные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документы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Структурные элементы отчета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AutoShape 10" descr="Тетрадь на кольцах А5, 80л. ЛАЙТ, кожзам, Greenwich Line Vision. Canvas,  тон. блок — купить в интернет-магазине ОНЛАЙН ТРЕЙД.РУ">
            <a:extLst>
              <a:ext uri="{FF2B5EF4-FFF2-40B4-BE49-F238E27FC236}">
                <a16:creationId xmlns:a16="http://schemas.microsoft.com/office/drawing/2014/main" id="{E0A5454D-D367-4B72-B7EB-CCC57A7E6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6006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2B8C2-EFDF-4BE7-87C6-0947026B5866}"/>
              </a:ext>
            </a:extLst>
          </p:cNvPr>
          <p:cNvSpPr txBox="1"/>
          <p:nvPr/>
        </p:nvSpPr>
        <p:spPr>
          <a:xfrm>
            <a:off x="251015" y="1658418"/>
            <a:ext cx="856129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Все аспекты оформления текстовых документов и отчетов по НИР содержатся в следующих документах: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ГОСТ 9327 – 60 Бумага и изделия из бумаги. Потребительские форматы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ГОСТ 8.417 – 81 Единицы физических величин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ГОСТ 7.54 – 88 Представление численных данных о свойствах веществ и материалов в научно-технических документах. Общие требования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ГОСТ 7.12 – 93 Библиографическая запись. Сокращение слов на русском языке. Общие требования и правила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ГОСТ 2.105 – 95 Общие требования к текстовым документам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ГОСТ 7.80 – 2000. Библиографическая запись. Заголовок. Общие требования и правила составления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ГОСТ 7.32 – 2001 Отчет о научно-исследовательской работе. Структура и правила оформления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ГОСТ 7.1 – 2003 Библиографическая запись. Библиографическое описание. Общие требования и правила составления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ГОСТ Р 7.0.5 – 2008 Библиографическая ссылка. Общие требования и правила составления.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230790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887780" y="1164070"/>
            <a:ext cx="7725544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 отчета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Структурные элементы отчета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AutoShape 10" descr="Тетрадь на кольцах А5, 80л. ЛАЙТ, кожзам, Greenwich Line Vision. Canvas,  тон. блок — купить в интернет-магазине ОНЛАЙН ТРЕЙД.РУ">
            <a:extLst>
              <a:ext uri="{FF2B5EF4-FFF2-40B4-BE49-F238E27FC236}">
                <a16:creationId xmlns:a16="http://schemas.microsoft.com/office/drawing/2014/main" id="{E0A5454D-D367-4B72-B7EB-CCC57A7E6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6006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E5CDE9-350D-49E2-A8D8-612DB4828FB4}"/>
              </a:ext>
            </a:extLst>
          </p:cNvPr>
          <p:cNvSpPr txBox="1"/>
          <p:nvPr/>
        </p:nvSpPr>
        <p:spPr>
          <a:xfrm>
            <a:off x="550564" y="1542727"/>
            <a:ext cx="8051836" cy="5028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Основными структурными элементами отчета по НИР являются: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титульный лист;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содержание;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определения, обозначения и сокращения;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введение;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основная часть;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выводы;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список использованных источников;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приложения.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Структурные элементы, выделенные курсивом, обязательными не являются и включаются в отчет по усмотрению исполнителя НИР с учетом требований соответствующих разделов.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8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887780" y="1164070"/>
            <a:ext cx="7725544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оформления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отчета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AutoShape 10" descr="Тетрадь на кольцах А5, 80л. ЛАЙТ, кожзам, Greenwich Line Vision. Canvas,  тон. блок — купить в интернет-магазине ОНЛАЙН ТРЕЙД.РУ">
            <a:extLst>
              <a:ext uri="{FF2B5EF4-FFF2-40B4-BE49-F238E27FC236}">
                <a16:creationId xmlns:a16="http://schemas.microsoft.com/office/drawing/2014/main" id="{E0A5454D-D367-4B72-B7EB-CCC57A7E6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6006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47E158-5589-4F24-B031-23608A8E9A1E}"/>
              </a:ext>
            </a:extLst>
          </p:cNvPr>
          <p:cNvSpPr txBox="1"/>
          <p:nvPr/>
        </p:nvSpPr>
        <p:spPr>
          <a:xfrm>
            <a:off x="331694" y="1560566"/>
            <a:ext cx="848957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8775" algn="just"/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первичное оформление: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Задаётся гарнитура шрифта, его размер, цвет, выравнивание.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Устанавливаются поля.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Задаются отступы первой строки и интервалы абзацев, </a:t>
            </a: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включаются переносы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42900" algn="just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42900" algn="just"/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редактирование и вторичное оформление: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Составляется оглавление (содержание).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Оформляются колонтитулы и номера страниц.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Оформляются заголовки.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42900" algn="just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42900" algn="just"/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окончательное оформление: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Наводится порядок в таблицах, списках и рисунках.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Вставляются разрывы страниц в нужных местах.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Ищутся и удаляются лишние пробелы, особенно в начале абзацев и перед знаками пунктуации.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Проверяется структура документа.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Обновляется оглавление, составляются список иллюстраций, предметный указатель, список литературы.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887780" y="1164070"/>
            <a:ext cx="7725544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Первичное оформление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отчета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AutoShape 10" descr="Тетрадь на кольцах А5, 80л. ЛАЙТ, кожзам, Greenwich Line Vision. Canvas,  тон. блок — купить в интернет-магазине ОНЛАЙН ТРЕЙД.РУ">
            <a:extLst>
              <a:ext uri="{FF2B5EF4-FFF2-40B4-BE49-F238E27FC236}">
                <a16:creationId xmlns:a16="http://schemas.microsoft.com/office/drawing/2014/main" id="{E0A5454D-D367-4B72-B7EB-CCC57A7E6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6006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01A60C6-807E-45EC-9FF0-5F6E5FBA7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77" y="1803636"/>
            <a:ext cx="8215718" cy="419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выполнении отчета необходимо соблюдать:</a:t>
            </a: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равномерную плотность, </a:t>
            </a: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равномерную контрастность,</a:t>
            </a: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четкость изображения по всему отчету,</a:t>
            </a: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четкие,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нерасплывшиеся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линии, буквы, цифры и знаки.</a:t>
            </a:r>
          </a:p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Текст отчета следует печатать, соблюдая следующие размеры полей: </a:t>
            </a:r>
          </a:p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правое – не менее 10 мм, </a:t>
            </a:r>
          </a:p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верхнее и нижнее – не менее 20 мм, </a:t>
            </a:r>
          </a:p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левое – не менее 30 мм.</a:t>
            </a:r>
          </a:p>
        </p:txBody>
      </p:sp>
    </p:spTree>
    <p:extLst>
      <p:ext uri="{BB962C8B-B14F-4D97-AF65-F5344CB8AC3E}">
        <p14:creationId xmlns:p14="http://schemas.microsoft.com/office/powerpoint/2010/main" val="184308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B1FFD90-41A8-4C13-B926-A53F38141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887780" y="1164070"/>
            <a:ext cx="7725544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Первичное оформление – переносы!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отчета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AutoShape 10" descr="Тетрадь на кольцах А5, 80л. ЛАЙТ, кожзам, Greenwich Line Vision. Canvas,  тон. блок — купить в интернет-магазине ОНЛАЙН ТРЕЙД.РУ">
            <a:extLst>
              <a:ext uri="{FF2B5EF4-FFF2-40B4-BE49-F238E27FC236}">
                <a16:creationId xmlns:a16="http://schemas.microsoft.com/office/drawing/2014/main" id="{E0A5454D-D367-4B72-B7EB-CCC57A7E6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6006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50329B-9CF9-4276-B896-18D00AB56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11" y="2166792"/>
            <a:ext cx="8171330" cy="3402957"/>
          </a:xfrm>
          <a:prstGeom prst="rect">
            <a:avLst/>
          </a:prstGeom>
        </p:spPr>
      </p:pic>
      <p:pic>
        <p:nvPicPr>
          <p:cNvPr id="14" name="Рисунок 13" descr="Назад">
            <a:extLst>
              <a:ext uri="{FF2B5EF4-FFF2-40B4-BE49-F238E27FC236}">
                <a16:creationId xmlns:a16="http://schemas.microsoft.com/office/drawing/2014/main" id="{BBDAF853-EFBB-4B99-AD80-1ACFD225F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22341" y="2437038"/>
            <a:ext cx="632012" cy="632012"/>
          </a:xfrm>
          <a:prstGeom prst="rect">
            <a:avLst/>
          </a:prstGeom>
        </p:spPr>
      </p:pic>
      <p:pic>
        <p:nvPicPr>
          <p:cNvPr id="15" name="Рисунок 14" descr="Назад">
            <a:extLst>
              <a:ext uri="{FF2B5EF4-FFF2-40B4-BE49-F238E27FC236}">
                <a16:creationId xmlns:a16="http://schemas.microsoft.com/office/drawing/2014/main" id="{EB6A403E-2921-4AB9-95D7-6DA88838DF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22341" y="3636719"/>
            <a:ext cx="632012" cy="632012"/>
          </a:xfrm>
          <a:prstGeom prst="rect">
            <a:avLst/>
          </a:prstGeom>
        </p:spPr>
      </p:pic>
      <p:pic>
        <p:nvPicPr>
          <p:cNvPr id="16" name="Рисунок 15" descr="Назад">
            <a:extLst>
              <a:ext uri="{FF2B5EF4-FFF2-40B4-BE49-F238E27FC236}">
                <a16:creationId xmlns:a16="http://schemas.microsoft.com/office/drawing/2014/main" id="{C1F044BD-FF24-4C38-BDC3-E137F0490B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22341" y="4371825"/>
            <a:ext cx="632012" cy="632012"/>
          </a:xfrm>
          <a:prstGeom prst="rect">
            <a:avLst/>
          </a:prstGeom>
        </p:spPr>
      </p:pic>
      <p:pic>
        <p:nvPicPr>
          <p:cNvPr id="17" name="Рисунок 16" descr="Назад">
            <a:extLst>
              <a:ext uri="{FF2B5EF4-FFF2-40B4-BE49-F238E27FC236}">
                <a16:creationId xmlns:a16="http://schemas.microsoft.com/office/drawing/2014/main" id="{D348FE9B-03CB-4654-B5C4-D1675491C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22341" y="3919675"/>
            <a:ext cx="632012" cy="632012"/>
          </a:xfrm>
          <a:prstGeom prst="rect">
            <a:avLst/>
          </a:prstGeom>
        </p:spPr>
      </p:pic>
      <p:pic>
        <p:nvPicPr>
          <p:cNvPr id="18" name="Рисунок 17" descr="Назад">
            <a:extLst>
              <a:ext uri="{FF2B5EF4-FFF2-40B4-BE49-F238E27FC236}">
                <a16:creationId xmlns:a16="http://schemas.microsoft.com/office/drawing/2014/main" id="{809782DA-E9F6-4B7E-827C-1FF15148D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22341" y="4834643"/>
            <a:ext cx="632012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5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D85F221-C6F9-4482-8048-62814D560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082567-22FF-428F-99E4-21807DD2C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77" y="2252714"/>
            <a:ext cx="8014112" cy="3333921"/>
          </a:xfrm>
          <a:prstGeom prst="rect">
            <a:avLst/>
          </a:prstGeom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887780" y="1164070"/>
            <a:ext cx="7725544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Первичное оформление – его нет!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отчета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AutoShape 10" descr="Тетрадь на кольцах А5, 80л. ЛАЙТ, кожзам, Greenwich Line Vision. Canvas,  тон. блок — купить в интернет-магазине ОНЛАЙН ТРЕЙД.РУ">
            <a:extLst>
              <a:ext uri="{FF2B5EF4-FFF2-40B4-BE49-F238E27FC236}">
                <a16:creationId xmlns:a16="http://schemas.microsoft.com/office/drawing/2014/main" id="{E0A5454D-D367-4B72-B7EB-CCC57A7E6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6006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Назад">
            <a:extLst>
              <a:ext uri="{FF2B5EF4-FFF2-40B4-BE49-F238E27FC236}">
                <a16:creationId xmlns:a16="http://schemas.microsoft.com/office/drawing/2014/main" id="{BBDAF853-EFBB-4B99-AD80-1ACFD225F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64705" y="4202631"/>
            <a:ext cx="632012" cy="632012"/>
          </a:xfrm>
          <a:prstGeom prst="rect">
            <a:avLst/>
          </a:prstGeom>
        </p:spPr>
      </p:pic>
      <p:pic>
        <p:nvPicPr>
          <p:cNvPr id="15" name="Рисунок 14" descr="Назад">
            <a:extLst>
              <a:ext uri="{FF2B5EF4-FFF2-40B4-BE49-F238E27FC236}">
                <a16:creationId xmlns:a16="http://schemas.microsoft.com/office/drawing/2014/main" id="{EB6A403E-2921-4AB9-95D7-6DA88838DF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3050" y="3556372"/>
            <a:ext cx="632012" cy="632012"/>
          </a:xfrm>
          <a:prstGeom prst="rect">
            <a:avLst/>
          </a:prstGeom>
        </p:spPr>
      </p:pic>
      <p:pic>
        <p:nvPicPr>
          <p:cNvPr id="19" name="Рисунок 18" descr="Назад">
            <a:extLst>
              <a:ext uri="{FF2B5EF4-FFF2-40B4-BE49-F238E27FC236}">
                <a16:creationId xmlns:a16="http://schemas.microsoft.com/office/drawing/2014/main" id="{42F3F11A-DA53-4B0A-8EE6-AA4E94831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64705" y="2241366"/>
            <a:ext cx="632012" cy="6320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EFC2C2-1641-4A49-808C-4B4DBBF2F3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1722" y="2050826"/>
            <a:ext cx="613101" cy="364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06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EC1BCBE-84BE-41E7-AF66-3F83F7EF1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466DC3-7BFD-4A69-8DAD-1A2393686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68" y="1668124"/>
            <a:ext cx="8606103" cy="4723709"/>
          </a:xfrm>
          <a:prstGeom prst="rect">
            <a:avLst/>
          </a:prstGeom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887780" y="1164070"/>
            <a:ext cx="7725544" cy="389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Первичное оформление – его нет!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отчета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AutoShape 10" descr="Тетрадь на кольцах А5, 80л. ЛАЙТ, кожзам, Greenwich Line Vision. Canvas,  тон. блок — купить в интернет-магазине ОНЛАЙН ТРЕЙД.РУ">
            <a:extLst>
              <a:ext uri="{FF2B5EF4-FFF2-40B4-BE49-F238E27FC236}">
                <a16:creationId xmlns:a16="http://schemas.microsoft.com/office/drawing/2014/main" id="{E0A5454D-D367-4B72-B7EB-CCC57A7E6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6006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Назад">
            <a:extLst>
              <a:ext uri="{FF2B5EF4-FFF2-40B4-BE49-F238E27FC236}">
                <a16:creationId xmlns:a16="http://schemas.microsoft.com/office/drawing/2014/main" id="{BBDAF853-EFBB-4B99-AD80-1ACFD225F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52415" y="3580548"/>
            <a:ext cx="632012" cy="632012"/>
          </a:xfrm>
          <a:prstGeom prst="rect">
            <a:avLst/>
          </a:prstGeom>
        </p:spPr>
      </p:pic>
      <p:pic>
        <p:nvPicPr>
          <p:cNvPr id="19" name="Рисунок 18" descr="Назад">
            <a:extLst>
              <a:ext uri="{FF2B5EF4-FFF2-40B4-BE49-F238E27FC236}">
                <a16:creationId xmlns:a16="http://schemas.microsoft.com/office/drawing/2014/main" id="{42F3F11A-DA53-4B0A-8EE6-AA4E94831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37029" y="2645441"/>
            <a:ext cx="632012" cy="632012"/>
          </a:xfrm>
          <a:prstGeom prst="rect">
            <a:avLst/>
          </a:prstGeom>
        </p:spPr>
      </p:pic>
      <p:pic>
        <p:nvPicPr>
          <p:cNvPr id="16" name="Рисунок 15" descr="Назад">
            <a:extLst>
              <a:ext uri="{FF2B5EF4-FFF2-40B4-BE49-F238E27FC236}">
                <a16:creationId xmlns:a16="http://schemas.microsoft.com/office/drawing/2014/main" id="{71A7E045-CBA1-4C10-85C7-0C1DA83F21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52415" y="5498060"/>
            <a:ext cx="632012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560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495</Words>
  <Application>Microsoft Office PowerPoint</Application>
  <PresentationFormat>Экран 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Вержичинская Светлана Владимировна</cp:lastModifiedBy>
  <cp:revision>41</cp:revision>
  <dcterms:created xsi:type="dcterms:W3CDTF">2018-10-31T17:08:02Z</dcterms:created>
  <dcterms:modified xsi:type="dcterms:W3CDTF">2021-05-18T19:46:22Z</dcterms:modified>
</cp:coreProperties>
</file>