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26" r:id="rId4"/>
    <p:sldId id="345" r:id="rId5"/>
    <p:sldId id="325" r:id="rId6"/>
    <p:sldId id="324" r:id="rId7"/>
    <p:sldId id="323" r:id="rId8"/>
    <p:sldId id="346" r:id="rId9"/>
    <p:sldId id="347" r:id="rId10"/>
    <p:sldId id="322" r:id="rId11"/>
    <p:sldId id="330" r:id="rId12"/>
    <p:sldId id="329" r:id="rId13"/>
    <p:sldId id="348" r:id="rId14"/>
    <p:sldId id="327" r:id="rId15"/>
    <p:sldId id="331" r:id="rId16"/>
    <p:sldId id="335" r:id="rId17"/>
    <p:sldId id="337" r:id="rId18"/>
    <p:sldId id="338" r:id="rId19"/>
    <p:sldId id="339" r:id="rId20"/>
    <p:sldId id="340" r:id="rId21"/>
    <p:sldId id="342" r:id="rId22"/>
    <p:sldId id="343" r:id="rId23"/>
    <p:sldId id="344" r:id="rId24"/>
    <p:sldId id="349" r:id="rId25"/>
    <p:sldId id="351" r:id="rId26"/>
    <p:sldId id="352" r:id="rId27"/>
    <p:sldId id="353" r:id="rId28"/>
    <p:sldId id="318" r:id="rId29"/>
    <p:sldId id="350" r:id="rId30"/>
    <p:sldId id="26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0" autoAdjust="0"/>
    <p:restoredTop sz="94667" autoAdjust="0"/>
  </p:normalViewPr>
  <p:slideViewPr>
    <p:cSldViewPr snapToGrid="0">
      <p:cViewPr>
        <p:scale>
          <a:sx n="66" d="100"/>
          <a:sy n="66" d="100"/>
        </p:scale>
        <p:origin x="-213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8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3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686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A33D0-ECBF-48AC-9E48-E8F2D39CFB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318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3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0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9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9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1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11EB-D329-41AC-A27B-AABF4C97971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ostec-3d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34" y="-145143"/>
            <a:ext cx="9501246" cy="7141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80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Российский химико-технологический университет имени Д. И. Менделеева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3314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технологии неорганических веществ и высокотемпературных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190754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химической технологии керамики и огнеупоров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412" y="3437108"/>
            <a:ext cx="9144000" cy="60843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«Диэлектрические свойства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6309320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459305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Температурная зависимость диэлектрической проницаемости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856" y="3057402"/>
            <a:ext cx="8635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низких температурах, когда подвижность молекул и радикалов, входящих в состав молекул, мала, поворот диполей на большие углы невозможен, и в материале наблюдается поляризация электронного упругого смещения и дипольно-упругая поляризация</a:t>
            </a:r>
            <a:r>
              <a:rPr lang="en-US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возрастанием температуры подвижность диполей увеличивается, и облегчается их ориентация под действием внешнего поля. Следовательно, диэлектрическая проницаемость растет. </a:t>
            </a:r>
            <a:endParaRPr lang="en-US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Однако, при дальнейшем росте температуры кинетическая энергия теплового движения диполей возрастает настолько, что броуновское движение диполей разрушает ориентацию, задаваемую внешним полем. Диэлектрическая проницаемость снижается</a:t>
            </a:r>
            <a:r>
              <a:rPr lang="en-US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983412"/>
            <a:ext cx="3306170" cy="2204616"/>
          </a:xfrm>
          <a:prstGeom prst="rect">
            <a:avLst/>
          </a:prstGeom>
        </p:spPr>
      </p:pic>
      <p:pic>
        <p:nvPicPr>
          <p:cNvPr id="1026" name="Picture 2" descr="C:\Users\Supercomp\Download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63361"/>
            <a:ext cx="215741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4705126" y="1733320"/>
            <a:ext cx="4211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температура Кюри,</a:t>
            </a:r>
          </a:p>
          <a:p>
            <a:pPr algn="just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которой при увеличении </a:t>
            </a:r>
            <a:b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температуры диэлектрическая </a:t>
            </a:r>
            <a:b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проницаемость снижается</a:t>
            </a:r>
          </a:p>
        </p:txBody>
      </p:sp>
    </p:spTree>
    <p:extLst>
      <p:ext uri="{BB962C8B-B14F-4D97-AF65-F5344CB8AC3E}">
        <p14:creationId xmlns:p14="http://schemas.microsoft.com/office/powerpoint/2010/main" val="4511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314165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Диэлектрические потери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85" y="1120958"/>
            <a:ext cx="78528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Диэлектрические потери энергии в диэлектриках характеризуются величиной рассеиваемой энергии в единице объема – удельными потерями. Потери энергии в диэлектриках являются результатом электрической проводимости по постоянному току, поляризации и процессов, связанных с неоднородной структурой, - наличием газовых включений, влаги и т. д.</a:t>
            </a:r>
          </a:p>
          <a:p>
            <a:pPr algn="just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При приложении тока к диэлектрику в низкочастотной области поляризация будет успевать за изменениями электрического поля. Если частота становится достаточной высокой, поляризация перестает следовать за изменениями электрического поля (диэлектрическая проницаемость при этом уменьшается.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41595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Диэлектрические потери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86" y="891690"/>
            <a:ext cx="78528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Отставание поляризации по фазе (угол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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от электрического поля как раз и определяет рассеивание энергии в диэлектрике. Угол запаздывания увеличивается с ростом частоты </a:t>
            </a:r>
            <a:r>
              <a:rPr lang="el-GR" altLang="ru-RU" sz="24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так как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altLang="ru-RU" sz="1600" dirty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ru-RU" sz="2400" dirty="0">
                <a:latin typeface="Times New Roman" pitchFamily="18" charset="0"/>
                <a:cs typeface="Times New Roman" pitchFamily="18" charset="0"/>
              </a:rPr>
              <a:t>ωτ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Общие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потери в диэлектрике составляют:</a:t>
            </a:r>
          </a:p>
          <a:p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		W = W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1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1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altLang="ru-RU" sz="2400" dirty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14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Utg</a:t>
            </a:r>
            <a:r>
              <a:rPr lang="el-GR" altLang="ru-RU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 потери сквозной проводимости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1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 релаксационные потери.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Помимо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потерь на поляризацию в диэлектриках могут возникать потери, связанные с неоднородностью макроструктуры. Они обусловлены ионизацией газа в порах и резкими изменениями электрической проводимости в местах с резкой неоднородностью электрического поля.</a:t>
            </a:r>
          </a:p>
          <a:p>
            <a:endParaRPr lang="en-US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0" y="299651"/>
            <a:ext cx="86133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Частотная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зависимость</a:t>
            </a:r>
          </a:p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диэлектрических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потерь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86" y="5056309"/>
            <a:ext cx="7852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tgδ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происходит до тех пор, пока время релаксаций дипольных молекул τ &lt;&lt; 1/2f, т. е. с ростом частоты диполям не хватает времени для ориентации 1/2f &lt;&lt; τ и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tgδ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уменьшается.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96" y="1017227"/>
            <a:ext cx="4255296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023239" y="3591007"/>
            <a:ext cx="72263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Зависимость 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itchFamily="18" charset="0"/>
              </a:rPr>
              <a:t>tgδ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 полярных диэлектриков от частоты электрического поля</a:t>
            </a:r>
          </a:p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1 – потери за счет дипольной поляризации;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2 – потери за счет сквозной проводимости;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3 – суммарные потери.</a:t>
            </a:r>
          </a:p>
        </p:txBody>
      </p:sp>
    </p:spTree>
    <p:extLst>
      <p:ext uri="{BB962C8B-B14F-4D97-AF65-F5344CB8AC3E}">
        <p14:creationId xmlns:p14="http://schemas.microsoft.com/office/powerpoint/2010/main" val="38276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-304806" y="343193"/>
            <a:ext cx="923743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Температурная зависимость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диэлектрических потерь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84" y="4486898"/>
            <a:ext cx="785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</a:rPr>
              <a:t>tgδ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 повышением температуры обусловлено как потерями за счёт электрической проводимости (плотная упаковка ионов в материале), так и за счёт уменьшения сил трения между диполями (после точки Кюри) и, вследствие этого, их более легкой ориентации в электрическом поле.</a:t>
            </a:r>
            <a:endParaRPr lang="ru-RU" altLang="ru-RU" sz="2400" dirty="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19" y="1038251"/>
            <a:ext cx="3863610" cy="25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504271" y="3472083"/>
            <a:ext cx="6372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</a:rPr>
              <a:t>Зависимость </a:t>
            </a:r>
            <a:r>
              <a:rPr lang="ru-RU" altLang="ru-RU" sz="1400" b="1" dirty="0" err="1">
                <a:solidFill>
                  <a:srgbClr val="000000"/>
                </a:solidFill>
                <a:latin typeface="Times New Roman" pitchFamily="18" charset="0"/>
              </a:rPr>
              <a:t>tgδ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</a:rPr>
              <a:t> полярных диэлектриков от температуры</a:t>
            </a:r>
          </a:p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1 – потери за счет дипольной поляризации; </a:t>
            </a:r>
            <a:b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2 – потери за счет сквозной проводимости;</a:t>
            </a:r>
            <a:b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3 – суммарные потери.</a:t>
            </a:r>
          </a:p>
        </p:txBody>
      </p:sp>
    </p:spTree>
    <p:extLst>
      <p:ext uri="{BB962C8B-B14F-4D97-AF65-F5344CB8AC3E}">
        <p14:creationId xmlns:p14="http://schemas.microsoft.com/office/powerpoint/2010/main" val="32163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37222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Технология низкотемпературной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со-обжиговой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керамики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725714" y="876535"/>
            <a:ext cx="7887610" cy="4176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Такие свойства, как диэлектрическая проницаемость </a:t>
            </a:r>
            <a:r>
              <a:rPr lang="el-GR" altLang="ru-RU" sz="24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тангенс угла диэлектрических потерь, очень важны для производства керамических подложек в электронике. </a:t>
            </a:r>
          </a:p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Такие материалы изготавливают по технологии низкотемпературной со-обжиговой керамики (НСК), в зависимости от области использования. Так, материалы, изготавливаемые по технологии НСК используются в качестве микросхем для мобильных устройств в виду возможности миниатюризации этих микросхем в электронной или военной промышленности.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08818" y="44479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Достоинства технологии низкотемпературного со-обжига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79388" y="855663"/>
            <a:ext cx="820896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• Хорошие электрические характеристики и их стабильность до миллиметровых длин волн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зависимости от используемых материалов диэлектрическая проницаемость такой керамики варьируется от 6 до 9, а тангенс угла диэлектрических потерь в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ГГц-диапазоне от 0,001 до 0,006. Для металлизации используются металлы с низким удельным сопротивлением (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Ag, Au, Pt).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• Превосходная механическая стабильность и сохранение линейных размеров,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что обеспечивается не только малым коэффициентом теплового расширения (5–7 мкм/м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С), но и эластичными свойствами материала в широком диапазоне температур. Плотная структура НСК не пропускает влагу, поэтому корпуса из нее могут быть использованы в высоко влажной атмосфере без дополнительной защиты.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• Низкий ТКЛР,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близкий к такому коэффициенту большинства основных полупроводниковых материалов электроники (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InP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). Это позволяет монтировать полупроводниковые кристаллы непосредственно на основание платы.</a:t>
            </a:r>
          </a:p>
          <a:p>
            <a:pPr algn="just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• Хорошая теплопроводность,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составляющая 2–4 Вт/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что гораздо выше, чем у печатных плат на основе органических материалов (0,1–0,5 Вт/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). Теплопроводность НСК также может быть повышена до 20 Вт/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за счет создания с помощью металлизации тепловых стоков.</a:t>
            </a:r>
          </a:p>
          <a:p>
            <a:pPr algn="just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• Возможность 3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интеграции.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такой керамике легко создаются полости, отверстия, ограничители, встроенные пассивные компоненты.</a:t>
            </a:r>
          </a:p>
          <a:p>
            <a:pPr algn="just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керамических листов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123950"/>
            <a:ext cx="7137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08175" y="3084513"/>
            <a:ext cx="198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Раскатывание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867400" y="3067050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Покрытие</a:t>
            </a:r>
          </a:p>
        </p:txBody>
      </p:sp>
      <p:graphicFrame>
        <p:nvGraphicFramePr>
          <p:cNvPr id="13" name="Table 6"/>
          <p:cNvGraphicFramePr>
            <a:graphicFrameLocks noGrp="1"/>
          </p:cNvGraphicFramePr>
          <p:nvPr/>
        </p:nvGraphicFramePr>
        <p:xfrm>
          <a:off x="1331913" y="4292600"/>
          <a:ext cx="6335712" cy="2051050"/>
        </p:xfrm>
        <a:graphic>
          <a:graphicData uri="http://schemas.openxmlformats.org/drawingml/2006/table">
            <a:tbl>
              <a:tblPr/>
              <a:tblGrid>
                <a:gridCol w="1250950">
                  <a:extLst>
                    <a:ext uri="{9D8B030D-6E8A-4147-A177-3AD203B41FA5}">
                      <a16:colId xmlns:a16="http://schemas.microsoft.com/office/drawing/2014/main" xmlns="" val="341189049"/>
                    </a:ext>
                  </a:extLst>
                </a:gridCol>
                <a:gridCol w="1941512">
                  <a:extLst>
                    <a:ext uri="{9D8B030D-6E8A-4147-A177-3AD203B41FA5}">
                      <a16:colId xmlns:a16="http://schemas.microsoft.com/office/drawing/2014/main" xmlns="" val="947956328"/>
                    </a:ext>
                  </a:extLst>
                </a:gridCol>
                <a:gridCol w="1598613">
                  <a:extLst>
                    <a:ext uri="{9D8B030D-6E8A-4147-A177-3AD203B41FA5}">
                      <a16:colId xmlns:a16="http://schemas.microsoft.com/office/drawing/2014/main" xmlns="" val="1721522601"/>
                    </a:ext>
                  </a:extLst>
                </a:gridCol>
                <a:gridCol w="1544637">
                  <a:extLst>
                    <a:ext uri="{9D8B030D-6E8A-4147-A177-3AD203B41FA5}">
                      <a16:colId xmlns:a16="http://schemas.microsoft.com/office/drawing/2014/main" xmlns="" val="1717963651"/>
                    </a:ext>
                  </a:extLst>
                </a:gridCol>
              </a:tblGrid>
              <a:tr h="182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Растворители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Диспергаторы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Связки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Пластификаторы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037829"/>
                  </a:ext>
                </a:extLst>
              </a:tr>
              <a:tr h="182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Трихлорэтилен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Рыбий жир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Ацетатцеллюлоза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Полиэтиленгликоль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947141"/>
                  </a:ext>
                </a:extLst>
              </a:tr>
              <a:tr h="376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Этиловый спирт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Октадециламин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6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Соли полиакриловой кислоты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Дибутилфталат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061924"/>
                  </a:ext>
                </a:extLst>
              </a:tr>
              <a:tr h="336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Этилацетат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Монооленокислый глицерин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3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Поливиниловый спирт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174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74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Диоктилфталат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525914"/>
                  </a:ext>
                </a:extLst>
              </a:tr>
              <a:tr h="365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Толуол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Триолеинокислый глицерин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63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6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Поливинилбутираль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7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Сахарозо-ацетат изобутилат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497531"/>
                  </a:ext>
                </a:extLst>
              </a:tr>
              <a:tr h="303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Ацетон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7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Поливинилацетат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3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Глицерин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773537"/>
                  </a:ext>
                </a:extLst>
              </a:tr>
              <a:tr h="303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Ксилол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Рыбий жир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7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Поливинилбутираль</a:t>
                      </a: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31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31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Бензилфталат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6" marR="253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15215"/>
                  </a:ext>
                </a:extLst>
              </a:tr>
            </a:tbl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3388" y="3803650"/>
            <a:ext cx="867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Органические материалы, применяемые в ракельном способе</a:t>
            </a:r>
          </a:p>
        </p:txBody>
      </p:sp>
    </p:spTree>
    <p:extLst>
      <p:ext uri="{BB962C8B-B14F-4D97-AF65-F5344CB8AC3E}">
        <p14:creationId xmlns:p14="http://schemas.microsoft.com/office/powerpoint/2010/main" val="1976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2708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Технологический процесс низкотемпературного со-обжига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85" y="4154384"/>
            <a:ext cx="7852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Особенностью технологии НСК является создание платы, состоящей из множества слоёв керамических листов, приготовленных ранее из суспензии. В этих керамических листах вырубаются отверстия, которые в последствии заполняются проводящей пастой. Сами листы скрепляются в стек, ламинируются и отправляются на обжиг.</a:t>
            </a:r>
            <a:endParaRPr lang="ru-RU" altLang="ru-RU" sz="2400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0" y="912279"/>
            <a:ext cx="5827018" cy="33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7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19805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Температурный профиль для обжига низкотемпературной керамики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556" y="848144"/>
            <a:ext cx="4646612" cy="2870200"/>
          </a:xfrm>
          <a:prstGeom prst="rect">
            <a:avLst/>
          </a:prstGeom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34983" y="3655325"/>
            <a:ext cx="78311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Термообработка керамики, как правило, состоит из выжигания органики в течение 2–2,5 ч при 450–500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 и последующего обжига в течение 10 мин при 850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	После обжига даже при воздействии высоких температур 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НСК-керамика сохраняет свою структуру. Это позволяет использовать изделия из нее в широком диапазоне температур.</a:t>
            </a: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Керамика во время обжига становится более плотной и, как правило, дает усадку в размерах на 9–15% в плоскости листов (ось X, Y) и на 10–30% в направлении, перпендикулярном ей (ось Z), что необходимо учитывать при проектировании систем на основе НСК и выборе проводящих/резистивных паст. </a:t>
            </a:r>
          </a:p>
        </p:txBody>
      </p:sp>
    </p:spTree>
    <p:extLst>
      <p:ext uri="{BB962C8B-B14F-4D97-AF65-F5344CB8AC3E}">
        <p14:creationId xmlns:p14="http://schemas.microsoft.com/office/powerpoint/2010/main" val="11841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383991"/>
            <a:ext cx="78528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Керамику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которая характеризуется хорошими электрофизическими свойствами, приписывают к классу технической керамики. К технической керамике относят многочисленные виды изделий, объединяемые условно в один класс по принципу использования их в различных областях техники. Они различаются по химическому и фазовому составу, строению и свойствам, но имеют и общие отличительные признаки. Их производство отличается большим разнообразием методов формования, диктуемых высоким требованиями, предъявляемыми к точности размеров и свойствам изделия этого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6480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56855" y="1713326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8752" y="34319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Пасты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556855" y="879477"/>
            <a:ext cx="8027441" cy="5111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Важнейшая часть НСК-систем – проводники, совместимые с низкотемпературной керамикой. Как уже было сказано, металлизация может проводиться с использованием золота, серебра или при их совместном применении (серебряные пасты используются для формирования внутренних проводников, золотые – для поверхностных). Проводящие пасты легко наносятся трафаретной печатью, что позволяет получать топологию с высоким разрешением. 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Очевидно, что переход на проводящие материалы на основе серебра не только позволяет снизить потери, но и уменьшить стоимость системы в целом. Однако когда надежность и использование проволочной микросварки становятся основными критериями выбора технологии, проводники на основе золота предпочтительнее. Смешанные системы металлизации совмещают в себе достоинства золотых и серебряных проводников. Переход между двумя металлами достигается с помощью специальных паст. В результате смешанная металлизация позволяет создавать относительно недорогие устройства с высоким быстродействием.</a:t>
            </a:r>
          </a:p>
          <a:p>
            <a:pPr>
              <a:defRPr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212567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Особенности технологии низкотемпературного со-обжига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28499" y="169657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II. </a:t>
            </a:r>
            <a:r>
              <a:rPr lang="ru-RU" altLang="ru-RU" dirty="0"/>
              <a:t>Усадка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62490" y="6507838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IV. </a:t>
            </a:r>
            <a:r>
              <a:rPr lang="ru-RU" altLang="ru-RU" dirty="0"/>
              <a:t>Прочность</a:t>
            </a: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149225" y="627063"/>
            <a:ext cx="2301875" cy="6199187"/>
            <a:chOff x="149552" y="627153"/>
            <a:chExt cx="2301222" cy="61993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30" y="964437"/>
              <a:ext cx="2070266" cy="3832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0026" y="627153"/>
              <a:ext cx="1940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/>
                <a:t>I. </a:t>
              </a:r>
              <a:r>
                <a:rPr lang="ru-RU" altLang="ru-RU"/>
                <a:t>Металлизация</a:t>
              </a: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52" y="4809445"/>
              <a:ext cx="2301222" cy="201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38220" y="3805003"/>
            <a:ext cx="2511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III. </a:t>
            </a:r>
            <a:r>
              <a:rPr lang="ru-RU" altLang="ru-RU"/>
              <a:t>Теплопроводность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60" y="4166276"/>
            <a:ext cx="30670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44" y="2080974"/>
            <a:ext cx="4868863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29" y="934573"/>
            <a:ext cx="49164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19805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Изделия, выполненные по технологии низкотемпературного со-обжига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08075"/>
            <a:ext cx="279082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181100"/>
            <a:ext cx="384968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4100513"/>
            <a:ext cx="4151313" cy="23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15451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Характеристики материалов для технологии низкотемпературного со-обжига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graphicFrame>
        <p:nvGraphicFramePr>
          <p:cNvPr id="9" name="Group 1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42006"/>
              </p:ext>
            </p:extLst>
          </p:nvPr>
        </p:nvGraphicFramePr>
        <p:xfrm>
          <a:off x="344488" y="1300838"/>
          <a:ext cx="8620125" cy="4754570"/>
        </p:xfrm>
        <a:graphic>
          <a:graphicData uri="http://schemas.openxmlformats.org/drawingml/2006/table">
            <a:tbl>
              <a:tblPr/>
              <a:tblGrid>
                <a:gridCol w="2093912">
                  <a:extLst>
                    <a:ext uri="{9D8B030D-6E8A-4147-A177-3AD203B41FA5}">
                      <a16:colId xmlns:a16="http://schemas.microsoft.com/office/drawing/2014/main" xmlns="" val="315567552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xmlns="" val="328778814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307836668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255133025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35058758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xmlns="" val="1379640558"/>
                    </a:ext>
                  </a:extLst>
                </a:gridCol>
              </a:tblGrid>
              <a:tr h="304800"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kumimoji="1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kumimoji="1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Совместимость с материалом проводников</a:t>
                      </a:r>
                      <a:endParaRPr kumimoji="1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87534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Электрофизические</a:t>
                      </a:r>
                      <a:endParaRPr kumimoji="1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Теплофизические</a:t>
                      </a:r>
                      <a:endParaRPr kumimoji="1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399208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kumimoji="1" lang="ru-RU" altLang="ru-RU" sz="12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</a:t>
                      </a:r>
                      <a:r>
                        <a:rPr kumimoji="1" lang="ru-RU" alt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Гц</a:t>
                      </a:r>
                      <a:endParaRPr kumimoji="1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</a:t>
                      </a:r>
                      <a:r>
                        <a:rPr kumimoji="1" lang="el-GR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*10</a:t>
                      </a:r>
                      <a:r>
                        <a:rPr kumimoji="1" lang="ru-RU" alt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</a:t>
                      </a:r>
                      <a:r>
                        <a:rPr kumimoji="1" lang="ru-RU" alt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Гц</a:t>
                      </a:r>
                      <a:endParaRPr kumimoji="1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ТКЛР (°С</a:t>
                      </a:r>
                      <a:r>
                        <a:rPr kumimoji="1" lang="ru-RU" alt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ru-RU" alt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1" lang="ru-RU" altLang="ru-RU" sz="12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Вт/(м*К)</a:t>
                      </a:r>
                      <a:endParaRPr kumimoji="1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5149291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DuPont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GreenTape </a:t>
                      </a:r>
                      <a:r>
                        <a:rPr kumimoji="1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Pd/Ag, 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13071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DuPont</a:t>
                      </a: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GreenTape 951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Pd/Ag, 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3621146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Heratape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CT2000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Au, </a:t>
                      </a: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Ag, Ag/Pd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5234010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Ferro A6-M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Au, 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6179546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Kyocera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GL550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2990977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Kyocera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GL560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0428455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Nikko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AG3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Au, 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2290484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TDK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S39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0733213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TDK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T50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416049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Murata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LR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4288733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Murata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4,0****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620482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CeramTec</a:t>
                      </a:r>
                      <a:r>
                        <a:rPr kumimoji="1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CeramTape GC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703941"/>
                  </a:ext>
                </a:extLst>
              </a:tr>
              <a:tr h="287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ESL</a:t>
                      </a:r>
                      <a:r>
                        <a:rPr kumimoji="1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41110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Ag, Ag/Pd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4780392"/>
                  </a:ext>
                </a:extLst>
              </a:tr>
              <a:tr h="287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ESL</a:t>
                      </a:r>
                      <a:r>
                        <a:rPr kumimoji="1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41060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7,55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kumimoji="1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588882"/>
                  </a:ext>
                </a:extLst>
              </a:tr>
            </a:tbl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28675" y="6221864"/>
            <a:ext cx="3981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1" lang="ru-RU" altLang="ru-RU" sz="1200" b="1" dirty="0">
                <a:latin typeface="Times New Roman" pitchFamily="18" charset="0"/>
                <a:cs typeface="Times New Roman" pitchFamily="18" charset="0"/>
              </a:rPr>
              <a:t>* на 10 ГГц; ** на 2,5 ГГц; *** на 2 ГГц; **** на 6 ГГц</a:t>
            </a:r>
          </a:p>
        </p:txBody>
      </p:sp>
    </p:spTree>
    <p:extLst>
      <p:ext uri="{BB962C8B-B14F-4D97-AF65-F5344CB8AC3E}">
        <p14:creationId xmlns:p14="http://schemas.microsoft.com/office/powerpoint/2010/main" val="30705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61257" y="357707"/>
            <a:ext cx="835206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Диэлектрические свойства перспективных систем НСК</a:t>
            </a: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778733"/>
              </p:ext>
            </p:extLst>
          </p:nvPr>
        </p:nvGraphicFramePr>
        <p:xfrm>
          <a:off x="408447" y="1069514"/>
          <a:ext cx="8002587" cy="5284791"/>
        </p:xfrm>
        <a:graphic>
          <a:graphicData uri="http://schemas.openxmlformats.org/drawingml/2006/table">
            <a:tbl>
              <a:tblPr firstRow="1" firstCol="1" bandRow="1"/>
              <a:tblGrid>
                <a:gridCol w="2803062">
                  <a:extLst>
                    <a:ext uri="{9D8B030D-6E8A-4147-A177-3AD203B41FA5}">
                      <a16:colId xmlns:a16="http://schemas.microsoft.com/office/drawing/2014/main" xmlns="" val="1267607471"/>
                    </a:ext>
                  </a:extLst>
                </a:gridCol>
                <a:gridCol w="1069392">
                  <a:extLst>
                    <a:ext uri="{9D8B030D-6E8A-4147-A177-3AD203B41FA5}">
                      <a16:colId xmlns:a16="http://schemas.microsoft.com/office/drawing/2014/main" xmlns="" val="13356006"/>
                    </a:ext>
                  </a:extLst>
                </a:gridCol>
                <a:gridCol w="903239">
                  <a:extLst>
                    <a:ext uri="{9D8B030D-6E8A-4147-A177-3AD203B41FA5}">
                      <a16:colId xmlns:a16="http://schemas.microsoft.com/office/drawing/2014/main" xmlns="" val="343263802"/>
                    </a:ext>
                  </a:extLst>
                </a:gridCol>
                <a:gridCol w="903239">
                  <a:extLst>
                    <a:ext uri="{9D8B030D-6E8A-4147-A177-3AD203B41FA5}">
                      <a16:colId xmlns:a16="http://schemas.microsoft.com/office/drawing/2014/main" xmlns="" val="2274301851"/>
                    </a:ext>
                  </a:extLst>
                </a:gridCol>
                <a:gridCol w="1149991">
                  <a:extLst>
                    <a:ext uri="{9D8B030D-6E8A-4147-A177-3AD203B41FA5}">
                      <a16:colId xmlns:a16="http://schemas.microsoft.com/office/drawing/2014/main" xmlns="" val="2196583780"/>
                    </a:ext>
                  </a:extLst>
                </a:gridCol>
                <a:gridCol w="1173664">
                  <a:extLst>
                    <a:ext uri="{9D8B030D-6E8A-4147-A177-3AD203B41FA5}">
                      <a16:colId xmlns:a16="http://schemas.microsoft.com/office/drawing/2014/main" xmlns="" val="1395584015"/>
                    </a:ext>
                  </a:extLst>
                </a:gridCol>
              </a:tblGrid>
              <a:tr h="288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спекания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f, [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ГГц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Q∙f, [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ГГц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[ppm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C]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062815"/>
                  </a:ext>
                </a:extLst>
              </a:tr>
              <a:tr h="497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)TiO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BaO-B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449374"/>
                  </a:ext>
                </a:extLst>
              </a:tr>
              <a:tr h="518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B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масс. %)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29900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-48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339726"/>
                  </a:ext>
                </a:extLst>
              </a:tr>
              <a:tr h="663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CeV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ZnO-B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%)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825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2460254"/>
                  </a:ext>
                </a:extLst>
              </a:tr>
              <a:tr h="663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0.9MgTiO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-0.1CaTiO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Li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O-B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%)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05883"/>
                  </a:ext>
                </a:extLst>
              </a:tr>
              <a:tr h="663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0.75ZnWO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-0.25TiO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(0.5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%)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2053746"/>
                  </a:ext>
                </a:extLst>
              </a:tr>
              <a:tr h="663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(1.5 масс.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63800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624613"/>
                  </a:ext>
                </a:extLst>
              </a:tr>
              <a:tr h="663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2.081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0.676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(5.0 масс. %)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412247"/>
                  </a:ext>
                </a:extLst>
              </a:tr>
              <a:tr h="663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бензоциклобутен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(1.5 масс.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3" marR="36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455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95503954"/>
              </p:ext>
            </p:extLst>
          </p:nvPr>
        </p:nvGraphicFramePr>
        <p:xfrm>
          <a:off x="266933" y="996267"/>
          <a:ext cx="8129588" cy="4897437"/>
        </p:xfrm>
        <a:graphic>
          <a:graphicData uri="http://schemas.openxmlformats.org/drawingml/2006/table">
            <a:tbl>
              <a:tblPr firstRow="1" firstCol="1" bandRow="1"/>
              <a:tblGrid>
                <a:gridCol w="2753641">
                  <a:extLst>
                    <a:ext uri="{9D8B030D-6E8A-4147-A177-3AD203B41FA5}">
                      <a16:colId xmlns:a16="http://schemas.microsoft.com/office/drawing/2014/main" xmlns="" val="3945783782"/>
                    </a:ext>
                  </a:extLst>
                </a:gridCol>
                <a:gridCol w="1180266">
                  <a:extLst>
                    <a:ext uri="{9D8B030D-6E8A-4147-A177-3AD203B41FA5}">
                      <a16:colId xmlns:a16="http://schemas.microsoft.com/office/drawing/2014/main" xmlns="" val="1844809273"/>
                    </a:ext>
                  </a:extLst>
                </a:gridCol>
                <a:gridCol w="1309678">
                  <a:extLst>
                    <a:ext uri="{9D8B030D-6E8A-4147-A177-3AD203B41FA5}">
                      <a16:colId xmlns:a16="http://schemas.microsoft.com/office/drawing/2014/main" xmlns="" val="1297626507"/>
                    </a:ext>
                  </a:extLst>
                </a:gridCol>
                <a:gridCol w="525472">
                  <a:extLst>
                    <a:ext uri="{9D8B030D-6E8A-4147-A177-3AD203B41FA5}">
                      <a16:colId xmlns:a16="http://schemas.microsoft.com/office/drawing/2014/main" xmlns="" val="4052637006"/>
                    </a:ext>
                  </a:extLst>
                </a:gridCol>
                <a:gridCol w="1168241">
                  <a:extLst>
                    <a:ext uri="{9D8B030D-6E8A-4147-A177-3AD203B41FA5}">
                      <a16:colId xmlns:a16="http://schemas.microsoft.com/office/drawing/2014/main" xmlns="" val="87546571"/>
                    </a:ext>
                  </a:extLst>
                </a:gridCol>
                <a:gridCol w="1192290">
                  <a:extLst>
                    <a:ext uri="{9D8B030D-6E8A-4147-A177-3AD203B41FA5}">
                      <a16:colId xmlns:a16="http://schemas.microsoft.com/office/drawing/2014/main" xmlns="" val="2480655142"/>
                    </a:ext>
                  </a:extLst>
                </a:gridCol>
              </a:tblGrid>
              <a:tr h="375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спекания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f, [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ГГц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Q∙f, [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ГГц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[ppm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C]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182942"/>
                  </a:ext>
                </a:extLst>
              </a:tr>
              <a:tr h="75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ZnTi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LMZBS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масс. %)</a:t>
                      </a: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987951"/>
                  </a:ext>
                </a:extLst>
              </a:tr>
              <a:tr h="750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O-MgO-B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%)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058122"/>
                  </a:ext>
                </a:extLst>
              </a:tr>
              <a:tr h="675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(Zn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)TiO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LBSCA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%)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62000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4851843"/>
                  </a:ext>
                </a:extLst>
              </a:tr>
              <a:tr h="675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O-ZnO-B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38909</a:t>
                      </a: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533523"/>
                  </a:ext>
                </a:extLst>
              </a:tr>
              <a:tr h="675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ZnTi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MgO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(2.0 масс. %)</a:t>
                      </a: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990684"/>
                  </a:ext>
                </a:extLst>
              </a:tr>
              <a:tr h="675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ZnTi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(0.25 масс. %)</a:t>
                      </a: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728211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PbMoO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1" marR="3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107380"/>
                  </a:ext>
                </a:extLst>
              </a:tr>
            </a:tbl>
          </a:graphicData>
        </a:graphic>
      </p:graphicFrame>
      <p:sp>
        <p:nvSpPr>
          <p:cNvPr id="584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3E6CA5-4E09-4DD3-95FF-7F9883053B40}" type="slidenum">
              <a:rPr lang="en-US" altLang="ru-RU" sz="1400"/>
              <a:pPr/>
              <a:t>25</a:t>
            </a:fld>
            <a:endParaRPr lang="en-US" altLang="ru-RU" sz="1400"/>
          </a:p>
        </p:txBody>
      </p:sp>
      <p:sp>
        <p:nvSpPr>
          <p:cNvPr id="58436" name="Прямоугольник 11"/>
          <p:cNvSpPr>
            <a:spLocks noChangeArrowheads="1"/>
          </p:cNvSpPr>
          <p:nvPr/>
        </p:nvSpPr>
        <p:spPr bwMode="auto">
          <a:xfrm>
            <a:off x="0" y="31409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Диэлектрические свойства перспективных систем НСК</a:t>
            </a: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3E6CA5-4E09-4DD3-95FF-7F9883053B40}" type="slidenum">
              <a:rPr lang="en-US" altLang="ru-RU" sz="1400"/>
              <a:pPr/>
              <a:t>26</a:t>
            </a:fld>
            <a:endParaRPr lang="en-US" altLang="ru-RU" sz="1400"/>
          </a:p>
        </p:txBody>
      </p:sp>
      <p:sp>
        <p:nvSpPr>
          <p:cNvPr id="58436" name="Прямоугольник 11"/>
          <p:cNvSpPr>
            <a:spLocks noChangeArrowheads="1"/>
          </p:cNvSpPr>
          <p:nvPr/>
        </p:nvSpPr>
        <p:spPr bwMode="auto">
          <a:xfrm>
            <a:off x="0" y="31409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необходимого развития технологии НСК</a:t>
            </a: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7" name="Объект 1"/>
          <p:cNvSpPr>
            <a:spLocks noGrp="1"/>
          </p:cNvSpPr>
          <p:nvPr>
            <p:ph/>
          </p:nvPr>
        </p:nvSpPr>
        <p:spPr>
          <a:xfrm>
            <a:off x="362857" y="1120774"/>
            <a:ext cx="8085068" cy="5163911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целом важно отметить, что НСК-технология получила широкое развитие благодаря ряду особенностей. Возможность создания 3D-структур, встроенных пассивных компонентов, проводящих соединений, высокая механическая прочность и герметичность позволяют рассматривать ее как базовую при изготовлении сложных электронных систем, где требуется высокая производительность и надежность. Основные направления развития такой технологии включают совершенствование материалов и улучшение технологического процесса производства, что будет обеспечивать улучшение их электрических характеристик, простоту в использовании, совместимость с основными технологиями сборки полупроводниковых приборов (высокотемпературной пайкой, проволочной микросваркой и т. д.) и что самое главное – их миниатюризацию. </a:t>
            </a:r>
          </a:p>
          <a:p>
            <a:pPr marL="0" indent="0" algn="just">
              <a:buFontTx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интеграции пассивных компонентов и создания изделий оптоэлектроники состав материалов постоянно совершенствуется. С точки зрения технологического процесса усилия разработчиков направлены на повышение контроля усадки керамики, увеличение размеров листов, уменьшение топологических норм и более совершенное использование разнородных материалов.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0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3E6CA5-4E09-4DD3-95FF-7F9883053B40}" type="slidenum">
              <a:rPr lang="en-US" altLang="ru-RU" sz="1400"/>
              <a:pPr/>
              <a:t>27</a:t>
            </a:fld>
            <a:endParaRPr lang="en-US" altLang="ru-RU" sz="1400"/>
          </a:p>
        </p:txBody>
      </p:sp>
      <p:sp>
        <p:nvSpPr>
          <p:cNvPr id="58436" name="Прямоугольник 11"/>
          <p:cNvSpPr>
            <a:spLocks noChangeArrowheads="1"/>
          </p:cNvSpPr>
          <p:nvPr/>
        </p:nvSpPr>
        <p:spPr bwMode="auto">
          <a:xfrm>
            <a:off x="0" y="31409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24528" y="1071324"/>
            <a:ext cx="8229600" cy="54530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Диэлектрическая проницаемость </a:t>
            </a:r>
            <a:r>
              <a:rPr lang="el-GR" altLang="ru-RU" sz="18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– мера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поляризуемости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диэлектрика вследствие нейтрализации зарядов пластин, между которым этот диэлектрик был помещён. </a:t>
            </a:r>
            <a:r>
              <a:rPr lang="ru-RU" altLang="ru-RU" sz="1800" b="1" u="sng" dirty="0">
                <a:latin typeface="Times New Roman" pitchFamily="18" charset="0"/>
                <a:cs typeface="Times New Roman" pitchFamily="18" charset="0"/>
              </a:rPr>
              <a:t>Частотная зависимость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диэлектрической проницаемости </a:t>
            </a:r>
            <a:r>
              <a:rPr lang="el-GR" altLang="ru-RU" sz="18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сложным образом уменьшается, по мере «исчезновения» того или иного вида поляризации с увеличением частоты поля. </a:t>
            </a:r>
            <a:r>
              <a:rPr lang="ru-RU" altLang="ru-RU" sz="1800" b="1" u="sng" dirty="0">
                <a:latin typeface="Times New Roman" pitchFamily="18" charset="0"/>
                <a:cs typeface="Times New Roman" pitchFamily="18" charset="0"/>
              </a:rPr>
              <a:t>Температурная зависимость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диэлектрической проницаемости </a:t>
            </a:r>
            <a:r>
              <a:rPr lang="el-GR" altLang="ru-RU" sz="1800" dirty="0">
                <a:latin typeface="Times New Roman" pitchFamily="18" charset="0"/>
                <a:cs typeface="Times New Roman" pitchFamily="18" charset="0"/>
              </a:rPr>
              <a:t>ε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также имеет сложный характер, достигая своего максимума в точке Кюри.</a:t>
            </a:r>
          </a:p>
          <a:p>
            <a:pPr algn="just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Диэлектрические потери в диэлектрике определяются соотношением </a:t>
            </a:r>
            <a:br>
              <a:rPr lang="ru-RU" alt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W = W</a:t>
            </a:r>
            <a:r>
              <a:rPr lang="ru-RU" altLang="ru-RU" sz="1100" dirty="0" err="1"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1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11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11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u-RU" sz="18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altLang="ru-RU" sz="1800" dirty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11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ru-RU" sz="1800" dirty="0" err="1">
                <a:latin typeface="Times New Roman" pitchFamily="18" charset="0"/>
                <a:cs typeface="Times New Roman" pitchFamily="18" charset="0"/>
              </a:rPr>
              <a:t>Utg</a:t>
            </a:r>
            <a:r>
              <a:rPr lang="el-GR" altLang="ru-RU" sz="1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b="1" u="sng" dirty="0">
                <a:latin typeface="Times New Roman" pitchFamily="18" charset="0"/>
                <a:cs typeface="Times New Roman" pitchFamily="18" charset="0"/>
              </a:rPr>
              <a:t>Температурная зависимость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tgδ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: увеличение данного параметра с повышением температуры обусловлено как потерями за счёт электрической проводимости, так и за счёт уменьшения сил трения между диполями (после точки Кюри). </a:t>
            </a:r>
            <a:r>
              <a:rPr lang="ru-RU" altLang="ru-RU" sz="1800" b="1" u="sng" dirty="0">
                <a:latin typeface="Times New Roman" pitchFamily="18" charset="0"/>
                <a:cs typeface="Times New Roman" pitchFamily="18" charset="0"/>
              </a:rPr>
              <a:t>Частотная зависимость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tgδ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: увеличение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tgδ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происходит до тех пор, пока время релаксаций дипольных молекул, т. е. с ростом частоты выше определенного значения диполям не хватает времени для ориентации, и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tgδ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уменьшается. </a:t>
            </a:r>
          </a:p>
          <a:p>
            <a:pPr algn="just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Материалы, для которых диэлектрическая проницаемость и диэлектрические потери являются основополагающими свойствами, изготавливаются по технологии НСК, которая характеризуется отличительными особенностями проведения некоторых её процессов (нанесение металлизации, обжиг многослойного сырца, использование ракельного способа приготовления керамических листов).</a:t>
            </a:r>
          </a:p>
          <a:p>
            <a:pPr algn="just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85118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107950" y="1559148"/>
            <a:ext cx="88915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Н.Т. Андрианов, А.В. Беляков, В.Л.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Балкевич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А.С. Власов, И.Я.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Гузман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Е.С. Лукин, Ю.М. Мосин, Б.С. Скидан. Химическая технология керамики. Учеб. пособие для вузов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Под ред. И.Я.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Гузмана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— М.: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OOO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РИФ «СТРОЙМАТЕРИАЛЫ», 2012. – 496 с.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Л.И. Сычева, Е.Н. Потапова, Д.О. Лемешев, Н.Ю. Михайленко, А.И. Захаров, И.Н. Тихомирова, А.В. Беляков, Е.Е. Строганова. Практикум по технологии тугоплавких неметаллических и силикатных материалов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Учеб. пособие / Под ред. Н.А. Макарова.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— М.: РХТУ им. Д.И. Менделеева, 2019.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— 270 с.</a:t>
            </a:r>
            <a:endParaRPr lang="ru-RU" alt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5448D4-DADE-4350-A82B-BF71210B070C}" type="slidenum">
              <a:rPr lang="en-US" altLang="ru-RU" sz="1400"/>
              <a:pPr/>
              <a:t>29</a:t>
            </a:fld>
            <a:endParaRPr lang="en-US" altLang="ru-RU" sz="1400"/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763713" y="260350"/>
            <a:ext cx="612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Библиографический список</a:t>
            </a:r>
          </a:p>
          <a:p>
            <a:pPr algn="ctr" eaLnBrk="1" hangingPunct="1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Дополнительный</a:t>
            </a:r>
            <a:endParaRPr lang="ru-RU" altLang="ru-RU" sz="2400" b="1" i="1"/>
          </a:p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/>
            </a:r>
            <a:br>
              <a:rPr lang="ru-RU" altLang="ru-RU">
                <a:solidFill>
                  <a:srgbClr val="FF0000"/>
                </a:solidFill>
              </a:rPr>
            </a:br>
            <a:endParaRPr lang="ru-RU" altLang="ru-RU"/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33338" y="1455738"/>
            <a:ext cx="90027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buFontTx/>
              <a:buAutoNum type="arabicPeriod"/>
              <a:tabLst>
                <a:tab pos="342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Р. Кондратюк. Низкотемпературная совместно обжигаемая керамика (LTCC). Преимущества. Технология. Материалы. [Электронный ресурс]: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  <a:hlinkClick r:id="rId2"/>
              </a:rPr>
              <a:t>https://ostec-3d.ru/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(дата обращения: 21.03.2020).</a:t>
            </a:r>
          </a:p>
          <a:p>
            <a:pPr algn="just" eaLnBrk="1" hangingPunct="1">
              <a:buFontTx/>
              <a:buAutoNum type="arabicPeriod"/>
              <a:tabLst>
                <a:tab pos="342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Википедия – свободная энциклопедия [Электронный ресурс]: https://ru.wikipedia.org/ (дата обращения: 21.03.2020).</a:t>
            </a:r>
          </a:p>
          <a:p>
            <a:pPr algn="just">
              <a:spcBef>
                <a:spcPct val="20000"/>
              </a:spcBef>
              <a:tabLst>
                <a:tab pos="342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Ma Z-C., Xu Z-M., Liu S-S., Wu X-H., Zhao W-N., Sun T-Y., Luo C. &amp; Peng. J. Dielectric behaviour of (Mg</a:t>
            </a:r>
            <a:r>
              <a:rPr lang="en-US" altLang="ru-RU" sz="2400" baseline="-25000">
                <a:latin typeface="Times New Roman" pitchFamily="18" charset="0"/>
                <a:cs typeface="Times New Roman" pitchFamily="18" charset="0"/>
              </a:rPr>
              <a:t>0.95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ru-RU" sz="2400" baseline="-25000">
                <a:latin typeface="Times New Roman" pitchFamily="18" charset="0"/>
                <a:cs typeface="Times New Roman" pitchFamily="18" charset="0"/>
              </a:rPr>
              <a:t>0.05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)TiO</a:t>
            </a:r>
            <a:r>
              <a:rPr lang="en-US" alt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for application in terahertz resonator / Advances in Applied Ceramics. 2014. Vol. 113, Iss.5. P. 296–300.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tabLst>
                <a:tab pos="342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Pang L-X., Zhou D., et al. Low-temperature sintering and microwave dielectric properties of Li</a:t>
            </a:r>
            <a:r>
              <a:rPr lang="en-US" alt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en-US" altLang="ru-RU" sz="24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(M = Ta, Sb) ceramics / Journal of Alloys and Compounds. 2012. Vol. 525. P. 22–24.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AutoNum type="arabicPeriod"/>
              <a:tabLst>
                <a:tab pos="342900" algn="l"/>
              </a:tabLst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757154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Виды электрофизической керамики и области их применения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671081"/>
              </p:ext>
            </p:extLst>
          </p:nvPr>
        </p:nvGraphicFramePr>
        <p:xfrm>
          <a:off x="1186617" y="1333804"/>
          <a:ext cx="6866618" cy="5373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2605">
                  <a:extLst>
                    <a:ext uri="{9D8B030D-6E8A-4147-A177-3AD203B41FA5}">
                      <a16:colId xmlns="" xmlns:a16="http://schemas.microsoft.com/office/drawing/2014/main" val="2829234828"/>
                    </a:ext>
                  </a:extLst>
                </a:gridCol>
                <a:gridCol w="3184013">
                  <a:extLst>
                    <a:ext uri="{9D8B030D-6E8A-4147-A177-3AD203B41FA5}">
                      <a16:colId xmlns="" xmlns:a16="http://schemas.microsoft.com/office/drawing/2014/main" val="3631168022"/>
                    </a:ext>
                  </a:extLst>
                </a:gridCol>
              </a:tblGrid>
              <a:tr h="4476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Определяющие свойства</a:t>
                      </a: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применения</a:t>
                      </a: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432491"/>
                  </a:ext>
                </a:extLst>
              </a:tr>
              <a:tr h="7106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электросопротивление, низкая диэлектрическая проницаемость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Электроизоляторы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корпуса и подложки интегральных схем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9154458"/>
                  </a:ext>
                </a:extLst>
              </a:tr>
              <a:tr h="923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Сегнетоэлектрические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свойства,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диэлектрическая проницаемость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Высокоемкостные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конденсаторы,</a:t>
                      </a:r>
                      <a:b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запоминающие устройства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6138477"/>
                  </a:ext>
                </a:extLst>
              </a:tr>
              <a:tr h="7247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Пьезосвойства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Пьезоэлементы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фильтры, транзисторы, ультразвуковые устройства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212048"/>
                  </a:ext>
                </a:extLst>
              </a:tr>
              <a:tr h="5100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Электронное излучение</a:t>
                      </a: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микроскопы, горячие катоды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4033103"/>
                  </a:ext>
                </a:extLst>
              </a:tr>
              <a:tr h="7106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Полупроводниковые и сенсорные свойства</a:t>
                      </a: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Варисторы, анализаторы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влажности, термисторы, тепловые элементы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506848"/>
                  </a:ext>
                </a:extLst>
              </a:tr>
              <a:tr h="9237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Ионная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проводимость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Твердые электролиты, натрий-серные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аккумуляторы, анализаторы среды в печах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6276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" y="1752"/>
            <a:ext cx="9325113" cy="7008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271" y="3049796"/>
            <a:ext cx="4545339" cy="558354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230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757154" y="473819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Виды электрофизической керамики и области их применения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85" y="1440266"/>
            <a:ext cx="7852839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электрофизической керамике к определяющим свойствам относят: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пьезо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сегнетоэлектрические свойства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свойства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сопротивление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 проводимость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прочность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диэлектрическая проницаемость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диэлектрические потери.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пойдёт речь именно о последних двух свойствах.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Диэлектрическая проницаемость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314" y="1222556"/>
            <a:ext cx="8294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Диэлектрическая проницаемость </a:t>
            </a:r>
            <a:r>
              <a:rPr lang="el-GR" altLang="ru-RU" sz="24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– величина, показывающая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во сколько раз сила взаимодействия двух электрических зарядов в конкретной среде меньше, чем в вакууме, для которого </a:t>
            </a:r>
            <a:r>
              <a:rPr lang="el-GR" altLang="ru-RU" sz="24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= 1. 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Как уже было показано, диэлектрическая проницаемость является определяющим свойством работы конденсаторов в электронных приборах, поэтому данное явление будет рассмотрено на примере конденсатора.</a:t>
            </a:r>
          </a:p>
          <a:p>
            <a:pPr algn="just"/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Главной характеристикой конденсатора является электрический заряд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Q,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который может быть в нем сохранён: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				Q =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400" dirty="0" smtClean="0">
                <a:latin typeface="Times New Roman"/>
                <a:cs typeface="Times New Roman"/>
              </a:rPr>
              <a:t>‧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C –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ёмкость,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U –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приложенное напряжение.</a:t>
            </a:r>
          </a:p>
        </p:txBody>
      </p:sp>
    </p:spTree>
    <p:extLst>
      <p:ext uri="{BB962C8B-B14F-4D97-AF65-F5344CB8AC3E}">
        <p14:creationId xmlns:p14="http://schemas.microsoft.com/office/powerpoint/2010/main" val="37748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560903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Диэлектрическая проницаемость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96752"/>
            <a:ext cx="8431212" cy="49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87780" y="15451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Диэлектрическая проницаемость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85" y="3922280"/>
            <a:ext cx="7852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Напряженность поля между двумя пластинами в вакууме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выше, чем напряженность поля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E,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заполненного диэлектриком. Данное явление объясняется нейтрализацией части зарядов на пластинах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altLang="ru-RU" sz="2400" u="sng" dirty="0">
                <a:latin typeface="Times New Roman" pitchFamily="18" charset="0"/>
                <a:cs typeface="Times New Roman" pitchFamily="18" charset="0"/>
              </a:rPr>
              <a:t>поляризации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диэлектрика. Все это является мерой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поляризуемости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диэлектрика, т.е. его диэлектрической проницаемости.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680579"/>
            <a:ext cx="5905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657" y="320366"/>
            <a:ext cx="86267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поляризации в керамических диэлектриках: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поляризация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упругое смещение и деформация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оболочек атомов и ионов.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установки - 10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Диапазон частот - 10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Гц.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Ионная поляризация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смещение упруго связанных ионов на расстояние, меньшее постоянной решетки.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установки - 10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Ионно-релаксационная поляризация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наблюдается в ионных диэлектриках с неплотной упаковкой ионов.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Электронно-релаксационная поляризация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наблюдается за счёт возбужденных избыточных электронов тепловой энергией.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Миграционная поляризация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проявляется при низких частотах и может быть вызвана проводящими и полупроводниковыми включениями в материале.</a:t>
            </a:r>
          </a:p>
        </p:txBody>
      </p:sp>
    </p:spTree>
    <p:extLst>
      <p:ext uri="{BB962C8B-B14F-4D97-AF65-F5344CB8AC3E}">
        <p14:creationId xmlns:p14="http://schemas.microsoft.com/office/powerpoint/2010/main" val="17497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971600" y="324877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Частотная зависимость диэлектрической проницаемости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25" y="10474"/>
            <a:ext cx="677060" cy="1200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84" y="3382820"/>
            <a:ext cx="7852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dirty="0"/>
              <a:t>	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переменном электрическом поле с увеличением частоты начинают запаздывать сначала наиболее медленные, а затем другие, «более быстрые» виды поляризации.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Так, как было уже сказано, при частотах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2400" baseline="300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Гц происходит запаздывание электронной поляризации, при частотах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2400" baseline="30000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Гц – запаздывание ионной поляризации. В области низких частот (10</a:t>
            </a:r>
            <a:r>
              <a:rPr lang="ru-RU" altLang="ru-RU" sz="2400" baseline="30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altLang="ru-RU" sz="2400" baseline="30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Гц) перестают действовать различные виды объемно-зарядной поляризации.</a:t>
            </a:r>
            <a:endParaRPr lang="ru-RU" altLang="ru-RU" sz="2400" dirty="0"/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4142" y="1036848"/>
            <a:ext cx="3940459" cy="246208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59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5755</TotalTime>
  <Words>1234</Words>
  <Application>Microsoft Office PowerPoint</Application>
  <PresentationFormat>Экран (4:3)</PresentationFormat>
  <Paragraphs>385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«Диэлектрические свойства  керамических материалов»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Supercomp</cp:lastModifiedBy>
  <cp:revision>132</cp:revision>
  <dcterms:created xsi:type="dcterms:W3CDTF">2018-10-31T17:08:02Z</dcterms:created>
  <dcterms:modified xsi:type="dcterms:W3CDTF">2021-04-21T21:37:17Z</dcterms:modified>
</cp:coreProperties>
</file>