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75" d="100"/>
          <a:sy n="75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08B4B-18D7-473A-906E-E770762734F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76F1-7FE3-4303-A393-D72D10FE62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90872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r>
              <a:rPr lang="ru-RU" sz="3600" dirty="0" smtClean="0"/>
              <a:t>«Врачебный контроль и самоконтроль на занятиях физической культурой и спортом»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627784" y="6047577"/>
            <a:ext cx="633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Ст.преп.каф.физвоспитания</a:t>
            </a:r>
            <a:r>
              <a:rPr lang="ru-RU" dirty="0" smtClean="0"/>
              <a:t>             Иванова Ольга Леонидовна</a:t>
            </a:r>
          </a:p>
          <a:p>
            <a:r>
              <a:rPr lang="ru-RU" dirty="0" err="1"/>
              <a:t>Ст.преп.каф.физвоспитания</a:t>
            </a:r>
            <a:r>
              <a:rPr lang="ru-RU" dirty="0"/>
              <a:t>             </a:t>
            </a:r>
            <a:r>
              <a:rPr lang="ru-RU" dirty="0" smtClean="0"/>
              <a:t>Иванов Илья Вячеславович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55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Тест космонавтов. Человек должен стоять напротив стула с завязанными глазами, его раскручивают и просят сесть на стул. При идеальном исходе должен дойти и сесть без ошибки.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Пальценосовая проба помогает определить состояние НС . Требуется дотронуться до кончика носа указательным пальцем обеих рук. Промах и дрожание кисти - нарушение динамической координации. Следует заметить, что занятия спортом совершенствует динамическую координацию.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1507" name="Picture 3" descr="https://pp.userapi.com/c840639/v840639046/8b901/vQHsjFsHKt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4680520" cy="2860725"/>
          </a:xfrm>
          <a:prstGeom prst="rect">
            <a:avLst/>
          </a:prstGeom>
          <a:noFill/>
        </p:spPr>
      </p:pic>
      <p:pic>
        <p:nvPicPr>
          <p:cNvPr id="21509" name="Picture 5" descr="https://pp.userapi.com/c840639/v840639046/8b909/TxPUyJpg8T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556792"/>
            <a:ext cx="2657475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Тейпинг-тест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оценивается состояние двигательного анализа. Человек наносит на 4 квадрата максимальное количество точек. 65-70 точек в каждом квадрате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хорошо, менее 65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двигательная функция угнетена.уменьшение количества точек в каждом квадрате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недостаточная устойчивость двигательной функции и НС.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s://pp.userapi.com/c824411/v824411046/12554a/gRv-rXyBCj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13992"/>
            <a:ext cx="5925344" cy="4444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76672"/>
            <a:ext cx="6390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 </a:t>
            </a:r>
            <a:r>
              <a:rPr lang="ru-RU" sz="3200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степень учащения пульса, определяет отклик центров симпатической иннервации, а время стабилизации пульса определяет целостность вегетативной регуляции. В норме восстановление ЧСС происходит через 3 минуты.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://kardioportal.ru/sites/default/files/styles/main_image/public/field/image/1_36.jpg?itok=kDZf_8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77072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59720"/>
            <a:ext cx="65882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Клиностатическая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проба. Она отвечает за возбудимость центров парасимпатической системы. Методика поведения: исследуемый медленно переходит из стоячего положения в лежачее. Подсчитывают и производят сравнение частоты пульса как в вертикальном, так и в горизонтальном положениях. В среднем пульс замедляется на 2-8 уд.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://jofo.me/data/userfiles/106/images/403405-pulse-300x2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2226" y="3861048"/>
            <a:ext cx="4031774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84885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Главные принципы построения тренировочного процесса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Полная диагностика организма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ести дневник тренировок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Разминка,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заминка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Правильное питание, закаливание , массажи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Постепенность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введения новых нагрузок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Регулярность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Все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постепенно!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стремиться за короткий срок к огромным результатам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Соответствие физических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нагрузок подготовленности спортсмена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Сбалансированный план тренировок ( упражнения на все группы мышц)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При плохом самочувствии не проводить тренировку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При плохом самочувствии прекратить тренировку и отправиться к врачу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Разноплановые тренировки, в том числе и на открытом воздухе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2852936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764704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Виды контроля за состоянием занимающихся физической активностью:</a:t>
            </a:r>
          </a:p>
          <a:p>
            <a:endParaRPr lang="ru-RU" sz="3600" b="1" u="sng" dirty="0"/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Врачебный контроль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/>
              <a:t> </a:t>
            </a:r>
            <a:r>
              <a:rPr lang="ru-RU" sz="3600" b="1" dirty="0" smtClean="0"/>
              <a:t>Педагогический контроль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/>
              <a:t> </a:t>
            </a:r>
            <a:r>
              <a:rPr lang="ru-RU" sz="3600" b="1" dirty="0" smtClean="0"/>
              <a:t>Самоконтроль </a:t>
            </a:r>
          </a:p>
          <a:p>
            <a:r>
              <a:rPr lang="ru-RU" sz="3600" b="1" dirty="0" smtClean="0"/>
              <a:t> </a:t>
            </a:r>
            <a:r>
              <a:rPr lang="ru-RU" sz="2400" u="sng" dirty="0" smtClean="0"/>
              <a:t>Основные задачи самоконтроля:</a:t>
            </a:r>
          </a:p>
          <a:p>
            <a:r>
              <a:rPr lang="ru-RU" sz="2400" dirty="0"/>
              <a:t>1. Дополнить знания о физическом развитии. </a:t>
            </a:r>
          </a:p>
          <a:p>
            <a:r>
              <a:rPr lang="ru-RU" sz="2400" dirty="0"/>
              <a:t>2. Научиться оценивать психофизическое состояние здоровья. </a:t>
            </a:r>
          </a:p>
          <a:p>
            <a:r>
              <a:rPr lang="ru-RU" sz="2400" dirty="0"/>
              <a:t>3. Ознакомиться с элементарными методами самоконтроля. </a:t>
            </a:r>
          </a:p>
          <a:p>
            <a:r>
              <a:rPr lang="ru-RU" sz="2400" dirty="0"/>
              <a:t>4. Определить уровень своего физической подготовленности, чтобы адаптировать нагрузку под свой организм</a:t>
            </a:r>
            <a:r>
              <a:rPr lang="ru-RU" sz="24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 smtClean="0"/>
          </a:p>
          <a:p>
            <a:pPr>
              <a:buFont typeface="Arial" pitchFamily="34" charset="0"/>
              <a:buChar char="•"/>
            </a:pP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0"/>
            <a:ext cx="5876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понятия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endParaRPr lang="ru-RU" sz="3600" b="1" dirty="0"/>
          </a:p>
          <a:p>
            <a:pPr>
              <a:buFont typeface="Arial" pitchFamily="34" charset="0"/>
              <a:buChar char="•"/>
            </a:pP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620688"/>
            <a:ext cx="4755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/>
              <a:t>Показатели самоконтроля</a:t>
            </a:r>
            <a:endParaRPr lang="ru-RU" sz="3200" u="sng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680" y="1196752"/>
            <a:ext cx="18722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1196752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636912"/>
            <a:ext cx="3691395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Субъективные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настроение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самочувствие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сон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аппетит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работоспособность</a:t>
            </a:r>
            <a:r>
              <a:rPr lang="ru-RU" sz="20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утомление;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эмоциональная </a:t>
            </a:r>
            <a:r>
              <a:rPr lang="ru-RU" sz="2000" dirty="0"/>
              <a:t>составляющая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стрессы, болевые ощущения. </a:t>
            </a:r>
          </a:p>
          <a:p>
            <a:pPr>
              <a:buFont typeface="Arial" pitchFamily="34" charset="0"/>
              <a:buChar char="•"/>
            </a:pP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2564904"/>
            <a:ext cx="34918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Объективные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ЧСС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АД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масса тела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антропометрические показатели (состав тела)</a:t>
            </a:r>
          </a:p>
          <a:p>
            <a:pPr>
              <a:buFont typeface="Arial" pitchFamily="34" charset="0"/>
              <a:buChar char="•"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Нормальные показатели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Сон 7 – 8 часов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ЧСС 50 – 80 уд.</a:t>
            </a:r>
            <a:r>
              <a:rPr lang="en-US" sz="3600" dirty="0" smtClean="0"/>
              <a:t>/</a:t>
            </a:r>
            <a:r>
              <a:rPr lang="ru-RU" sz="3600" dirty="0" smtClean="0"/>
              <a:t>мин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АД 100-140</a:t>
            </a:r>
            <a:r>
              <a:rPr lang="en-US" sz="3600" dirty="0" smtClean="0"/>
              <a:t>/</a:t>
            </a:r>
            <a:r>
              <a:rPr lang="ru-RU" sz="3600" dirty="0" smtClean="0"/>
              <a:t>70-90</a:t>
            </a:r>
          </a:p>
          <a:p>
            <a:r>
              <a:rPr lang="ru-RU" sz="3600" dirty="0" smtClean="0"/>
              <a:t>Остальные показатели индивидуальны.</a:t>
            </a:r>
          </a:p>
          <a:p>
            <a:pPr algn="ctr"/>
            <a:r>
              <a:rPr lang="ru-RU" sz="3600" b="1" dirty="0" smtClean="0"/>
              <a:t>Дозирование нагрузки по ЧСС</a:t>
            </a:r>
          </a:p>
          <a:p>
            <a:pPr algn="ctr"/>
            <a:endParaRPr lang="ru-RU" sz="3600" b="1" dirty="0" smtClean="0"/>
          </a:p>
          <a:p>
            <a:r>
              <a:rPr lang="ru-RU" sz="3200" dirty="0"/>
              <a:t>100-130 уд/мин -  невысокая интенсивность нагрузки,</a:t>
            </a:r>
          </a:p>
          <a:p>
            <a:r>
              <a:rPr lang="ru-RU" sz="3200" dirty="0"/>
              <a:t>130-150 уд/мин - нагрузка средней интенсивности,</a:t>
            </a:r>
          </a:p>
          <a:p>
            <a:r>
              <a:rPr lang="ru-RU" sz="3200" dirty="0"/>
              <a:t>150-170 уд/мин - по интенсивности выше средней,</a:t>
            </a:r>
          </a:p>
          <a:p>
            <a:r>
              <a:rPr lang="ru-RU" sz="3200" dirty="0"/>
              <a:t> до 170-200 уд/мин - предельная нагрузка. </a:t>
            </a:r>
            <a:endParaRPr lang="ru-RU" sz="3200" b="1" dirty="0" smtClean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Верхняя граница ЧСС для разных возрастов при максимальных физических нагрузках</a:t>
            </a:r>
          </a:p>
          <a:p>
            <a:endParaRPr lang="ru-RU" sz="3600" b="1" dirty="0"/>
          </a:p>
          <a:p>
            <a:r>
              <a:rPr lang="ru-RU" sz="2800" dirty="0"/>
              <a:t>в 25 лет – </a:t>
            </a:r>
            <a:r>
              <a:rPr lang="ru-RU" sz="2800" dirty="0" smtClean="0"/>
              <a:t>200 уд/мин  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30 лет </a:t>
            </a:r>
            <a:r>
              <a:rPr lang="ru-RU" sz="2800" dirty="0"/>
              <a:t>– </a:t>
            </a:r>
            <a:r>
              <a:rPr lang="ru-RU" sz="2800" dirty="0" smtClean="0"/>
              <a:t>194</a:t>
            </a:r>
            <a:r>
              <a:rPr lang="ru-RU" sz="2800" dirty="0"/>
              <a:t> </a:t>
            </a:r>
            <a:r>
              <a:rPr lang="ru-RU" sz="2800" dirty="0" smtClean="0"/>
              <a:t>уд/мин</a:t>
            </a:r>
            <a:endParaRPr lang="ru-RU" sz="2800" dirty="0"/>
          </a:p>
          <a:p>
            <a:r>
              <a:rPr lang="ru-RU" sz="2800" dirty="0"/>
              <a:t>в 35 </a:t>
            </a:r>
            <a:r>
              <a:rPr lang="ru-RU" sz="2800" dirty="0" smtClean="0"/>
              <a:t>лет – 188 уд/мин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40 лет </a:t>
            </a:r>
            <a:r>
              <a:rPr lang="ru-RU" sz="2800" dirty="0"/>
              <a:t>– </a:t>
            </a:r>
            <a:r>
              <a:rPr lang="ru-RU" sz="2800" dirty="0" smtClean="0"/>
              <a:t>183</a:t>
            </a:r>
            <a:r>
              <a:rPr lang="ru-RU" sz="2800" dirty="0"/>
              <a:t> </a:t>
            </a:r>
            <a:r>
              <a:rPr lang="ru-RU" sz="2800" dirty="0" smtClean="0"/>
              <a:t>уд/мин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45 лет </a:t>
            </a:r>
            <a:r>
              <a:rPr lang="ru-RU" sz="2800" dirty="0"/>
              <a:t>– </a:t>
            </a:r>
            <a:r>
              <a:rPr lang="ru-RU" sz="2800" dirty="0" smtClean="0"/>
              <a:t>176</a:t>
            </a:r>
            <a:r>
              <a:rPr lang="ru-RU" sz="2800" dirty="0"/>
              <a:t> </a:t>
            </a:r>
            <a:r>
              <a:rPr lang="ru-RU" sz="2800" dirty="0" smtClean="0"/>
              <a:t>уд/мин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50 лет </a:t>
            </a:r>
            <a:r>
              <a:rPr lang="ru-RU" sz="2800" dirty="0"/>
              <a:t>– </a:t>
            </a:r>
            <a:r>
              <a:rPr lang="ru-RU" sz="2800" dirty="0" smtClean="0"/>
              <a:t>171 уд/мин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55 лет </a:t>
            </a:r>
            <a:r>
              <a:rPr lang="ru-RU" sz="2800" dirty="0"/>
              <a:t>– </a:t>
            </a:r>
            <a:r>
              <a:rPr lang="ru-RU" sz="2800" dirty="0" smtClean="0"/>
              <a:t>165 уд/мин</a:t>
            </a:r>
            <a:endParaRPr lang="ru-RU" sz="2800" dirty="0"/>
          </a:p>
          <a:p>
            <a:r>
              <a:rPr lang="ru-RU" sz="2800" dirty="0"/>
              <a:t>в 60 </a:t>
            </a:r>
            <a:r>
              <a:rPr lang="ru-RU" sz="2800" dirty="0" smtClean="0"/>
              <a:t>лет – 159 уд/мин</a:t>
            </a:r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dirty="0" smtClean="0"/>
              <a:t>65 лет – </a:t>
            </a:r>
            <a:r>
              <a:rPr lang="ru-RU" sz="2800" dirty="0"/>
              <a:t>153 </a:t>
            </a:r>
            <a:r>
              <a:rPr lang="ru-RU" sz="2800" dirty="0" smtClean="0"/>
              <a:t>уд/мин</a:t>
            </a:r>
            <a:endParaRPr lang="ru-RU" sz="2800" dirty="0"/>
          </a:p>
          <a:p>
            <a:endParaRPr lang="ru-RU" sz="3600" b="1" dirty="0"/>
          </a:p>
        </p:txBody>
      </p:sp>
      <p:pic>
        <p:nvPicPr>
          <p:cNvPr id="26626" name="Picture 2" descr="https://pp.userapi.com/c846122/v846122046/3b211/mt2UWRM6eW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56792"/>
            <a:ext cx="428625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073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Основные пробы для определения физической подготовленности</a:t>
            </a:r>
          </a:p>
          <a:p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48909"/>
            <a:ext cx="60121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ПРОБА 1</a:t>
            </a:r>
          </a:p>
          <a:p>
            <a:r>
              <a:rPr lang="ru-RU" sz="2000" dirty="0" smtClean="0"/>
              <a:t>20 </a:t>
            </a:r>
            <a:r>
              <a:rPr lang="ru-RU" sz="2000" dirty="0"/>
              <a:t>глубоких и равномерных приседаний за 30 (приседая – вытянуть руки вперёд, вставая – опустить). До проведения пробы нужно передохнуть 3-5 мин и потом измерить частоту пульса 10 секундными промежутками. Затем следует исполнить 20 приседаний и, посчитать пульс 10-скундными промежутками 3 мин. Если восстановление пульса начинается к концу 1 мин – отлично, на 2 мин – хорошо, на 3 мин – удовлетворительно. Обычно пульс учащается не более чем на 50-70% по сравнению с исходной величиной. Если пульс станет учащаться на 80% и более, то это указывает на </a:t>
            </a:r>
            <a:r>
              <a:rPr lang="ru-RU" sz="2000" dirty="0" smtClean="0"/>
              <a:t>понижение </a:t>
            </a:r>
            <a:r>
              <a:rPr lang="ru-RU" sz="2000" dirty="0"/>
              <a:t>работоспособности ССС. </a:t>
            </a:r>
          </a:p>
          <a:p>
            <a:endParaRPr lang="ru-RU" dirty="0"/>
          </a:p>
        </p:txBody>
      </p:sp>
      <p:pic>
        <p:nvPicPr>
          <p:cNvPr id="25602" name="Picture 2" descr="https://pp.userapi.com/c847019/v847019046/3c5a6/GmM1FVoiM5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683560" y="3397559"/>
            <a:ext cx="3717033" cy="3203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Метод Андронова – подъем по лестнице на 4 этаж в обычном темпе. Если частота пульса ниже 120, то подготовленность СС системы хорошая, 140 – удовлетворительная, выше 140 – плохая.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86916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Важным параметром, определяющим состояние ССС </a:t>
            </a:r>
            <a:r>
              <a:rPr lang="ru-RU" dirty="0" err="1"/>
              <a:t>явсляется</a:t>
            </a:r>
            <a:r>
              <a:rPr lang="ru-RU" dirty="0"/>
              <a:t> коэффициент </a:t>
            </a:r>
            <a:r>
              <a:rPr lang="ru-RU" dirty="0" err="1"/>
              <a:t>экономизации</a:t>
            </a:r>
            <a:r>
              <a:rPr lang="ru-RU" dirty="0"/>
              <a:t> кровообращения. Он отражает выброс крови за 1 мин. Формула расчета: (АД макс – АД мин) </a:t>
            </a:r>
            <a:r>
              <a:rPr lang="ru-RU" dirty="0" err="1"/>
              <a:t>х</a:t>
            </a:r>
            <a:r>
              <a:rPr lang="ru-RU" dirty="0"/>
              <a:t> П, где АД – артериальное давление, П – пульс. У здорового молодого человека его значение примерно равно 2600. Известно, что величины пульса и минимального АД в покое численно равны. </a:t>
            </a:r>
          </a:p>
        </p:txBody>
      </p:sp>
      <p:pic>
        <p:nvPicPr>
          <p:cNvPr id="24578" name="Picture 2" descr="https://pp.userapi.com/c840639/v840639046/8b910/BjfsrkKx2c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444" y="0"/>
            <a:ext cx="4316556" cy="2880320"/>
          </a:xfrm>
          <a:prstGeom prst="rect">
            <a:avLst/>
          </a:prstGeom>
          <a:noFill/>
        </p:spPr>
      </p:pic>
      <p:pic>
        <p:nvPicPr>
          <p:cNvPr id="24580" name="Picture 4" descr="https://pp.userapi.com/c840639/v840639046/8b919/rN6hvEsV_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28800"/>
            <a:ext cx="4283968" cy="2913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кожно-сосудистой реакции можно оценить работу вегетативной НС. Проба выполняется так: на коже тупым предметом делают полоски. Если эти полоски розовые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кожно-сосудистая реакция в норме, белая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возбудимость симпатической иннервации кожных сосудов повышена, красная или выпукло-красная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возбудимость кожных сосудов высокая. Белый или красный цвет полосок свидетельствует о нарушениях работы вегетативной НС (при переутомлении, во время болезни).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http://womane.ru/wp-content/uploads/2017/01/prichiny-lechenie-kozhi-shelushatsya-ladoni-palcy-ruk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717032"/>
            <a:ext cx="5715000" cy="2933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rtleo.com/pic/201108/1440x900/artleo.com-8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0"/>
            <a:ext cx="691276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Проб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Ромберга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выявляет симптомы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перетренированности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нарушения координации, утомление ЦНС. Проводится в 4 режимах при постепенном уменьшении площади опоры. Руки должны быть подняты вверх, пальцы разведены, глаза закрыты. 15 секунд в каждой позе без пошатывания тела - хорошо, если наблюдается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теремор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удовлетворительно. Неудовлетворительно – равновесие держится менее 15 секунд.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47256" y="3501008"/>
            <a:ext cx="66967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Проба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Яроцкого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удобна при самоконтроле состояния вестибулярного аппарата: в одну сторону (вправо или влево) выполняются круговые движения головой в темпе 2 раза за 1 сек, затем фиксируется время сохранения равновесия. У не занимающихся физической культурой и спортом оно составляет 28 сек, у тренированных физкультурников и спортсменов от 40 и более сек. Если время падает, то это указывает на наличие утомления.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946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Учетная запись Майкрософт</cp:lastModifiedBy>
  <cp:revision>65</cp:revision>
  <dcterms:created xsi:type="dcterms:W3CDTF">2018-04-30T07:53:12Z</dcterms:created>
  <dcterms:modified xsi:type="dcterms:W3CDTF">2021-05-26T09:46:28Z</dcterms:modified>
</cp:coreProperties>
</file>