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42" r:id="rId2"/>
    <p:sldId id="338" r:id="rId3"/>
    <p:sldId id="256" r:id="rId4"/>
    <p:sldId id="281" r:id="rId5"/>
    <p:sldId id="257" r:id="rId6"/>
    <p:sldId id="319" r:id="rId7"/>
    <p:sldId id="329" r:id="rId8"/>
    <p:sldId id="343" r:id="rId9"/>
    <p:sldId id="258" r:id="rId10"/>
    <p:sldId id="328" r:id="rId11"/>
    <p:sldId id="323" r:id="rId12"/>
    <p:sldId id="259" r:id="rId13"/>
    <p:sldId id="336" r:id="rId14"/>
    <p:sldId id="260" r:id="rId15"/>
    <p:sldId id="273" r:id="rId16"/>
    <p:sldId id="272" r:id="rId17"/>
    <p:sldId id="267" r:id="rId18"/>
    <p:sldId id="269" r:id="rId19"/>
    <p:sldId id="268" r:id="rId20"/>
    <p:sldId id="335" r:id="rId21"/>
    <p:sldId id="340" r:id="rId22"/>
    <p:sldId id="337" r:id="rId23"/>
    <p:sldId id="266" r:id="rId24"/>
    <p:sldId id="275" r:id="rId25"/>
    <p:sldId id="276" r:id="rId26"/>
    <p:sldId id="341" r:id="rId27"/>
    <p:sldId id="327" r:id="rId28"/>
    <p:sldId id="334" r:id="rId29"/>
    <p:sldId id="322" r:id="rId30"/>
    <p:sldId id="339" r:id="rId31"/>
    <p:sldId id="321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78899-A2C4-4DF3-97D1-6C99A373FE6D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C94A3-582B-45AA-A8F8-BAB5EB2F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6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A66B32-BB2E-48C3-81D6-F5EE1B1CA8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B4B7E-1E75-48A8-9A5E-D531EA023FC4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D8C0C93-1AB5-49C3-ABA7-4983B8965B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8B32AED-43AB-4856-A500-82A911256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90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69A902-CBCA-4E37-9DE0-88A6A38E90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2F62B-33B3-42F8-A17E-05705FE4FCD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A9253FF-BF4F-4579-9AF6-835DC958D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8B00BFC-667F-424A-9D80-B2415A42C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436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D532DB-881D-4AAA-BEDD-72F483510F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C620B-9D0A-49F9-BDE7-D28CFDB6213B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1651626-9A82-454B-A83F-E27FBF2F05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B97B38F-CEEC-496E-BED9-F06AEA588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6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BBECB4-C9E3-446A-8DD2-AA9E72F7D7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D9BB4-D26C-46C6-B558-9EE23CA3DD1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D62E561-BA93-4B7C-9A92-FF03B578F6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38D1589-662C-4A6E-B814-C5622F262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0553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D7331D-3BFD-4715-942F-A5328B82981E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92751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3D2E8C-649B-44DF-86CF-323C72775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89C07-BF6E-4DA8-B247-C21B7A56E4B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78DE2BD-C85E-46A6-B431-A55E31BF50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27F3D53-8D3C-4031-82F7-35270BA9E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6358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7B59C9-580B-4845-8866-F8E4BF944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7312D-A864-4F5C-88CE-B6BB85D24B9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8A722804-9D28-4872-B0F9-1C276F7CFD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306E86A-486E-4398-8B5A-8CCC996BC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397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D206EE-F80D-4F9D-AB77-3B15D4A2D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F86E4-073F-48E4-ABF7-55C16297BF4A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0F65645-CFC6-4E62-8A49-B7E2CEDE7B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F02EF37-07FB-4A17-B0CB-FDDBA7863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1826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8B2FFA-9B6F-4718-92A8-598585A698C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7589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DD60B-3777-465D-9A92-A6D426932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834AE7-74FB-41C9-8828-46D8C0203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88DBE5-784D-4E16-AB65-3A88A43F8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90FEF0-6D9C-46E9-9B03-D04A674B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62FF21-1376-46E3-B958-9057BBC6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8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94F38-609F-4AC8-8BD8-F3A0FFE6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F74D6B-2DB7-4BF3-9165-915647A0A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FF7673-DA81-461A-84E0-925AE510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168630-937F-4C56-8574-EB3C9F00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9F91DE-9DB8-4F9C-92CE-BCA9ACAE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47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406F9B6-D68E-4176-A263-F3D4D8C78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CD7845-EB19-419F-803B-53786D9E8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152E47-9DE8-43A2-8D3A-F8856A6A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22B66-49D8-44E8-AEE6-675F6D2E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928535-0AE5-436B-8B8E-5B07E330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6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0B6D0-89B3-4758-9C04-080FBB1D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80ABF-12AC-4F45-9F6C-AA764CAFB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C48812-B1E8-4B17-979D-E317D124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9D288-CE88-4682-A5F8-89A454EC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1A2189-CAE3-4CFA-A738-42BB5CDB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02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3EC07-16D3-4A29-ADAF-0DA1C706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5881C6-AF85-4924-8907-D44600DC0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D4F903-9277-4FCD-A2E0-5299E41C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558FC6-073F-40C3-A698-9F33AA9A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ADD252-097E-4E30-ADFA-0487C3A0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7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E016E-86B4-4533-8487-FAFCE1A2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BA64F8-E23E-4076-B33D-F4FEC72D1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5B7093-9075-465F-8644-8A63E0DBE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AA1FB0-57C8-4E73-A9DA-EF938E6B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1A3C9D-F830-4E2F-8207-C3D40551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3A638D-D992-45B6-99AD-905A9C05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5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6E553-2278-483A-866E-43B46EE3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076BA-246C-4A40-9969-63B546265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CEA6F4-D45D-4D3A-B12A-5004D874D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DCDA4C0-4C9F-4FF8-82A4-4662B01EA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EBEA3E-431F-4EEF-8D63-E971FFF60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FF7DF9-47CB-42D9-B317-1F0AB7E6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EF5F09-FF57-4B9F-A954-74078A5F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E2976AF-03AC-446B-B73D-DDE9EE8B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5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5D569-72E3-49FE-A6BD-4B5B0AF6C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2D68C3-55C2-4355-8489-86D7DFA8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A981ED-43AC-4BEF-AB10-29C27B3C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C4F6BF-2515-423F-9449-9FD93FDB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00A1A5-B4DC-412B-8451-6C6187A1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76DC8B4-B9CD-4BFB-8140-1970940EF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81BE76-9204-41E7-892F-41C1CD16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2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479B3-A26F-4865-B31F-731DC94A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E90E61-0535-4F17-ABDB-3C0EEA798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8F30BA-CAC1-493F-9D62-27FB4EEBE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0C9E4D-F7F6-42BF-9D28-B71377AF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FDEDC3-3EED-4B1A-9587-06E95D75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B54703-AC86-4721-A5FC-E0FFEB154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768CF-C0DE-4F0E-AB9D-480E65CE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D7FE53-B0F6-4AAD-9122-C05658EBA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DABC77-D366-4F31-9E10-E6702A1D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59DFA4-F45D-463B-BE50-B07254AA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500998-0ADB-4E7F-B9DA-B406A4F2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B662CE-C83A-4836-8DC6-7AB889A8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38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FB6AE-8B7E-43A0-833D-A47D4CAD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FA670F-1ACD-48D3-9A55-3A4DCF0B5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6D40D4-CCB7-4B61-977E-784D84DE4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9DBE-314A-4E21-8C4E-4EFD4F10D709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722271-3B38-4703-91E2-A6B4FB2B2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ED9D2-FD59-4078-BDA4-CB8A3FB13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2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ota.ru/spravka/letters/?rub=rubric_6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914400"/>
            <a:ext cx="11404600" cy="5262563"/>
          </a:xfrm>
        </p:spPr>
        <p:txBody>
          <a:bodyPr>
            <a:normAutofit/>
          </a:bodyPr>
          <a:lstStyle/>
          <a:p>
            <a:r>
              <a:rPr lang="ru-RU" dirty="0"/>
              <a:t>Мне очень близко это высказывание. Дома родители нас учат тому же. Мы являемся представителями малой народности и сохранить язык для нас очень важно. Когда твое окружение говорит на другом языке, не забыть свою родную речь сложно. Поэтому в кругу семьи мы говорим только на родном языке, но получается с примесью двух языков на которых говорят у нас в стране. Человек не знающий своего языка, своей истории не может быть патриотом своей страны.</a:t>
            </a:r>
          </a:p>
          <a:p>
            <a:r>
              <a:rPr lang="ru-RU" dirty="0"/>
              <a:t>     Следовательно, можно сказать знание языка, а также ее истории это сила в современном обществе. Настоящий патриот будет знать о своем родном городе, улице, поселку, а также о родном языке. Так давайте будем истинными сыновьями и </a:t>
            </a:r>
            <a:r>
              <a:rPr lang="ru-RU" dirty="0" err="1"/>
              <a:t>дочерьми</a:t>
            </a:r>
            <a:r>
              <a:rPr lang="ru-RU" dirty="0"/>
              <a:t> своей родины.</a:t>
            </a:r>
          </a:p>
        </p:txBody>
      </p:sp>
    </p:spTree>
    <p:extLst>
      <p:ext uri="{BB962C8B-B14F-4D97-AF65-F5344CB8AC3E}">
        <p14:creationId xmlns:p14="http://schemas.microsoft.com/office/powerpoint/2010/main" val="31909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6BCEB-B9FD-429C-A4E2-00412B88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официально-делового стиля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C7B96E-1C40-4472-842F-869804F85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216090"/>
            <a:ext cx="11480800" cy="5159310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На протяжении последнего месяца, начиная со второго июня текущего года, 10-15% от каждой партии вашего сырья составляет брак. Данные факты были надлежащим образом оформлены специалистами нашей компании. Копии документов прилагаются к данному письму.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Сравни! </a:t>
            </a:r>
            <a:r>
              <a:rPr lang="ru-RU" dirty="0"/>
              <a:t>Ваше сырье бракованное! 10-15 % мы получаем брака. Уже целый месяц. Да, со 2 июня. Мы </a:t>
            </a:r>
            <a:r>
              <a:rPr lang="ru-RU" dirty="0">
                <a:solidFill>
                  <a:srgbClr val="0070C0"/>
                </a:solidFill>
              </a:rPr>
              <a:t>оформили  документы</a:t>
            </a:r>
            <a:r>
              <a:rPr lang="ru-RU" dirty="0"/>
              <a:t>. </a:t>
            </a:r>
            <a:r>
              <a:rPr lang="ru-RU" dirty="0">
                <a:solidFill>
                  <a:srgbClr val="0070C0"/>
                </a:solidFill>
              </a:rPr>
              <a:t>Документы составили </a:t>
            </a:r>
            <a:r>
              <a:rPr lang="ru-RU" dirty="0"/>
              <a:t>люди знающие  – </a:t>
            </a:r>
            <a:r>
              <a:rPr lang="ru-RU" dirty="0">
                <a:solidFill>
                  <a:srgbClr val="0070C0"/>
                </a:solidFill>
              </a:rPr>
              <a:t>специалисты </a:t>
            </a:r>
            <a:r>
              <a:rPr lang="ru-RU" dirty="0"/>
              <a:t>нашей </a:t>
            </a:r>
            <a:r>
              <a:rPr lang="ru-RU" dirty="0">
                <a:solidFill>
                  <a:srgbClr val="0070C0"/>
                </a:solidFill>
              </a:rPr>
              <a:t>компании.</a:t>
            </a:r>
          </a:p>
          <a:p>
            <a:endParaRPr lang="ru-RU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Прошу </a:t>
            </a:r>
            <a:r>
              <a:rPr lang="ru-RU" i="1" dirty="0" smtClean="0"/>
              <a:t> Вас разрешить </a:t>
            </a:r>
            <a:r>
              <a:rPr lang="ru-RU" i="1" dirty="0"/>
              <a:t>перенести зачет по русскому языку и культуре речи с </a:t>
            </a:r>
            <a:r>
              <a:rPr lang="ru-RU" i="1" dirty="0" smtClean="0"/>
              <a:t>27.12.20 </a:t>
            </a:r>
            <a:r>
              <a:rPr lang="ru-RU" i="1" dirty="0"/>
              <a:t>на  </a:t>
            </a:r>
            <a:r>
              <a:rPr lang="ru-RU" i="1" dirty="0" smtClean="0"/>
              <a:t>14.01.21 </a:t>
            </a:r>
            <a:r>
              <a:rPr lang="ru-RU" i="1" dirty="0"/>
              <a:t>в связи с  семейными </a:t>
            </a:r>
            <a:r>
              <a:rPr lang="ru-RU" i="1" dirty="0" smtClean="0"/>
              <a:t>обстоятельствами.  </a:t>
            </a:r>
            <a:endParaRPr lang="ru-RU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Справка из медучреждения прилагается.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67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6AF3E-4A5C-4E0E-A641-F2368E3B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A96446D-5DB4-4178-AF59-F104930B6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219"/>
            <a:ext cx="12079844" cy="734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8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8546EFC-C6B1-4070-9C52-D8BD76FC5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 eaLnBrk="1" hangingPunct="1"/>
            <a:r>
              <a:rPr lang="ru-RU" altLang="ru-RU" sz="4000" b="1" dirty="0">
                <a:solidFill>
                  <a:srgbClr val="002060"/>
                </a:solidFill>
              </a:rPr>
              <a:t>Разновидности делового языка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DDFEC266-3F54-4323-8D0F-B2EB62CB71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2600" y="1343025"/>
            <a:ext cx="51816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800" dirty="0">
                <a:solidFill>
                  <a:srgbClr val="0000FF"/>
                </a:solidFill>
                <a:latin typeface="Times New Roman" panose="02020603050405020304" pitchFamily="18" charset="0"/>
              </a:rPr>
              <a:t>Официально-деловой</a:t>
            </a:r>
          </a:p>
          <a:p>
            <a:pPr eaLnBrk="1" hangingPunct="1"/>
            <a:r>
              <a:rPr lang="ru-RU" altLang="ru-RU" sz="4000" dirty="0"/>
              <a:t>Язык законов</a:t>
            </a:r>
          </a:p>
          <a:p>
            <a:pPr eaLnBrk="1" hangingPunct="1"/>
            <a:endParaRPr lang="ru-RU" altLang="ru-RU" sz="4000" dirty="0"/>
          </a:p>
          <a:p>
            <a:pPr eaLnBrk="1" hangingPunct="1"/>
            <a:r>
              <a:rPr lang="ru-RU" altLang="ru-RU" sz="4000" dirty="0"/>
              <a:t>Язык дипломатии</a:t>
            </a: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BDB42074-CB71-438C-A47A-1EF5A0E83AB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51600" y="1219200"/>
            <a:ext cx="51816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400" dirty="0">
                <a:solidFill>
                  <a:srgbClr val="CC3300"/>
                </a:solidFill>
              </a:rPr>
              <a:t>Обиходно-деловой</a:t>
            </a:r>
          </a:p>
          <a:p>
            <a:pPr eaLnBrk="1" hangingPunct="1"/>
            <a:r>
              <a:rPr lang="ru-RU" altLang="ru-RU" sz="3600" dirty="0"/>
              <a:t>Язык служебной переписки</a:t>
            </a:r>
          </a:p>
          <a:p>
            <a:pPr eaLnBrk="1" hangingPunct="1"/>
            <a:endParaRPr lang="ru-RU" altLang="ru-RU" sz="3600" dirty="0"/>
          </a:p>
          <a:p>
            <a:pPr eaLnBrk="1" hangingPunct="1"/>
            <a:r>
              <a:rPr lang="ru-RU" altLang="ru-RU" sz="3600" dirty="0"/>
              <a:t>Язык частных документов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8200" y="4910247"/>
            <a:ext cx="1051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Признаки </a:t>
            </a:r>
            <a:r>
              <a:rPr lang="ru-RU" sz="2800" b="1" dirty="0">
                <a:solidFill>
                  <a:srgbClr val="002060"/>
                </a:solidFill>
              </a:rPr>
              <a:t>  официально-делового стиля</a:t>
            </a:r>
          </a:p>
          <a:p>
            <a:r>
              <a:rPr lang="ru-RU" sz="2800" b="1" dirty="0"/>
              <a:t> </a:t>
            </a:r>
            <a:r>
              <a:rPr lang="en-US" sz="2800" b="1" dirty="0" err="1"/>
              <a:t>Точность</a:t>
            </a:r>
            <a:r>
              <a:rPr lang="ru-RU" sz="2800" b="1" dirty="0"/>
              <a:t>    </a:t>
            </a:r>
            <a:r>
              <a:rPr lang="en-US" sz="2800" b="1" dirty="0" err="1"/>
              <a:t>Императивность</a:t>
            </a:r>
            <a:r>
              <a:rPr lang="ru-RU" sz="2800" b="1" dirty="0"/>
              <a:t>  </a:t>
            </a:r>
            <a:r>
              <a:rPr lang="en-US" sz="2800" b="1" dirty="0" err="1" smtClean="0"/>
              <a:t>Безличность</a:t>
            </a:r>
            <a:r>
              <a:rPr lang="ru-RU" sz="2800" b="1" dirty="0" smtClean="0"/>
              <a:t>   </a:t>
            </a:r>
            <a:r>
              <a:rPr lang="en-US" sz="2800" b="1" dirty="0" err="1" smtClean="0"/>
              <a:t>Нормированность</a:t>
            </a:r>
            <a:r>
              <a:rPr lang="ru-RU" sz="2800" b="1" dirty="0" smtClean="0"/>
              <a:t>  </a:t>
            </a:r>
            <a:r>
              <a:rPr lang="en-US" sz="2800" b="1" dirty="0" err="1"/>
              <a:t>Официальность</a:t>
            </a:r>
            <a:r>
              <a:rPr lang="ru-RU" sz="2800" b="1" dirty="0"/>
              <a:t> </a:t>
            </a:r>
            <a:r>
              <a:rPr lang="ru-RU" sz="2800" b="1" dirty="0" smtClean="0"/>
              <a:t>    Лаконичность    </a:t>
            </a:r>
            <a:r>
              <a:rPr lang="en-US" sz="2800" b="1" dirty="0" err="1">
                <a:solidFill>
                  <a:srgbClr val="FF0000"/>
                </a:solidFill>
              </a:rPr>
              <a:t>Стандартизованность</a:t>
            </a:r>
            <a:r>
              <a:rPr lang="ru-RU" sz="2800" b="1" dirty="0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63DD142-7214-411A-BC58-2F1673A8C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/>
          </a:bodyPr>
          <a:lstStyle/>
          <a:p>
            <a:r>
              <a:rPr lang="ru-RU" altLang="ru-RU" sz="1800" b="1" i="1" dirty="0">
                <a:solidFill>
                  <a:srgbClr val="FF0000"/>
                </a:solidFill>
              </a:rPr>
              <a:t> </a:t>
            </a:r>
            <a:endParaRPr lang="ru-RU" altLang="ru-RU" sz="1800" b="1" i="1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9BA78E7-8B5C-42DF-8B83-C5D63858F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0" y="274639"/>
            <a:ext cx="11328399" cy="6323011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4000" b="1" dirty="0">
                <a:solidFill>
                  <a:srgbClr val="002060"/>
                </a:solidFill>
              </a:rPr>
              <a:t>Примеры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"...государство пребывания должно разрешать и охранять свободные сношения представительства для всех официальных целей". 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"Посольство пользуется случаем, чтобы возобновить Министерству уверения в своем высоком уважении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Мы</a:t>
            </a:r>
            <a:r>
              <a:rPr lang="en-US" altLang="ru-RU" dirty="0">
                <a:latin typeface="Times New Roman" panose="02020603050405020304" pitchFamily="18" charset="0"/>
              </a:rPr>
              <a:t> </a:t>
            </a:r>
            <a:r>
              <a:rPr lang="ru-RU" altLang="ru-RU" dirty="0">
                <a:latin typeface="Times New Roman" panose="02020603050405020304" pitchFamily="18" charset="0"/>
              </a:rPr>
              <a:t>с огромным интересом  рассмотрим все вопросы, обозначенные в протоколах 2014 года. 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Государственное предприятие «Общение», именуемое в дальнейшем «Предприятие», в лице генерального директора Поповича Александра Михайловича, действующего на основании Устава, с одной стороны и гражданин Российской Федерации Бабкин Иван Васильевич, именуемый в дальнейшем «Работник», с другой стороны заключили настоящий договор о нижеследующем...</a:t>
            </a:r>
            <a:r>
              <a:rPr lang="en-US" altLang="ru-RU" dirty="0">
                <a:latin typeface="Times New Roman" panose="02020603050405020304" pitchFamily="18" charset="0"/>
              </a:rPr>
              <a:t> </a:t>
            </a:r>
            <a:r>
              <a:rPr lang="ru-RU" altLang="ru-RU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 </a:t>
            </a:r>
            <a:r>
              <a:rPr lang="ru-RU" altLang="ru-RU" sz="2800" dirty="0"/>
              <a:t>В общении с коллегами внимателен, дружелюбен. Пользуется заслуженным уважением всех сотрудников организации</a:t>
            </a:r>
            <a:r>
              <a:rPr lang="ru-RU" altLang="ru-RU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720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7483F64-FC8F-480C-9BDD-2FAE4E89D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800" b="1" dirty="0">
                <a:solidFill>
                  <a:srgbClr val="002060"/>
                </a:solidFill>
              </a:rPr>
              <a:t>Документ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3EE8AF4-BA96-4D01-8BEA-6029C4328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5600" y="1219200"/>
            <a:ext cx="11582400" cy="527367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b="1" dirty="0"/>
              <a:t> - </a:t>
            </a:r>
            <a:r>
              <a:rPr lang="ru-RU" altLang="ru-RU" dirty="0"/>
              <a:t> </a:t>
            </a:r>
            <a:r>
              <a:rPr lang="ru-RU" altLang="ru-RU" sz="4000" dirty="0">
                <a:solidFill>
                  <a:srgbClr val="0000FF"/>
                </a:solidFill>
              </a:rPr>
              <a:t>деловая бумага, обладающая юридической силой</a:t>
            </a:r>
            <a:r>
              <a:rPr lang="ru-RU" altLang="ru-RU" dirty="0"/>
              <a:t>. </a:t>
            </a:r>
            <a:endParaRPr lang="ru-RU" altLang="ru-RU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/>
              <a:t>Документ</a:t>
            </a:r>
            <a:r>
              <a:rPr lang="ru-RU" altLang="ru-RU" sz="2400" dirty="0"/>
              <a:t> всегда требует развернутости и полноты изложения, чтобы деловая ситуация была восстановлена читающими во всех подробностях и стала ему понятной.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/>
              <a:t>С формальной точки зрения документ представляет собой </a:t>
            </a:r>
            <a:r>
              <a:rPr lang="ru-RU" altLang="ru-RU" b="1" dirty="0"/>
              <a:t>набор </a:t>
            </a:r>
            <a:r>
              <a:rPr lang="ru-RU" altLang="ru-RU" b="1" u="sng" dirty="0">
                <a:hlinkClick r:id="rId2"/>
              </a:rPr>
              <a:t>реквизитов</a:t>
            </a:r>
            <a:r>
              <a:rPr lang="ru-RU" altLang="ru-RU" b="1" u="sng" dirty="0"/>
              <a:t> </a:t>
            </a:r>
            <a:r>
              <a:rPr lang="ru-RU" altLang="ru-RU" dirty="0"/>
              <a:t>(элементов содержания).</a:t>
            </a:r>
          </a:p>
          <a:p>
            <a:pPr>
              <a:buNone/>
            </a:pPr>
            <a:r>
              <a:rPr lang="ru-RU" altLang="ru-RU" i="1" dirty="0"/>
              <a:t>Адресант-адресант;  дата-подпись; текст документа; наименование; заголовок;  печать; параграф;  номер регистрационный</a:t>
            </a:r>
            <a:r>
              <a:rPr lang="ru-RU" altLang="ru-RU" i="1" dirty="0" smtClean="0"/>
              <a:t>….</a:t>
            </a:r>
          </a:p>
          <a:p>
            <a:pPr>
              <a:buNone/>
            </a:pPr>
            <a:r>
              <a:rPr lang="ru-RU" altLang="ru-RU" b="1" dirty="0">
                <a:solidFill>
                  <a:srgbClr val="002060"/>
                </a:solidFill>
              </a:rPr>
              <a:t>Тип </a:t>
            </a:r>
            <a:r>
              <a:rPr lang="ru-RU" altLang="ru-RU" b="1" dirty="0" smtClean="0">
                <a:solidFill>
                  <a:srgbClr val="002060"/>
                </a:solidFill>
              </a:rPr>
              <a:t>документа  </a:t>
            </a:r>
            <a:r>
              <a:rPr lang="ru-RU" altLang="ru-RU" dirty="0" smtClean="0"/>
              <a:t>определяется </a:t>
            </a:r>
            <a:r>
              <a:rPr lang="ru-RU" altLang="ru-RU" dirty="0"/>
              <a:t>жанром и речевой ситуации: </a:t>
            </a:r>
          </a:p>
          <a:p>
            <a:r>
              <a:rPr lang="ru-RU" altLang="ru-RU" b="1" u="sng" dirty="0"/>
              <a:t>организация – организация</a:t>
            </a:r>
            <a:r>
              <a:rPr lang="ru-RU" altLang="ru-RU" dirty="0"/>
              <a:t> (</a:t>
            </a:r>
            <a:r>
              <a:rPr lang="ru-RU" altLang="ru-RU" dirty="0">
                <a:solidFill>
                  <a:srgbClr val="CC3300"/>
                </a:solidFill>
              </a:rPr>
              <a:t>деловые письма, рекламации</a:t>
            </a:r>
            <a:r>
              <a:rPr lang="ru-RU" altLang="ru-RU" dirty="0"/>
              <a:t> = </a:t>
            </a:r>
            <a:r>
              <a:rPr lang="ru-RU" altLang="ru-RU" sz="1800" b="1" dirty="0">
                <a:solidFill>
                  <a:srgbClr val="0000FF"/>
                </a:solidFill>
              </a:rPr>
              <a:t>служебная переписка</a:t>
            </a:r>
            <a:r>
              <a:rPr lang="ru-RU" altLang="ru-RU" dirty="0"/>
              <a:t>)</a:t>
            </a:r>
          </a:p>
          <a:p>
            <a:r>
              <a:rPr lang="ru-RU" altLang="ru-RU" b="1" u="sng" dirty="0"/>
              <a:t>внутри организации</a:t>
            </a:r>
            <a:r>
              <a:rPr lang="ru-RU" altLang="ru-RU" dirty="0"/>
              <a:t> (</a:t>
            </a:r>
            <a:r>
              <a:rPr lang="ru-RU" altLang="ru-RU" dirty="0">
                <a:solidFill>
                  <a:srgbClr val="CC3300"/>
                </a:solidFill>
              </a:rPr>
              <a:t>протокол, акт, приказ</a:t>
            </a:r>
            <a:r>
              <a:rPr lang="ru-RU" altLang="ru-RU" dirty="0"/>
              <a:t>)</a:t>
            </a:r>
          </a:p>
          <a:p>
            <a:r>
              <a:rPr lang="ru-RU" altLang="ru-RU" b="1" u="sng" dirty="0"/>
              <a:t>человек – организация</a:t>
            </a:r>
            <a:r>
              <a:rPr lang="ru-RU" altLang="ru-RU" dirty="0"/>
              <a:t> (</a:t>
            </a:r>
            <a:r>
              <a:rPr lang="ru-RU" altLang="ru-RU" dirty="0">
                <a:solidFill>
                  <a:srgbClr val="CC3300"/>
                </a:solidFill>
              </a:rPr>
              <a:t>заявление, резюме</a:t>
            </a:r>
            <a:r>
              <a:rPr lang="ru-RU" altLang="ru-RU" dirty="0"/>
              <a:t>)</a:t>
            </a:r>
          </a:p>
          <a:p>
            <a:r>
              <a:rPr lang="ru-RU" altLang="ru-RU" b="1" u="sng" dirty="0"/>
              <a:t>организация – человек</a:t>
            </a:r>
            <a:r>
              <a:rPr lang="ru-RU" altLang="ru-RU" dirty="0"/>
              <a:t> (</a:t>
            </a:r>
            <a:r>
              <a:rPr lang="ru-RU" altLang="ru-RU" dirty="0">
                <a:solidFill>
                  <a:srgbClr val="CC3300"/>
                </a:solidFill>
              </a:rPr>
              <a:t>приказ, должностная инструкция, доверенность).</a:t>
            </a:r>
            <a:r>
              <a:rPr lang="ru-RU" alt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1EAA9B1-195E-49B1-9B47-9B084F9DB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>
            <a:normAutofit/>
          </a:bodyPr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</a:rPr>
              <a:t> Типы стандартизации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A4F540-1A60-473D-8BD3-ADCB057D2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600" y="1270001"/>
            <a:ext cx="11379200" cy="5410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/>
              <a:t> 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3600" dirty="0"/>
              <a:t>  </a:t>
            </a:r>
            <a:r>
              <a:rPr lang="ru-RU" altLang="ru-RU" sz="3600" i="1" dirty="0"/>
              <a:t>образец-</a:t>
            </a:r>
            <a:r>
              <a:rPr lang="ru-RU" altLang="ru-RU" sz="3600" b="1" i="1" dirty="0">
                <a:solidFill>
                  <a:srgbClr val="0000FF"/>
                </a:solidFill>
              </a:rPr>
              <a:t>матрица</a:t>
            </a:r>
            <a:r>
              <a:rPr lang="ru-RU" altLang="ru-RU" sz="3600" dirty="0"/>
              <a:t>.   Фиксированность   набора реквизитов, их последовательность, их пространственное расположение. </a:t>
            </a:r>
            <a:r>
              <a:rPr lang="ru-RU" altLang="ru-RU" sz="3600" i="1" dirty="0"/>
              <a:t>Паспорт, бюллетень для голосования, налоговая декларация</a:t>
            </a:r>
            <a:r>
              <a:rPr lang="ru-RU" altLang="ru-RU" sz="3600" dirty="0"/>
              <a:t> 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ru-RU" altLang="ru-RU" sz="36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3600" dirty="0"/>
              <a:t>  </a:t>
            </a:r>
            <a:r>
              <a:rPr lang="ru-RU" altLang="ru-RU" sz="3600" i="1" dirty="0"/>
              <a:t>образец-</a:t>
            </a:r>
            <a:r>
              <a:rPr lang="ru-RU" altLang="ru-RU" sz="3600" b="1" i="1" dirty="0">
                <a:solidFill>
                  <a:srgbClr val="0000FF"/>
                </a:solidFill>
              </a:rPr>
              <a:t>модель</a:t>
            </a:r>
            <a:r>
              <a:rPr lang="ru-RU" altLang="ru-RU" sz="3600" dirty="0"/>
              <a:t>.   Формулировка   более свободная, нестрогое пространственное расположение реквизитов. </a:t>
            </a:r>
            <a:r>
              <a:rPr lang="ru-RU" altLang="ru-RU" sz="3600" i="1" dirty="0"/>
              <a:t>Заявление, доверенность, резюме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ru-RU" altLang="ru-RU" sz="36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3600" dirty="0"/>
              <a:t>  </a:t>
            </a:r>
            <a:r>
              <a:rPr lang="ru-RU" altLang="ru-RU" sz="3600" i="1" dirty="0"/>
              <a:t>образец-</a:t>
            </a:r>
            <a:r>
              <a:rPr lang="ru-RU" altLang="ru-RU" sz="3600" b="1" i="1" dirty="0">
                <a:solidFill>
                  <a:srgbClr val="0000FF"/>
                </a:solidFill>
              </a:rPr>
              <a:t>схема</a:t>
            </a:r>
            <a:r>
              <a:rPr lang="ru-RU" altLang="ru-RU" sz="3600" dirty="0"/>
              <a:t>.      Фиксированность набора реквизитов (элементов содержания). </a:t>
            </a:r>
            <a:r>
              <a:rPr lang="ru-RU" altLang="ru-RU" sz="3600" i="1" dirty="0"/>
              <a:t>Объяснительная записка </a:t>
            </a:r>
            <a:r>
              <a:rPr lang="ru-RU" altLang="ru-RU" sz="3600" dirty="0"/>
              <a:t>строится по схеме.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3600" dirty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altLang="ru-RU" sz="3600" b="1" dirty="0"/>
              <a:t>Письмовники,         формуляры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5206630-F234-45EE-9960-89C77762C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45069"/>
          </a:xfrm>
        </p:spPr>
        <p:txBody>
          <a:bodyPr/>
          <a:lstStyle/>
          <a:p>
            <a:pPr eaLnBrk="1" hangingPunct="1"/>
            <a:r>
              <a:rPr lang="ru-RU" altLang="ru-RU" sz="4000" b="1" i="1" dirty="0"/>
              <a:t>Не выделяются знаками препинания</a:t>
            </a:r>
            <a:r>
              <a:rPr lang="ru-RU" altLang="ru-RU" sz="4000" i="1" dirty="0"/>
              <a:t>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C283388-ADE9-4E64-A10A-9DE3B823BA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949234"/>
            <a:ext cx="4040673" cy="571985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900" i="1" dirty="0"/>
              <a:t>  </a:t>
            </a:r>
          </a:p>
          <a:p>
            <a:pPr>
              <a:lnSpc>
                <a:spcPct val="80000"/>
              </a:lnSpc>
            </a:pPr>
            <a:r>
              <a:rPr lang="ru-RU" altLang="ru-RU" sz="900" i="1" dirty="0"/>
              <a:t>  </a:t>
            </a:r>
            <a:r>
              <a:rPr lang="ru-RU" altLang="ru-RU" sz="1800" b="1" i="1" dirty="0"/>
              <a:t>более или менее  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 (конечном) итоге 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 крайнем случае   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вместе с тем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    основном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особенности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отдельных случаях 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 в первую очередь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впоследствии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 противном случаев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 результате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связи с этим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  в таком случае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то же время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целом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этой связи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A0E0FBB7-9D9D-416C-8EE0-E9F6EFEA48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010194"/>
            <a:ext cx="5181600" cy="56588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главным образом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 исключительно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как максимум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между тем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на всякий случай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 по возможности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по меньшей мере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по мере возможности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по-прежнему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практически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приблизительно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при всем (при) том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при (всем) желании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при случае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 самое меньшее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тем не менее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фактически</a:t>
            </a:r>
            <a:endParaRPr lang="ru-RU" altLang="ru-RU" sz="10400" b="1" i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748922-A790-44EB-BE42-AC84FBE7EE6C}"/>
              </a:ext>
            </a:extLst>
          </p:cNvPr>
          <p:cNvSpPr/>
          <p:nvPr/>
        </p:nvSpPr>
        <p:spPr>
          <a:xfrm>
            <a:off x="4068148" y="1617803"/>
            <a:ext cx="14182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/>
              <a:t>↘</a:t>
            </a:r>
            <a:r>
              <a:rPr lang="ru-RU" altLang="ru-RU" sz="7200" b="1" i="1" dirty="0"/>
              <a:t>,</a:t>
            </a:r>
            <a:r>
              <a:rPr lang="ru-RU" altLang="ru-RU" sz="3600" b="1" i="1" dirty="0"/>
              <a:t>↙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48A08D1-0B97-4F82-81D1-F120C7A25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/>
              <a:t>Лексика</a:t>
            </a:r>
            <a:r>
              <a:rPr lang="ru-RU" altLang="ru-RU" dirty="0"/>
              <a:t>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D4A0947-5B8C-49A1-8B51-383A55A24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63600"/>
            <a:ext cx="11811000" cy="5994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1200" b="1" i="1" dirty="0"/>
              <a:t> </a:t>
            </a:r>
            <a:r>
              <a:rPr lang="ru-RU" altLang="ru-RU" sz="1200" dirty="0"/>
              <a:t> </a:t>
            </a:r>
            <a:r>
              <a:rPr lang="ru-RU" altLang="ru-RU" sz="2400" b="1" dirty="0"/>
              <a:t>1) слова и словосочетания, употребляющиеся преимущественно в официальных документах и закрепляющиеся в административно-канцелярской речи </a:t>
            </a:r>
            <a:r>
              <a:rPr lang="ru-RU" altLang="ru-RU" sz="2400" b="1" i="1" dirty="0">
                <a:solidFill>
                  <a:srgbClr val="FF0000"/>
                </a:solidFill>
              </a:rPr>
              <a:t>(надлежащий, должный, вышеуказанный, нижеподписавшийся, неисполнение, препроводить, податель, поручитель, охранять права и свободы, обеспечивать равноправие и т.п</a:t>
            </a:r>
            <a:r>
              <a:rPr lang="ru-RU" altLang="ru-RU" sz="2400" b="1" i="1" dirty="0"/>
              <a:t>.);</a:t>
            </a:r>
          </a:p>
          <a:p>
            <a:pPr>
              <a:lnSpc>
                <a:spcPct val="80000"/>
              </a:lnSpc>
            </a:pPr>
            <a:endParaRPr lang="ru-RU" altLang="ru-RU" sz="2400" b="1" i="1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b="1" dirty="0"/>
              <a:t> 2) термины, профессионализмы и словосочетания терминологического характера, что обусловлено содержанием служебных документов (наиболее частотными являются термины юридические, дипломатические, бухгалтерские: акт, взимание, законодательство, ответчик, отозвать (посла), ратифицировать, заявитель и др.).</a:t>
            </a:r>
            <a:br>
              <a:rPr lang="ru-RU" altLang="ru-RU" sz="2400" b="1" dirty="0"/>
            </a:br>
            <a:r>
              <a:rPr lang="ru-RU" altLang="ru-RU" sz="2400" b="1" dirty="0"/>
              <a:t>  </a:t>
            </a:r>
            <a:r>
              <a:rPr lang="ru-RU" altLang="ru-RU" sz="2400" b="1" i="1" dirty="0">
                <a:solidFill>
                  <a:srgbClr val="FF0000"/>
                </a:solidFill>
              </a:rPr>
              <a:t>истец– ответчик, демократия –диктатура, наказан –оправдан, отягчающие –смягчающие (обстоятельства</a:t>
            </a:r>
            <a:r>
              <a:rPr lang="ru-RU" altLang="ru-RU" sz="2400" b="1" dirty="0">
                <a:solidFill>
                  <a:srgbClr val="FF0000"/>
                </a:solidFill>
              </a:rPr>
              <a:t>)</a:t>
            </a:r>
            <a:r>
              <a:rPr lang="ru-RU" altLang="ru-RU" sz="2400" b="1" dirty="0"/>
              <a:t> и т.п.</a:t>
            </a:r>
          </a:p>
          <a:p>
            <a:pPr>
              <a:lnSpc>
                <a:spcPct val="80000"/>
              </a:lnSpc>
            </a:pPr>
            <a:endParaRPr lang="ru-RU" altLang="ru-RU" sz="2400" b="1" dirty="0"/>
          </a:p>
          <a:p>
            <a:pPr>
              <a:buFontTx/>
              <a:buNone/>
            </a:pPr>
            <a:r>
              <a:rPr lang="ru-RU" altLang="ru-RU" sz="2400" b="1" dirty="0"/>
              <a:t>3). архаизмы и историзмы</a:t>
            </a:r>
            <a:r>
              <a:rPr lang="ru-RU" altLang="ru-RU" sz="2400" dirty="0"/>
              <a:t>, употребляемые часто в номинативной функции (например, в текстах дипломатических документов </a:t>
            </a:r>
            <a:r>
              <a:rPr lang="ru-RU" altLang="ru-RU" sz="2400" i="1" dirty="0">
                <a:solidFill>
                  <a:srgbClr val="FF0000"/>
                </a:solidFill>
              </a:rPr>
              <a:t>уверение в почтении, сей, таковой, оный, Его Величество, Его Превосходительство, господин</a:t>
            </a:r>
            <a:r>
              <a:rPr lang="ru-RU" altLang="ru-RU" sz="2400" dirty="0"/>
              <a:t> </a:t>
            </a:r>
          </a:p>
          <a:p>
            <a:pPr>
              <a:buFontTx/>
              <a:buNone/>
            </a:pPr>
            <a:r>
              <a:rPr lang="ru-RU" altLang="ru-RU" sz="2400" b="1" dirty="0"/>
              <a:t>4). сложносокращенные слова</a:t>
            </a:r>
            <a:r>
              <a:rPr lang="ru-RU" altLang="ru-RU" sz="2400" dirty="0"/>
              <a:t>,   </a:t>
            </a:r>
            <a:r>
              <a:rPr lang="ru-RU" altLang="ru-RU" sz="2400" dirty="0">
                <a:solidFill>
                  <a:srgbClr val="FF0000"/>
                </a:solidFill>
              </a:rPr>
              <a:t>(</a:t>
            </a:r>
            <a:r>
              <a:rPr lang="ru-RU" altLang="ru-RU" sz="2400" i="1" dirty="0">
                <a:solidFill>
                  <a:srgbClr val="FF0000"/>
                </a:solidFill>
              </a:rPr>
              <a:t>ЖРЭО, ЖЭС, НИИ, ЦКБ, КТС, КЗоТ, студсовет, профком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alt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C2B5957-8D4A-489B-B17F-994BA845B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660400"/>
            <a:ext cx="8229600" cy="177800"/>
          </a:xfrm>
        </p:spPr>
        <p:txBody>
          <a:bodyPr>
            <a:normAutofit fontScale="90000"/>
          </a:bodyPr>
          <a:lstStyle/>
          <a:p>
            <a:endParaRPr lang="ru-RU" altLang="ru-RU" sz="4000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912D2BD-D7EF-46A1-8B7C-987470FC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476251"/>
            <a:ext cx="11455400" cy="607694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dirty="0"/>
              <a:t>5) стилистически нейтральные и </a:t>
            </a:r>
            <a:r>
              <a:rPr lang="ru-RU" altLang="ru-RU" dirty="0" err="1"/>
              <a:t>межстилевые</a:t>
            </a:r>
            <a:r>
              <a:rPr lang="ru-RU" altLang="ru-RU" dirty="0"/>
              <a:t> фразеологизмы </a:t>
            </a:r>
            <a:r>
              <a:rPr lang="ru-RU" altLang="ru-RU" dirty="0">
                <a:solidFill>
                  <a:srgbClr val="FF0000"/>
                </a:solidFill>
              </a:rPr>
              <a:t>(</a:t>
            </a:r>
            <a:r>
              <a:rPr lang="ru-RU" altLang="ru-RU" i="1" dirty="0">
                <a:solidFill>
                  <a:srgbClr val="FF0000"/>
                </a:solidFill>
              </a:rPr>
              <a:t>иметь значение, играть роль, занимать должность, сфера применения, причинить ущерб, место нахождения</a:t>
            </a:r>
            <a:r>
              <a:rPr lang="ru-RU" altLang="ru-RU" dirty="0"/>
              <a:t> </a:t>
            </a:r>
          </a:p>
          <a:p>
            <a:pPr>
              <a:buFontTx/>
              <a:buNone/>
            </a:pPr>
            <a:r>
              <a:rPr lang="ru-RU" altLang="ru-RU" dirty="0"/>
              <a:t>6) стандартные обороты речи   с отыменными предлогами:   </a:t>
            </a:r>
            <a:r>
              <a:rPr lang="ru-RU" altLang="ru-RU" dirty="0">
                <a:solidFill>
                  <a:srgbClr val="FF0000"/>
                </a:solidFill>
              </a:rPr>
              <a:t>в связи с указанием, пребыванием, распоряжением,</a:t>
            </a:r>
            <a:r>
              <a:rPr lang="ru-RU" altLang="ru-RU" dirty="0"/>
              <a:t>   </a:t>
            </a:r>
            <a:r>
              <a:rPr lang="ru-RU" altLang="ru-RU" b="1" dirty="0">
                <a:solidFill>
                  <a:srgbClr val="FF0000"/>
                </a:solidFill>
              </a:rPr>
              <a:t>в соответствии с достигнутой договоренностью</a:t>
            </a:r>
            <a:r>
              <a:rPr lang="ru-RU" altLang="ru-RU" dirty="0"/>
              <a:t> (соглашением</a:t>
            </a:r>
            <a:r>
              <a:rPr lang="ru-RU" altLang="ru-RU" b="1" dirty="0"/>
              <a:t>), </a:t>
            </a:r>
            <a:r>
              <a:rPr lang="ru-RU" altLang="ru-RU" b="1" dirty="0">
                <a:solidFill>
                  <a:srgbClr val="FF0000"/>
                </a:solidFill>
              </a:rPr>
              <a:t>в порядке оказания</a:t>
            </a:r>
            <a:r>
              <a:rPr lang="ru-RU" altLang="ru-RU" dirty="0"/>
              <a:t> </a:t>
            </a:r>
          </a:p>
          <a:p>
            <a:pPr>
              <a:buFontTx/>
              <a:buNone/>
            </a:pPr>
            <a:r>
              <a:rPr lang="ru-RU" altLang="ru-RU" dirty="0"/>
              <a:t>7) </a:t>
            </a:r>
            <a:r>
              <a:rPr lang="ru-RU" altLang="ru-RU" b="1" dirty="0"/>
              <a:t>атрибутивно-именных словосочетаний</a:t>
            </a:r>
            <a:r>
              <a:rPr lang="ru-RU" altLang="ru-RU" dirty="0"/>
              <a:t> типа: </a:t>
            </a:r>
            <a:r>
              <a:rPr lang="ru-RU" altLang="ru-RU" i="1" dirty="0">
                <a:solidFill>
                  <a:srgbClr val="FF0000"/>
                </a:solidFill>
              </a:rPr>
              <a:t>обвинительный приговор, Исполнительный лист, дисциплинарные взыскания, оправдательное заключение, предварительное следствие, кассационная жалоба, вышестоящие органы, установленный порядок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>
                <a:solidFill>
                  <a:srgbClr val="FF0000"/>
                </a:solidFill>
              </a:rPr>
              <a:t>8) </a:t>
            </a:r>
            <a:r>
              <a:rPr lang="ru-RU" altLang="ru-RU" b="1" dirty="0"/>
              <a:t>имена существительные</a:t>
            </a:r>
            <a:r>
              <a:rPr lang="ru-RU" altLang="ru-RU" dirty="0"/>
              <a:t>, которые называют </a:t>
            </a:r>
            <a:r>
              <a:rPr lang="ru-RU" altLang="ru-RU" b="1" dirty="0"/>
              <a:t>людей по признаку</a:t>
            </a:r>
            <a:r>
              <a:rPr lang="ru-RU" altLang="ru-RU" dirty="0"/>
              <a:t>, обусловленному каким-</a:t>
            </a:r>
            <a:r>
              <a:rPr lang="ru-RU" altLang="ru-RU" b="1" dirty="0"/>
              <a:t>либо действием или отношением</a:t>
            </a:r>
            <a:r>
              <a:rPr lang="ru-RU" altLang="ru-RU" dirty="0"/>
              <a:t>: </a:t>
            </a:r>
            <a:r>
              <a:rPr lang="ru-RU" altLang="ru-RU" i="1" dirty="0">
                <a:solidFill>
                  <a:srgbClr val="FF0000"/>
                </a:solidFill>
              </a:rPr>
              <a:t>усыновитель, наниматель, истец, ответчик, свидетель, квартиросъемщик, заявитель</a:t>
            </a:r>
            <a:r>
              <a:rPr lang="ru-RU" altLang="ru-RU" i="1" dirty="0"/>
              <a:t> и под. </a:t>
            </a:r>
          </a:p>
          <a:p>
            <a:pPr marL="0" indent="0">
              <a:lnSpc>
                <a:spcPct val="90000"/>
              </a:lnSpc>
              <a:buNone/>
            </a:pPr>
            <a:endParaRPr lang="ru-RU" altLang="ru-RU" i="1" dirty="0"/>
          </a:p>
          <a:p>
            <a:pPr>
              <a:buFontTx/>
              <a:buNone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15872D4-4F6B-45E2-97AD-296EF3201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5719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>
                <a:solidFill>
                  <a:srgbClr val="002060"/>
                </a:solidFill>
              </a:rPr>
              <a:t>Примеры</a:t>
            </a:r>
            <a:r>
              <a:rPr lang="ru-RU" altLang="ru-RU" sz="4000" dirty="0"/>
              <a:t>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AB91D81-E7DC-4D93-BFF3-125D1519B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0200" y="965200"/>
            <a:ext cx="11607800" cy="5892800"/>
          </a:xfrm>
        </p:spPr>
        <p:txBody>
          <a:bodyPr>
            <a:normAutofit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????? </a:t>
            </a:r>
            <a:r>
              <a:rPr lang="ru-RU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«Любезный друг, кум и благодетель </a:t>
            </a:r>
            <a:r>
              <a:rPr lang="ru-RU" i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(бормочет вполголоса, пробегая скоро глазами)</a:t>
            </a:r>
            <a:r>
              <a:rPr lang="ru-RU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... и уведомить тебя».   </a:t>
            </a:r>
            <a:r>
              <a:rPr lang="ru-RU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«Спешу, между прочим, уведомить тебя, что приехал чиновник с предписанием осмотреть всю губернию и особенно наш уезд</a:t>
            </a:r>
            <a:r>
              <a:rPr lang="ru-RU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 </a:t>
            </a:r>
          </a:p>
          <a:p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Исходя из </a:t>
            </a:r>
            <a:r>
              <a:rPr lang="ru-RU" b="1" i="1" dirty="0">
                <a:solidFill>
                  <a:srgbClr val="666666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письменного заявления 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Пупкина П.П., принимая во внимание его </a:t>
            </a:r>
            <a:r>
              <a:rPr lang="ru-RU" b="1" i="1" dirty="0">
                <a:solidFill>
                  <a:srgbClr val="666666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активную трудовую деятельность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, а также в соответствии с </a:t>
            </a:r>
            <a:r>
              <a:rPr lang="ru-RU" b="1" i="1" dirty="0" err="1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п.п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. 10.3 и 11.5 КД ОАО «</a:t>
            </a:r>
            <a:r>
              <a:rPr lang="ru-RU" b="1" i="1" dirty="0" err="1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ПупкинсКомпани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», приказыв</a:t>
            </a:r>
            <a:r>
              <a:rPr lang="ru-RU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аю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 оказать </a:t>
            </a:r>
            <a:r>
              <a:rPr lang="ru-RU" b="1" i="1" dirty="0">
                <a:solidFill>
                  <a:srgbClr val="666666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материальную поддержку 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проекту интеграции технологии «Стелс» в систему «Паук» Пупкина П.П. </a:t>
            </a:r>
            <a:r>
              <a:rPr lang="ru-RU" b="1" i="1" dirty="0">
                <a:solidFill>
                  <a:srgbClr val="666666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в размере 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1000 (одной тысячи) базовых величин</a:t>
            </a:r>
            <a:r>
              <a:rPr lang="ru-RU" b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над ошибками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990600"/>
            <a:ext cx="11658600" cy="5867400"/>
          </a:xfrm>
        </p:spPr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/>
              <a:t>и информации который сейчас слишком много и достать ее не стоит особого труда </a:t>
            </a:r>
            <a:r>
              <a:rPr lang="ru-RU" dirty="0" smtClean="0"/>
              <a:t>…..у </a:t>
            </a:r>
            <a:r>
              <a:rPr lang="ru-RU" dirty="0"/>
              <a:t>людей теряется ценность в этом они этим не дорожат.</a:t>
            </a:r>
          </a:p>
          <a:p>
            <a:r>
              <a:rPr lang="ru-RU" dirty="0"/>
              <a:t>как и </a:t>
            </a:r>
            <a:r>
              <a:rPr lang="ru-RU" dirty="0" smtClean="0"/>
              <a:t>информации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/>
              <a:t>котор</a:t>
            </a:r>
            <a:r>
              <a:rPr lang="ru-RU" dirty="0">
                <a:solidFill>
                  <a:srgbClr val="FF0000"/>
                </a:solidFill>
              </a:rPr>
              <a:t>ый</a:t>
            </a:r>
            <a:r>
              <a:rPr lang="ru-RU" dirty="0"/>
              <a:t> сейчас слишком </a:t>
            </a:r>
            <a:r>
              <a:rPr lang="ru-RU" dirty="0" smtClean="0"/>
              <a:t>много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/>
              <a:t>и достать ее не стоит особого </a:t>
            </a:r>
            <a:r>
              <a:rPr lang="ru-RU" dirty="0" smtClean="0"/>
              <a:t>труда….. </a:t>
            </a:r>
            <a:r>
              <a:rPr lang="ru-RU" dirty="0"/>
              <a:t>у людей теряется ценность </a:t>
            </a:r>
            <a:r>
              <a:rPr lang="ru-RU" dirty="0" smtClean="0"/>
              <a:t> </a:t>
            </a:r>
            <a:r>
              <a:rPr lang="ru-RU" b="1" dirty="0" smtClean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в этом</a:t>
            </a:r>
            <a:r>
              <a:rPr lang="ru-RU" dirty="0" smtClean="0"/>
              <a:t>, </a:t>
            </a:r>
            <a:r>
              <a:rPr lang="ru-RU" dirty="0"/>
              <a:t>они этим не дорожат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 </a:t>
            </a:r>
            <a:r>
              <a:rPr lang="ru-RU" dirty="0"/>
              <a:t>примеру приезжие иностранцы, они потому и ходят кучками тех, кто знает их язык</a:t>
            </a:r>
            <a:r>
              <a:rPr lang="ru-RU" dirty="0" smtClean="0"/>
              <a:t>,</a:t>
            </a:r>
          </a:p>
          <a:p>
            <a:r>
              <a:rPr lang="ru-RU" dirty="0"/>
              <a:t>к примеру приезжие </a:t>
            </a:r>
            <a:r>
              <a:rPr lang="ru-RU" dirty="0" smtClean="0"/>
              <a:t>иностранцы, </a:t>
            </a:r>
            <a:r>
              <a:rPr lang="ru-RU" dirty="0" smtClean="0">
                <a:solidFill>
                  <a:srgbClr val="FF0000"/>
                </a:solidFill>
              </a:rPr>
              <a:t>которые   </a:t>
            </a:r>
            <a:r>
              <a:rPr lang="ru-RU" dirty="0">
                <a:solidFill>
                  <a:srgbClr val="FF0000"/>
                </a:solidFill>
              </a:rPr>
              <a:t>и ходят </a:t>
            </a:r>
            <a:r>
              <a:rPr lang="ru-RU" dirty="0" smtClean="0">
                <a:solidFill>
                  <a:srgbClr val="FF0000"/>
                </a:solidFill>
              </a:rPr>
              <a:t>кучками с теми</a:t>
            </a:r>
            <a:r>
              <a:rPr lang="ru-RU" dirty="0" smtClean="0"/>
              <a:t>,    </a:t>
            </a:r>
            <a:r>
              <a:rPr lang="ru-RU" dirty="0"/>
              <a:t>кто знает их язык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о потери памяти молодого поколения </a:t>
            </a:r>
            <a:r>
              <a:rPr lang="ru-RU" dirty="0">
                <a:solidFill>
                  <a:srgbClr val="FF0000"/>
                </a:solidFill>
              </a:rPr>
              <a:t>родившиеся</a:t>
            </a:r>
            <a:r>
              <a:rPr lang="ru-RU" dirty="0"/>
              <a:t> в период интернета,</a:t>
            </a:r>
          </a:p>
          <a:p>
            <a:r>
              <a:rPr lang="ru-RU" dirty="0"/>
              <a:t>действительно, что  </a:t>
            </a:r>
            <a:r>
              <a:rPr lang="ru-RU" dirty="0">
                <a:solidFill>
                  <a:srgbClr val="FF0000"/>
                </a:solidFill>
              </a:rPr>
              <a:t>компьютер сильно отражается на работе нашего </a:t>
            </a:r>
            <a:r>
              <a:rPr lang="ru-RU" dirty="0"/>
              <a:t>мозга </a:t>
            </a:r>
          </a:p>
        </p:txBody>
      </p:sp>
    </p:spTree>
    <p:extLst>
      <p:ext uri="{BB962C8B-B14F-4D97-AF65-F5344CB8AC3E}">
        <p14:creationId xmlns:p14="http://schemas.microsoft.com/office/powerpoint/2010/main" val="68540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09944-A14E-466F-BCFA-138ADEA1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Канцеляризмы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9C586-F96B-4D70-ADE6-18A25B5CE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08" y="1275118"/>
            <a:ext cx="11485984" cy="5069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Найдите канцеляризмы в высказываниях:</a:t>
            </a:r>
          </a:p>
          <a:p>
            <a:r>
              <a:rPr lang="ru-RU" dirty="0"/>
              <a:t>Допустить просчет, ошибаться, ввести ограничения,   промазать,  доходяга,   несуразный,   товарооборот, умник,  дерзновенный, летучка, прейскурант,   картошка, задействовать, произвести наезд, валерьянка,    коммуналка.</a:t>
            </a:r>
          </a:p>
          <a:p>
            <a:pPr lvl="0" fontAlgn="base"/>
            <a:r>
              <a:rPr lang="ru-RU" dirty="0"/>
              <a:t> 1. Этот вкусный суп – твое достижение и результат </a:t>
            </a:r>
            <a:r>
              <a:rPr lang="ru-RU" dirty="0" smtClean="0"/>
              <a:t>упорного труда </a:t>
            </a:r>
            <a:r>
              <a:rPr lang="ru-RU" dirty="0"/>
              <a:t>на благо нашей семьи. 2. Я прошу тебя, вмешайся и воздействуй на сына, чтобы он оптимально готовил уроки.  3. Все ее поздравляли, так как она внесла  большой вклад в область милосердия.  4. Нам очень нужны опытные юристы, коим я вознамерился стать.   5. Включимся в кампанию по организации борьбы за подметание улиц!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3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Лексические средства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889000"/>
            <a:ext cx="10871200" cy="576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Определите слова, выражения </a:t>
            </a:r>
            <a:r>
              <a:rPr lang="ru-RU" altLang="ru-RU" sz="2000" b="1" i="1" dirty="0" smtClean="0"/>
              <a:t>официально-делового стиля:   </a:t>
            </a:r>
            <a:endParaRPr lang="ru-RU" altLang="ru-RU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3200" dirty="0"/>
              <a:t>Нижеследующий (	); военщина (	____); сгущенка (___	); дифферен­циальный (__ ); температура кипения (   	); иметь место (___	); </a:t>
            </a:r>
            <a:r>
              <a:rPr lang="ru-RU" altLang="ru-RU" sz="3200" dirty="0" smtClean="0"/>
              <a:t> вояж </a:t>
            </a:r>
            <a:r>
              <a:rPr lang="ru-RU" altLang="ru-RU" sz="3200" dirty="0"/>
              <a:t>(	  );  газировка (  __); формулировать (__); подвергать анализу(__); драндулет(	); вверенный ( __);  стать на вахту (__ ); шаром покати(__);  блажь (	_);  привлечь к ответственности (__);  в истекшем году (__); вывести формулу(____);  </a:t>
            </a:r>
            <a:r>
              <a:rPr lang="ru-RU" altLang="ru-RU" sz="3200" dirty="0" err="1"/>
              <a:t>припарадились</a:t>
            </a:r>
            <a:r>
              <a:rPr lang="ru-RU" altLang="ru-RU" sz="3200" dirty="0"/>
              <a:t> ( ____ ); таковой ( __); изотермический (_____); маловат(__ ); каюк  (__); самоотверженный  (__);   вышеназванный  (___);   чаяния(_); завалить (экзамен) (___); оказать содействие (	);   зачетка (__); дисперсия(___ ); шумиха (__); закатить выговор (__); в случае неявки ( __ ); постоянная величина (__).	</a:t>
            </a:r>
          </a:p>
        </p:txBody>
      </p:sp>
    </p:spTree>
    <p:extLst>
      <p:ext uri="{BB962C8B-B14F-4D97-AF65-F5344CB8AC3E}">
        <p14:creationId xmlns:p14="http://schemas.microsoft.com/office/powerpoint/2010/main" val="29026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09944-A14E-466F-BCFA-138ADEA1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Канцеляризмы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9C586-F96B-4D70-ADE6-18A25B5CE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15" y="1231641"/>
            <a:ext cx="11495315" cy="5393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Найдите канцеляризмы в высказываниях:</a:t>
            </a:r>
          </a:p>
          <a:p>
            <a:r>
              <a:rPr lang="ru-RU" b="1" dirty="0"/>
              <a:t>Допустить просчет,</a:t>
            </a:r>
            <a:r>
              <a:rPr lang="ru-RU" dirty="0"/>
              <a:t> ошибаться, </a:t>
            </a:r>
            <a:r>
              <a:rPr lang="ru-RU" b="1" dirty="0"/>
              <a:t>ввести ограничения,   </a:t>
            </a:r>
            <a:r>
              <a:rPr lang="ru-RU" dirty="0"/>
              <a:t>промазать,  доходяга,   несуразный,   </a:t>
            </a:r>
            <a:r>
              <a:rPr lang="ru-RU" b="1" dirty="0"/>
              <a:t>товарооборот</a:t>
            </a:r>
            <a:r>
              <a:rPr lang="ru-RU" dirty="0"/>
              <a:t>, умник,  дерзновенный, летучка, </a:t>
            </a:r>
            <a:r>
              <a:rPr lang="ru-RU" b="1" dirty="0"/>
              <a:t>прейскурант,</a:t>
            </a:r>
            <a:r>
              <a:rPr lang="ru-RU" dirty="0"/>
              <a:t>   картошка, задействовать,</a:t>
            </a:r>
            <a:r>
              <a:rPr lang="ru-RU" b="1" dirty="0"/>
              <a:t> произвести наезд, </a:t>
            </a:r>
            <a:r>
              <a:rPr lang="ru-RU" dirty="0"/>
              <a:t>валерьянка,    коммуналка.</a:t>
            </a:r>
          </a:p>
          <a:p>
            <a:pPr lvl="0" fontAlgn="base"/>
            <a:r>
              <a:rPr lang="ru-RU" dirty="0"/>
              <a:t> 1. Этот вкусный суп – твое </a:t>
            </a:r>
            <a:r>
              <a:rPr lang="ru-RU" b="1" dirty="0"/>
              <a:t>достижение и результат </a:t>
            </a:r>
            <a:r>
              <a:rPr lang="ru-RU" b="1" dirty="0" smtClean="0"/>
              <a:t>упорного труда </a:t>
            </a:r>
            <a:r>
              <a:rPr lang="ru-RU" b="1" dirty="0"/>
              <a:t>на благо</a:t>
            </a:r>
            <a:r>
              <a:rPr lang="ru-RU" dirty="0"/>
              <a:t> нашей семьи. 2. Я прошу тебя, вмешайся и </a:t>
            </a:r>
            <a:r>
              <a:rPr lang="ru-RU" b="1" dirty="0"/>
              <a:t>воздействуй н</a:t>
            </a:r>
            <a:r>
              <a:rPr lang="ru-RU" dirty="0"/>
              <a:t>а сына, чтобы он </a:t>
            </a:r>
            <a:r>
              <a:rPr lang="ru-RU" b="1" dirty="0"/>
              <a:t>оптимально</a:t>
            </a:r>
            <a:r>
              <a:rPr lang="ru-RU" dirty="0"/>
              <a:t> готовил уроки.  3. Все ее поздравляли, так как она </a:t>
            </a:r>
            <a:r>
              <a:rPr lang="ru-RU" b="1" dirty="0"/>
              <a:t>внесла  большой вклад в область</a:t>
            </a:r>
            <a:r>
              <a:rPr lang="ru-RU" dirty="0"/>
              <a:t> милосердия.  4. Нам очень нужны опытные юристы, </a:t>
            </a:r>
            <a:r>
              <a:rPr lang="ru-RU" b="1" dirty="0"/>
              <a:t>коим </a:t>
            </a:r>
            <a:r>
              <a:rPr lang="ru-RU" dirty="0"/>
              <a:t>я </a:t>
            </a:r>
            <a:r>
              <a:rPr lang="ru-RU" b="1" dirty="0"/>
              <a:t>вознамерился </a:t>
            </a:r>
            <a:r>
              <a:rPr lang="ru-RU" dirty="0"/>
              <a:t>стать.   5. Включимся </a:t>
            </a:r>
            <a:r>
              <a:rPr lang="ru-RU" b="1" dirty="0"/>
              <a:t>в кампанию по организации борьбы</a:t>
            </a:r>
            <a:r>
              <a:rPr lang="ru-RU" dirty="0"/>
              <a:t> за подметание улиц!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0715D0D-7D23-4091-8D1C-38D4F4C2B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Грамматические конструкции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8AC86B5-BF03-4452-9F9E-4E65CEDD5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800" y="1092200"/>
            <a:ext cx="11303000" cy="55880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ru-RU" altLang="ru-RU" b="1" dirty="0"/>
              <a:t>отглагольные существительные</a:t>
            </a:r>
            <a:r>
              <a:rPr lang="ru-RU" altLang="ru-RU" dirty="0"/>
              <a:t> на -</a:t>
            </a:r>
            <a:r>
              <a:rPr lang="ru-RU" altLang="ru-RU" dirty="0" err="1"/>
              <a:t>ние</a:t>
            </a:r>
            <a:r>
              <a:rPr lang="ru-RU" altLang="ru-RU" dirty="0"/>
              <a:t>, -</a:t>
            </a:r>
            <a:r>
              <a:rPr lang="ru-RU" altLang="ru-RU" dirty="0" err="1"/>
              <a:t>ение</a:t>
            </a:r>
            <a:r>
              <a:rPr lang="ru-RU" altLang="ru-RU" dirty="0"/>
              <a:t>: </a:t>
            </a:r>
            <a:r>
              <a:rPr lang="ru-RU" altLang="ru-RU" i="1" dirty="0">
                <a:solidFill>
                  <a:srgbClr val="FF0000"/>
                </a:solidFill>
              </a:rPr>
              <a:t>исполнение, оповещение, правонарушение, постановление, разрешение (споров), подчинение, разделение и др.; </a:t>
            </a:r>
          </a:p>
          <a:p>
            <a:pPr marL="0" indent="0">
              <a:buNone/>
            </a:pPr>
            <a:r>
              <a:rPr lang="ru-RU" altLang="ru-RU" i="1" dirty="0"/>
              <a:t>       с префиксом не-</a:t>
            </a:r>
            <a:r>
              <a:rPr lang="ru-RU" altLang="ru-RU" i="1" dirty="0">
                <a:solidFill>
                  <a:srgbClr val="FF0000"/>
                </a:solidFill>
              </a:rPr>
              <a:t>: </a:t>
            </a:r>
            <a:r>
              <a:rPr lang="ru-RU" altLang="ru-RU" i="1" dirty="0" err="1">
                <a:solidFill>
                  <a:srgbClr val="FF0000"/>
                </a:solidFill>
              </a:rPr>
              <a:t>неизбрание</a:t>
            </a:r>
            <a:r>
              <a:rPr lang="ru-RU" altLang="ru-RU" i="1" dirty="0">
                <a:solidFill>
                  <a:srgbClr val="FF0000"/>
                </a:solidFill>
              </a:rPr>
              <a:t>, непризнание, невозвращение, недополучение, невыполнение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endParaRPr lang="ru-RU" altLang="ru-RU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/>
              <a:t> </a:t>
            </a:r>
            <a:br>
              <a:rPr lang="ru-RU" altLang="ru-RU" sz="2800" dirty="0"/>
            </a:br>
            <a:r>
              <a:rPr lang="ru-RU" altLang="ru-RU" sz="2800" dirty="0"/>
              <a:t>2.  </a:t>
            </a:r>
            <a:r>
              <a:rPr lang="ru-RU" altLang="ru-RU" sz="2800" b="1" dirty="0"/>
              <a:t>предлог по</a:t>
            </a:r>
            <a:r>
              <a:rPr lang="ru-RU" altLang="ru-RU" sz="2800" dirty="0"/>
              <a:t> с дательным падежом: </a:t>
            </a:r>
            <a:r>
              <a:rPr lang="ru-RU" altLang="ru-RU" sz="2800" dirty="0">
                <a:solidFill>
                  <a:srgbClr val="FF0000"/>
                </a:solidFill>
              </a:rPr>
              <a:t>по семейным обстоятельствам, по болезни, по уважительным причинам</a:t>
            </a:r>
            <a:r>
              <a:rPr lang="ru-RU" altLang="ru-RU" sz="2800" dirty="0"/>
              <a:t> и т.д.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/>
              <a:t>3.  </a:t>
            </a:r>
            <a:r>
              <a:rPr lang="ru-RU" altLang="ru-RU" sz="2800" b="1" dirty="0"/>
              <a:t>предлоги</a:t>
            </a:r>
            <a:r>
              <a:rPr lang="ru-RU" altLang="ru-RU" sz="2800" dirty="0"/>
              <a:t> </a:t>
            </a:r>
            <a:r>
              <a:rPr lang="ru-RU" altLang="ru-RU" sz="2800" b="1" dirty="0"/>
              <a:t>с - по</a:t>
            </a:r>
            <a:r>
              <a:rPr lang="ru-RU" altLang="ru-RU" sz="2800" dirty="0"/>
              <a:t>, а не </a:t>
            </a:r>
            <a:r>
              <a:rPr lang="ru-RU" altLang="ru-RU" sz="2800" i="1" dirty="0"/>
              <a:t>с– до</a:t>
            </a:r>
            <a:r>
              <a:rPr lang="ru-RU" altLang="ru-RU" sz="2800" dirty="0"/>
              <a:t>: с 1983 по 1989 г. (а не: с 1983 до 1989 г.).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/>
              <a:t>4. инфинитив со значением долженствования, </a:t>
            </a:r>
            <a:r>
              <a:rPr lang="ru-RU" altLang="ru-RU" sz="2800" dirty="0"/>
              <a:t>например</a:t>
            </a:r>
            <a:r>
              <a:rPr lang="ru-RU" altLang="ru-RU" sz="2800" i="1" dirty="0"/>
              <a:t>: </a:t>
            </a:r>
            <a:r>
              <a:rPr lang="ru-RU" altLang="ru-RU" sz="2800" i="1" dirty="0">
                <a:solidFill>
                  <a:srgbClr val="FF0000"/>
                </a:solidFill>
              </a:rPr>
              <a:t>Принятые собранием решения должны быть объявлены всем работающим на предприятии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i="1" dirty="0">
                <a:solidFill>
                  <a:srgbClr val="FF0000"/>
                </a:solidFill>
              </a:rPr>
              <a:t>5. </a:t>
            </a:r>
            <a:r>
              <a:rPr lang="ru-RU" altLang="ru-RU" b="1" dirty="0"/>
              <a:t>Имена числительные</a:t>
            </a:r>
            <a:r>
              <a:rPr lang="ru-RU" altLang="ru-RU" sz="2800" dirty="0"/>
              <a:t/>
            </a:r>
            <a:br>
              <a:rPr lang="ru-RU" altLang="ru-RU" sz="2800" dirty="0"/>
            </a:br>
            <a:endParaRPr lang="ru-RU" altLang="ru-RU" sz="2800" dirty="0"/>
          </a:p>
          <a:p>
            <a:pPr marL="609600" indent="-609600">
              <a:buFontTx/>
              <a:buAutoNum type="arabicPeriod"/>
            </a:pP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AFC4B63-6D83-4DFC-8217-69B1F9A0C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812800"/>
            <a:ext cx="8229600" cy="254000"/>
          </a:xfrm>
        </p:spPr>
        <p:txBody>
          <a:bodyPr>
            <a:normAutofit fontScale="90000"/>
          </a:bodyPr>
          <a:lstStyle/>
          <a:p>
            <a:endParaRPr lang="ru-RU" altLang="ru-RU" sz="4000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73BDD08-8A25-4012-B0B6-862582473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4000" y="620713"/>
            <a:ext cx="11607800" cy="5505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b="1" dirty="0"/>
              <a:t>Простые предложения с однородными членами, количество которых доходит иногда до десяти и более</a:t>
            </a:r>
            <a:r>
              <a:rPr lang="ru-RU" altLang="ru-RU" i="1" dirty="0"/>
              <a:t>: </a:t>
            </a:r>
            <a:r>
              <a:rPr lang="ru-RU" altLang="ru-RU" i="1" dirty="0">
                <a:solidFill>
                  <a:srgbClr val="FF0000"/>
                </a:solidFill>
              </a:rPr>
              <a:t>Подготовка в высших учебных заведениях ведется на базе достижений современной науки и техники, в условиях тесной интеграции учебного процесса с научной, практической (творческой) деятельностью студентов и преподавателей.  </a:t>
            </a:r>
          </a:p>
          <a:p>
            <a:pPr>
              <a:lnSpc>
                <a:spcPct val="80000"/>
              </a:lnSpc>
            </a:pPr>
            <a:r>
              <a:rPr lang="ru-RU" altLang="ru-RU" b="1" i="1" dirty="0"/>
              <a:t>употребление пассивных конструкций.</a:t>
            </a:r>
            <a:r>
              <a:rPr lang="ru-RU" altLang="ru-RU" i="1" dirty="0"/>
              <a:t>  </a:t>
            </a:r>
            <a:r>
              <a:rPr lang="ru-RU" altLang="ru-RU" i="1" dirty="0">
                <a:solidFill>
                  <a:srgbClr val="FF0000"/>
                </a:solidFill>
              </a:rPr>
              <a:t>Следует иметь в виду, что указанные изменения вносятся лишь в актовую запись о рождении (в оба экземпляра). Свидетельство о рождении выдается новое (прежнее уничтожается)</a:t>
            </a:r>
            <a:r>
              <a:rPr lang="ru-RU" altLang="ru-RU" dirty="0">
                <a:solidFill>
                  <a:srgbClr val="FF0000"/>
                </a:solidFill>
              </a:rPr>
              <a:t> .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/>
              <a:t>инфинитив со значением долженствования, </a:t>
            </a:r>
            <a:r>
              <a:rPr lang="ru-RU" altLang="ru-RU" sz="2800" dirty="0"/>
              <a:t>например</a:t>
            </a:r>
            <a:r>
              <a:rPr lang="ru-RU" altLang="ru-RU" sz="2800" i="1" dirty="0"/>
              <a:t>: </a:t>
            </a:r>
            <a:r>
              <a:rPr lang="ru-RU" altLang="ru-RU" sz="2800" i="1" dirty="0">
                <a:solidFill>
                  <a:srgbClr val="FF0000"/>
                </a:solidFill>
              </a:rPr>
              <a:t>Принятые собранием решения должны быть объявлены всем работающим на предприятии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A6BE81F-BA88-4B12-A6A2-DDA3AE521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066800"/>
            <a:ext cx="8229600" cy="76200"/>
          </a:xfrm>
        </p:spPr>
        <p:txBody>
          <a:bodyPr>
            <a:normAutofit fontScale="90000"/>
          </a:bodyPr>
          <a:lstStyle/>
          <a:p>
            <a:endParaRPr lang="ru-RU" altLang="ru-RU" sz="400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6AA0236-C43A-4D55-B03A-62A078E62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6400" y="508000"/>
            <a:ext cx="11226800" cy="56181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b="1" dirty="0"/>
              <a:t>сложные предложения (особенно с придаточными условными)</a:t>
            </a:r>
            <a:r>
              <a:rPr lang="ru-RU" altLang="ru-RU" dirty="0"/>
              <a:t>.  </a:t>
            </a:r>
            <a:r>
              <a:rPr lang="ru-RU" altLang="ru-RU" dirty="0">
                <a:solidFill>
                  <a:srgbClr val="FF0000"/>
                </a:solidFill>
              </a:rPr>
              <a:t>Судья не вправе принять заявление об установлении отцовства, если в записи о рождении ребенка отцом указано определенное лицо. </a:t>
            </a:r>
          </a:p>
          <a:p>
            <a:pPr>
              <a:lnSpc>
                <a:spcPct val="80000"/>
              </a:lnSpc>
            </a:pPr>
            <a:r>
              <a:rPr lang="ru-RU" altLang="ru-RU" b="1" dirty="0"/>
              <a:t>последовательная связь предложений</a:t>
            </a:r>
            <a:r>
              <a:rPr lang="ru-RU" altLang="ru-RU" dirty="0"/>
              <a:t>:    </a:t>
            </a:r>
            <a:r>
              <a:rPr lang="ru-RU" altLang="ru-RU" i="1" dirty="0"/>
              <a:t> </a:t>
            </a:r>
            <a:r>
              <a:rPr lang="ru-RU" altLang="ru-RU" i="1" dirty="0">
                <a:solidFill>
                  <a:srgbClr val="FF0000"/>
                </a:solidFill>
              </a:rPr>
              <a:t>Исполком выдает </a:t>
            </a:r>
            <a:r>
              <a:rPr lang="ru-RU" altLang="ru-RU" i="1" u="sng" dirty="0">
                <a:solidFill>
                  <a:srgbClr val="FF0000"/>
                </a:solidFill>
              </a:rPr>
              <a:t>ордер</a:t>
            </a:r>
            <a:r>
              <a:rPr lang="ru-RU" altLang="ru-RU" i="1" dirty="0">
                <a:solidFill>
                  <a:srgbClr val="FF0000"/>
                </a:solidFill>
              </a:rPr>
              <a:t> на занятие жилого помещения. </a:t>
            </a:r>
            <a:r>
              <a:rPr lang="ru-RU" altLang="ru-RU" i="1" u="sng" dirty="0">
                <a:solidFill>
                  <a:srgbClr val="FF0000"/>
                </a:solidFill>
              </a:rPr>
              <a:t>В ордере</a:t>
            </a:r>
            <a:r>
              <a:rPr lang="ru-RU" altLang="ru-RU" i="1" dirty="0">
                <a:solidFill>
                  <a:srgbClr val="FF0000"/>
                </a:solidFill>
              </a:rPr>
              <a:t> указывается </a:t>
            </a:r>
            <a:r>
              <a:rPr lang="ru-RU" altLang="ru-RU" i="1" u="sng" dirty="0">
                <a:solidFill>
                  <a:srgbClr val="FF0000"/>
                </a:solidFill>
              </a:rPr>
              <a:t>срок</a:t>
            </a:r>
            <a:r>
              <a:rPr lang="ru-RU" altLang="ru-RU" i="1" dirty="0">
                <a:solidFill>
                  <a:srgbClr val="FF0000"/>
                </a:solidFill>
              </a:rPr>
              <a:t> его действия. В течение этого</a:t>
            </a:r>
            <a:r>
              <a:rPr lang="ru-RU" altLang="ru-RU" i="1" u="sng" dirty="0">
                <a:solidFill>
                  <a:srgbClr val="FF0000"/>
                </a:solidFill>
              </a:rPr>
              <a:t> срока</a:t>
            </a:r>
            <a:r>
              <a:rPr lang="ru-RU" altLang="ru-RU" i="1" dirty="0">
                <a:solidFill>
                  <a:srgbClr val="FF0000"/>
                </a:solidFill>
              </a:rPr>
              <a:t> ордер должен быть сдан в домоуправление (из инструкции).</a:t>
            </a:r>
            <a:r>
              <a:rPr lang="ru-RU" altLang="ru-RU" dirty="0">
                <a:solidFill>
                  <a:srgbClr val="FF0000"/>
                </a:solidFill>
              </a:rPr>
              <a:t/>
            </a:r>
            <a:br>
              <a:rPr lang="ru-RU" altLang="ru-RU" dirty="0">
                <a:solidFill>
                  <a:srgbClr val="FF0000"/>
                </a:solidFill>
              </a:rPr>
            </a:br>
            <a:endParaRPr lang="ru-RU" altLang="ru-RU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b="1" dirty="0"/>
              <a:t>сочинительные союзы,</a:t>
            </a:r>
            <a:r>
              <a:rPr lang="ru-RU" altLang="ru-RU" dirty="0"/>
              <a:t>  </a:t>
            </a:r>
            <a:r>
              <a:rPr lang="ru-RU" altLang="ru-RU" i="1" dirty="0"/>
              <a:t>   </a:t>
            </a:r>
            <a:r>
              <a:rPr lang="ru-RU" altLang="ru-RU" i="1" dirty="0">
                <a:solidFill>
                  <a:srgbClr val="FF0000"/>
                </a:solidFill>
              </a:rPr>
              <a:t>В контрактах могут предусматриваться частичная или полная оплата стоимости подготовки, выплата стипендии и иные условия, а также обязательства студентов или учащихся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слов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предложении в официально–деловом стиле отличается своей строгостью и консерватизмом.</a:t>
            </a:r>
            <a:r>
              <a:rPr lang="ru-RU" altLang="ru-RU" dirty="0">
                <a:solidFill>
                  <a:srgbClr val="FF0000"/>
                </a:solidFill>
              </a:rPr>
              <a:t/>
            </a:r>
            <a:br>
              <a:rPr lang="ru-RU" altLang="ru-RU" dirty="0">
                <a:solidFill>
                  <a:srgbClr val="FF0000"/>
                </a:solidFill>
              </a:rPr>
            </a:b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2800" i="1" dirty="0"/>
              <a:t/>
            </a:r>
            <a:br>
              <a:rPr lang="ru-RU" altLang="ru-RU" sz="2800" i="1" dirty="0"/>
            </a:br>
            <a:r>
              <a:rPr lang="ru-RU" altLang="ru-RU" sz="3200" i="1" dirty="0">
                <a:solidFill>
                  <a:srgbClr val="FF0000"/>
                </a:solidFill>
              </a:rPr>
              <a:t>Преобразуйте текст официально–делового стиля в стиль речи, соответствующий бытовой ситуации:</a:t>
            </a:r>
            <a:r>
              <a:rPr lang="ru-RU" altLang="ru-RU" sz="3200" dirty="0">
                <a:solidFill>
                  <a:srgbClr val="FF0000"/>
                </a:solidFill>
              </a:rPr>
              <a:t/>
            </a:r>
            <a:br>
              <a:rPr lang="ru-RU" altLang="ru-RU" sz="3200" dirty="0">
                <a:solidFill>
                  <a:srgbClr val="FF0000"/>
                </a:solidFill>
              </a:rPr>
            </a:br>
            <a:endParaRPr lang="ru-RU" altLang="ru-RU" sz="3200" dirty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03376"/>
            <a:ext cx="11506200" cy="4778375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i="1" dirty="0"/>
              <a:t>  </a:t>
            </a:r>
            <a:r>
              <a:rPr lang="ru-RU" altLang="ru-RU" sz="4000" dirty="0"/>
              <a:t>«Я ускоренными темпами, - скажет она,- обеспечила восстановление надлежащего порядка на жилой площади, а также в предназначенном для приготовления пищи подсобном помещении общего пользования. В последующий период времени мною было организовано посещение торговой точки с целью приобретения необходимых продовольственных товаров».</a:t>
            </a:r>
          </a:p>
        </p:txBody>
      </p:sp>
    </p:spTree>
    <p:extLst>
      <p:ext uri="{BB962C8B-B14F-4D97-AF65-F5344CB8AC3E}">
        <p14:creationId xmlns:p14="http://schemas.microsoft.com/office/powerpoint/2010/main" val="36213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569626"/>
            <a:ext cx="10515600" cy="5696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773" y="509666"/>
            <a:ext cx="11482465" cy="6348334"/>
          </a:xfrm>
        </p:spPr>
        <p:txBody>
          <a:bodyPr>
            <a:normAutofit fontScale="85000" lnSpcReduction="20000"/>
          </a:bodyPr>
          <a:lstStyle/>
          <a:p>
            <a:pPr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Состоя во вверенной вам канцелярии, сообщаю, что, возвращаясь вчера после трудового дня, я был остановлен </a:t>
            </a:r>
            <a:r>
              <a:rPr lang="ru-RU" b="1" i="1" dirty="0" smtClean="0"/>
              <a:t>  </a:t>
            </a:r>
            <a:r>
              <a:rPr lang="ru-RU" b="1" i="1" dirty="0"/>
              <a:t>каким-то социально-опасным преступником, который, подойдя ближе, велел снять зимнее с барашковым воротником пальто. Удививш</a:t>
            </a:r>
            <a:r>
              <a:rPr lang="ru-RU" i="1" dirty="0"/>
              <a:t>ись</a:t>
            </a:r>
            <a:r>
              <a:rPr lang="ru-RU" b="1" i="1" dirty="0"/>
              <a:t> наглому требованию, я удивленно посмотрел, заявив, что при мне нет казенных денег, а если бы они и были, то я не отдал бы и лучше смерть. Тогда взбешенный неудачей преступник снова велел снимать единственное пальто. Не растерявш</a:t>
            </a:r>
            <a:r>
              <a:rPr lang="ru-RU" i="1" dirty="0"/>
              <a:t>ись</a:t>
            </a:r>
            <a:r>
              <a:rPr lang="ru-RU" b="1" i="1" dirty="0"/>
              <a:t> и сняв пальто, я остался в одном легоньком пиджаке, каждую минуту рискуя простудиться и тем самым </a:t>
            </a:r>
            <a:r>
              <a:rPr lang="ru-RU" b="1" dirty="0"/>
              <a:t>манкировать</a:t>
            </a:r>
            <a:r>
              <a:rPr lang="ru-RU" b="1" i="1" dirty="0"/>
              <a:t> в дальнейшем службой.</a:t>
            </a:r>
            <a:endParaRPr lang="ru-RU" dirty="0"/>
          </a:p>
          <a:p>
            <a:pPr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Сняв с меня еще и галоши государственной резиновой фабрики, — и, так сказать, народное достояние, — преступник обратился в бегство.</a:t>
            </a:r>
            <a:endParaRPr lang="ru-RU" dirty="0"/>
          </a:p>
          <a:p>
            <a:pPr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Закричав через полчаса о помощи, я был </a:t>
            </a:r>
            <a:r>
              <a:rPr lang="ru-RU" b="1" i="1"/>
              <a:t>поднят </a:t>
            </a:r>
            <a:r>
              <a:rPr lang="ru-RU" b="1" i="1" smtClean="0"/>
              <a:t>  </a:t>
            </a:r>
            <a:r>
              <a:rPr lang="ru-RU" b="1" i="1" dirty="0"/>
              <a:t>прохожим и отвезен домой.</a:t>
            </a: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Оставш</a:t>
            </a:r>
            <a:r>
              <a:rPr lang="ru-RU" i="1" dirty="0"/>
              <a:t>ись</a:t>
            </a:r>
            <a:r>
              <a:rPr lang="ru-RU" b="1" i="1" dirty="0"/>
              <a:t> в настоящее время совершенно раздетый вместе с моей престарелой матерью и не надеясь на бога, как на религиозный предрассудок, я обращаюсь с покорнейшей просьбой о выдаче мне из казенных сумм </a:t>
            </a:r>
            <a:r>
              <a:rPr lang="ru-RU" b="1" dirty="0"/>
              <a:t>субсидии</a:t>
            </a:r>
            <a:r>
              <a:rPr lang="ru-RU" b="1" i="1" dirty="0"/>
              <a:t> на предмет покупки зимнего пальто хотя бы без воротника. </a:t>
            </a:r>
            <a:r>
              <a:rPr lang="ru-RU" b="1" i="1" dirty="0" err="1"/>
              <a:t>Конст</a:t>
            </a:r>
            <a:r>
              <a:rPr lang="ru-RU" b="1" i="1" dirty="0"/>
              <a:t>. Печенкин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0F60B-1B41-9116-F985-0B2795479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31837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Сравнение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7D2465-703B-3D89-A662-95E80D978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9400" y="948928"/>
            <a:ext cx="5096521" cy="5431334"/>
          </a:xfrm>
        </p:spPr>
        <p:txBody>
          <a:bodyPr>
            <a:normAutofit fontScale="32500" lnSpcReduction="20000"/>
          </a:bodyPr>
          <a:lstStyle/>
          <a:p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Гражданскому кодексу Российской Федерации, обществом с ограниченной ответственностью (далее – ООО) признается утвержденная одним или несколькими лицами коммерческая организация, уставный капитал которой разделен на доли, определенные учредительными документами. В отличие от акционерного общества, право на долю подтверждается не ценной бумагой, акцией, а лишь свидетельством, которое, в соответствии с уставом ООО, может выдаваться его участникам учредителям.</a:t>
            </a:r>
            <a:endParaRPr lang="ru-RU" sz="8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1B0FF6-D465-3CF6-BEE2-F9F5B525C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5921" y="731838"/>
            <a:ext cx="6358879" cy="586551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Уважаемый Николай Сергеевич!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12 января мы получили от Вас коммерческое предложение, в котором вы предлагаете нашему предприятию регулярные поставки металла для реализуемых нашей компанией проектов.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Наше руководство рассмотрело ваши условия и готово заключить с вами договор о намерениях и, в дальнейшем, договор о сотрудничестве. Единственным препятствием для плодотворного сотрудничества может стать невозможность поставки металлопроката с отсрочкой платежа, которую вы отказываетесь нам предоставить.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Просим вас ещё раз рассмотреть возможность предоставления отсрочки для партий большого объёма! В противном случае, мы будем вынуждены искать партнёров по регулярным поставкам металлопроката среди ваших конкурентов.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С уважением,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начальник коммерческого отдела Петрякова И. 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79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441E4-B44B-441C-A346-E9CF98C8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Трансформация текста художественного стиля в текст  ОДС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4DC414-14D5-4A90-856A-6D46907CA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557000" cy="4667250"/>
          </a:xfrm>
        </p:spPr>
        <p:txBody>
          <a:bodyPr>
            <a:normAutofit fontScale="92500" lnSpcReduction="10000"/>
          </a:bodyPr>
          <a:lstStyle/>
          <a:p>
            <a:pPr marL="36195" indent="540385">
              <a:lnSpc>
                <a:spcPct val="107000"/>
              </a:lnSpc>
              <a:spcAft>
                <a:spcPts val="535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Отправляясь в место назначения, гражданка Красная Шапочка должна была пройти через лес – район с повышенной криминогенной обстановкой. В то время как гражданка Красная Шапочка проходила вышеупомянутый участок пути, к ней подошел незнакомый гражданин, который, как выяснилось позже, оказался нигде не работающим гражданином Волком (насто­ящее имя также не установлено). Гражданин Волк имел в прошлом три судимости за вымогательство материальных ценностей как у физических, так и у юридических лиц. Путем расспросов он узнал о содержимом свертка гражданки Красной Шапочки и о целях действий последней. Вежливо попрощавшись, он прямиком направился по адресу, по которому была условлена встреча гражданки Красной Шапочки и гражданки Бабушки.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2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F7BE8-1CBA-4510-8022-EEF5D8334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4244" y="431801"/>
            <a:ext cx="7358356" cy="203199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 Языковая платформа    делового общения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3902B5-4B8A-4411-A3F9-DBB4CB239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4662" y="2891824"/>
            <a:ext cx="5486400" cy="3052762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Понятие «деловое общение»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dirty="0"/>
              <a:t>и характеристика официально-делового стиля речи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Лексика и грамматика делового общения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70C10D-83F7-4307-9237-05239ECDA9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88" y="314622"/>
            <a:ext cx="4396541" cy="30527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88" y="3941971"/>
            <a:ext cx="4688760" cy="249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E6681-FFC5-0355-5F5E-564364A5D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ru-RU" dirty="0"/>
              <a:t>«Причесать» текст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DD76A6-5EEB-DC59-BF23-EE103F256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014913"/>
          </a:xfrm>
        </p:spPr>
        <p:txBody>
          <a:bodyPr/>
          <a:lstStyle/>
          <a:p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Конюх Бобровников Г. Б. зашел в конюшню. Лошадь его лягнула. Случай произошел по причине несвоевременного предупреждения лошади окриком для ее оборачивания головой к двери. Для недопущения подобного случая конюхам необходимо к лошадям входить после их предупреждения голосом, приведения лошадей в состояние полного спокойствия.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54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F2DDF-FA2E-4A2D-9F63-6677BBC2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</a:rPr>
              <a:t>Резюмирование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E70BCF-BADC-4A2B-B024-DD23F8520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0000"/>
            <a:ext cx="11379200" cy="5222875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Платформа для делового общен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ия – ОДС речи, который в письменной форме обладает строгой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стандартизованностью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обслуживании официальной сферы деятельности человека и предназначен для передачи инструктирующей информации.</a:t>
            </a:r>
          </a:p>
          <a:p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 – это текст, рассчитанный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неоднократное вдумчивое чтение, изучение его.  Соблюдение всех языковых норм позволяет деловой письменной речи соответствовать таким качествам, как точность, чистота, ясность, логичность, которые отличают жанры официально–делового стиля.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8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22" y="365125"/>
            <a:ext cx="11078378" cy="4721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Деловое общение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303" y="914400"/>
            <a:ext cx="11832115" cy="57838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Ли </a:t>
            </a:r>
            <a:r>
              <a:rPr lang="ru-RU" dirty="0" err="1"/>
              <a:t>Якокка</a:t>
            </a:r>
            <a:r>
              <a:rPr lang="ru-RU" dirty="0"/>
              <a:t>  "Карьера менеджера" : </a:t>
            </a:r>
            <a:r>
              <a:rPr lang="ru-RU" b="1" i="1" dirty="0"/>
              <a:t>"Управление представляет собой не что иное, как настраивание людей на труд. Единственный способ настраивать людей на энергичную деятельность — это общаться с ними". </a:t>
            </a:r>
            <a:endParaRPr lang="ru-RU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/>
              <a:t>ДО</a:t>
            </a:r>
            <a:r>
              <a:rPr lang="ru-RU" sz="3600" dirty="0"/>
              <a:t> – это </a:t>
            </a:r>
            <a:r>
              <a:rPr lang="ru-RU" sz="3600" b="1" dirty="0"/>
              <a:t>многоплановый процесс развития контактов между людьми в служебной сфере.</a:t>
            </a:r>
            <a:r>
              <a:rPr lang="ru-RU" sz="3600" dirty="0"/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/>
              <a:t> 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«Умение общаться с людьми - это товар  и я заплачу за него больше, чем за что-либо другое на   свете». </a:t>
            </a:r>
            <a:r>
              <a:rPr lang="ru-RU" b="1" i="1" dirty="0"/>
              <a:t>(Джон Д. Рокфеллер</a:t>
            </a:r>
            <a:r>
              <a:rPr lang="ru-RU" b="1" i="1" u="sng" dirty="0"/>
              <a:t>) 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                        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2209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E3AB50B-175C-4278-A190-7367300A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Виды делового общения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99D2EB7-117E-45ED-AFD0-66ECBE164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498600"/>
            <a:ext cx="5664200" cy="5359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200" b="1" dirty="0">
                <a:solidFill>
                  <a:srgbClr val="C00000"/>
                </a:solidFill>
              </a:rPr>
              <a:t>Письменное </a:t>
            </a:r>
          </a:p>
          <a:p>
            <a:r>
              <a:rPr lang="ru-RU" sz="4100" b="1" dirty="0"/>
              <a:t>СТАНДАРТИЗОВАННОСТЬ-</a:t>
            </a:r>
            <a:r>
              <a:rPr lang="ru-RU" altLang="ru-RU" sz="4100" b="1" dirty="0"/>
              <a:t> </a:t>
            </a:r>
            <a:r>
              <a:rPr lang="ru-RU" altLang="ru-RU" sz="4100" dirty="0"/>
              <a:t>соответствие единообразному образцу</a:t>
            </a:r>
            <a:endParaRPr lang="ru-RU" sz="41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100" dirty="0"/>
              <a:t>а) </a:t>
            </a:r>
            <a:r>
              <a:rPr lang="ru-RU" altLang="ru-RU" sz="4100" b="1" dirty="0">
                <a:solidFill>
                  <a:srgbClr val="002060"/>
                </a:solidFill>
              </a:rPr>
              <a:t>широкое использование готовых, уже утвердившихся словесных формул, трафаретов;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100" b="1" dirty="0">
                <a:solidFill>
                  <a:srgbClr val="002060"/>
                </a:solidFill>
              </a:rPr>
              <a:t> б)   частотная повторяемость  языковых элементов, отказ  от использования выразительных средств языка.</a:t>
            </a:r>
            <a:br>
              <a:rPr lang="ru-RU" altLang="ru-RU" sz="4100" b="1" dirty="0">
                <a:solidFill>
                  <a:srgbClr val="002060"/>
                </a:solidFill>
              </a:rPr>
            </a:br>
            <a:endParaRPr lang="ru-RU" sz="4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100" dirty="0"/>
              <a:t>Внешнее оформление  делового текста   +     речевые формулы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552044-6D8F-411D-9A88-57A295800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95400"/>
            <a:ext cx="5664200" cy="5359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C00000"/>
                </a:solidFill>
              </a:rPr>
              <a:t>Устное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r>
              <a:rPr lang="ru-RU" sz="4600" b="1" dirty="0"/>
              <a:t>ВЕЖЛИВОСТЬ </a:t>
            </a:r>
            <a:r>
              <a:rPr lang="ru-RU" dirty="0"/>
              <a:t>как категория </a:t>
            </a:r>
            <a:r>
              <a:rPr lang="ru-RU" sz="4000" b="1" dirty="0"/>
              <a:t>делового этикета </a:t>
            </a:r>
            <a:r>
              <a:rPr lang="ru-RU" dirty="0"/>
              <a:t>- </a:t>
            </a:r>
            <a:r>
              <a:rPr lang="ru-RU" sz="3400" b="1" dirty="0"/>
              <a:t>регламентированность взаимодействия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Соблюдения этикета в общении  </a:t>
            </a:r>
          </a:p>
          <a:p>
            <a:pPr marL="0" indent="0">
              <a:buNone/>
            </a:pPr>
            <a:r>
              <a:rPr lang="ru-RU" sz="3400" b="1" dirty="0">
                <a:solidFill>
                  <a:srgbClr val="C00000"/>
                </a:solidFill>
              </a:rPr>
              <a:t>Речевой этикет </a:t>
            </a:r>
            <a:r>
              <a:rPr lang="ru-RU" sz="3400" b="1" dirty="0"/>
              <a:t>–</a:t>
            </a:r>
            <a:r>
              <a:rPr lang="ru-RU" sz="3400" dirty="0"/>
              <a:t> разработанные нормы поведения, готовые формулы для организации ситуаций приветствий, просьбы, благодарности, прощания.  </a:t>
            </a:r>
          </a:p>
          <a:p>
            <a:pPr marL="0" indent="0">
              <a:buNone/>
            </a:pPr>
            <a:r>
              <a:rPr lang="ru-RU" sz="3400" b="1" dirty="0"/>
              <a:t>простые </a:t>
            </a:r>
            <a:r>
              <a:rPr lang="ru-RU" sz="3400" dirty="0"/>
              <a:t> (стилистически нейтральные)  </a:t>
            </a:r>
            <a:r>
              <a:rPr lang="ru-RU" sz="3400" i="1" dirty="0"/>
              <a:t>Согласен</a:t>
            </a:r>
          </a:p>
          <a:p>
            <a:pPr marL="0" indent="0">
              <a:buNone/>
            </a:pPr>
            <a:r>
              <a:rPr lang="ru-RU" sz="3400" b="1" dirty="0"/>
              <a:t>сложные</a:t>
            </a:r>
            <a:r>
              <a:rPr lang="ru-RU" sz="3400" dirty="0"/>
              <a:t> (стилистически повышенные): </a:t>
            </a:r>
            <a:r>
              <a:rPr lang="ru-RU" sz="3400" i="1" dirty="0"/>
              <a:t>Нельзя не согласиться. Такое  предложение нас устраивает..</a:t>
            </a:r>
            <a:endParaRPr lang="ru-RU" sz="3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7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-428652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33400" y="142852"/>
            <a:ext cx="5486400" cy="62865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УСТНЫЕ жанры </a:t>
            </a:r>
            <a:r>
              <a:rPr lang="ru-RU" b="1" dirty="0"/>
              <a:t> </a:t>
            </a:r>
            <a:endParaRPr lang="ru-RU" dirty="0"/>
          </a:p>
          <a:p>
            <a:r>
              <a:rPr lang="ru-RU" sz="3100" b="1" dirty="0"/>
              <a:t> монологические</a:t>
            </a:r>
            <a:r>
              <a:rPr lang="ru-RU" sz="3100" dirty="0"/>
              <a:t>:</a:t>
            </a:r>
          </a:p>
          <a:p>
            <a:pPr>
              <a:buNone/>
            </a:pPr>
            <a:r>
              <a:rPr lang="ru-RU" sz="3100" i="1" dirty="0"/>
              <a:t>Приветственная речь   </a:t>
            </a:r>
          </a:p>
          <a:p>
            <a:pPr>
              <a:buNone/>
            </a:pPr>
            <a:r>
              <a:rPr lang="ru-RU" sz="3100" i="1" dirty="0"/>
              <a:t>Торговая речь </a:t>
            </a:r>
          </a:p>
          <a:p>
            <a:pPr>
              <a:buNone/>
            </a:pPr>
            <a:r>
              <a:rPr lang="ru-RU" sz="3100" i="1" dirty="0"/>
              <a:t> Информационная речь</a:t>
            </a:r>
            <a:endParaRPr lang="ru-RU" sz="3100" dirty="0"/>
          </a:p>
          <a:p>
            <a:pPr>
              <a:buNone/>
            </a:pPr>
            <a:r>
              <a:rPr lang="ru-RU" sz="3100" i="1" dirty="0"/>
              <a:t>Доклад на собрании  </a:t>
            </a:r>
          </a:p>
          <a:p>
            <a:pPr>
              <a:buNone/>
            </a:pPr>
            <a:r>
              <a:rPr lang="ru-RU" sz="3100" i="1" dirty="0"/>
              <a:t>                      заседании</a:t>
            </a:r>
            <a:endParaRPr lang="ru-RU" sz="3100" dirty="0"/>
          </a:p>
          <a:p>
            <a:r>
              <a:rPr lang="ru-RU" sz="3100" b="1" dirty="0"/>
              <a:t>Диалогические:</a:t>
            </a:r>
            <a:r>
              <a:rPr lang="ru-RU" sz="3100" dirty="0"/>
              <a:t> </a:t>
            </a:r>
          </a:p>
          <a:p>
            <a:pPr>
              <a:buNone/>
            </a:pPr>
            <a:r>
              <a:rPr lang="ru-RU" sz="3100" i="1" dirty="0"/>
              <a:t>Деловой разговор</a:t>
            </a:r>
            <a:r>
              <a:rPr lang="ru-RU" sz="3100" dirty="0"/>
              <a:t>  </a:t>
            </a:r>
          </a:p>
          <a:p>
            <a:pPr>
              <a:buNone/>
            </a:pPr>
            <a:r>
              <a:rPr lang="ru-RU" sz="3100" i="1" dirty="0"/>
              <a:t>Деловая беседа</a:t>
            </a:r>
            <a:r>
              <a:rPr lang="ru-RU" sz="3100" dirty="0"/>
              <a:t>  </a:t>
            </a:r>
          </a:p>
          <a:p>
            <a:pPr>
              <a:buNone/>
            </a:pPr>
            <a:r>
              <a:rPr lang="ru-RU" sz="3100" i="1" dirty="0"/>
              <a:t>Переговоры </a:t>
            </a:r>
            <a:r>
              <a:rPr lang="ru-RU" sz="3100" dirty="0"/>
              <a:t> </a:t>
            </a:r>
          </a:p>
          <a:p>
            <a:pPr>
              <a:buNone/>
            </a:pPr>
            <a:r>
              <a:rPr lang="ru-RU" sz="3100" i="1" dirty="0"/>
              <a:t>Интервью </a:t>
            </a:r>
            <a:r>
              <a:rPr lang="ru-RU" sz="3100" dirty="0"/>
              <a:t> </a:t>
            </a:r>
          </a:p>
          <a:p>
            <a:pPr>
              <a:buNone/>
            </a:pPr>
            <a:r>
              <a:rPr lang="ru-RU" sz="3100" i="1" dirty="0"/>
              <a:t>Дискуссия </a:t>
            </a:r>
            <a:endParaRPr lang="ru-RU" sz="3100" dirty="0"/>
          </a:p>
          <a:p>
            <a:pPr>
              <a:buNone/>
            </a:pPr>
            <a:r>
              <a:rPr lang="ru-RU" sz="3100" i="1" dirty="0"/>
              <a:t>Совещание</a:t>
            </a:r>
            <a:endParaRPr lang="ru-RU" sz="3100" dirty="0"/>
          </a:p>
          <a:p>
            <a:pPr>
              <a:buNone/>
            </a:pPr>
            <a:r>
              <a:rPr lang="ru-RU" sz="3100" i="1" dirty="0"/>
              <a:t>Пресс-конференция</a:t>
            </a:r>
            <a:endParaRPr lang="ru-RU" sz="3100" dirty="0"/>
          </a:p>
          <a:p>
            <a:pPr>
              <a:buNone/>
            </a:pPr>
            <a:r>
              <a:rPr lang="ru-RU" sz="3100" i="1" dirty="0"/>
              <a:t>Телефонный разговор</a:t>
            </a:r>
            <a:endParaRPr lang="ru-RU" sz="31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72200" y="214290"/>
            <a:ext cx="5791200" cy="635798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ПИСЬМЕННЫЕ жанры </a:t>
            </a:r>
          </a:p>
          <a:p>
            <a:pPr>
              <a:buNone/>
            </a:pPr>
            <a:r>
              <a:rPr lang="ru-RU" sz="3800" b="1" u="sng" dirty="0"/>
              <a:t>Служебные документы </a:t>
            </a:r>
            <a:r>
              <a:rPr lang="ru-RU" sz="3800" b="1" dirty="0"/>
              <a:t> </a:t>
            </a:r>
            <a:endParaRPr lang="ru-RU" sz="3800" b="1" u="sng" dirty="0"/>
          </a:p>
          <a:p>
            <a:r>
              <a:rPr lang="ru-RU" sz="3800" dirty="0"/>
              <a:t>1) Организационная документация</a:t>
            </a:r>
            <a:r>
              <a:rPr lang="ru-RU" sz="3800" i="1" dirty="0"/>
              <a:t>:  </a:t>
            </a:r>
            <a:r>
              <a:rPr lang="ru-RU" sz="3800" b="1" i="1" dirty="0"/>
              <a:t>устав, положение, должностная инструкция.</a:t>
            </a:r>
            <a:endParaRPr lang="ru-RU" sz="3800" i="1" dirty="0"/>
          </a:p>
          <a:p>
            <a:r>
              <a:rPr lang="ru-RU" sz="3800" dirty="0"/>
              <a:t>2) Распорядительные документы</a:t>
            </a:r>
            <a:r>
              <a:rPr lang="ru-RU" sz="3800" i="1" dirty="0"/>
              <a:t>: </a:t>
            </a:r>
            <a:r>
              <a:rPr lang="ru-RU" sz="3800" b="1" i="1" dirty="0"/>
              <a:t>постановление, решение, приказ, распоряжение, указание.</a:t>
            </a:r>
            <a:endParaRPr lang="ru-RU" sz="3800" i="1" dirty="0"/>
          </a:p>
          <a:p>
            <a:r>
              <a:rPr lang="ru-RU" sz="3800" dirty="0"/>
              <a:t>3) Информационно-справочные: </a:t>
            </a:r>
            <a:r>
              <a:rPr lang="ru-RU" sz="3800" b="1" i="1" dirty="0"/>
              <a:t>протоколы, акты, справки, докладные и объяснительные записки, письма, телексы, деловое письмо.</a:t>
            </a:r>
            <a:r>
              <a:rPr lang="ru-RU" sz="3800" i="1" dirty="0"/>
              <a:t> </a:t>
            </a:r>
          </a:p>
          <a:p>
            <a:pPr>
              <a:buNone/>
            </a:pPr>
            <a:endParaRPr lang="ru-RU" sz="3800" u="sng" dirty="0"/>
          </a:p>
          <a:p>
            <a:pPr>
              <a:buNone/>
            </a:pPr>
            <a:r>
              <a:rPr lang="ru-RU" sz="3800" b="1" u="sng" dirty="0"/>
              <a:t>Личные  (частные) документы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EC7B2-CCF0-4793-81C8-F32E09E64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6363" cy="1325563"/>
          </a:xfrm>
        </p:spPr>
        <p:txBody>
          <a:bodyPr/>
          <a:lstStyle/>
          <a:p>
            <a:r>
              <a:rPr lang="ru-RU" b="1" dirty="0"/>
              <a:t>Литературный язык</a:t>
            </a:r>
            <a:r>
              <a:rPr lang="ru-RU" dirty="0"/>
              <a:t>: </a:t>
            </a:r>
            <a:r>
              <a:rPr lang="ru-RU" dirty="0">
                <a:solidFill>
                  <a:srgbClr val="FF0000"/>
                </a:solidFill>
              </a:rPr>
              <a:t>сфера  + цель(функция)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356F2-0946-42F9-9368-51ECAF5C8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92" y="1825625"/>
            <a:ext cx="11402008" cy="4836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Стили речи</a:t>
            </a:r>
          </a:p>
          <a:p>
            <a:r>
              <a:rPr lang="ru-RU" dirty="0"/>
              <a:t>Научный: сфера  науки, образования, производства + дать объективную информацию о законах развития природы, общества, человека  = познавательная информация</a:t>
            </a:r>
          </a:p>
          <a:p>
            <a:r>
              <a:rPr lang="ru-RU" b="1" dirty="0">
                <a:solidFill>
                  <a:srgbClr val="0070C0"/>
                </a:solidFill>
              </a:rPr>
              <a:t>Официально-деловой: сфера бизнеса, права, производства, управления, финансов, дипломатии + дать объективную информацию об отношениях в обществе.</a:t>
            </a:r>
          </a:p>
          <a:p>
            <a:r>
              <a:rPr lang="ru-RU" dirty="0"/>
              <a:t>Публицистический: сфера СМИ, общественных мероприятий + воздействовать информацией.</a:t>
            </a:r>
          </a:p>
          <a:p>
            <a:r>
              <a:rPr lang="ru-RU" dirty="0"/>
              <a:t>Художественный: искусство + нарисовать эстетическую, интеллектуальную картину мира</a:t>
            </a:r>
          </a:p>
          <a:p>
            <a:r>
              <a:rPr lang="ru-RU" dirty="0"/>
              <a:t>Разговорный: БЫТ + общение</a:t>
            </a:r>
          </a:p>
        </p:txBody>
      </p:sp>
    </p:spTree>
    <p:extLst>
      <p:ext uri="{BB962C8B-B14F-4D97-AF65-F5344CB8AC3E}">
        <p14:creationId xmlns:p14="http://schemas.microsoft.com/office/powerpoint/2010/main" val="380769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14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Этимология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0200" y="736600"/>
            <a:ext cx="5689600" cy="5765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(от лат. 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officialis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– «должностной» :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«установленный правительством, администрацией, должностным лицом, от них исходящий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»: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официальное сообщение, официальные лица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«с соблюдением всех правил, формальностей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»: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официальная одежда, официальная встреча, официальное общение </a:t>
            </a:r>
            <a:endParaRPr lang="ru-RU" alt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736600"/>
            <a:ext cx="5689600" cy="59544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Деловой –</a:t>
            </a:r>
            <a:r>
              <a:rPr lang="en-US" b="1" dirty="0" smtClean="0">
                <a:solidFill>
                  <a:srgbClr val="C00000"/>
                </a:solidFill>
              </a:rPr>
              <a:t> (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/>
              <a:t>праслян</a:t>
            </a:r>
            <a:r>
              <a:rPr lang="ru-RU" dirty="0" smtClean="0"/>
              <a:t>. </a:t>
            </a:r>
            <a:r>
              <a:rPr lang="en-US" dirty="0" err="1" smtClean="0"/>
              <a:t>Delo</a:t>
            </a:r>
            <a:r>
              <a:rPr lang="ru-RU" dirty="0" smtClean="0"/>
              <a:t> –--- </a:t>
            </a:r>
            <a:r>
              <a:rPr lang="ru-RU" dirty="0" err="1" smtClean="0"/>
              <a:t>индоевр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= </a:t>
            </a:r>
            <a:r>
              <a:rPr lang="ru-RU" dirty="0" smtClean="0"/>
              <a:t>деть</a:t>
            </a:r>
            <a:r>
              <a:rPr lang="ru-RU" b="1" dirty="0" smtClean="0">
                <a:solidFill>
                  <a:srgbClr val="C00000"/>
                </a:solidFill>
              </a:rPr>
              <a:t>).</a:t>
            </a:r>
          </a:p>
          <a:p>
            <a:pPr marL="514350" indent="-514350">
              <a:buAutoNum type="arabicParenR"/>
            </a:pPr>
            <a:r>
              <a:rPr lang="ru-RU" dirty="0" smtClean="0"/>
              <a:t>Относящийся к общественной, служебной деятельности, к работе: </a:t>
            </a:r>
            <a:r>
              <a:rPr lang="ru-RU" i="1" dirty="0" smtClean="0"/>
              <a:t>деловое письмо, деловое общение, деловая поездка.</a:t>
            </a:r>
          </a:p>
          <a:p>
            <a:pPr marL="514350" indent="-514350">
              <a:buAutoNum type="arabicParenR"/>
            </a:pPr>
            <a:r>
              <a:rPr lang="ru-RU" dirty="0" smtClean="0"/>
              <a:t>2). Знающий дело, выражающий сосредоточенность толковый дельный : </a:t>
            </a:r>
            <a:r>
              <a:rPr lang="ru-RU" i="1" dirty="0" smtClean="0"/>
              <a:t>деловой человек = предприниматель, бизнесмен</a:t>
            </a:r>
          </a:p>
          <a:p>
            <a:pPr marL="0" indent="0">
              <a:buNone/>
            </a:pPr>
            <a:r>
              <a:rPr lang="ru-RU" b="1" dirty="0" smtClean="0"/>
              <a:t>Бизнес, предпринимательство </a:t>
            </a:r>
            <a:r>
              <a:rPr lang="ru-RU" dirty="0" smtClean="0"/>
              <a:t>– деятельность, направленная на систематическое получение прибыли.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4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E841DBA-6E67-4EB3-B751-D898D9800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800" b="1" dirty="0">
                <a:solidFill>
                  <a:srgbClr val="002060"/>
                </a:solidFill>
              </a:rPr>
              <a:t>Определение делового языка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4D5A1DA-B53C-42CD-BC2F-EDD412C33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531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3200" dirty="0"/>
              <a:t>Официально-деловой стиль литературного языка  - совокупность языковых средств, обслуживающих сферы правовой, законодательной , деловой, профессиональной  деятельности человека, </a:t>
            </a:r>
            <a:r>
              <a:rPr lang="ru-RU" altLang="ru-RU" sz="3200" b="1" dirty="0"/>
              <a:t>  т.е. отношений, возникающих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b="1" dirty="0"/>
              <a:t>между органами государства,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b="1" dirty="0"/>
              <a:t>между организациями или внутри них,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b="1" dirty="0"/>
              <a:t>между организациями и частными лицами в процессе их производственной, хозяйственной, юридической деятельности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Слово 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официальный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(от лат. 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officialis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«должностной» :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«установленный правительством, администрацией, должностным лицом, от них исходящий»;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«с соблюдением всех правил, формальностей». </a:t>
            </a:r>
            <a:endParaRPr lang="ru-RU" altLang="ru-RU" sz="2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b="1" dirty="0"/>
              <a:t>Предметная точность = каковы? </a:t>
            </a:r>
            <a:r>
              <a:rPr lang="ru-RU" altLang="ru-RU" b="1" dirty="0">
                <a:highlight>
                  <a:srgbClr val="FFFF00"/>
                </a:highlight>
              </a:rPr>
              <a:t>Понятийная точность = что это?</a:t>
            </a:r>
            <a:r>
              <a:rPr lang="ru-RU" altLang="ru-RU" dirty="0">
                <a:highlight>
                  <a:srgbClr val="FFFF00"/>
                </a:highlight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2140</Words>
  <Application>Microsoft Office PowerPoint</Application>
  <PresentationFormat>Широкоэкранный</PresentationFormat>
  <Paragraphs>223</Paragraphs>
  <Slides>31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Times New Roman</vt:lpstr>
      <vt:lpstr>Тема Office</vt:lpstr>
      <vt:lpstr>Содержание</vt:lpstr>
      <vt:lpstr>Работа над ошибками</vt:lpstr>
      <vt:lpstr>  Языковая платформа    делового общения </vt:lpstr>
      <vt:lpstr>Деловое общение </vt:lpstr>
      <vt:lpstr>Виды делового общения </vt:lpstr>
      <vt:lpstr>Презентация PowerPoint</vt:lpstr>
      <vt:lpstr>Литературный язык: сфера  + цель(функция)</vt:lpstr>
      <vt:lpstr>Этимология </vt:lpstr>
      <vt:lpstr>Определение делового языка</vt:lpstr>
      <vt:lpstr>Пример официально-делового стиля речи</vt:lpstr>
      <vt:lpstr>Презентация PowerPoint</vt:lpstr>
      <vt:lpstr>Разновидности делового языка</vt:lpstr>
      <vt:lpstr> </vt:lpstr>
      <vt:lpstr>Документ </vt:lpstr>
      <vt:lpstr> Типы стандартизации</vt:lpstr>
      <vt:lpstr>Не выделяются знаками препинания:</vt:lpstr>
      <vt:lpstr>Лексика </vt:lpstr>
      <vt:lpstr>Презентация PowerPoint</vt:lpstr>
      <vt:lpstr>Примеры </vt:lpstr>
      <vt:lpstr>Канцеляризмы </vt:lpstr>
      <vt:lpstr>Лексические средства</vt:lpstr>
      <vt:lpstr>Канцеляризмы </vt:lpstr>
      <vt:lpstr>Грамматические конструкции</vt:lpstr>
      <vt:lpstr>Презентация PowerPoint</vt:lpstr>
      <vt:lpstr>Презентация PowerPoint</vt:lpstr>
      <vt:lpstr> Преобразуйте текст официально–делового стиля в стиль речи, соответствующий бытовой ситуации: </vt:lpstr>
      <vt:lpstr>Презентация PowerPoint</vt:lpstr>
      <vt:lpstr>Сравнение </vt:lpstr>
      <vt:lpstr>Трансформация текста художественного стиля в текст  ОДС</vt:lpstr>
      <vt:lpstr>«Причесать» текст</vt:lpstr>
      <vt:lpstr>Резюмирование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Языковая платформа делового общения.</dc:title>
  <dc:creator>ольга будко</dc:creator>
  <cp:lastModifiedBy>ольга будко</cp:lastModifiedBy>
  <cp:revision>34</cp:revision>
  <dcterms:created xsi:type="dcterms:W3CDTF">2021-04-21T03:23:50Z</dcterms:created>
  <dcterms:modified xsi:type="dcterms:W3CDTF">2023-11-11T20:09:03Z</dcterms:modified>
</cp:coreProperties>
</file>