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5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74" r:id="rId13"/>
    <p:sldId id="271" r:id="rId14"/>
    <p:sldId id="272" r:id="rId15"/>
    <p:sldId id="273" r:id="rId16"/>
    <p:sldId id="27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89764-27D4-4661-BF3A-ED65DA420FF2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5B98F-E8E2-4BFA-86CA-1243BB9673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9570-30F2-4026-96E2-CFD8C0D85143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9570-30F2-4026-96E2-CFD8C0D85143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9570-30F2-4026-96E2-CFD8C0D85143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9570-30F2-4026-96E2-CFD8C0D85143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9570-30F2-4026-96E2-CFD8C0D85143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9570-30F2-4026-96E2-CFD8C0D85143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9570-30F2-4026-96E2-CFD8C0D85143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9570-30F2-4026-96E2-CFD8C0D85143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9570-30F2-4026-96E2-CFD8C0D85143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9570-30F2-4026-96E2-CFD8C0D85143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A9570-30F2-4026-96E2-CFD8C0D85143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A9570-30F2-4026-96E2-CFD8C0D85143}" type="datetimeFigureOut">
              <a:rPr lang="ru-RU" smtClean="0"/>
              <a:pPr/>
              <a:t>08.12.2019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FE665-D5AC-4289-9BAB-7AD43780F2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io-online.ru/bcode/437776" TargetMode="External"/><Relationship Id="rId2" Type="http://schemas.openxmlformats.org/officeDocument/2006/relationships/hyperlink" Target="https://biblio-online.ru/bcode/432861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biblio-online.ru/bcode/431307" TargetMode="External"/><Relationship Id="rId4" Type="http://schemas.openxmlformats.org/officeDocument/2006/relationships/hyperlink" Target="https://biblio-online.ru/bcode/43314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142984"/>
            <a:ext cx="8243918" cy="1470025"/>
          </a:xfrm>
        </p:spPr>
        <p:txBody>
          <a:bodyPr/>
          <a:lstStyle/>
          <a:p>
            <a:r>
              <a:rPr lang="ru-RU" b="1" dirty="0"/>
              <a:t>Управление бизнес-процессами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986614" cy="1752600"/>
          </a:xfrm>
        </p:spPr>
        <p:txBody>
          <a:bodyPr>
            <a:normAutofit/>
          </a:bodyPr>
          <a:lstStyle/>
          <a:p>
            <a:r>
              <a:rPr lang="ru-RU" b="1" smtClean="0">
                <a:solidFill>
                  <a:schemeClr val="tx1"/>
                </a:solidFill>
              </a:rPr>
              <a:t>Тема 2.6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 err="1" smtClean="0">
                <a:solidFill>
                  <a:schemeClr val="tx1"/>
                </a:solidFill>
              </a:rPr>
              <a:t>Контроллинг</a:t>
            </a:r>
            <a:r>
              <a:rPr lang="ru-RU" b="1" dirty="0" smtClean="0">
                <a:solidFill>
                  <a:schemeClr val="tx1"/>
                </a:solidFill>
              </a:rPr>
              <a:t> бизнес-процессов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79690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/>
              <a:t>Стратегический контроллинг </a:t>
            </a:r>
            <a:r>
              <a:rPr lang="ru-RU" sz="2800" dirty="0" smtClean="0"/>
              <a:t>координирует функции: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714356"/>
          <a:ext cx="8715435" cy="603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05145"/>
                <a:gridCol w="2905145"/>
                <a:gridCol w="2905145"/>
              </a:tblGrid>
              <a:tr h="1500198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стратегического планирования</a:t>
                      </a:r>
                      <a:endParaRPr lang="ru-RU" sz="24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стратегического контроля</a:t>
                      </a:r>
                      <a:endParaRPr lang="ru-RU" sz="24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системы стратегического информационного обеспечения</a:t>
                      </a:r>
                      <a:endParaRPr lang="ru-RU" sz="2400" dirty="0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875512">
                <a:tc>
                  <a:txBody>
                    <a:bodyPr/>
                    <a:lstStyle/>
                    <a:p>
                      <a:pPr marL="360000" indent="-360000">
                        <a:buClr>
                          <a:schemeClr val="tx1"/>
                        </a:buClr>
                        <a:buFont typeface="Wingdings" pitchFamily="2" charset="2"/>
                        <a:buChar char="Ø"/>
                      </a:pPr>
                      <a:r>
                        <a:rPr lang="ru-RU" sz="2400" dirty="0" smtClean="0"/>
                        <a:t>Поиск и формулирование стратегической цели;</a:t>
                      </a:r>
                    </a:p>
                    <a:p>
                      <a:pPr marL="360000" indent="-360000">
                        <a:buClr>
                          <a:schemeClr val="tx1"/>
                        </a:buClr>
                        <a:buFont typeface="Wingdings" pitchFamily="2" charset="2"/>
                        <a:buChar char="Ø"/>
                      </a:pPr>
                      <a:r>
                        <a:rPr lang="ru-RU" sz="2400" dirty="0" smtClean="0"/>
                        <a:t>Оформление и оценка стратегии;</a:t>
                      </a:r>
                    </a:p>
                    <a:p>
                      <a:pPr marL="360000" indent="-360000">
                        <a:buClr>
                          <a:schemeClr val="tx1"/>
                        </a:buClr>
                        <a:buFont typeface="Wingdings" pitchFamily="2" charset="2"/>
                        <a:buChar char="Ø"/>
                      </a:pPr>
                      <a:r>
                        <a:rPr lang="ru-RU" sz="2400" dirty="0" smtClean="0"/>
                        <a:t>Принятие стратегического решения;</a:t>
                      </a:r>
                    </a:p>
                    <a:p>
                      <a:pPr marL="360000" indent="-360000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0000" indent="-360000">
                        <a:buClr>
                          <a:schemeClr val="tx1"/>
                        </a:buClr>
                        <a:buFont typeface="Wingdings" pitchFamily="2" charset="2"/>
                        <a:buChar char="Ø"/>
                      </a:pPr>
                      <a:r>
                        <a:rPr lang="ru-RU" sz="2400" dirty="0" smtClean="0"/>
                        <a:t>Формирование контролируемых величин;</a:t>
                      </a:r>
                    </a:p>
                    <a:p>
                      <a:pPr marL="360000" indent="-360000">
                        <a:buClr>
                          <a:schemeClr val="tx1"/>
                        </a:buClr>
                        <a:buFont typeface="Wingdings" pitchFamily="2" charset="2"/>
                        <a:buChar char="Ø"/>
                      </a:pPr>
                      <a:r>
                        <a:rPr lang="ru-RU" sz="2400" dirty="0" smtClean="0"/>
                        <a:t>Проведение контрольной оценки;</a:t>
                      </a:r>
                    </a:p>
                    <a:p>
                      <a:pPr marL="360000" indent="-360000">
                        <a:buClr>
                          <a:schemeClr val="tx1"/>
                        </a:buClr>
                        <a:buFont typeface="Wingdings" pitchFamily="2" charset="2"/>
                        <a:buChar char="Ø"/>
                      </a:pPr>
                      <a:r>
                        <a:rPr lang="ru-RU" sz="2400" dirty="0" smtClean="0"/>
                        <a:t>Принятия решения по результатам стратегического контроля.</a:t>
                      </a:r>
                    </a:p>
                    <a:p>
                      <a:pPr marL="360000" indent="-360000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это система раннего обнаружения будущих тенденций как вне организации, т. е. в окружающем мире, так и внутри нее.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586790" cy="654032"/>
          </a:xfrm>
        </p:spPr>
        <p:txBody>
          <a:bodyPr/>
          <a:lstStyle/>
          <a:p>
            <a:r>
              <a:rPr lang="ru-RU" sz="3600" b="1" dirty="0" smtClean="0"/>
              <a:t>Факторы, влияющие на выбор стратегии:</a:t>
            </a:r>
            <a:endParaRPr lang="ru-RU" sz="3600" b="1" dirty="0"/>
          </a:p>
        </p:txBody>
      </p:sp>
      <p:sp>
        <p:nvSpPr>
          <p:cNvPr id="4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000108"/>
            <a:ext cx="7560840" cy="5021180"/>
          </a:xfrm>
        </p:spPr>
        <p:txBody>
          <a:bodyPr>
            <a:normAutofit/>
          </a:bodyPr>
          <a:lstStyle/>
          <a:p>
            <a:pPr marL="514350" lvl="0" indent="-514350">
              <a:buNone/>
            </a:pPr>
            <a:r>
              <a:rPr lang="ru-RU" dirty="0" smtClean="0"/>
              <a:t>• особенности компании</a:t>
            </a:r>
            <a:endParaRPr lang="ru-RU" dirty="0"/>
          </a:p>
          <a:p>
            <a:pPr marL="514350" lvl="0" indent="-514350">
              <a:buNone/>
            </a:pPr>
            <a:r>
              <a:rPr lang="ru-RU" dirty="0" smtClean="0"/>
              <a:t>• тип </a:t>
            </a:r>
            <a:r>
              <a:rPr lang="ru-RU" dirty="0"/>
              <a:t>синергии (модульная, последовательная, взаимная</a:t>
            </a:r>
            <a:r>
              <a:rPr lang="ru-RU" dirty="0" smtClean="0"/>
              <a:t>)</a:t>
            </a:r>
            <a:endParaRPr lang="ru-RU" dirty="0"/>
          </a:p>
          <a:p>
            <a:pPr marL="514350" lvl="0" indent="-514350">
              <a:buNone/>
            </a:pPr>
            <a:r>
              <a:rPr lang="ru-RU" dirty="0" smtClean="0"/>
              <a:t>• тип ресурсов</a:t>
            </a:r>
            <a:endParaRPr lang="ru-RU" dirty="0"/>
          </a:p>
          <a:p>
            <a:pPr marL="514350" lvl="0" indent="-514350">
              <a:buNone/>
            </a:pPr>
            <a:r>
              <a:rPr lang="ru-RU" dirty="0" smtClean="0"/>
              <a:t>• величина </a:t>
            </a:r>
            <a:r>
              <a:rPr lang="ru-RU" dirty="0"/>
              <a:t>излишних </a:t>
            </a:r>
            <a:r>
              <a:rPr lang="ru-RU" dirty="0" smtClean="0"/>
              <a:t>ресурсов</a:t>
            </a:r>
            <a:endParaRPr lang="ru-RU" dirty="0"/>
          </a:p>
          <a:p>
            <a:pPr marL="514350" lvl="0" indent="-514350">
              <a:buNone/>
            </a:pPr>
            <a:r>
              <a:rPr lang="ru-RU" dirty="0" smtClean="0"/>
              <a:t>• особенности окружения</a:t>
            </a:r>
            <a:endParaRPr lang="ru-RU" dirty="0"/>
          </a:p>
          <a:p>
            <a:pPr marL="514350" lvl="0" indent="-514350">
              <a:buNone/>
            </a:pPr>
            <a:r>
              <a:rPr lang="ru-RU" dirty="0" smtClean="0"/>
              <a:t>• степень </a:t>
            </a:r>
            <a:r>
              <a:rPr lang="ru-RU" dirty="0"/>
              <a:t>неопределенности на </a:t>
            </a:r>
            <a:r>
              <a:rPr lang="ru-RU" dirty="0" smtClean="0"/>
              <a:t>рынке</a:t>
            </a:r>
            <a:endParaRPr lang="ru-RU" dirty="0"/>
          </a:p>
          <a:p>
            <a:pPr marL="514350" lvl="0" indent="-514350">
              <a:buNone/>
            </a:pPr>
            <a:r>
              <a:rPr lang="ru-RU" dirty="0" smtClean="0"/>
              <a:t>• уровень конкуренции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Инструменты </a:t>
            </a:r>
            <a:r>
              <a:rPr lang="ru-RU" sz="3600" b="1" dirty="0" err="1" smtClean="0"/>
              <a:t>контроллинга</a:t>
            </a:r>
            <a:endParaRPr lang="ru-RU" sz="3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980728"/>
            <a:ext cx="4176464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200" b="1" dirty="0" smtClean="0"/>
              <a:t>Стратегического </a:t>
            </a:r>
            <a:r>
              <a:rPr lang="ru-RU" sz="2200" b="1" dirty="0" err="1" smtClean="0"/>
              <a:t>контроллинга</a:t>
            </a:r>
            <a:endParaRPr lang="ru-RU" sz="2200" b="1" dirty="0" smtClean="0"/>
          </a:p>
          <a:p>
            <a:pPr lvl="0"/>
            <a:r>
              <a:rPr lang="ru-RU" sz="2000" dirty="0" smtClean="0"/>
              <a:t>Собственное производство - поставки со стороны</a:t>
            </a:r>
          </a:p>
          <a:p>
            <a:pPr lvl="0"/>
            <a:r>
              <a:rPr lang="ru-RU" sz="2000" dirty="0" smtClean="0"/>
              <a:t>Кривая опыта </a:t>
            </a:r>
          </a:p>
          <a:p>
            <a:pPr lvl="0"/>
            <a:r>
              <a:rPr lang="ru-RU" sz="2000" dirty="0" smtClean="0"/>
              <a:t>Анализ конкуренции </a:t>
            </a:r>
          </a:p>
          <a:p>
            <a:pPr lvl="0"/>
            <a:r>
              <a:rPr lang="ru-RU" sz="2000" dirty="0" smtClean="0"/>
              <a:t>Портфельный анализ </a:t>
            </a:r>
          </a:p>
          <a:p>
            <a:pPr lvl="0"/>
            <a:r>
              <a:rPr lang="ru-RU" sz="2000" dirty="0" smtClean="0"/>
              <a:t>Анализ потенциала </a:t>
            </a:r>
          </a:p>
          <a:p>
            <a:pPr lvl="0"/>
            <a:r>
              <a:rPr lang="ru-RU" sz="2000" dirty="0" smtClean="0"/>
              <a:t>Кривая жизненного цикла продукта</a:t>
            </a:r>
          </a:p>
          <a:p>
            <a:pPr lvl="0"/>
            <a:r>
              <a:rPr lang="ru-RU" sz="2000" dirty="0" smtClean="0"/>
              <a:t>Анализ сильных и слабых сторон предприятия </a:t>
            </a:r>
          </a:p>
          <a:p>
            <a:pPr lvl="0"/>
            <a:r>
              <a:rPr lang="ru-RU" sz="2000" dirty="0" smtClean="0"/>
              <a:t>Стратегические разрывы </a:t>
            </a:r>
          </a:p>
          <a:p>
            <a:pPr lvl="0"/>
            <a:r>
              <a:rPr lang="ru-RU" sz="2000" dirty="0" smtClean="0"/>
              <a:t>Разработка сценариев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644008" y="980728"/>
            <a:ext cx="449999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200" b="1" dirty="0" smtClean="0"/>
              <a:t>Оперативного </a:t>
            </a:r>
            <a:r>
              <a:rPr lang="ru-RU" sz="2200" b="1" dirty="0" err="1" smtClean="0"/>
              <a:t>контроллинга</a:t>
            </a:r>
            <a:endParaRPr lang="ru-RU" sz="2200" b="1" dirty="0" smtClean="0"/>
          </a:p>
          <a:p>
            <a:pPr lvl="0"/>
            <a:r>
              <a:rPr lang="ru-RU" sz="2000" dirty="0" err="1" smtClean="0"/>
              <a:t>АВС-анализ</a:t>
            </a:r>
            <a:endParaRPr lang="ru-RU" sz="2000" dirty="0" smtClean="0"/>
          </a:p>
          <a:p>
            <a:pPr lvl="0"/>
            <a:r>
              <a:rPr lang="ru-RU" sz="2000" dirty="0" smtClean="0"/>
              <a:t>XYZ-анализ</a:t>
            </a:r>
          </a:p>
          <a:p>
            <a:pPr lvl="0"/>
            <a:r>
              <a:rPr lang="ru-RU" sz="2000" dirty="0" smtClean="0"/>
              <a:t>Анализ и оптимизация объема заказов </a:t>
            </a:r>
          </a:p>
          <a:p>
            <a:pPr lvl="0"/>
            <a:r>
              <a:rPr lang="ru-RU" sz="2000" dirty="0" smtClean="0"/>
              <a:t>Метод расчета сумм покрытия</a:t>
            </a:r>
          </a:p>
          <a:p>
            <a:pPr lvl="0"/>
            <a:r>
              <a:rPr lang="ru-RU" sz="2000" dirty="0" smtClean="0"/>
              <a:t>Анализ возникающих на предприятии узких мест</a:t>
            </a:r>
          </a:p>
          <a:p>
            <a:pPr lvl="0"/>
            <a:r>
              <a:rPr lang="ru-RU" sz="2000" dirty="0" smtClean="0"/>
              <a:t>Методы расчета инвестиций </a:t>
            </a:r>
          </a:p>
          <a:p>
            <a:pPr lvl="0"/>
            <a:r>
              <a:rPr lang="ru-RU" sz="2000" dirty="0" smtClean="0"/>
              <a:t>Оптимизация размеров партий продукции</a:t>
            </a:r>
          </a:p>
          <a:p>
            <a:pPr lvl="0"/>
            <a:r>
              <a:rPr lang="ru-RU" sz="2000" dirty="0" smtClean="0"/>
              <a:t>Комиссионное вознаграждение торговых представителей на базе сумм покрытия</a:t>
            </a:r>
          </a:p>
          <a:p>
            <a:pPr lvl="0"/>
            <a:r>
              <a:rPr lang="ru-RU" sz="2000" dirty="0" smtClean="0"/>
              <a:t>Кружки качества </a:t>
            </a:r>
          </a:p>
          <a:p>
            <a:pPr lvl="0"/>
            <a:r>
              <a:rPr lang="ru-RU" sz="2000" dirty="0" smtClean="0"/>
              <a:t>Анализ скидок </a:t>
            </a:r>
          </a:p>
          <a:p>
            <a:pPr lvl="0"/>
            <a:r>
              <a:rPr lang="ru-RU" sz="2000" dirty="0" smtClean="0"/>
              <a:t>Анализ областей сбыта </a:t>
            </a:r>
          </a:p>
          <a:p>
            <a:pPr lvl="0"/>
            <a:r>
              <a:rPr lang="ru-RU" sz="2000" dirty="0" smtClean="0"/>
              <a:t>Функционально-стоимостной анализ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2844" y="0"/>
            <a:ext cx="8858312" cy="107154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Предпосылки внедрения контроллинга </a:t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2800" dirty="0" smtClean="0">
                <a:solidFill>
                  <a:schemeClr val="tx1"/>
                </a:solidFill>
              </a:rPr>
              <a:t>(по направлениям):</a:t>
            </a:r>
            <a:endParaRPr lang="ru-RU" sz="2800" dirty="0">
              <a:solidFill>
                <a:schemeClr val="tx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2844" y="1071546"/>
          <a:ext cx="8858316" cy="554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8"/>
                <a:gridCol w="1357320"/>
                <a:gridCol w="1357322"/>
                <a:gridCol w="1357322"/>
                <a:gridCol w="1643076"/>
                <a:gridCol w="1571638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dirty="0" smtClean="0">
                          <a:solidFill>
                            <a:schemeClr val="tx1"/>
                          </a:solidFill>
                        </a:rPr>
                        <a:t>Организация</a:t>
                      </a: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dirty="0" smtClean="0">
                          <a:solidFill>
                            <a:schemeClr val="tx1"/>
                          </a:solidFill>
                        </a:rPr>
                        <a:t>Продукция</a:t>
                      </a: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dirty="0" smtClean="0">
                          <a:solidFill>
                            <a:schemeClr val="tx1"/>
                          </a:solidFill>
                        </a:rPr>
                        <a:t>Закупки</a:t>
                      </a: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dirty="0" smtClean="0">
                          <a:solidFill>
                            <a:schemeClr val="tx1"/>
                          </a:solidFill>
                        </a:rPr>
                        <a:t>Персонал</a:t>
                      </a: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dirty="0" smtClean="0">
                          <a:solidFill>
                            <a:schemeClr val="tx1"/>
                          </a:solidFill>
                        </a:rPr>
                        <a:t>Оборудование</a:t>
                      </a:r>
                    </a:p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solidFill>
                            <a:schemeClr val="tx1"/>
                          </a:solidFill>
                        </a:rPr>
                        <a:t>Система информационного обеспечения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ru-RU" sz="1400" dirty="0" smtClean="0"/>
                        <a:t>плохое представление об организационной структуре предприятия;</a:t>
                      </a:r>
                    </a:p>
                    <a:p>
                      <a:pPr lvl="0"/>
                      <a:endParaRPr lang="ru-RU" sz="800" dirty="0" smtClean="0"/>
                    </a:p>
                    <a:p>
                      <a:pPr lvl="0"/>
                      <a:r>
                        <a:rPr lang="ru-RU" sz="1400" dirty="0" smtClean="0"/>
                        <a:t>сложная система подчинения;</a:t>
                      </a:r>
                    </a:p>
                    <a:p>
                      <a:pPr lvl="0"/>
                      <a:endParaRPr lang="ru-RU" sz="800" dirty="0" smtClean="0"/>
                    </a:p>
                    <a:p>
                      <a:pPr lvl="0"/>
                      <a:r>
                        <a:rPr lang="ru-RU" sz="1400" dirty="0" smtClean="0"/>
                        <a:t>отсутствие четко определенных областей компетенции и ответственности руководителей;</a:t>
                      </a:r>
                    </a:p>
                    <a:p>
                      <a:pPr lvl="0"/>
                      <a:endParaRPr lang="ru-RU" sz="800" dirty="0" smtClean="0"/>
                    </a:p>
                    <a:p>
                      <a:pPr lvl="0"/>
                      <a:r>
                        <a:rPr lang="ru-RU" sz="1400" dirty="0" smtClean="0"/>
                        <a:t>перегруженность отдельных подразделений.</a:t>
                      </a:r>
                    </a:p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400" dirty="0" smtClean="0"/>
                        <a:t>устаревшая номенклатура продукции;</a:t>
                      </a:r>
                    </a:p>
                    <a:p>
                      <a:pPr lvl="0"/>
                      <a:endParaRPr lang="ru-RU" sz="800" dirty="0" smtClean="0"/>
                    </a:p>
                    <a:p>
                      <a:pPr lvl="0"/>
                      <a:r>
                        <a:rPr lang="ru-RU" sz="1400" dirty="0" smtClean="0"/>
                        <a:t>несоответствие требованиям современных рынков по качеству и потребительским свойствам;</a:t>
                      </a:r>
                    </a:p>
                    <a:p>
                      <a:pPr lvl="0"/>
                      <a:endParaRPr lang="ru-RU" sz="1400" dirty="0" smtClean="0"/>
                    </a:p>
                    <a:p>
                      <a:pPr lvl="0"/>
                      <a:r>
                        <a:rPr lang="ru-RU" sz="1400" dirty="0" smtClean="0"/>
                        <a:t>плохие перспективы выпускаемой продукции.</a:t>
                      </a:r>
                    </a:p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400" dirty="0" smtClean="0"/>
                        <a:t>низкое качество и высокая цена закупаемых материалов;</a:t>
                      </a:r>
                    </a:p>
                    <a:p>
                      <a:pPr lvl="0"/>
                      <a:endParaRPr lang="ru-RU" sz="1400" dirty="0" smtClean="0"/>
                    </a:p>
                    <a:p>
                      <a:pPr lvl="0"/>
                      <a:r>
                        <a:rPr lang="ru-RU" sz="1400" dirty="0" smtClean="0"/>
                        <a:t>отсутствие входного контроля;</a:t>
                      </a:r>
                    </a:p>
                    <a:p>
                      <a:pPr lvl="0"/>
                      <a:endParaRPr lang="ru-RU" sz="1400" dirty="0" smtClean="0"/>
                    </a:p>
                    <a:p>
                      <a:pPr lvl="0"/>
                      <a:r>
                        <a:rPr lang="ru-RU" sz="1400" dirty="0" smtClean="0"/>
                        <a:t>необоснованно большие запасы материалов на складе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400" dirty="0" smtClean="0"/>
                        <a:t>отсутствие системы мотивации, увязывающей личные интересы сотрудников с результатами деятельности предприятия;</a:t>
                      </a:r>
                    </a:p>
                    <a:p>
                      <a:pPr lvl="0"/>
                      <a:endParaRPr lang="ru-RU" sz="1400" dirty="0" smtClean="0"/>
                    </a:p>
                    <a:p>
                      <a:pPr lvl="0"/>
                      <a:r>
                        <a:rPr lang="ru-RU" sz="1400" dirty="0" smtClean="0"/>
                        <a:t>неуверенность сотрудников в завтрашнем дне.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400" dirty="0" smtClean="0"/>
                        <a:t>устаревший парк основного оборудования и производственных сооружений;</a:t>
                      </a:r>
                    </a:p>
                    <a:p>
                      <a:pPr lvl="0"/>
                      <a:endParaRPr lang="ru-RU" sz="1400" dirty="0" smtClean="0"/>
                    </a:p>
                    <a:p>
                      <a:pPr lvl="0"/>
                      <a:r>
                        <a:rPr lang="ru-RU" sz="1400" dirty="0" smtClean="0"/>
                        <a:t>отсутствие системы планово-предупредительных ремонтов, </a:t>
                      </a:r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400" dirty="0" smtClean="0"/>
                        <a:t>заполнение документов вручную;</a:t>
                      </a:r>
                    </a:p>
                    <a:p>
                      <a:pPr lvl="0"/>
                      <a:endParaRPr lang="ru-RU" sz="1400" dirty="0" smtClean="0"/>
                    </a:p>
                    <a:p>
                      <a:pPr lvl="0"/>
                      <a:r>
                        <a:rPr lang="ru-RU" sz="1400" dirty="0" smtClean="0"/>
                        <a:t>ограниченность исходной информации, предназначенной для принятия решений;</a:t>
                      </a:r>
                    </a:p>
                    <a:p>
                      <a:pPr lvl="0"/>
                      <a:endParaRPr lang="ru-RU" sz="1400" dirty="0" smtClean="0"/>
                    </a:p>
                    <a:p>
                      <a:pPr lvl="0"/>
                      <a:r>
                        <a:rPr lang="ru-RU" sz="1400" dirty="0" smtClean="0"/>
                        <a:t>недостоверность информации;</a:t>
                      </a:r>
                    </a:p>
                    <a:p>
                      <a:pPr lvl="0"/>
                      <a:endParaRPr lang="ru-RU" sz="1400" dirty="0" smtClean="0"/>
                    </a:p>
                    <a:p>
                      <a:pPr lvl="0"/>
                      <a:r>
                        <a:rPr lang="ru-RU" sz="1400" dirty="0" smtClean="0"/>
                        <a:t>отсутствие системы учета и расчета затрат по местам возникновения.</a:t>
                      </a:r>
                    </a:p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2844" y="228600"/>
            <a:ext cx="8858312" cy="842946"/>
          </a:xfrm>
        </p:spPr>
        <p:txBody>
          <a:bodyPr>
            <a:noAutofit/>
          </a:bodyPr>
          <a:lstStyle/>
          <a:p>
            <a:pPr marL="571500" lvl="0" indent="-571500"/>
            <a:r>
              <a:rPr lang="ru-RU" sz="3200" b="1" dirty="0" smtClean="0">
                <a:solidFill>
                  <a:schemeClr val="tx1"/>
                </a:solidFill>
              </a:rPr>
              <a:t>Последовательность этапов проектирования процесса </a:t>
            </a:r>
            <a:r>
              <a:rPr lang="ru-RU" sz="3200" b="1" dirty="0" err="1" smtClean="0">
                <a:solidFill>
                  <a:schemeClr val="tx1"/>
                </a:solidFill>
              </a:rPr>
              <a:t>контроллинга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285688" y="1357298"/>
            <a:ext cx="8858312" cy="505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571500" marR="0" lvl="0" indent="-5715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Организационная фаза:</a:t>
            </a:r>
          </a:p>
          <a:p>
            <a:pPr marL="571500" lvl="0" indent="-5715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dirty="0" smtClean="0"/>
              <a:t>•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интенсивная подготовка персонала;</a:t>
            </a:r>
          </a:p>
          <a:p>
            <a:pPr marL="571500" lvl="0" indent="-5715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dirty="0" smtClean="0"/>
              <a:t>•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планирование;</a:t>
            </a:r>
          </a:p>
          <a:p>
            <a:pPr marL="571500" lvl="0" indent="-5715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dirty="0" smtClean="0"/>
              <a:t>•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оценка;</a:t>
            </a:r>
          </a:p>
          <a:p>
            <a:pPr marL="571500" lvl="0" indent="-5715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dirty="0" smtClean="0"/>
              <a:t>•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проектирование;</a:t>
            </a:r>
          </a:p>
          <a:p>
            <a:pPr marL="571500" lvl="0" indent="-5715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dirty="0" smtClean="0"/>
              <a:t>•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внедрение и тестирование. </a:t>
            </a:r>
          </a:p>
          <a:p>
            <a:pPr marL="571500" marR="0" lvl="0" indent="-5715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3200" b="1" dirty="0" smtClean="0">
                <a:latin typeface="+mj-lt"/>
                <a:ea typeface="+mj-ea"/>
                <a:cs typeface="+mj-cs"/>
              </a:rPr>
              <a:t>	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Эксплуатационная фаза</a:t>
            </a:r>
          </a:p>
          <a:p>
            <a:pPr marL="571500" lvl="0" indent="-5715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dirty="0" smtClean="0"/>
              <a:t>•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мониторинг деятельности процесса;</a:t>
            </a:r>
          </a:p>
          <a:p>
            <a:pPr marL="571500" lvl="0" indent="-5715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dirty="0" smtClean="0"/>
              <a:t>•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корректировка на основе взаимосвязи «план—факт—отклонение».</a:t>
            </a:r>
            <a:b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4294967295"/>
          </p:nvPr>
        </p:nvSpPr>
        <p:spPr>
          <a:xfrm>
            <a:off x="285720" y="1556792"/>
            <a:ext cx="8715436" cy="5040560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/>
              <a:t>Принятие </a:t>
            </a:r>
            <a:r>
              <a:rPr lang="ru-RU" dirty="0" smtClean="0"/>
              <a:t>решения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Диагностика существующей системы управления (как есть</a:t>
            </a:r>
            <a:r>
              <a:rPr lang="ru-RU" dirty="0" smtClean="0"/>
              <a:t>)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Разработка концепции «идеальной» системы управления предприятием (Как должно быть</a:t>
            </a:r>
            <a:r>
              <a:rPr lang="ru-RU" dirty="0" smtClean="0"/>
              <a:t>)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Вхождение контроллинга в «двери» предприятия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«Вживание» контроллинга в текущую деятельность </a:t>
            </a:r>
            <a:r>
              <a:rPr lang="ru-RU" dirty="0" smtClean="0"/>
              <a:t>предприятия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Упрочение </a:t>
            </a:r>
            <a:r>
              <a:rPr lang="ru-RU" dirty="0" smtClean="0"/>
              <a:t>позиций</a:t>
            </a: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Фаза роста значимости и объема функций контроллинга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5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57158" y="142852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+mn-lt"/>
              </a:rPr>
              <a:t>Стадии внедрения контроллинга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Литература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928670"/>
            <a:ext cx="8143932" cy="5707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algn="just">
              <a:lnSpc>
                <a:spcPct val="70000"/>
              </a:lnSpc>
              <a:buAutoNum type="arabicPeriod"/>
            </a:pPr>
            <a:r>
              <a:rPr lang="ru-RU" sz="2000" i="1" dirty="0" smtClean="0"/>
              <a:t>Громов, А. И. </a:t>
            </a:r>
            <a:r>
              <a:rPr lang="ru-RU" sz="2000" dirty="0" smtClean="0"/>
              <a:t>Управление бизнес-процессами: современные методы : монография / А. И. Громов, А. </a:t>
            </a:r>
            <a:r>
              <a:rPr lang="ru-RU" sz="2000" dirty="0" err="1" smtClean="0"/>
              <a:t>Фляйшман</a:t>
            </a:r>
            <a:r>
              <a:rPr lang="ru-RU" sz="2000" dirty="0" smtClean="0"/>
              <a:t>, В. Шмидт ; под редакцией А. И. Громова. — Москва : Издательство </a:t>
            </a:r>
            <a:r>
              <a:rPr lang="ru-RU" sz="2000" dirty="0" err="1" smtClean="0"/>
              <a:t>Юрайт</a:t>
            </a:r>
            <a:r>
              <a:rPr lang="ru-RU" sz="2000" dirty="0" smtClean="0"/>
              <a:t>, 2019. — 367 с. — (Актуальные монографии). — ISBN 978-5-534-03094-5. — Текст : электронный // ЭБС </a:t>
            </a:r>
            <a:r>
              <a:rPr lang="ru-RU" sz="2000" dirty="0" err="1" smtClean="0"/>
              <a:t>Юрайт</a:t>
            </a:r>
            <a:r>
              <a:rPr lang="ru-RU" sz="2000" dirty="0" smtClean="0"/>
              <a:t> [сайт]. — URL: </a:t>
            </a:r>
            <a:r>
              <a:rPr lang="ru-RU" sz="2000" dirty="0" smtClean="0">
                <a:hlinkClick r:id="rId2"/>
              </a:rPr>
              <a:t>https://biblio-online.ru/bcode/432861</a:t>
            </a:r>
            <a:endParaRPr lang="ru-RU" sz="2000" dirty="0" smtClean="0"/>
          </a:p>
          <a:p>
            <a:pPr marL="342900" algn="just">
              <a:lnSpc>
                <a:spcPct val="70000"/>
              </a:lnSpc>
              <a:buAutoNum type="arabicPeriod"/>
            </a:pPr>
            <a:r>
              <a:rPr lang="ru-RU" sz="2000" i="1" dirty="0" smtClean="0"/>
              <a:t>Фролов, Ю. В. </a:t>
            </a:r>
            <a:r>
              <a:rPr lang="ru-RU" sz="2000" dirty="0" smtClean="0"/>
              <a:t>Стратегический менеджмент. Формирование стратегии и проектирование бизнес-процессов : учебное пособие для </a:t>
            </a:r>
            <a:r>
              <a:rPr lang="ru-RU" sz="2000" dirty="0" err="1" smtClean="0"/>
              <a:t>бакалавриата</a:t>
            </a:r>
            <a:r>
              <a:rPr lang="ru-RU" sz="2000" dirty="0" smtClean="0"/>
              <a:t> и магистратуры / Ю. В. Фролов, Р. В. Серышев ; под редакцией Ю. В. Фролова. — 2-е изд., </a:t>
            </a:r>
            <a:r>
              <a:rPr lang="ru-RU" sz="2000" dirty="0" err="1" smtClean="0"/>
              <a:t>испр</a:t>
            </a:r>
            <a:r>
              <a:rPr lang="ru-RU" sz="2000" dirty="0" smtClean="0"/>
              <a:t>. и доп. — Москва : Издательство </a:t>
            </a:r>
            <a:r>
              <a:rPr lang="ru-RU" sz="2000" dirty="0" err="1" smtClean="0"/>
              <a:t>Юрайт</a:t>
            </a:r>
            <a:r>
              <a:rPr lang="ru-RU" sz="2000" dirty="0" smtClean="0"/>
              <a:t>, 2019. — 154 с. — (Университеты России). — ISBN 978-5-534-09015-4. — Текст : электронный // ЭБС </a:t>
            </a:r>
            <a:r>
              <a:rPr lang="ru-RU" sz="2000" dirty="0" err="1" smtClean="0"/>
              <a:t>Юрайт</a:t>
            </a:r>
            <a:r>
              <a:rPr lang="ru-RU" sz="2000" dirty="0" smtClean="0"/>
              <a:t> [сайт]. — URL: </a:t>
            </a:r>
            <a:r>
              <a:rPr lang="ru-RU" sz="2000" dirty="0" smtClean="0">
                <a:hlinkClick r:id="rId3"/>
              </a:rPr>
              <a:t>https://biblio-online.ru/bcode/437776</a:t>
            </a:r>
            <a:r>
              <a:rPr lang="ru-RU" sz="2000" dirty="0" smtClean="0"/>
              <a:t> </a:t>
            </a:r>
          </a:p>
          <a:p>
            <a:pPr marL="342900" algn="just">
              <a:lnSpc>
                <a:spcPct val="70000"/>
              </a:lnSpc>
              <a:buAutoNum type="arabicPeriod"/>
            </a:pPr>
            <a:r>
              <a:rPr lang="ru-RU" sz="2000" i="1" dirty="0" smtClean="0"/>
              <a:t>Долганова, О. И. </a:t>
            </a:r>
            <a:r>
              <a:rPr lang="ru-RU" sz="2000" dirty="0" smtClean="0"/>
              <a:t>Моделирование бизнес-процессов : учебник и практикум для академического </a:t>
            </a:r>
            <a:r>
              <a:rPr lang="ru-RU" sz="2000" dirty="0" err="1" smtClean="0"/>
              <a:t>бакалавриата</a:t>
            </a:r>
            <a:r>
              <a:rPr lang="ru-RU" sz="2000" dirty="0" smtClean="0"/>
              <a:t> / О. И. Долганова, Е. В. Виноградова, А. М. Лобанова ; под редакцией О. И. Долгановой. — Москва : Издательство </a:t>
            </a:r>
            <a:r>
              <a:rPr lang="ru-RU" sz="2000" dirty="0" err="1" smtClean="0"/>
              <a:t>Юрайт</a:t>
            </a:r>
            <a:r>
              <a:rPr lang="ru-RU" sz="2000" dirty="0" smtClean="0"/>
              <a:t>, 2019. — 289 с. — (Бакалавр. Академический курс). — ISBN 978-5-534-00866-1. — Текст : электронный // ЭБС </a:t>
            </a:r>
            <a:r>
              <a:rPr lang="ru-RU" sz="2000" dirty="0" err="1" smtClean="0"/>
              <a:t>Юрайт</a:t>
            </a:r>
            <a:r>
              <a:rPr lang="ru-RU" sz="2000" dirty="0" smtClean="0"/>
              <a:t> [сайт]. — URL: </a:t>
            </a:r>
            <a:r>
              <a:rPr lang="ru-RU" sz="2000" dirty="0" smtClean="0">
                <a:hlinkClick r:id="rId4"/>
              </a:rPr>
              <a:t>https://biblio-online.ru/bcode/433143</a:t>
            </a:r>
            <a:r>
              <a:rPr lang="ru-RU" sz="2000" dirty="0" smtClean="0"/>
              <a:t> </a:t>
            </a:r>
          </a:p>
          <a:p>
            <a:pPr marL="342900" algn="just">
              <a:lnSpc>
                <a:spcPct val="70000"/>
              </a:lnSpc>
              <a:buAutoNum type="arabicPeriod"/>
            </a:pPr>
            <a:r>
              <a:rPr lang="ru-RU" sz="2000" i="1" dirty="0" err="1" smtClean="0"/>
              <a:t>Каменнова</a:t>
            </a:r>
            <a:r>
              <a:rPr lang="ru-RU" sz="2000" i="1" dirty="0" smtClean="0"/>
              <a:t>, М. С. </a:t>
            </a:r>
            <a:r>
              <a:rPr lang="ru-RU" sz="2000" dirty="0" smtClean="0"/>
              <a:t>Моделирование бизнес-процессов. В 2 ч. Часть 1 : учебник и практикум для </a:t>
            </a:r>
            <a:r>
              <a:rPr lang="ru-RU" sz="2000" dirty="0" err="1" smtClean="0"/>
              <a:t>бакалавриата</a:t>
            </a:r>
            <a:r>
              <a:rPr lang="ru-RU" sz="2000" dirty="0" smtClean="0"/>
              <a:t> и магистратуры / М. С. </a:t>
            </a:r>
            <a:r>
              <a:rPr lang="ru-RU" sz="2000" dirty="0" err="1" smtClean="0"/>
              <a:t>Каменнова</a:t>
            </a:r>
            <a:r>
              <a:rPr lang="ru-RU" sz="2000" dirty="0" smtClean="0"/>
              <a:t>, В. В. Крохин, И. В. Машков. — Москва : Издательство </a:t>
            </a:r>
            <a:r>
              <a:rPr lang="ru-RU" sz="2000" dirty="0" err="1" smtClean="0"/>
              <a:t>Юрайт</a:t>
            </a:r>
            <a:r>
              <a:rPr lang="ru-RU" sz="2000" dirty="0" smtClean="0"/>
              <a:t>, 2019. — 282 с. — (Бакалавр и магистр. Академический курс). — ISBN 978-5-534-05048-6. — Текст : электронный // ЭБС </a:t>
            </a:r>
            <a:r>
              <a:rPr lang="ru-RU" sz="2000" dirty="0" err="1" smtClean="0"/>
              <a:t>Юрайт</a:t>
            </a:r>
            <a:r>
              <a:rPr lang="ru-RU" sz="2000" dirty="0" smtClean="0"/>
              <a:t> [сайт]. — URL: </a:t>
            </a:r>
            <a:r>
              <a:rPr lang="ru-RU" sz="2000" dirty="0" smtClean="0">
                <a:hlinkClick r:id="rId5"/>
              </a:rPr>
              <a:t>https://biblio-online.ru/bcode/431307</a:t>
            </a:r>
            <a:r>
              <a:rPr lang="ru-RU" sz="2000" dirty="0" smtClean="0"/>
              <a:t> 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428604"/>
            <a:ext cx="8229600" cy="1143000"/>
          </a:xfrm>
        </p:spPr>
        <p:txBody>
          <a:bodyPr/>
          <a:lstStyle/>
          <a:p>
            <a:r>
              <a:rPr lang="ru-RU" b="1" dirty="0" smtClean="0"/>
              <a:t>План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571612"/>
            <a:ext cx="79296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1. Цель </a:t>
            </a:r>
            <a:r>
              <a:rPr lang="ru-RU" sz="2400" dirty="0" err="1" smtClean="0"/>
              <a:t>контроллинга</a:t>
            </a:r>
            <a:r>
              <a:rPr lang="ru-RU" sz="2400" dirty="0" smtClean="0"/>
              <a:t> процессов</a:t>
            </a:r>
          </a:p>
          <a:p>
            <a:r>
              <a:rPr lang="ru-RU" sz="2400" dirty="0" smtClean="0"/>
              <a:t>2. </a:t>
            </a:r>
            <a:r>
              <a:rPr lang="ru-RU" sz="2400" dirty="0" err="1" smtClean="0"/>
              <a:t>Контроллинг</a:t>
            </a:r>
            <a:r>
              <a:rPr lang="ru-RU" sz="2400" dirty="0" smtClean="0"/>
              <a:t> направлений деятельности предприятия</a:t>
            </a:r>
          </a:p>
          <a:p>
            <a:r>
              <a:rPr lang="ru-RU" sz="2400" dirty="0" smtClean="0"/>
              <a:t>3. Задачи, решаемые </a:t>
            </a:r>
            <a:r>
              <a:rPr lang="ru-RU" sz="2400" dirty="0" err="1" smtClean="0"/>
              <a:t>контроллингом</a:t>
            </a:r>
            <a:endParaRPr lang="ru-RU" sz="2400" dirty="0" smtClean="0"/>
          </a:p>
          <a:p>
            <a:r>
              <a:rPr lang="ru-RU" sz="2400" dirty="0" smtClean="0"/>
              <a:t>4. Область применений </a:t>
            </a:r>
            <a:r>
              <a:rPr lang="ru-RU" sz="2400" dirty="0" err="1" smtClean="0"/>
              <a:t>контроллинга</a:t>
            </a:r>
            <a:r>
              <a:rPr lang="ru-RU" sz="2400" dirty="0" smtClean="0"/>
              <a:t> на предприятии</a:t>
            </a:r>
          </a:p>
          <a:p>
            <a:r>
              <a:rPr lang="ru-RU" sz="2400" dirty="0" smtClean="0"/>
              <a:t>5. Виды </a:t>
            </a:r>
            <a:r>
              <a:rPr lang="ru-RU" sz="2400" dirty="0" err="1" smtClean="0"/>
              <a:t>контроллинга</a:t>
            </a:r>
            <a:endParaRPr lang="ru-RU" sz="2400" dirty="0" smtClean="0"/>
          </a:p>
          <a:p>
            <a:r>
              <a:rPr lang="ru-RU" sz="2400" dirty="0" smtClean="0"/>
              <a:t>6. Стратегический </a:t>
            </a:r>
            <a:r>
              <a:rPr lang="ru-RU" sz="2400" dirty="0" err="1" smtClean="0"/>
              <a:t>контроллинг</a:t>
            </a:r>
            <a:endParaRPr lang="ru-RU" sz="2400" dirty="0" smtClean="0"/>
          </a:p>
          <a:p>
            <a:r>
              <a:rPr lang="ru-RU" sz="2400" dirty="0" smtClean="0"/>
              <a:t>7. Факторы, влияющие на выбор стратегии</a:t>
            </a:r>
          </a:p>
          <a:p>
            <a:r>
              <a:rPr lang="ru-RU" sz="2400" dirty="0" smtClean="0"/>
              <a:t>8. Инструменты </a:t>
            </a:r>
            <a:r>
              <a:rPr lang="ru-RU" sz="2400" dirty="0" err="1" smtClean="0"/>
              <a:t>контроллинга</a:t>
            </a:r>
            <a:endParaRPr lang="ru-RU" sz="2400" dirty="0" smtClean="0"/>
          </a:p>
          <a:p>
            <a:r>
              <a:rPr lang="ru-RU" sz="2400" dirty="0" smtClean="0"/>
              <a:t>9. Предпосылки внедрения </a:t>
            </a:r>
            <a:r>
              <a:rPr lang="ru-RU" sz="2400" dirty="0" err="1" smtClean="0"/>
              <a:t>контроллинга</a:t>
            </a:r>
            <a:endParaRPr lang="ru-RU" sz="2400" dirty="0" smtClean="0"/>
          </a:p>
          <a:p>
            <a:r>
              <a:rPr lang="ru-RU" sz="2400" dirty="0" smtClean="0"/>
              <a:t>10. Последовательность этапов проектирования процесса </a:t>
            </a:r>
            <a:r>
              <a:rPr lang="ru-RU" sz="2400" dirty="0" err="1" smtClean="0"/>
              <a:t>контроллинга</a:t>
            </a:r>
            <a:endParaRPr lang="ru-RU" sz="2400" dirty="0" smtClean="0"/>
          </a:p>
          <a:p>
            <a:r>
              <a:rPr lang="ru-RU" sz="2400" dirty="0" smtClean="0"/>
              <a:t>11. Стадии внедрения </a:t>
            </a:r>
            <a:r>
              <a:rPr lang="ru-RU" sz="2400" dirty="0" err="1" smtClean="0"/>
              <a:t>контроллинга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Цель </a:t>
            </a:r>
            <a:r>
              <a:rPr lang="ru-RU" sz="3600" b="1" dirty="0" err="1" smtClean="0"/>
              <a:t>контроллинга</a:t>
            </a:r>
            <a:r>
              <a:rPr lang="ru-RU" sz="3600" b="1" dirty="0" smtClean="0"/>
              <a:t> процессов</a:t>
            </a:r>
            <a:endParaRPr lang="ru-RU" sz="3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1556792"/>
            <a:ext cx="777686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 smtClean="0"/>
              <a:t>постоянный мониторинг и оценка именно бизнес-процессов по значениям их показателей.</a:t>
            </a:r>
          </a:p>
          <a:p>
            <a:pPr lvl="0"/>
            <a:r>
              <a:rPr lang="ru-RU" sz="3200" dirty="0" smtClean="0"/>
              <a:t>Эта информация используется далее для последующего анализа процессов и принятия решений относительно того, какие шаги необходимо предпринять, чтобы сделать их более эффективными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642918"/>
          <a:ext cx="8715438" cy="6007297"/>
        </p:xfrm>
        <a:graphic>
          <a:graphicData uri="http://schemas.openxmlformats.org/drawingml/2006/table">
            <a:tbl>
              <a:tblPr/>
              <a:tblGrid>
                <a:gridCol w="285755"/>
                <a:gridCol w="8429683"/>
              </a:tblGrid>
              <a:tr h="164721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Контроллинг маркетинга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852" marR="21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7594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852" marR="21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информационная поддержка эффективного менеджмента по удовлетворению потребностей клиентов</a:t>
                      </a:r>
                    </a:p>
                  </a:txBody>
                  <a:tcPr marL="21852" marR="218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построение матрицы «продукт-рынок», координация стратегических планов</a:t>
                      </a:r>
                    </a:p>
                  </a:txBody>
                  <a:tcPr marL="21852" marR="218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формирование и контроль ценовой, сбытовой и коммуникационной политики</a:t>
                      </a:r>
                    </a:p>
                  </a:txBody>
                  <a:tcPr marL="21852" marR="218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197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Контроллинг обеспечения ресурсами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852" marR="21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51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852" marR="21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информационное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обеспечение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процесса приобретения производственных ресурсов (предоставление необходимого материала в нужное время, в соответствующем месте, в необходимом количестве)</a:t>
                      </a:r>
                    </a:p>
                  </a:txBody>
                  <a:tcPr marL="21852" marR="218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573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Контроллинг логистики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852" marR="21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106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852" marR="21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текущий контроль за экономичностью процессов складирования и транспор­тирования материальных ресурсов, согласование и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оптимизация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материальных потоков с другими процессами, проте­кающими на предприятии</a:t>
                      </a:r>
                    </a:p>
                  </a:txBody>
                  <a:tcPr marL="21852" marR="21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998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Финансовый контроллинг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852" marR="21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793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852" marR="21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обеспечение ликвидности предприятия с использованием на практике финансово-экономических показате­лей (согласование финансового учета и внутреннего производственно­го учета)</a:t>
                      </a:r>
                    </a:p>
                  </a:txBody>
                  <a:tcPr marL="21852" marR="218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5865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Контроллинг инвестиций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852" marR="21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75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852" marR="21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планирование, координация и контроль за реализацией бюджета инвестиционного проекта</a:t>
                      </a:r>
                    </a:p>
                  </a:txBody>
                  <a:tcPr marL="21852" marR="218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195"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Контроллинг инновационных процессов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852" marR="21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17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1852" marR="218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оценка рисков в условиях возрастающей динамичности рынков</a:t>
                      </a:r>
                    </a:p>
                  </a:txBody>
                  <a:tcPr marL="21852" marR="218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Заголовок 8"/>
          <p:cNvSpPr txBox="1">
            <a:spLocks/>
          </p:cNvSpPr>
          <p:nvPr/>
        </p:nvSpPr>
        <p:spPr bwMode="auto">
          <a:xfrm>
            <a:off x="142844" y="116632"/>
            <a:ext cx="8858312" cy="526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Контроллинг направлений деятельности предприятия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err="1" smtClean="0"/>
              <a:t>Контроллинг</a:t>
            </a:r>
            <a:r>
              <a:rPr lang="ru-RU" sz="3600" b="1" dirty="0" smtClean="0"/>
              <a:t> решает следующие задачи</a:t>
            </a:r>
            <a:endParaRPr lang="ru-RU" sz="3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1340768"/>
            <a:ext cx="842493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200" dirty="0" smtClean="0"/>
              <a:t>• подготовка плановых данных, установка количественных и стоимостных ориентиров деятельности, согласованных в рамках принятых стратегии и целей предприятия;</a:t>
            </a:r>
          </a:p>
          <a:p>
            <a:pPr lvl="0"/>
            <a:r>
              <a:rPr lang="ru-RU" sz="2200" dirty="0" smtClean="0"/>
              <a:t>• разработка принципов и методов планирования и </a:t>
            </a:r>
            <a:r>
              <a:rPr lang="ru-RU" sz="2200" dirty="0" err="1" smtClean="0"/>
              <a:t>бюджетирования</a:t>
            </a:r>
            <a:r>
              <a:rPr lang="ru-RU" sz="2200" dirty="0" smtClean="0"/>
              <a:t>;</a:t>
            </a:r>
          </a:p>
          <a:p>
            <a:pPr lvl="0"/>
            <a:r>
              <a:rPr lang="ru-RU" sz="2200" dirty="0" smtClean="0"/>
              <a:t>• методическое сопровождение и координация всего процесса подготовки плановых данных;</a:t>
            </a:r>
          </a:p>
          <a:p>
            <a:pPr lvl="0"/>
            <a:r>
              <a:rPr lang="ru-RU" sz="2200" dirty="0" smtClean="0"/>
              <a:t>• определение целевых показателей, позволяющих следовать выбранной стратегии развития и достигать заданных целей;</a:t>
            </a:r>
          </a:p>
          <a:p>
            <a:pPr lvl="0"/>
            <a:r>
              <a:rPr lang="ru-RU" sz="2200" dirty="0" smtClean="0"/>
              <a:t>• координация подготовки плановых данных подразделениями, составление регламентов планирования;</a:t>
            </a:r>
          </a:p>
          <a:p>
            <a:pPr lvl="0"/>
            <a:r>
              <a:rPr lang="ru-RU" sz="2200" dirty="0" smtClean="0"/>
              <a:t>• разработка отчетных форм для контроля плановых операций с денежными средствами, расчета себестоимости услуг, объемов затрат и доходов по видам деятельности и сферам ответственности</a:t>
            </a:r>
            <a:endParaRPr lang="ru-RU" sz="2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err="1" smtClean="0"/>
              <a:t>Контроллинг</a:t>
            </a:r>
            <a:r>
              <a:rPr lang="ru-RU" sz="3600" b="1" dirty="0" smtClean="0"/>
              <a:t> решает следующие задачи</a:t>
            </a:r>
            <a:endParaRPr lang="ru-RU" sz="3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1340768"/>
            <a:ext cx="8424936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200" dirty="0" smtClean="0"/>
              <a:t>• сбор и обработка фактических данных о текущей деятельности предприятия;</a:t>
            </a:r>
          </a:p>
          <a:p>
            <a:pPr lvl="0"/>
            <a:r>
              <a:rPr lang="ru-RU" sz="2200" dirty="0" smtClean="0"/>
              <a:t>• согласование стратегической и оперативной деятельности в соответствии с установленными целями, отслеживание тенденций во внутренней и внешней среде, разработка рекомендаций для внутренних пользователей;</a:t>
            </a:r>
          </a:p>
          <a:p>
            <a:pPr lvl="0"/>
            <a:r>
              <a:rPr lang="ru-RU" sz="2200" dirty="0" smtClean="0"/>
              <a:t>• разработка форм оперативных отчетов о деятельности предприятия;</a:t>
            </a:r>
          </a:p>
          <a:p>
            <a:pPr lvl="0"/>
            <a:r>
              <a:rPr lang="ru-RU" sz="2200" dirty="0" smtClean="0"/>
              <a:t>• мониторинг экономической деятельности с целью своевременного выявления отклонений и выработки корректирующим мероприятий;</a:t>
            </a:r>
          </a:p>
          <a:p>
            <a:pPr lvl="0"/>
            <a:r>
              <a:rPr lang="ru-RU" sz="2200" dirty="0" smtClean="0"/>
              <a:t>• сбор и анализ фактических данных по центрам ответственности, видам деятельности и прочим объектам учета;</a:t>
            </a:r>
          </a:p>
          <a:p>
            <a:pPr lvl="0"/>
            <a:r>
              <a:rPr lang="ru-RU" sz="2200" dirty="0" smtClean="0"/>
              <a:t>• организация и дальнейшее сопровождение сбора данных для ведения общей информационно-аналитической системы</a:t>
            </a:r>
            <a:endParaRPr lang="ru-RU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Область применений </a:t>
            </a:r>
            <a:r>
              <a:rPr lang="ru-RU" sz="3600" b="1" dirty="0" err="1" smtClean="0"/>
              <a:t>контроллинга</a:t>
            </a:r>
            <a:r>
              <a:rPr lang="ru-RU" sz="3600" b="1" dirty="0" smtClean="0"/>
              <a:t> на предприятии</a:t>
            </a:r>
            <a:endParaRPr lang="ru-RU" sz="3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1340768"/>
            <a:ext cx="77048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/>
              <a:t>• производство</a:t>
            </a:r>
          </a:p>
          <a:p>
            <a:pPr lvl="0"/>
            <a:r>
              <a:rPr lang="ru-RU" sz="2200" dirty="0" smtClean="0"/>
              <a:t>• финансы</a:t>
            </a:r>
          </a:p>
          <a:p>
            <a:pPr lvl="0"/>
            <a:r>
              <a:rPr lang="ru-RU" sz="2200" dirty="0" smtClean="0"/>
              <a:t>• сбыт</a:t>
            </a:r>
          </a:p>
          <a:p>
            <a:pPr lvl="0"/>
            <a:r>
              <a:rPr lang="ru-RU" sz="2200" dirty="0" smtClean="0"/>
              <a:t>• НИОКР</a:t>
            </a:r>
          </a:p>
          <a:p>
            <a:pPr lvl="0"/>
            <a:r>
              <a:rPr lang="ru-RU" sz="2200" dirty="0" smtClean="0"/>
              <a:t>• управление персоналом</a:t>
            </a:r>
          </a:p>
          <a:p>
            <a:pPr lvl="0"/>
            <a:r>
              <a:rPr lang="ru-RU" sz="2200" dirty="0" smtClean="0"/>
              <a:t>• логистика</a:t>
            </a:r>
          </a:p>
          <a:p>
            <a:pPr lvl="0"/>
            <a:r>
              <a:rPr lang="ru-RU" sz="2200" dirty="0" smtClean="0"/>
              <a:t>• маркетинг</a:t>
            </a:r>
          </a:p>
          <a:p>
            <a:pPr lvl="0"/>
            <a:endParaRPr lang="ru-RU" sz="2200" dirty="0" smtClean="0"/>
          </a:p>
          <a:p>
            <a:pPr lvl="0"/>
            <a:r>
              <a:rPr lang="ru-RU" sz="2200" dirty="0" smtClean="0"/>
              <a:t>то есть сферы деятельности, которые позволяют работать с источниками первичной информации, что позволяет создавать наиболее эффективные схемы деятельности отдельных подразделений организации</a:t>
            </a:r>
            <a:endParaRPr lang="ru-RU" sz="2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Виды </a:t>
            </a:r>
            <a:r>
              <a:rPr lang="ru-RU" sz="3600" b="1" dirty="0" err="1" smtClean="0"/>
              <a:t>контроллинга</a:t>
            </a:r>
            <a:endParaRPr lang="ru-RU" sz="36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1340768"/>
            <a:ext cx="741682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dirty="0" smtClean="0"/>
              <a:t>	• стратегический</a:t>
            </a:r>
          </a:p>
          <a:p>
            <a:pPr lvl="0"/>
            <a:r>
              <a:rPr lang="ru-RU" sz="2000" dirty="0" smtClean="0"/>
              <a:t>занимается обеспечением долгосрочного развития, т.е. имеет неограниченную временную перспективу, хотя чаще всего речь идет о </a:t>
            </a:r>
            <a:r>
              <a:rPr lang="ru-RU" sz="2000" dirty="0" err="1" smtClean="0"/>
              <a:t>средне-долгосрочном</a:t>
            </a:r>
            <a:r>
              <a:rPr lang="ru-RU" sz="2000" dirty="0" smtClean="0"/>
              <a:t> периоде</a:t>
            </a:r>
          </a:p>
          <a:p>
            <a:pPr lvl="0"/>
            <a:endParaRPr lang="ru-RU" sz="2800" dirty="0" smtClean="0"/>
          </a:p>
          <a:p>
            <a:pPr lvl="0"/>
            <a:r>
              <a:rPr lang="ru-RU" sz="2800" dirty="0" smtClean="0"/>
              <a:t>	• оперативный</a:t>
            </a:r>
          </a:p>
          <a:p>
            <a:pPr lvl="0"/>
            <a:r>
              <a:rPr lang="ru-RU" sz="2000" dirty="0" smtClean="0"/>
              <a:t>ориентирован на краткосрочные цели</a:t>
            </a:r>
          </a:p>
          <a:p>
            <a:pPr lvl="0"/>
            <a:endParaRPr lang="ru-RU" sz="2800" dirty="0" smtClean="0"/>
          </a:p>
          <a:p>
            <a:pPr lvl="0"/>
            <a:r>
              <a:rPr lang="ru-RU" sz="2800" dirty="0" smtClean="0"/>
              <a:t>	• диспозитивный</a:t>
            </a:r>
          </a:p>
          <a:p>
            <a:r>
              <a:rPr lang="ru-RU" sz="2000" dirty="0" smtClean="0"/>
              <a:t>регулировании исполнения оперативного плана,</a:t>
            </a:r>
          </a:p>
          <a:p>
            <a:r>
              <a:rPr lang="ru-RU" dirty="0" err="1" smtClean="0"/>
              <a:t>план-фактное</a:t>
            </a:r>
            <a:r>
              <a:rPr lang="ru-RU" dirty="0" smtClean="0"/>
              <a:t> сопоставление оперативного плана, выявление отклонений и принятие решений об обратном воздействии на бизнес-процессы в случае, если выявленные отклонения ставят под сомнение достижение оперативных целей</a:t>
            </a: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Виды </a:t>
            </a:r>
            <a:r>
              <a:rPr lang="ru-RU" sz="3600" b="1" dirty="0" err="1" smtClean="0"/>
              <a:t>контроллинга</a:t>
            </a:r>
            <a:endParaRPr lang="ru-RU" sz="3600" b="1" dirty="0"/>
          </a:p>
        </p:txBody>
      </p:sp>
      <p:pic>
        <p:nvPicPr>
          <p:cNvPr id="2050" name="Picture 2" descr="https://cf.ppt-online.org/files2/slide/g/giXdbqEMLZH4APBukzeI0DvNlSrFs32Q5WxnJKm1p/slide-4.jpg"/>
          <p:cNvPicPr>
            <a:picLocks noChangeAspect="1" noChangeArrowheads="1"/>
          </p:cNvPicPr>
          <p:nvPr/>
        </p:nvPicPr>
        <p:blipFill>
          <a:blip r:embed="rId2" cstate="print"/>
          <a:srcRect t="20183" b="37076"/>
          <a:stretch>
            <a:fillRect/>
          </a:stretch>
        </p:blipFill>
        <p:spPr bwMode="auto">
          <a:xfrm>
            <a:off x="251520" y="1700808"/>
            <a:ext cx="8547272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1157</Words>
  <Application>Microsoft Office PowerPoint</Application>
  <PresentationFormat>Экран (4:3)</PresentationFormat>
  <Paragraphs>171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Управление бизнес-процессами</vt:lpstr>
      <vt:lpstr>План</vt:lpstr>
      <vt:lpstr>Цель контроллинга процессов</vt:lpstr>
      <vt:lpstr>Слайд 4</vt:lpstr>
      <vt:lpstr>Контроллинг решает следующие задачи</vt:lpstr>
      <vt:lpstr>Контроллинг решает следующие задачи</vt:lpstr>
      <vt:lpstr>Область применений контроллинга на предприятии</vt:lpstr>
      <vt:lpstr>Виды контроллинга</vt:lpstr>
      <vt:lpstr>Виды контроллинга</vt:lpstr>
      <vt:lpstr>Стратегический контроллинг координирует функции:</vt:lpstr>
      <vt:lpstr>Факторы, влияющие на выбор стратегии:</vt:lpstr>
      <vt:lpstr>Инструменты контроллинга</vt:lpstr>
      <vt:lpstr>Предпосылки внедрения контроллинга  (по направлениям):</vt:lpstr>
      <vt:lpstr>Последовательность этапов проектирования процесса контроллинга</vt:lpstr>
      <vt:lpstr>Стадии внедрения контроллинга </vt:lpstr>
      <vt:lpstr>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бизнес-процессами</dc:title>
  <dc:creator>Таня</dc:creator>
  <cp:lastModifiedBy>Alex</cp:lastModifiedBy>
  <cp:revision>35</cp:revision>
  <dcterms:created xsi:type="dcterms:W3CDTF">2019-11-24T00:36:19Z</dcterms:created>
  <dcterms:modified xsi:type="dcterms:W3CDTF">2019-12-08T09:34:49Z</dcterms:modified>
</cp:coreProperties>
</file>