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324"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934100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 name="Google Shape;3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1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1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1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 name="Google Shape;37;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7" name="Google Shape;147;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2" name="Google Shape;152;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8" name="Google Shape;158;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8" name="Google Shape;168;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0" name="Google Shape;210;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3" name="Google Shape;43;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5" name="Google Shape;245;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0" name="Google Shape;250;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6" name="Google Shape;256;p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2" name="Google Shape;262;p3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9" name="Google Shape;4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 name="Google Shape;5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9" name="Google Shape;5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5" name="Google Shape;6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1" name="Google Shape;7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1"/>
        </a:solid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990600"/>
            <a:ext cx="7772400" cy="13716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1447800" y="3429000"/>
            <a:ext cx="7010400" cy="1600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360"/>
              </a:spcBef>
              <a:spcAft>
                <a:spcPts val="0"/>
              </a:spcAft>
              <a:buSzPts val="1800"/>
              <a:buChar char="□"/>
              <a:defRPr/>
            </a:lvl1pPr>
            <a:lvl2pPr lvl="1" algn="l">
              <a:lnSpc>
                <a:spcPct val="100000"/>
              </a:lnSpc>
              <a:spcBef>
                <a:spcPts val="360"/>
              </a:spcBef>
              <a:spcAft>
                <a:spcPts val="0"/>
              </a:spcAft>
              <a:buSzPts val="1800"/>
              <a:buChar char="■"/>
              <a:defRPr/>
            </a:lvl2pPr>
            <a:lvl3pPr lvl="2" algn="l">
              <a:lnSpc>
                <a:spcPct val="100000"/>
              </a:lnSpc>
              <a:spcBef>
                <a:spcPts val="360"/>
              </a:spcBef>
              <a:spcAft>
                <a:spcPts val="0"/>
              </a:spcAft>
              <a:buSzPts val="1800"/>
              <a:buChar char="□"/>
              <a:defRPr/>
            </a:lvl3pPr>
            <a:lvl4pPr lvl="3" algn="l">
              <a:lnSpc>
                <a:spcPct val="100000"/>
              </a:lnSpc>
              <a:spcBef>
                <a:spcPts val="360"/>
              </a:spcBef>
              <a:spcAft>
                <a:spcPts val="0"/>
              </a:spcAft>
              <a:buSzPts val="1800"/>
              <a:buChar char="■"/>
              <a:defRPr/>
            </a:lvl4pPr>
            <a:lvl5pPr lvl="4" algn="l">
              <a:lnSpc>
                <a:spcPct val="100000"/>
              </a:lnSpc>
              <a:spcBef>
                <a:spcPts val="450"/>
              </a:spcBef>
              <a:spcAft>
                <a:spcPts val="0"/>
              </a:spcAft>
              <a:buSzPts val="1800"/>
              <a:buChar char="▪"/>
              <a:defRPr/>
            </a:lvl5pPr>
            <a:lvl6pPr lvl="5" algn="l">
              <a:lnSpc>
                <a:spcPct val="100000"/>
              </a:lnSpc>
              <a:spcBef>
                <a:spcPts val="450"/>
              </a:spcBef>
              <a:spcAft>
                <a:spcPts val="0"/>
              </a:spcAft>
              <a:buSzPts val="1800"/>
              <a:buChar char="▪"/>
              <a:defRPr/>
            </a:lvl6pPr>
            <a:lvl7pPr lvl="6" algn="l">
              <a:lnSpc>
                <a:spcPct val="100000"/>
              </a:lnSpc>
              <a:spcBef>
                <a:spcPts val="450"/>
              </a:spcBef>
              <a:spcAft>
                <a:spcPts val="0"/>
              </a:spcAft>
              <a:buSzPts val="1800"/>
              <a:buChar char="▪"/>
              <a:defRPr/>
            </a:lvl7pPr>
            <a:lvl8pPr lvl="7" algn="l">
              <a:lnSpc>
                <a:spcPct val="100000"/>
              </a:lnSpc>
              <a:spcBef>
                <a:spcPts val="450"/>
              </a:spcBef>
              <a:spcAft>
                <a:spcPts val="0"/>
              </a:spcAft>
              <a:buSzPts val="1800"/>
              <a:buChar char="▪"/>
              <a:defRPr/>
            </a:lvl8pPr>
            <a:lvl9pPr lvl="8" algn="l">
              <a:lnSpc>
                <a:spcPct val="100000"/>
              </a:lnSpc>
              <a:spcBef>
                <a:spcPts val="450"/>
              </a:spcBef>
              <a:spcAft>
                <a:spcPts val="0"/>
              </a:spcAft>
              <a:buSzPts val="1800"/>
              <a:buChar char="▪"/>
              <a:defRPr/>
            </a:lvl9pPr>
          </a:lstStyle>
          <a:p>
            <a:endParaRPr/>
          </a:p>
        </p:txBody>
      </p:sp>
      <p:sp>
        <p:nvSpPr>
          <p:cNvPr id="16" name="Google Shape;16;p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1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sz="1200">
                <a:latin typeface="Verdana"/>
                <a:ea typeface="Verdana"/>
                <a:cs typeface="Verdana"/>
                <a:sym typeface="Verdan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1pPr>
            <a:lvl2pPr marL="0" marR="0" lvl="1"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2pPr>
            <a:lvl3pPr marL="0" marR="0" lvl="2"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3pPr>
            <a:lvl4pPr marL="0" marR="0" lvl="3"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4pPr>
            <a:lvl5pPr marL="0" marR="0" lvl="4"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5pPr>
            <a:lvl6pPr marL="0" marR="0" lvl="5"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6pPr>
            <a:lvl7pPr marL="0" marR="0" lvl="6"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7pPr>
            <a:lvl8pPr marL="0" marR="0" lvl="7"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8pPr>
            <a:lvl9pPr marL="0" marR="0" lvl="8" indent="0" algn="r">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2"/>
          <p:cNvSpPr/>
          <p:nvPr/>
        </p:nvSpPr>
        <p:spPr>
          <a:xfrm>
            <a:off x="685800" y="2393950"/>
            <a:ext cx="7772400" cy="109537"/>
          </a:xfrm>
          <a:custGeom>
            <a:avLst/>
            <a:gdLst/>
            <a:ahLst/>
            <a:cxnLst/>
            <a:rect l="l" t="t" r="r" b="b"/>
            <a:pathLst>
              <a:path w="1000" h="1000" extrusionOk="0">
                <a:moveTo>
                  <a:pt x="0" y="0"/>
                </a:moveTo>
                <a:lnTo>
                  <a:pt x="618" y="0"/>
                </a:lnTo>
                <a:lnTo>
                  <a:pt x="618" y="1000"/>
                </a:lnTo>
                <a:lnTo>
                  <a:pt x="0" y="1000"/>
                </a:lnTo>
                <a:close/>
              </a:path>
              <a:path w="1000" h="1000" extrusionOk="0">
                <a:moveTo>
                  <a:pt x="0" y="0"/>
                </a:moveTo>
                <a:lnTo>
                  <a:pt x="1000" y="0"/>
                </a:lnTo>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ext" type="tx">
  <p:cSld name="TITLE_AND_BODY">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SzPts val="1800"/>
              <a:buChar char="□"/>
              <a:defRPr/>
            </a:lvl1pPr>
            <a:lvl2pPr marL="914400" lvl="1" indent="-342900" algn="l">
              <a:lnSpc>
                <a:spcPct val="100000"/>
              </a:lnSpc>
              <a:spcBef>
                <a:spcPts val="360"/>
              </a:spcBef>
              <a:spcAft>
                <a:spcPts val="0"/>
              </a:spcAft>
              <a:buSzPts val="1800"/>
              <a:buChar char="■"/>
              <a:defRPr/>
            </a:lvl2pPr>
            <a:lvl3pPr marL="1371600" lvl="2" indent="-342900" algn="l">
              <a:lnSpc>
                <a:spcPct val="100000"/>
              </a:lnSpc>
              <a:spcBef>
                <a:spcPts val="360"/>
              </a:spcBef>
              <a:spcAft>
                <a:spcPts val="0"/>
              </a:spcAft>
              <a:buSzPts val="180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100000"/>
              </a:lnSpc>
              <a:spcBef>
                <a:spcPts val="450"/>
              </a:spcBef>
              <a:spcAft>
                <a:spcPts val="0"/>
              </a:spcAft>
              <a:buSzPts val="1800"/>
              <a:buChar char="▪"/>
              <a:defRPr/>
            </a:lvl6pPr>
            <a:lvl7pPr marL="3200400" lvl="6" indent="-342900" algn="l">
              <a:lnSpc>
                <a:spcPct val="100000"/>
              </a:lnSpc>
              <a:spcBef>
                <a:spcPts val="450"/>
              </a:spcBef>
              <a:spcAft>
                <a:spcPts val="0"/>
              </a:spcAft>
              <a:buSzPts val="1800"/>
              <a:buChar char="▪"/>
              <a:defRPr/>
            </a:lvl7pPr>
            <a:lvl8pPr marL="3657600" lvl="7" indent="-342900" algn="l">
              <a:lnSpc>
                <a:spcPct val="100000"/>
              </a:lnSpc>
              <a:spcBef>
                <a:spcPts val="450"/>
              </a:spcBef>
              <a:spcAft>
                <a:spcPts val="0"/>
              </a:spcAft>
              <a:buSzPts val="1800"/>
              <a:buChar char="▪"/>
              <a:defRPr/>
            </a:lvl8pPr>
            <a:lvl9pPr marL="4114800" lvl="8" indent="-342900" algn="l">
              <a:lnSpc>
                <a:spcPct val="100000"/>
              </a:lnSpc>
              <a:spcBef>
                <a:spcPts val="450"/>
              </a:spcBef>
              <a:spcAft>
                <a:spcPts val="0"/>
              </a:spcAft>
              <a:buSzPts val="1800"/>
              <a:buChar char="▪"/>
              <a:defRPr/>
            </a:lvl9pPr>
          </a:lstStyle>
          <a:p>
            <a:endParaRPr/>
          </a:p>
        </p:txBody>
      </p:sp>
      <p:sp>
        <p:nvSpPr>
          <p:cNvPr id="23" name="Google Shape;23;p3"/>
          <p:cNvSpPr txBox="1">
            <a:spLocks noGrp="1"/>
          </p:cNvSpPr>
          <p:nvPr>
            <p:ph type="dt" idx="10"/>
          </p:nvPr>
        </p:nvSpPr>
        <p:spPr>
          <a:xfrm>
            <a:off x="609600" y="6245225"/>
            <a:ext cx="19812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sldNum" idx="12"/>
          </p:nvPr>
        </p:nvSpPr>
        <p:spPr>
          <a:xfrm>
            <a:off x="6553200" y="6245225"/>
            <a:ext cx="1981200" cy="47625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200">
                <a:latin typeface="Verdana"/>
                <a:ea typeface="Verdana"/>
                <a:cs typeface="Verdana"/>
                <a:sym typeface="Verdana"/>
              </a:defRPr>
            </a:lvl1pPr>
            <a:lvl2pPr marL="0" lvl="1" indent="0" algn="r">
              <a:lnSpc>
                <a:spcPct val="100000"/>
              </a:lnSpc>
              <a:spcBef>
                <a:spcPts val="0"/>
              </a:spcBef>
              <a:spcAft>
                <a:spcPts val="0"/>
              </a:spcAft>
              <a:buNone/>
              <a:defRPr sz="1200">
                <a:latin typeface="Verdana"/>
                <a:ea typeface="Verdana"/>
                <a:cs typeface="Verdana"/>
                <a:sym typeface="Verdana"/>
              </a:defRPr>
            </a:lvl2pPr>
            <a:lvl3pPr marL="0" lvl="2" indent="0" algn="r">
              <a:lnSpc>
                <a:spcPct val="100000"/>
              </a:lnSpc>
              <a:spcBef>
                <a:spcPts val="0"/>
              </a:spcBef>
              <a:spcAft>
                <a:spcPts val="0"/>
              </a:spcAft>
              <a:buNone/>
              <a:defRPr sz="1200">
                <a:latin typeface="Verdana"/>
                <a:ea typeface="Verdana"/>
                <a:cs typeface="Verdana"/>
                <a:sym typeface="Verdana"/>
              </a:defRPr>
            </a:lvl3pPr>
            <a:lvl4pPr marL="0" lvl="3" indent="0" algn="r">
              <a:lnSpc>
                <a:spcPct val="100000"/>
              </a:lnSpc>
              <a:spcBef>
                <a:spcPts val="0"/>
              </a:spcBef>
              <a:spcAft>
                <a:spcPts val="0"/>
              </a:spcAft>
              <a:buNone/>
              <a:defRPr sz="1200">
                <a:latin typeface="Verdana"/>
                <a:ea typeface="Verdana"/>
                <a:cs typeface="Verdana"/>
                <a:sym typeface="Verdana"/>
              </a:defRPr>
            </a:lvl4pPr>
            <a:lvl5pPr marL="0" lvl="4" indent="0" algn="r">
              <a:lnSpc>
                <a:spcPct val="100000"/>
              </a:lnSpc>
              <a:spcBef>
                <a:spcPts val="0"/>
              </a:spcBef>
              <a:spcAft>
                <a:spcPts val="0"/>
              </a:spcAft>
              <a:buNone/>
              <a:defRPr sz="1200">
                <a:latin typeface="Verdana"/>
                <a:ea typeface="Verdana"/>
                <a:cs typeface="Verdana"/>
                <a:sym typeface="Verdana"/>
              </a:defRPr>
            </a:lvl5pPr>
            <a:lvl6pPr marL="0" lvl="5" indent="0" algn="r">
              <a:lnSpc>
                <a:spcPct val="100000"/>
              </a:lnSpc>
              <a:spcBef>
                <a:spcPts val="0"/>
              </a:spcBef>
              <a:spcAft>
                <a:spcPts val="0"/>
              </a:spcAft>
              <a:buNone/>
              <a:defRPr sz="1200">
                <a:latin typeface="Verdana"/>
                <a:ea typeface="Verdana"/>
                <a:cs typeface="Verdana"/>
                <a:sym typeface="Verdana"/>
              </a:defRPr>
            </a:lvl6pPr>
            <a:lvl7pPr marL="0" lvl="6" indent="0" algn="r">
              <a:lnSpc>
                <a:spcPct val="100000"/>
              </a:lnSpc>
              <a:spcBef>
                <a:spcPts val="0"/>
              </a:spcBef>
              <a:spcAft>
                <a:spcPts val="0"/>
              </a:spcAft>
              <a:buNone/>
              <a:defRPr sz="1200">
                <a:latin typeface="Verdana"/>
                <a:ea typeface="Verdana"/>
                <a:cs typeface="Verdana"/>
                <a:sym typeface="Verdana"/>
              </a:defRPr>
            </a:lvl7pPr>
            <a:lvl8pPr marL="0" lvl="7" indent="0" algn="r">
              <a:lnSpc>
                <a:spcPct val="100000"/>
              </a:lnSpc>
              <a:spcBef>
                <a:spcPts val="0"/>
              </a:spcBef>
              <a:spcAft>
                <a:spcPts val="0"/>
              </a:spcAft>
              <a:buNone/>
              <a:defRPr sz="1200">
                <a:latin typeface="Verdana"/>
                <a:ea typeface="Verdana"/>
                <a:cs typeface="Verdana"/>
                <a:sym typeface="Verdana"/>
              </a:defRPr>
            </a:lvl8pPr>
            <a:lvl9pPr marL="0" lvl="8" indent="0" algn="r">
              <a:lnSpc>
                <a:spcPct val="100000"/>
              </a:lnSpc>
              <a:spcBef>
                <a:spcPts val="0"/>
              </a:spcBef>
              <a:spcAft>
                <a:spcPts val="0"/>
              </a:spcAft>
              <a:buNone/>
              <a:defRPr sz="1200">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bject  only" type="objOnly">
  <p:cSld name="OBJECT_ONLY">
    <p:spTree>
      <p:nvGrpSpPr>
        <p:cNvPr id="1" name="Shape 26"/>
        <p:cNvGrpSpPr/>
        <p:nvPr/>
      </p:nvGrpSpPr>
      <p:grpSpPr>
        <a:xfrm>
          <a:off x="0" y="0"/>
          <a:ext cx="0" cy="0"/>
          <a:chOff x="0" y="0"/>
          <a:chExt cx="0" cy="0"/>
        </a:xfrm>
      </p:grpSpPr>
      <p:sp>
        <p:nvSpPr>
          <p:cNvPr id="27" name="Google Shape;27;p4"/>
          <p:cNvSpPr txBox="1">
            <a:spLocks noGrp="1"/>
          </p:cNvSpPr>
          <p:nvPr>
            <p:ph type="dt" idx="10"/>
          </p:nvPr>
        </p:nvSpPr>
        <p:spPr>
          <a:xfrm>
            <a:off x="609600" y="6245225"/>
            <a:ext cx="19812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ldNum" idx="12"/>
          </p:nvPr>
        </p:nvSpPr>
        <p:spPr>
          <a:xfrm>
            <a:off x="6553200" y="6245225"/>
            <a:ext cx="1981200" cy="47625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200">
                <a:latin typeface="Verdana"/>
                <a:ea typeface="Verdana"/>
                <a:cs typeface="Verdana"/>
                <a:sym typeface="Verdana"/>
              </a:defRPr>
            </a:lvl1pPr>
            <a:lvl2pPr marL="0" lvl="1" indent="0" algn="r">
              <a:lnSpc>
                <a:spcPct val="100000"/>
              </a:lnSpc>
              <a:spcBef>
                <a:spcPts val="0"/>
              </a:spcBef>
              <a:spcAft>
                <a:spcPts val="0"/>
              </a:spcAft>
              <a:buNone/>
              <a:defRPr sz="1200">
                <a:latin typeface="Verdana"/>
                <a:ea typeface="Verdana"/>
                <a:cs typeface="Verdana"/>
                <a:sym typeface="Verdana"/>
              </a:defRPr>
            </a:lvl2pPr>
            <a:lvl3pPr marL="0" lvl="2" indent="0" algn="r">
              <a:lnSpc>
                <a:spcPct val="100000"/>
              </a:lnSpc>
              <a:spcBef>
                <a:spcPts val="0"/>
              </a:spcBef>
              <a:spcAft>
                <a:spcPts val="0"/>
              </a:spcAft>
              <a:buNone/>
              <a:defRPr sz="1200">
                <a:latin typeface="Verdana"/>
                <a:ea typeface="Verdana"/>
                <a:cs typeface="Verdana"/>
                <a:sym typeface="Verdana"/>
              </a:defRPr>
            </a:lvl3pPr>
            <a:lvl4pPr marL="0" lvl="3" indent="0" algn="r">
              <a:lnSpc>
                <a:spcPct val="100000"/>
              </a:lnSpc>
              <a:spcBef>
                <a:spcPts val="0"/>
              </a:spcBef>
              <a:spcAft>
                <a:spcPts val="0"/>
              </a:spcAft>
              <a:buNone/>
              <a:defRPr sz="1200">
                <a:latin typeface="Verdana"/>
                <a:ea typeface="Verdana"/>
                <a:cs typeface="Verdana"/>
                <a:sym typeface="Verdana"/>
              </a:defRPr>
            </a:lvl4pPr>
            <a:lvl5pPr marL="0" lvl="4" indent="0" algn="r">
              <a:lnSpc>
                <a:spcPct val="100000"/>
              </a:lnSpc>
              <a:spcBef>
                <a:spcPts val="0"/>
              </a:spcBef>
              <a:spcAft>
                <a:spcPts val="0"/>
              </a:spcAft>
              <a:buNone/>
              <a:defRPr sz="1200">
                <a:latin typeface="Verdana"/>
                <a:ea typeface="Verdana"/>
                <a:cs typeface="Verdana"/>
                <a:sym typeface="Verdana"/>
              </a:defRPr>
            </a:lvl5pPr>
            <a:lvl6pPr marL="0" lvl="5" indent="0" algn="r">
              <a:lnSpc>
                <a:spcPct val="100000"/>
              </a:lnSpc>
              <a:spcBef>
                <a:spcPts val="0"/>
              </a:spcBef>
              <a:spcAft>
                <a:spcPts val="0"/>
              </a:spcAft>
              <a:buNone/>
              <a:defRPr sz="1200">
                <a:latin typeface="Verdana"/>
                <a:ea typeface="Verdana"/>
                <a:cs typeface="Verdana"/>
                <a:sym typeface="Verdana"/>
              </a:defRPr>
            </a:lvl6pPr>
            <a:lvl7pPr marL="0" lvl="6" indent="0" algn="r">
              <a:lnSpc>
                <a:spcPct val="100000"/>
              </a:lnSpc>
              <a:spcBef>
                <a:spcPts val="0"/>
              </a:spcBef>
              <a:spcAft>
                <a:spcPts val="0"/>
              </a:spcAft>
              <a:buNone/>
              <a:defRPr sz="1200">
                <a:latin typeface="Verdana"/>
                <a:ea typeface="Verdana"/>
                <a:cs typeface="Verdana"/>
                <a:sym typeface="Verdana"/>
              </a:defRPr>
            </a:lvl7pPr>
            <a:lvl8pPr marL="0" lvl="7" indent="0" algn="r">
              <a:lnSpc>
                <a:spcPct val="100000"/>
              </a:lnSpc>
              <a:spcBef>
                <a:spcPts val="0"/>
              </a:spcBef>
              <a:spcAft>
                <a:spcPts val="0"/>
              </a:spcAft>
              <a:buNone/>
              <a:defRPr sz="1200">
                <a:latin typeface="Verdana"/>
                <a:ea typeface="Verdana"/>
                <a:cs typeface="Verdana"/>
                <a:sym typeface="Verdana"/>
              </a:defRPr>
            </a:lvl8pPr>
            <a:lvl9pPr marL="0" lvl="8" indent="0" algn="r">
              <a:lnSpc>
                <a:spcPct val="100000"/>
              </a:lnSpc>
              <a:spcBef>
                <a:spcPts val="0"/>
              </a:spcBef>
              <a:spcAft>
                <a:spcPts val="0"/>
              </a:spcAft>
              <a:buNone/>
              <a:defRPr sz="1200">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1pPr>
            <a:lvl2pPr marR="0" lvl="1"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2pPr>
            <a:lvl3pPr marR="0" lvl="2"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3pPr>
            <a:lvl4pPr marR="0" lvl="3"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4pPr>
            <a:lvl5pPr marR="0" lvl="4"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5pPr>
            <a:lvl6pPr marR="0" lvl="5"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6pPr>
            <a:lvl7pPr marR="0" lvl="6"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7pPr>
            <a:lvl8pPr marR="0" lvl="7"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8pPr>
            <a:lvl9pPr marR="0" lvl="8" algn="l" rtl="0">
              <a:lnSpc>
                <a:spcPct val="100000"/>
              </a:lnSpc>
              <a:spcBef>
                <a:spcPts val="0"/>
              </a:spcBef>
              <a:spcAft>
                <a:spcPts val="0"/>
              </a:spcAft>
              <a:buSzPts val="1400"/>
              <a:buNone/>
              <a:defRPr sz="3800" b="0" i="0" u="none" strike="noStrike" cap="none">
                <a:solidFill>
                  <a:schemeClr val="dk2"/>
                </a:solidFill>
                <a:latin typeface="Verdana"/>
                <a:ea typeface="Verdana"/>
                <a:cs typeface="Verdana"/>
                <a:sym typeface="Verdana"/>
              </a:defRPr>
            </a:lvl9pPr>
          </a:lstStyle>
          <a:p>
            <a:endParaRPr/>
          </a:p>
        </p:txBody>
      </p:sp>
      <p:sp>
        <p:nvSpPr>
          <p:cNvPr id="7" name="Google Shape;7;p1"/>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600"/>
              </a:spcBef>
              <a:spcAft>
                <a:spcPts val="0"/>
              </a:spcAft>
              <a:buClr>
                <a:schemeClr val="accent2"/>
              </a:buClr>
              <a:buSzPts val="3000"/>
              <a:buFont typeface="Noto Sans Symbols"/>
              <a:buChar char="□"/>
              <a:defRPr sz="3000" b="0" i="0" u="none" strike="noStrike" cap="none">
                <a:solidFill>
                  <a:schemeClr val="dk1"/>
                </a:solidFill>
                <a:latin typeface="Verdana"/>
                <a:ea typeface="Verdana"/>
                <a:cs typeface="Verdana"/>
                <a:sym typeface="Verdana"/>
              </a:defRPr>
            </a:lvl1pPr>
            <a:lvl2pPr marL="914400" marR="0" lvl="1" indent="-393700" algn="l" rtl="0">
              <a:lnSpc>
                <a:spcPct val="100000"/>
              </a:lnSpc>
              <a:spcBef>
                <a:spcPts val="520"/>
              </a:spcBef>
              <a:spcAft>
                <a:spcPts val="0"/>
              </a:spcAft>
              <a:buClr>
                <a:schemeClr val="accent2"/>
              </a:buClr>
              <a:buSzPts val="2600"/>
              <a:buFont typeface="Noto Sans Symbols"/>
              <a:buChar char="■"/>
              <a:defRPr sz="2600" b="0" i="0" u="none" strike="noStrike" cap="none">
                <a:solidFill>
                  <a:schemeClr val="dk1"/>
                </a:solidFill>
                <a:latin typeface="Verdana"/>
                <a:ea typeface="Verdana"/>
                <a:cs typeface="Verdana"/>
                <a:sym typeface="Verdana"/>
              </a:defRPr>
            </a:lvl2pPr>
            <a:lvl3pPr marL="1371600" marR="0" lvl="2" indent="-374650" algn="l" rtl="0">
              <a:lnSpc>
                <a:spcPct val="100000"/>
              </a:lnSpc>
              <a:spcBef>
                <a:spcPts val="460"/>
              </a:spcBef>
              <a:spcAft>
                <a:spcPts val="0"/>
              </a:spcAft>
              <a:buClr>
                <a:schemeClr val="accent2"/>
              </a:buClr>
              <a:buSzPts val="2300"/>
              <a:buFont typeface="Noto Sans Symbols"/>
              <a:buChar char="□"/>
              <a:defRPr sz="2300" b="0" i="0" u="none" strike="noStrike" cap="none">
                <a:solidFill>
                  <a:schemeClr val="dk1"/>
                </a:solidFill>
                <a:latin typeface="Verdana"/>
                <a:ea typeface="Verdana"/>
                <a:cs typeface="Verdana"/>
                <a:sym typeface="Verdana"/>
              </a:defRPr>
            </a:lvl3pPr>
            <a:lvl4pPr marL="1828800" marR="0" lvl="3" indent="-355600" algn="l" rtl="0">
              <a:lnSpc>
                <a:spcPct val="100000"/>
              </a:lnSpc>
              <a:spcBef>
                <a:spcPts val="4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4pPr>
            <a:lvl5pPr marL="2286000" marR="0" lvl="4"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5pPr>
            <a:lvl6pPr marL="2743200" marR="0" lvl="5"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6pPr>
            <a:lvl7pPr marL="3200400" marR="0" lvl="6"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7pPr>
            <a:lvl8pPr marL="3657600" marR="0" lvl="7"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8pPr>
            <a:lvl9pPr marL="4114800" marR="0" lvl="8" indent="-355600" algn="l" rtl="0">
              <a:lnSpc>
                <a:spcPct val="100000"/>
              </a:lnSpc>
              <a:spcBef>
                <a:spcPts val="500"/>
              </a:spcBef>
              <a:spcAft>
                <a:spcPts val="0"/>
              </a:spcAft>
              <a:buClr>
                <a:schemeClr val="accent2"/>
              </a:buClr>
              <a:buSzPts val="2000"/>
              <a:buFont typeface="Noto Sans Symbols"/>
              <a:buChar char="▪"/>
              <a:defRPr sz="2000" b="0" i="0" u="none" strike="noStrike" cap="none">
                <a:solidFill>
                  <a:schemeClr val="dk1"/>
                </a:solidFill>
                <a:latin typeface="Verdana"/>
                <a:ea typeface="Verdana"/>
                <a:cs typeface="Verdana"/>
                <a:sym typeface="Verdana"/>
              </a:defRPr>
            </a:lvl9pPr>
          </a:lstStyle>
          <a:p>
            <a:endParaRPr/>
          </a:p>
        </p:txBody>
      </p:sp>
      <p:sp>
        <p:nvSpPr>
          <p:cNvPr id="8" name="Google Shape;8;p1"/>
          <p:cNvSpPr/>
          <p:nvPr/>
        </p:nvSpPr>
        <p:spPr>
          <a:xfrm>
            <a:off x="609600" y="1566862"/>
            <a:ext cx="7958137" cy="109537"/>
          </a:xfrm>
          <a:custGeom>
            <a:avLst/>
            <a:gdLst/>
            <a:ahLst/>
            <a:cxnLst/>
            <a:rect l="l" t="t" r="r" b="b"/>
            <a:pathLst>
              <a:path w="1000" h="1000" extrusionOk="0">
                <a:moveTo>
                  <a:pt x="0" y="0"/>
                </a:moveTo>
                <a:lnTo>
                  <a:pt x="585" y="0"/>
                </a:lnTo>
                <a:lnTo>
                  <a:pt x="585" y="1000"/>
                </a:lnTo>
                <a:lnTo>
                  <a:pt x="0" y="1000"/>
                </a:lnTo>
                <a:close/>
              </a:path>
              <a:path w="1000" h="1000" extrusionOk="0">
                <a:moveTo>
                  <a:pt x="0" y="0"/>
                </a:moveTo>
                <a:lnTo>
                  <a:pt x="1000" y="0"/>
                </a:lnTo>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9" name="Google Shape;9;p1"/>
          <p:cNvCxnSpPr/>
          <p:nvPr/>
        </p:nvCxnSpPr>
        <p:spPr>
          <a:xfrm>
            <a:off x="609600" y="6172200"/>
            <a:ext cx="7924800" cy="0"/>
          </a:xfrm>
          <a:prstGeom prst="straightConnector1">
            <a:avLst/>
          </a:prstGeom>
          <a:noFill/>
          <a:ln w="9525" cap="flat" cmpd="sng">
            <a:solidFill>
              <a:schemeClr val="accent2"/>
            </a:solidFill>
            <a:prstDash val="solid"/>
            <a:miter lim="800000"/>
            <a:headEnd type="none" w="med" len="med"/>
            <a:tailEnd type="none" w="med" len="med"/>
          </a:ln>
        </p:spPr>
      </p:cxnSp>
      <p:sp>
        <p:nvSpPr>
          <p:cNvPr id="10" name="Google Shape;10;p1"/>
          <p:cNvSpPr txBox="1">
            <a:spLocks noGrp="1"/>
          </p:cNvSpPr>
          <p:nvPr>
            <p:ph type="dt" idx="10"/>
          </p:nvPr>
        </p:nvSpPr>
        <p:spPr>
          <a:xfrm>
            <a:off x="609600" y="6245225"/>
            <a:ext cx="19812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1200" b="0" i="0" u="none">
                <a:solidFill>
                  <a:schemeClr val="dk1"/>
                </a:solidFill>
                <a:latin typeface="Verdana"/>
                <a:ea typeface="Verdana"/>
                <a:cs typeface="Verdana"/>
                <a:sym typeface="Verdana"/>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6553200" y="6245225"/>
            <a:ext cx="19812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1pPr>
            <a:lvl2pPr marL="0" marR="0" lvl="1"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2pPr>
            <a:lvl3pPr marL="0" marR="0" lvl="2"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3pPr>
            <a:lvl4pPr marL="0" marR="0" lvl="3"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4pPr>
            <a:lvl5pPr marL="0" marR="0" lvl="4"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5pPr>
            <a:lvl6pPr marL="0" marR="0" lvl="5"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6pPr>
            <a:lvl7pPr marL="0" marR="0" lvl="6"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7pPr>
            <a:lvl8pPr marL="0" marR="0" lvl="7"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8pPr>
            <a:lvl9pPr marL="0" marR="0" lvl="8" indent="0" algn="r" rtl="0">
              <a:lnSpc>
                <a:spcPct val="100000"/>
              </a:lnSpc>
              <a:spcBef>
                <a:spcPts val="0"/>
              </a:spcBef>
              <a:spcAft>
                <a:spcPts val="0"/>
              </a:spcAft>
              <a:buClr>
                <a:schemeClr val="dk1"/>
              </a:buClr>
              <a:buSzPts val="1200"/>
              <a:buFont typeface="Verdana"/>
              <a:buNone/>
              <a:defRPr sz="1200" b="0" i="0" u="none">
                <a:solidFill>
                  <a:schemeClr val="dk1"/>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3"/>
        <p:cNvGrpSpPr/>
        <p:nvPr/>
      </p:nvGrpSpPr>
      <p:grpSpPr>
        <a:xfrm>
          <a:off x="0" y="0"/>
          <a:ext cx="0" cy="0"/>
          <a:chOff x="0" y="0"/>
          <a:chExt cx="0" cy="0"/>
        </a:xfrm>
      </p:grpSpPr>
      <p:sp>
        <p:nvSpPr>
          <p:cNvPr id="34" name="Google Shape;34;p5"/>
          <p:cNvSpPr txBox="1">
            <a:spLocks noGrp="1"/>
          </p:cNvSpPr>
          <p:nvPr>
            <p:ph type="ctrTitle"/>
          </p:nvPr>
        </p:nvSpPr>
        <p:spPr>
          <a:xfrm>
            <a:off x="685800" y="990600"/>
            <a:ext cx="7772400" cy="137160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4000"/>
              <a:buFont typeface="Arial"/>
              <a:buNone/>
            </a:pPr>
            <a:r>
              <a:rPr lang="en-US" sz="4000" b="1" i="0" u="none" dirty="0" err="1" smtClean="0">
                <a:solidFill>
                  <a:schemeClr val="dk2"/>
                </a:solidFill>
                <a:latin typeface="Arial"/>
                <a:ea typeface="Arial"/>
                <a:cs typeface="Arial"/>
                <a:sym typeface="Arial"/>
              </a:rPr>
              <a:t>Основы</a:t>
            </a:r>
            <a:r>
              <a:rPr lang="en-US" sz="4000" b="1" i="0" u="none" dirty="0" smtClean="0">
                <a:solidFill>
                  <a:schemeClr val="dk2"/>
                </a:solidFill>
                <a:latin typeface="Arial"/>
                <a:ea typeface="Arial"/>
                <a:cs typeface="Arial"/>
                <a:sym typeface="Arial"/>
              </a:rPr>
              <a:t> </a:t>
            </a:r>
            <a:r>
              <a:rPr lang="en-US" sz="4000" b="1" i="0" u="none" dirty="0" err="1">
                <a:solidFill>
                  <a:schemeClr val="dk2"/>
                </a:solidFill>
                <a:latin typeface="Arial"/>
                <a:ea typeface="Arial"/>
                <a:cs typeface="Arial"/>
                <a:sym typeface="Arial"/>
              </a:rPr>
              <a:t>теории</a:t>
            </a:r>
            <a:r>
              <a:rPr lang="en-US" sz="4000" b="1" i="0" u="none" dirty="0">
                <a:solidFill>
                  <a:schemeClr val="dk2"/>
                </a:solidFill>
                <a:latin typeface="Arial"/>
                <a:ea typeface="Arial"/>
                <a:cs typeface="Arial"/>
                <a:sym typeface="Arial"/>
              </a:rPr>
              <a:t> </a:t>
            </a:r>
            <a:r>
              <a:rPr lang="en-US" sz="4000" b="1" i="0" u="none" dirty="0" err="1">
                <a:solidFill>
                  <a:schemeClr val="dk2"/>
                </a:solidFill>
                <a:latin typeface="Arial"/>
                <a:ea typeface="Arial"/>
                <a:cs typeface="Arial"/>
                <a:sym typeface="Arial"/>
              </a:rPr>
              <a:t>алгоритмов</a:t>
            </a:r>
            <a:r>
              <a:rPr lang="en-US" sz="4000" b="0" i="0" u="none" dirty="0">
                <a:solidFill>
                  <a:schemeClr val="dk2"/>
                </a:solidFill>
                <a:latin typeface="Verdana"/>
                <a:ea typeface="Verdana"/>
                <a:cs typeface="Verdana"/>
                <a:sym typeface="Verdana"/>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4000"/>
              <a:buFont typeface="Verdana"/>
              <a:buNone/>
            </a:pPr>
            <a:r>
              <a:rPr lang="en-US" sz="4000" b="0" i="0" u="none">
                <a:solidFill>
                  <a:schemeClr val="dk2"/>
                </a:solidFill>
                <a:latin typeface="Verdana"/>
                <a:ea typeface="Verdana"/>
                <a:cs typeface="Verdana"/>
                <a:sym typeface="Verdana"/>
              </a:rPr>
              <a:t>Третий тип</a:t>
            </a:r>
            <a:endParaRPr/>
          </a:p>
        </p:txBody>
      </p:sp>
      <p:sp>
        <p:nvSpPr>
          <p:cNvPr id="86" name="Google Shape;86;p14"/>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90000"/>
              </a:lnSpc>
              <a:spcBef>
                <a:spcPts val="0"/>
              </a:spcBef>
              <a:spcAft>
                <a:spcPts val="0"/>
              </a:spcAft>
              <a:buClr>
                <a:schemeClr val="accent2"/>
              </a:buClr>
              <a:buSzPts val="2600"/>
              <a:buFont typeface="Noto Sans Symbols"/>
              <a:buNone/>
            </a:pPr>
            <a:r>
              <a:rPr lang="en-US" sz="2600" b="0" i="0" u="none" strike="noStrike" cap="none">
                <a:solidFill>
                  <a:schemeClr val="dk1"/>
                </a:solidFill>
                <a:latin typeface="Verdana"/>
                <a:ea typeface="Verdana"/>
                <a:cs typeface="Verdana"/>
                <a:sym typeface="Verdana"/>
              </a:rPr>
              <a:t>    </a:t>
            </a:r>
            <a:r>
              <a:rPr lang="en-US" sz="3600" b="0" i="0" u="none" strike="noStrike" cap="none">
                <a:solidFill>
                  <a:schemeClr val="dk1"/>
                </a:solidFill>
                <a:latin typeface="Verdana"/>
                <a:ea typeface="Verdana"/>
                <a:cs typeface="Verdana"/>
                <a:sym typeface="Verdana"/>
              </a:rPr>
              <a:t>Это преобразование слов в произвольных алфавитах, в которых элементарными операциями являются подстановки, т.е. замена куска слова (подслова) другим словом (Нормальный алгоритм Маркова, каноническая система Поста).</a:t>
            </a:r>
            <a:r>
              <a:rPr lang="en-US" sz="26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Arial"/>
              <a:buNone/>
            </a:pPr>
            <a:r>
              <a:rPr lang="en-US" sz="3800" b="1" i="1" u="none">
                <a:solidFill>
                  <a:schemeClr val="dk2"/>
                </a:solidFill>
                <a:latin typeface="Arial"/>
                <a:ea typeface="Arial"/>
                <a:cs typeface="Arial"/>
                <a:sym typeface="Arial"/>
              </a:rPr>
              <a:t>Тезис Чёрга</a:t>
            </a:r>
            <a:r>
              <a:rPr lang="en-US" sz="3800" b="0" i="0" u="none">
                <a:solidFill>
                  <a:schemeClr val="dk2"/>
                </a:solidFill>
                <a:latin typeface="Verdana"/>
                <a:ea typeface="Verdana"/>
                <a:cs typeface="Verdana"/>
                <a:sym typeface="Verdana"/>
              </a:rPr>
              <a:t> </a:t>
            </a:r>
            <a:endParaRPr/>
          </a:p>
        </p:txBody>
      </p:sp>
      <p:sp>
        <p:nvSpPr>
          <p:cNvPr id="92" name="Google Shape;92;p15"/>
          <p:cNvSpPr txBox="1">
            <a:spLocks noGrp="1"/>
          </p:cNvSpPr>
          <p:nvPr>
            <p:ph type="body" idx="1"/>
          </p:nvPr>
        </p:nvSpPr>
        <p:spPr>
          <a:xfrm>
            <a:off x="539750" y="1557337"/>
            <a:ext cx="8001000" cy="48958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9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Класс задач, решаемых в любой из этих формальных моделей, и есть класс всех задач, которые могут быть решены интуитивно алгоритмическими методами. </a:t>
            </a:r>
            <a:endParaRPr/>
          </a:p>
          <a:p>
            <a:pPr marL="469900" marR="0" lvl="0" indent="-469900" algn="l" rtl="0">
              <a:lnSpc>
                <a:spcPct val="9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Одна из причин, побудивших заняться теорией алгоритмов, – это подозрительность математиков в связи с накоплением упорно не поддающихся решению задач на нахождение алгоритмов.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3800"/>
              <a:buFont typeface="Verdana"/>
              <a:buNone/>
            </a:pPr>
            <a:r>
              <a:rPr lang="en-US" sz="3800" b="0" i="0" u="none">
                <a:solidFill>
                  <a:schemeClr val="dk2"/>
                </a:solidFill>
                <a:latin typeface="Verdana"/>
                <a:ea typeface="Verdana"/>
                <a:cs typeface="Verdana"/>
                <a:sym typeface="Verdana"/>
              </a:rPr>
              <a:t>Примеры.</a:t>
            </a:r>
            <a:endParaRPr/>
          </a:p>
        </p:txBody>
      </p:sp>
      <p:sp>
        <p:nvSpPr>
          <p:cNvPr id="98" name="Google Shape;98;p16"/>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Char char="●"/>
            </a:pPr>
            <a:r>
              <a:rPr lang="en-US" sz="3000" b="0" i="0" u="sng" strike="noStrike" cap="none">
                <a:solidFill>
                  <a:schemeClr val="dk1"/>
                </a:solidFill>
                <a:latin typeface="Verdana"/>
                <a:ea typeface="Verdana"/>
                <a:cs typeface="Verdana"/>
                <a:sym typeface="Verdana"/>
              </a:rPr>
              <a:t>Задача о квадратуре круга.</a:t>
            </a:r>
            <a:endParaRPr sz="3000" b="0" i="0" u="none" strike="noStrike" cap="none">
              <a:solidFill>
                <a:schemeClr val="dk1"/>
              </a:solidFill>
              <a:latin typeface="Verdana"/>
              <a:ea typeface="Verdana"/>
              <a:cs typeface="Verdana"/>
              <a:sym typeface="Verdana"/>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Требуется найти алгоритм построения с помощью циркуля и линейки квадрата, равновеликого данному кругу.</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sng" strike="noStrike" cap="none">
                <a:solidFill>
                  <a:schemeClr val="dk1"/>
                </a:solidFill>
                <a:latin typeface="Verdana"/>
                <a:ea typeface="Verdana"/>
                <a:cs typeface="Verdana"/>
                <a:sym typeface="Verdana"/>
              </a:rPr>
              <a:t>Задача трисекции угла.</a:t>
            </a:r>
            <a:endParaRPr sz="3000" b="0" i="0" u="none" strike="noStrike" cap="none">
              <a:solidFill>
                <a:schemeClr val="dk1"/>
              </a:solidFill>
              <a:latin typeface="Verdana"/>
              <a:ea typeface="Verdana"/>
              <a:cs typeface="Verdana"/>
              <a:sym typeface="Verdana"/>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Требуется найти алгоритм деления произвольного угла с помощью циркуля и линейки на три равные части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3800"/>
              <a:buFont typeface="Verdana"/>
              <a:buNone/>
            </a:pPr>
            <a:r>
              <a:rPr lang="en-US" sz="3800" b="0" i="0" u="none">
                <a:solidFill>
                  <a:schemeClr val="dk2"/>
                </a:solidFill>
                <a:latin typeface="Verdana"/>
                <a:ea typeface="Verdana"/>
                <a:cs typeface="Verdana"/>
                <a:sym typeface="Verdana"/>
              </a:rPr>
              <a:t>Примеры.</a:t>
            </a:r>
            <a:endParaRPr/>
          </a:p>
        </p:txBody>
      </p:sp>
      <p:sp>
        <p:nvSpPr>
          <p:cNvPr id="104" name="Google Shape;104;p17"/>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Char char="●"/>
            </a:pPr>
            <a:r>
              <a:rPr lang="en-US" sz="3000" b="0" i="0" u="sng" strike="noStrike" cap="none">
                <a:solidFill>
                  <a:schemeClr val="dk1"/>
                </a:solidFill>
                <a:latin typeface="Verdana"/>
                <a:ea typeface="Verdana"/>
                <a:cs typeface="Verdana"/>
                <a:sym typeface="Verdana"/>
              </a:rPr>
              <a:t>Задача удвоения куба.</a:t>
            </a:r>
            <a:endParaRPr sz="3000" b="0" i="0" u="none" strike="noStrike" cap="none">
              <a:solidFill>
                <a:schemeClr val="dk1"/>
              </a:solidFill>
              <a:latin typeface="Verdana"/>
              <a:ea typeface="Verdana"/>
              <a:cs typeface="Verdana"/>
              <a:sym typeface="Verdana"/>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Найти алгоритм, позволяющий на стороне любого  куба с помощью циркуля и линейки построить сторону куба, объем которого вдвое больше объема заданного куба.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18"/>
          <p:cNvSpPr txBox="1">
            <a:spLocks noGrp="1"/>
          </p:cNvSpPr>
          <p:nvPr>
            <p:ph type="body" idx="1"/>
          </p:nvPr>
        </p:nvSpPr>
        <p:spPr>
          <a:xfrm>
            <a:off x="468312" y="908050"/>
            <a:ext cx="8001000" cy="42481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Вторая причина разработки теории алгоритмов – необходимость обоснования математики, поскольку появления антиномий привели к тому, что все в математике стало казаться неустойчивым.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sp>
        <p:nvSpPr>
          <p:cNvPr id="114" name="Google Shape;114;p19"/>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3800"/>
              <a:buFont typeface="Verdana"/>
              <a:buNone/>
            </a:pPr>
            <a:r>
              <a:rPr lang="en-US" sz="3800" b="0" i="0" u="none">
                <a:solidFill>
                  <a:schemeClr val="dk2"/>
                </a:solidFill>
                <a:latin typeface="Verdana"/>
                <a:ea typeface="Verdana"/>
                <a:cs typeface="Verdana"/>
                <a:sym typeface="Verdana"/>
              </a:rPr>
              <a:t>Пример</a:t>
            </a:r>
            <a:endParaRPr/>
          </a:p>
        </p:txBody>
      </p:sp>
      <p:sp>
        <p:nvSpPr>
          <p:cNvPr id="115" name="Google Shape;115;p19"/>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Актуально бесконечное множество. Расходуя ограниченное количество ресурсов на каждом шаге, имеющим фиксированную длительность, построить такое множество ни реально, ни потенциально нельзя; нельзя проверить обладает ли все элементы такого множества каким либо свойством из-за ограниченной скорости проверки.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Arial"/>
              <a:buNone/>
            </a:pPr>
            <a:r>
              <a:rPr lang="en-US" sz="3400" b="1" i="0" u="none" dirty="0" err="1" smtClean="0">
                <a:solidFill>
                  <a:schemeClr val="dk2"/>
                </a:solidFill>
                <a:latin typeface="Arial"/>
                <a:ea typeface="Arial"/>
                <a:cs typeface="Arial"/>
                <a:sym typeface="Arial"/>
              </a:rPr>
              <a:t>Кризис</a:t>
            </a:r>
            <a:r>
              <a:rPr lang="en-US" sz="3400" b="1" i="0" u="none" dirty="0" smtClean="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теории</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множеств</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антиномии</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Выводы</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из</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антиномий</a:t>
            </a:r>
            <a:r>
              <a:rPr lang="en-US" sz="3400" b="1" i="0" u="none" dirty="0">
                <a:solidFill>
                  <a:schemeClr val="dk2"/>
                </a:solidFill>
                <a:latin typeface="Arial"/>
                <a:ea typeface="Arial"/>
                <a:cs typeface="Arial"/>
                <a:sym typeface="Arial"/>
              </a:rPr>
              <a:t>.</a:t>
            </a:r>
            <a:endParaRPr dirty="0"/>
          </a:p>
        </p:txBody>
      </p:sp>
      <p:sp>
        <p:nvSpPr>
          <p:cNvPr id="121" name="Google Shape;121;p20"/>
          <p:cNvSpPr txBox="1">
            <a:spLocks noGrp="1"/>
          </p:cNvSpPr>
          <p:nvPr>
            <p:ph type="body" idx="1"/>
          </p:nvPr>
        </p:nvSpPr>
        <p:spPr>
          <a:xfrm>
            <a:off x="0" y="1628775"/>
            <a:ext cx="9144000" cy="48958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9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До середины XIX века никто не сомневался в истинности математических результатов, залогом чего считалась истинность аксиом. Исследования Лобачевского сокрушили веру в аксиомы и заставили задуматься над тем, что же является фундаментом математики. Оказалось, что все вопросы можно свести к рассмотрению только натуральных чисел и некоторых отношений между ними. Была доказана возможность полной арифметизации матанализа и теории функций.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21"/>
          <p:cNvSpPr txBox="1">
            <a:spLocks noGrp="1"/>
          </p:cNvSpPr>
          <p:nvPr>
            <p:ph type="body" idx="1"/>
          </p:nvPr>
        </p:nvSpPr>
        <p:spPr>
          <a:xfrm>
            <a:off x="0" y="100012"/>
            <a:ext cx="9144000" cy="68580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a:t>
            </a:r>
            <a:r>
              <a:rPr lang="en-US" sz="3200" b="0" i="0" u="none" strike="noStrike" cap="none">
                <a:solidFill>
                  <a:schemeClr val="dk1"/>
                </a:solidFill>
                <a:latin typeface="Verdana"/>
                <a:ea typeface="Verdana"/>
                <a:cs typeface="Verdana"/>
                <a:sym typeface="Verdana"/>
              </a:rPr>
              <a:t>На втором Международном Математическом Конгрессе было заявлено, что теперь в математике остались только целые числа и конечные или бесконечные множества целых чисел. Математика полностью арифметизирована. И вот тогда, когда математика обрела надежный фундамент сама арифметика пошатнулась из-за того что в теории множеств были обнаружены противоречия, вошедшие в историю математики под названием антиномий.</a:t>
            </a:r>
            <a:r>
              <a:rPr lang="en-US" sz="30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0"/>
        <p:cNvGrpSpPr/>
        <p:nvPr/>
      </p:nvGrpSpPr>
      <p:grpSpPr>
        <a:xfrm>
          <a:off x="0" y="0"/>
          <a:ext cx="0" cy="0"/>
          <a:chOff x="0" y="0"/>
          <a:chExt cx="0" cy="0"/>
        </a:xfrm>
      </p:grpSpPr>
      <p:sp>
        <p:nvSpPr>
          <p:cNvPr id="131" name="Google Shape;131;p22"/>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Verdana"/>
              <a:buNone/>
            </a:pPr>
            <a:r>
              <a:rPr lang="en-US" sz="3400" b="1" i="1" u="none">
                <a:solidFill>
                  <a:schemeClr val="dk2"/>
                </a:solidFill>
                <a:latin typeface="Verdana"/>
                <a:ea typeface="Verdana"/>
                <a:cs typeface="Verdana"/>
                <a:sym typeface="Verdana"/>
              </a:rPr>
              <a:t>Две теории Кантора из теории множеств</a:t>
            </a:r>
            <a:r>
              <a:rPr lang="en-US" sz="3400" b="0" i="0" u="none">
                <a:solidFill>
                  <a:schemeClr val="dk2"/>
                </a:solidFill>
                <a:latin typeface="Verdana"/>
                <a:ea typeface="Verdana"/>
                <a:cs typeface="Verdana"/>
                <a:sym typeface="Verdana"/>
              </a:rPr>
              <a:t> </a:t>
            </a:r>
            <a:endParaRPr/>
          </a:p>
        </p:txBody>
      </p:sp>
      <p:sp>
        <p:nvSpPr>
          <p:cNvPr id="132" name="Google Shape;132;p22"/>
          <p:cNvSpPr txBox="1">
            <a:spLocks noGrp="1"/>
          </p:cNvSpPr>
          <p:nvPr>
            <p:ph type="body" idx="1"/>
          </p:nvPr>
        </p:nvSpPr>
        <p:spPr>
          <a:xfrm>
            <a:off x="0" y="1628775"/>
            <a:ext cx="9144000" cy="5229225"/>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Кардинальное число множества </a:t>
            </a:r>
            <a:r>
              <a:rPr lang="en-US" sz="3000" b="0" i="1" u="none" strike="noStrike" cap="none">
                <a:solidFill>
                  <a:schemeClr val="dk1"/>
                </a:solidFill>
                <a:latin typeface="Verdana"/>
                <a:ea typeface="Verdana"/>
                <a:cs typeface="Verdana"/>
                <a:sym typeface="Verdana"/>
              </a:rPr>
              <a:t>М</a:t>
            </a:r>
            <a:r>
              <a:rPr lang="en-US" sz="3000" b="0" i="0" u="none" strike="noStrike" cap="none">
                <a:solidFill>
                  <a:schemeClr val="dk1"/>
                </a:solidFill>
                <a:latin typeface="Verdana"/>
                <a:ea typeface="Verdana"/>
                <a:cs typeface="Verdana"/>
                <a:sym typeface="Verdana"/>
              </a:rPr>
              <a:t> называется его мощностью и обозначается </a:t>
            </a:r>
            <a:r>
              <a:rPr lang="en-US" sz="3000" b="0" i="1" u="none" strike="noStrike" cap="none">
                <a:solidFill>
                  <a:schemeClr val="dk1"/>
                </a:solidFill>
                <a:latin typeface="Verdana"/>
                <a:ea typeface="Verdana"/>
                <a:cs typeface="Verdana"/>
                <a:sym typeface="Verdana"/>
              </a:rPr>
              <a:t>m</a:t>
            </a:r>
            <a:r>
              <a:rPr lang="en-US" sz="3000" b="0" i="0" u="none" strike="noStrike" cap="none">
                <a:solidFill>
                  <a:schemeClr val="dk1"/>
                </a:solidFill>
                <a:latin typeface="Verdana"/>
                <a:ea typeface="Verdana"/>
                <a:cs typeface="Verdana"/>
                <a:sym typeface="Verdana"/>
              </a:rPr>
              <a:t>.</a:t>
            </a:r>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Теорема 1: Для любого кардинально числа </a:t>
            </a:r>
            <a:r>
              <a:rPr lang="en-US" sz="3000" b="0" i="1" u="none" strike="noStrike" cap="none">
                <a:solidFill>
                  <a:schemeClr val="dk1"/>
                </a:solidFill>
                <a:latin typeface="Verdana"/>
                <a:ea typeface="Verdana"/>
                <a:cs typeface="Verdana"/>
                <a:sym typeface="Verdana"/>
              </a:rPr>
              <a:t>m</a:t>
            </a:r>
            <a:r>
              <a:rPr lang="en-US" sz="3000" b="0" i="0" u="none" strike="noStrike" cap="none">
                <a:solidFill>
                  <a:schemeClr val="dk1"/>
                </a:solidFill>
                <a:latin typeface="Verdana"/>
                <a:ea typeface="Verdana"/>
                <a:cs typeface="Verdana"/>
                <a:sym typeface="Verdana"/>
              </a:rPr>
              <a:t> справедливо неравенство </a:t>
            </a:r>
            <a:r>
              <a:rPr lang="en-US" sz="3000" b="0" i="1" u="none" strike="noStrike" cap="none">
                <a:solidFill>
                  <a:schemeClr val="dk1"/>
                </a:solidFill>
                <a:latin typeface="Verdana"/>
                <a:ea typeface="Verdana"/>
                <a:cs typeface="Verdana"/>
                <a:sym typeface="Verdana"/>
              </a:rPr>
              <a:t>m&lt;2</a:t>
            </a:r>
            <a:r>
              <a:rPr lang="en-US" sz="3000" b="0" i="1" u="none" strike="noStrike" cap="none" baseline="30000">
                <a:solidFill>
                  <a:schemeClr val="dk1"/>
                </a:solidFill>
                <a:latin typeface="Verdana"/>
                <a:ea typeface="Verdana"/>
                <a:cs typeface="Verdana"/>
                <a:sym typeface="Verdana"/>
              </a:rPr>
              <a:t>m</a:t>
            </a:r>
            <a:r>
              <a:rPr lang="en-US" sz="3000" b="0" i="1" u="none" strike="noStrike" cap="none">
                <a:solidFill>
                  <a:schemeClr val="dk1"/>
                </a:solidFill>
                <a:latin typeface="Verdana"/>
                <a:ea typeface="Verdana"/>
                <a:cs typeface="Verdana"/>
                <a:sym typeface="Verdana"/>
              </a:rPr>
              <a:t>, </a:t>
            </a:r>
            <a:r>
              <a:rPr lang="en-US" sz="3000" b="0" i="0" u="none" strike="noStrike" cap="none">
                <a:solidFill>
                  <a:schemeClr val="dk1"/>
                </a:solidFill>
                <a:latin typeface="Verdana"/>
                <a:ea typeface="Verdana"/>
                <a:cs typeface="Verdana"/>
                <a:sym typeface="Verdana"/>
              </a:rPr>
              <a:t>где </a:t>
            </a:r>
            <a:r>
              <a:rPr lang="en-US" sz="3000" b="0" i="1" u="none" strike="noStrike" cap="none">
                <a:solidFill>
                  <a:schemeClr val="dk1"/>
                </a:solidFill>
                <a:latin typeface="Verdana"/>
                <a:ea typeface="Verdana"/>
                <a:cs typeface="Verdana"/>
                <a:sym typeface="Verdana"/>
              </a:rPr>
              <a:t>2</a:t>
            </a:r>
            <a:r>
              <a:rPr lang="en-US" sz="3000" b="0" i="1" u="none" strike="noStrike" cap="none" baseline="30000">
                <a:solidFill>
                  <a:schemeClr val="dk1"/>
                </a:solidFill>
                <a:latin typeface="Verdana"/>
                <a:ea typeface="Verdana"/>
                <a:cs typeface="Verdana"/>
                <a:sym typeface="Verdana"/>
              </a:rPr>
              <a:t>m</a:t>
            </a:r>
            <a:r>
              <a:rPr lang="en-US" sz="3000" b="0" i="0" u="none" strike="noStrike" cap="none">
                <a:solidFill>
                  <a:schemeClr val="dk1"/>
                </a:solidFill>
                <a:latin typeface="Verdana"/>
                <a:ea typeface="Verdana"/>
                <a:cs typeface="Verdana"/>
                <a:sym typeface="Verdana"/>
              </a:rPr>
              <a:t> – мощность множества всех подмножеств бесконечного множества.</a:t>
            </a:r>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Теорема 2: Мощность </a:t>
            </a:r>
            <a:r>
              <a:rPr lang="en-US" sz="3000" b="0" i="1" u="none" strike="noStrike" cap="none">
                <a:solidFill>
                  <a:schemeClr val="dk1"/>
                </a:solidFill>
                <a:latin typeface="Verdana"/>
                <a:ea typeface="Verdana"/>
                <a:cs typeface="Verdana"/>
                <a:sym typeface="Verdana"/>
              </a:rPr>
              <a:t>m’ </a:t>
            </a:r>
            <a:r>
              <a:rPr lang="en-US" sz="3000" b="0" i="0" u="none" strike="noStrike" cap="none">
                <a:solidFill>
                  <a:schemeClr val="dk1"/>
                </a:solidFill>
                <a:latin typeface="Verdana"/>
                <a:ea typeface="Verdana"/>
                <a:cs typeface="Verdana"/>
                <a:sym typeface="Verdana"/>
              </a:rPr>
              <a:t>подмножества множеств, имеющих мощность </a:t>
            </a:r>
            <a:r>
              <a:rPr lang="en-US" sz="3000" b="0" i="1" u="none" strike="noStrike" cap="none">
                <a:solidFill>
                  <a:schemeClr val="dk1"/>
                </a:solidFill>
                <a:latin typeface="Verdana"/>
                <a:ea typeface="Verdana"/>
                <a:cs typeface="Verdana"/>
                <a:sym typeface="Verdana"/>
              </a:rPr>
              <a:t>m</a:t>
            </a:r>
            <a:r>
              <a:rPr lang="en-US" sz="3000" b="0" i="0" u="none" strike="noStrike" cap="none">
                <a:solidFill>
                  <a:schemeClr val="dk1"/>
                </a:solidFill>
                <a:latin typeface="Verdana"/>
                <a:ea typeface="Verdana"/>
                <a:cs typeface="Verdana"/>
                <a:sym typeface="Verdana"/>
              </a:rPr>
              <a:t> удовлетворяет неравенству </a:t>
            </a:r>
            <a:r>
              <a:rPr lang="en-US" sz="3000" b="0" i="1" u="none" strike="noStrike" cap="none">
                <a:solidFill>
                  <a:schemeClr val="dk1"/>
                </a:solidFill>
                <a:latin typeface="Verdana"/>
                <a:ea typeface="Verdana"/>
                <a:cs typeface="Verdana"/>
                <a:sym typeface="Verdana"/>
              </a:rPr>
              <a:t>m’&lt;= 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6"/>
        <p:cNvGrpSpPr/>
        <p:nvPr/>
      </p:nvGrpSpPr>
      <p:grpSpPr>
        <a:xfrm>
          <a:off x="0" y="0"/>
          <a:ext cx="0" cy="0"/>
          <a:chOff x="0" y="0"/>
          <a:chExt cx="0" cy="0"/>
        </a:xfrm>
      </p:grpSpPr>
      <p:sp>
        <p:nvSpPr>
          <p:cNvPr id="137" name="Google Shape;137;p23"/>
          <p:cNvSpPr txBox="1">
            <a:spLocks noGrp="1"/>
          </p:cNvSpPr>
          <p:nvPr>
            <p:ph type="title"/>
          </p:nvPr>
        </p:nvSpPr>
        <p:spPr>
          <a:xfrm>
            <a:off x="574675" y="304800"/>
            <a:ext cx="8001000" cy="110807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Verdana"/>
              <a:buNone/>
            </a:pPr>
            <a:r>
              <a:rPr lang="en-US" sz="3800" b="0" i="0" u="none">
                <a:solidFill>
                  <a:schemeClr val="dk2"/>
                </a:solidFill>
                <a:latin typeface="Verdana"/>
                <a:ea typeface="Verdana"/>
                <a:cs typeface="Verdana"/>
                <a:sym typeface="Verdana"/>
              </a:rPr>
              <a:t> </a:t>
            </a:r>
            <a:r>
              <a:rPr lang="en-US" sz="3800" b="1" i="1" u="none">
                <a:solidFill>
                  <a:schemeClr val="dk2"/>
                </a:solidFill>
                <a:latin typeface="Arial"/>
                <a:ea typeface="Arial"/>
                <a:cs typeface="Arial"/>
                <a:sym typeface="Arial"/>
              </a:rPr>
              <a:t>Парадокс Кантора.</a:t>
            </a:r>
            <a:endParaRPr/>
          </a:p>
        </p:txBody>
      </p:sp>
      <p:sp>
        <p:nvSpPr>
          <p:cNvPr id="138" name="Google Shape;138;p23"/>
          <p:cNvSpPr txBox="1">
            <a:spLocks noGrp="1"/>
          </p:cNvSpPr>
          <p:nvPr>
            <p:ph type="body" idx="1"/>
          </p:nvPr>
        </p:nvSpPr>
        <p:spPr>
          <a:xfrm>
            <a:off x="0" y="1628775"/>
            <a:ext cx="9144000" cy="48958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2600"/>
              <a:buFont typeface="Noto Sans Symbols"/>
              <a:buNone/>
            </a:pPr>
            <a:r>
              <a:rPr lang="en-US" sz="2600" b="0" i="0" u="none" strike="noStrike" cap="none">
                <a:solidFill>
                  <a:schemeClr val="dk1"/>
                </a:solidFill>
                <a:latin typeface="Verdana"/>
                <a:ea typeface="Verdana"/>
                <a:cs typeface="Verdana"/>
                <a:sym typeface="Verdana"/>
              </a:rPr>
              <a:t>    Пусть </a:t>
            </a:r>
            <a:r>
              <a:rPr lang="en-US" sz="2600" b="0" i="1" u="none" strike="noStrike" cap="none">
                <a:solidFill>
                  <a:schemeClr val="dk1"/>
                </a:solidFill>
                <a:latin typeface="Verdana"/>
                <a:ea typeface="Verdana"/>
                <a:cs typeface="Verdana"/>
                <a:sym typeface="Verdana"/>
              </a:rPr>
              <a:t>М</a:t>
            </a:r>
            <a:r>
              <a:rPr lang="en-US" sz="2600" b="0" i="0" u="none" strike="noStrike" cap="none">
                <a:solidFill>
                  <a:schemeClr val="dk1"/>
                </a:solidFill>
                <a:latin typeface="Verdana"/>
                <a:ea typeface="Verdana"/>
                <a:cs typeface="Verdana"/>
                <a:sym typeface="Verdana"/>
              </a:rPr>
              <a:t> множество всех множеств обозначим его кардинальное число буквой </a:t>
            </a:r>
            <a:r>
              <a:rPr lang="en-US" sz="2600" b="0" i="1" u="none" strike="noStrike" cap="none">
                <a:solidFill>
                  <a:schemeClr val="dk1"/>
                </a:solidFill>
                <a:latin typeface="Verdana"/>
                <a:ea typeface="Verdana"/>
                <a:cs typeface="Verdana"/>
                <a:sym typeface="Verdana"/>
              </a:rPr>
              <a:t>m</a:t>
            </a:r>
            <a:r>
              <a:rPr lang="en-US" sz="2600" b="0" i="0" u="none" strike="noStrike" cap="none">
                <a:solidFill>
                  <a:schemeClr val="dk1"/>
                </a:solidFill>
                <a:latin typeface="Verdana"/>
                <a:ea typeface="Verdana"/>
                <a:cs typeface="Verdana"/>
                <a:sym typeface="Verdana"/>
              </a:rPr>
              <a:t>. В силу теоремы 1 кардинальное число множества его подмножества </a:t>
            </a:r>
            <a:r>
              <a:rPr lang="en-US" sz="2600" b="0" i="1" u="none" strike="noStrike" cap="none">
                <a:solidFill>
                  <a:schemeClr val="dk1"/>
                </a:solidFill>
                <a:latin typeface="Verdana"/>
                <a:ea typeface="Verdana"/>
                <a:cs typeface="Verdana"/>
                <a:sym typeface="Verdana"/>
              </a:rPr>
              <a:t>2</a:t>
            </a:r>
            <a:r>
              <a:rPr lang="en-US" sz="2600" b="0" i="1" u="none" strike="noStrike" cap="none" baseline="30000">
                <a:solidFill>
                  <a:schemeClr val="dk1"/>
                </a:solidFill>
                <a:latin typeface="Verdana"/>
                <a:ea typeface="Verdana"/>
                <a:cs typeface="Verdana"/>
                <a:sym typeface="Verdana"/>
              </a:rPr>
              <a:t>m</a:t>
            </a:r>
            <a:r>
              <a:rPr lang="en-US" sz="2600" b="0" i="0" u="none" strike="noStrike" cap="none">
                <a:solidFill>
                  <a:schemeClr val="dk1"/>
                </a:solidFill>
                <a:latin typeface="Verdana"/>
                <a:ea typeface="Verdana"/>
                <a:cs typeface="Verdana"/>
                <a:sym typeface="Verdana"/>
              </a:rPr>
              <a:t> удовлетворяет условию </a:t>
            </a:r>
            <a:r>
              <a:rPr lang="en-US" sz="2600" b="0" i="1" u="none" strike="noStrike" cap="none">
                <a:solidFill>
                  <a:schemeClr val="dk1"/>
                </a:solidFill>
                <a:latin typeface="Verdana"/>
                <a:ea typeface="Verdana"/>
                <a:cs typeface="Verdana"/>
                <a:sym typeface="Verdana"/>
              </a:rPr>
              <a:t>2</a:t>
            </a:r>
            <a:r>
              <a:rPr lang="en-US" sz="2600" b="0" i="1" u="none" strike="noStrike" cap="none" baseline="30000">
                <a:solidFill>
                  <a:schemeClr val="dk1"/>
                </a:solidFill>
                <a:latin typeface="Verdana"/>
                <a:ea typeface="Verdana"/>
                <a:cs typeface="Verdana"/>
                <a:sym typeface="Verdana"/>
              </a:rPr>
              <a:t>m</a:t>
            </a:r>
            <a:r>
              <a:rPr lang="en-US" sz="2600" b="0" i="1" u="none" strike="noStrike" cap="none">
                <a:solidFill>
                  <a:schemeClr val="dk1"/>
                </a:solidFill>
                <a:latin typeface="Verdana"/>
                <a:ea typeface="Verdana"/>
                <a:cs typeface="Verdana"/>
                <a:sym typeface="Verdana"/>
              </a:rPr>
              <a:t>&gt; m</a:t>
            </a:r>
            <a:r>
              <a:rPr lang="en-US" sz="2600" b="0" i="0" u="none" strike="noStrike" cap="none">
                <a:solidFill>
                  <a:schemeClr val="dk1"/>
                </a:solidFill>
                <a:latin typeface="Verdana"/>
                <a:ea typeface="Verdana"/>
                <a:cs typeface="Verdana"/>
                <a:sym typeface="Verdana"/>
              </a:rPr>
              <a:t> с другой стороны множество </a:t>
            </a:r>
            <a:r>
              <a:rPr lang="en-US" sz="2600" b="0" i="1" u="none" strike="noStrike" cap="none">
                <a:solidFill>
                  <a:schemeClr val="dk1"/>
                </a:solidFill>
                <a:latin typeface="Verdana"/>
                <a:ea typeface="Verdana"/>
                <a:cs typeface="Verdana"/>
                <a:sym typeface="Verdana"/>
              </a:rPr>
              <a:t>m</a:t>
            </a:r>
            <a:r>
              <a:rPr lang="en-US" sz="2600" b="0" i="0" u="none" strike="noStrike" cap="none">
                <a:solidFill>
                  <a:schemeClr val="dk1"/>
                </a:solidFill>
                <a:latin typeface="Verdana"/>
                <a:ea typeface="Verdana"/>
                <a:cs typeface="Verdana"/>
                <a:sym typeface="Verdana"/>
              </a:rPr>
              <a:t> есть множество всех множеств его подмножества являются множествами и значит являются элементом </a:t>
            </a:r>
            <a:r>
              <a:rPr lang="en-US" sz="2600" b="0" i="1" u="none" strike="noStrike" cap="none">
                <a:solidFill>
                  <a:schemeClr val="dk1"/>
                </a:solidFill>
                <a:latin typeface="Verdana"/>
                <a:ea typeface="Verdana"/>
                <a:cs typeface="Verdana"/>
                <a:sym typeface="Verdana"/>
              </a:rPr>
              <a:t>М</a:t>
            </a:r>
            <a:r>
              <a:rPr lang="en-US" sz="2600" b="0" i="0" u="none" strike="noStrike" cap="none">
                <a:solidFill>
                  <a:schemeClr val="dk1"/>
                </a:solidFill>
                <a:latin typeface="Verdana"/>
                <a:ea typeface="Verdana"/>
                <a:cs typeface="Verdana"/>
                <a:sym typeface="Verdana"/>
              </a:rPr>
              <a:t>, а их множества являются подмножествами множества </a:t>
            </a:r>
            <a:r>
              <a:rPr lang="en-US" sz="2600" b="0" i="1" u="none" strike="noStrike" cap="none">
                <a:solidFill>
                  <a:schemeClr val="dk1"/>
                </a:solidFill>
                <a:latin typeface="Verdana"/>
                <a:ea typeface="Verdana"/>
                <a:cs typeface="Verdana"/>
                <a:sym typeface="Verdana"/>
              </a:rPr>
              <a:t>М</a:t>
            </a:r>
            <a:r>
              <a:rPr lang="en-US" sz="2600" b="0" i="0" u="none" strike="noStrike" cap="none">
                <a:solidFill>
                  <a:schemeClr val="dk1"/>
                </a:solidFill>
                <a:latin typeface="Verdana"/>
                <a:ea typeface="Verdana"/>
                <a:cs typeface="Verdana"/>
                <a:sym typeface="Verdana"/>
              </a:rPr>
              <a:t>. По теореме 2 должно иметь место неравенство </a:t>
            </a:r>
            <a:r>
              <a:rPr lang="en-US" sz="2600" b="0" i="1" u="none" strike="noStrike" cap="none">
                <a:solidFill>
                  <a:schemeClr val="dk1"/>
                </a:solidFill>
                <a:latin typeface="Verdana"/>
                <a:ea typeface="Verdana"/>
                <a:cs typeface="Verdana"/>
                <a:sym typeface="Verdana"/>
              </a:rPr>
              <a:t>2</a:t>
            </a:r>
            <a:r>
              <a:rPr lang="en-US" sz="2600" b="0" i="1" u="none" strike="noStrike" cap="none" baseline="30000">
                <a:solidFill>
                  <a:schemeClr val="dk1"/>
                </a:solidFill>
                <a:latin typeface="Verdana"/>
                <a:ea typeface="Verdana"/>
                <a:cs typeface="Verdana"/>
                <a:sym typeface="Verdana"/>
              </a:rPr>
              <a:t>m</a:t>
            </a:r>
            <a:r>
              <a:rPr lang="en-US" sz="2600" b="0" i="1" u="none" strike="noStrike" cap="none">
                <a:solidFill>
                  <a:schemeClr val="dk1"/>
                </a:solidFill>
                <a:latin typeface="Verdana"/>
                <a:ea typeface="Verdana"/>
                <a:cs typeface="Verdana"/>
                <a:sym typeface="Verdana"/>
              </a:rPr>
              <a:t>&lt;= m</a:t>
            </a:r>
            <a:r>
              <a:rPr lang="en-US" sz="2600" b="0" i="0" u="none" strike="noStrike" cap="none">
                <a:solidFill>
                  <a:schemeClr val="dk1"/>
                </a:solidFill>
                <a:latin typeface="Verdana"/>
                <a:ea typeface="Verdana"/>
                <a:cs typeface="Verdana"/>
                <a:sym typeface="Verdana"/>
              </a:rPr>
              <a:t> полученные два неравенства противоречат друг другу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Verdana"/>
              <a:buNone/>
            </a:pPr>
            <a:r>
              <a:rPr lang="en-US" sz="3400" b="1" i="0" u="none" dirty="0" err="1" smtClean="0">
                <a:solidFill>
                  <a:schemeClr val="dk2"/>
                </a:solidFill>
                <a:latin typeface="Verdana"/>
                <a:ea typeface="Verdana"/>
                <a:cs typeface="Verdana"/>
                <a:sym typeface="Verdana"/>
              </a:rPr>
              <a:t>Интуитивное</a:t>
            </a:r>
            <a:r>
              <a:rPr lang="en-US" sz="3400" b="1" i="0" u="none" dirty="0" smtClean="0">
                <a:solidFill>
                  <a:schemeClr val="dk2"/>
                </a:solidFill>
                <a:latin typeface="Verdana"/>
                <a:ea typeface="Verdana"/>
                <a:cs typeface="Verdana"/>
                <a:sym typeface="Verdana"/>
              </a:rPr>
              <a:t> </a:t>
            </a:r>
            <a:r>
              <a:rPr lang="en-US" sz="3400" b="1" i="0" u="none" dirty="0" err="1">
                <a:solidFill>
                  <a:schemeClr val="dk2"/>
                </a:solidFill>
                <a:latin typeface="Verdana"/>
                <a:ea typeface="Verdana"/>
                <a:cs typeface="Verdana"/>
                <a:sym typeface="Verdana"/>
              </a:rPr>
              <a:t>понятие</a:t>
            </a:r>
            <a:r>
              <a:rPr lang="en-US" sz="3400" b="1" i="0" u="none" dirty="0">
                <a:solidFill>
                  <a:schemeClr val="dk2"/>
                </a:solidFill>
                <a:latin typeface="Verdana"/>
                <a:ea typeface="Verdana"/>
                <a:cs typeface="Verdana"/>
                <a:sym typeface="Verdana"/>
              </a:rPr>
              <a:t> </a:t>
            </a:r>
            <a:r>
              <a:rPr lang="en-US" sz="3400" b="1" i="0" u="none" dirty="0" err="1">
                <a:solidFill>
                  <a:schemeClr val="dk2"/>
                </a:solidFill>
                <a:latin typeface="Verdana"/>
                <a:ea typeface="Verdana"/>
                <a:cs typeface="Verdana"/>
                <a:sym typeface="Verdana"/>
              </a:rPr>
              <a:t>об</a:t>
            </a:r>
            <a:r>
              <a:rPr lang="en-US" sz="3400" b="1" i="0" u="none" dirty="0">
                <a:solidFill>
                  <a:schemeClr val="dk2"/>
                </a:solidFill>
                <a:latin typeface="Verdana"/>
                <a:ea typeface="Verdana"/>
                <a:cs typeface="Verdana"/>
                <a:sym typeface="Verdana"/>
              </a:rPr>
              <a:t> </a:t>
            </a:r>
            <a:r>
              <a:rPr lang="en-US" sz="3400" b="1" i="0" u="none" dirty="0" err="1">
                <a:solidFill>
                  <a:schemeClr val="dk2"/>
                </a:solidFill>
                <a:latin typeface="Verdana"/>
                <a:ea typeface="Verdana"/>
                <a:cs typeface="Verdana"/>
                <a:sym typeface="Verdana"/>
              </a:rPr>
              <a:t>алгоритме</a:t>
            </a:r>
            <a:endParaRPr dirty="0"/>
          </a:p>
        </p:txBody>
      </p:sp>
      <p:sp>
        <p:nvSpPr>
          <p:cNvPr id="40" name="Google Shape;40;p6"/>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sng" strike="noStrike" cap="none">
                <a:solidFill>
                  <a:schemeClr val="dk1"/>
                </a:solidFill>
                <a:latin typeface="Verdana"/>
                <a:ea typeface="Verdana"/>
                <a:cs typeface="Verdana"/>
                <a:sym typeface="Verdana"/>
              </a:rPr>
              <a:t>Интуитивное понятие алгоритма</a:t>
            </a:r>
            <a:r>
              <a:rPr lang="en-US" sz="3000" b="0" i="0" u="none" strike="noStrike" cap="none">
                <a:solidFill>
                  <a:schemeClr val="dk1"/>
                </a:solidFill>
                <a:latin typeface="Verdana"/>
                <a:ea typeface="Verdana"/>
                <a:cs typeface="Verdana"/>
                <a:sym typeface="Verdana"/>
              </a:rPr>
              <a:t>.</a:t>
            </a:r>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Алгоритм – это правило, сформированное на некотором языке и определяющее процесс  переработки допустимых исходных данных в искомые результаты. Допустимыми исходными данными для этого правила являются предложения языка исходных данных.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2"/>
        <p:cNvGrpSpPr/>
        <p:nvPr/>
      </p:nvGrpSpPr>
      <p:grpSpPr>
        <a:xfrm>
          <a:off x="0" y="0"/>
          <a:ext cx="0" cy="0"/>
          <a:chOff x="0" y="0"/>
          <a:chExt cx="0" cy="0"/>
        </a:xfrm>
      </p:grpSpPr>
      <p:sp>
        <p:nvSpPr>
          <p:cNvPr id="143" name="Google Shape;143;p24"/>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Arial"/>
              <a:buNone/>
            </a:pPr>
            <a:r>
              <a:rPr lang="en-US" sz="3400" b="1" i="1" u="none">
                <a:solidFill>
                  <a:schemeClr val="dk2"/>
                </a:solidFill>
                <a:latin typeface="Arial"/>
                <a:ea typeface="Arial"/>
                <a:cs typeface="Arial"/>
                <a:sym typeface="Arial"/>
              </a:rPr>
              <a:t>Парадокс Рассела </a:t>
            </a:r>
            <a:br>
              <a:rPr lang="en-US" sz="3400" b="1" i="1" u="none">
                <a:solidFill>
                  <a:schemeClr val="dk2"/>
                </a:solidFill>
                <a:latin typeface="Arial"/>
                <a:ea typeface="Arial"/>
                <a:cs typeface="Arial"/>
                <a:sym typeface="Arial"/>
              </a:rPr>
            </a:br>
            <a:r>
              <a:rPr lang="en-US" sz="3400" b="1" i="1" u="none">
                <a:solidFill>
                  <a:schemeClr val="dk2"/>
                </a:solidFill>
                <a:latin typeface="Arial"/>
                <a:ea typeface="Arial"/>
                <a:cs typeface="Arial"/>
                <a:sym typeface="Arial"/>
              </a:rPr>
              <a:t>(парадокс брадобрея).</a:t>
            </a:r>
            <a:r>
              <a:rPr lang="en-US" sz="3400" b="0" i="0" u="none">
                <a:solidFill>
                  <a:schemeClr val="dk2"/>
                </a:solidFill>
                <a:latin typeface="Verdana"/>
                <a:ea typeface="Verdana"/>
                <a:cs typeface="Verdana"/>
                <a:sym typeface="Verdana"/>
              </a:rPr>
              <a:t> </a:t>
            </a:r>
            <a:endParaRPr/>
          </a:p>
        </p:txBody>
      </p:sp>
      <p:sp>
        <p:nvSpPr>
          <p:cNvPr id="144" name="Google Shape;144;p24"/>
          <p:cNvSpPr txBox="1">
            <a:spLocks noGrp="1"/>
          </p:cNvSpPr>
          <p:nvPr>
            <p:ph type="body" idx="1"/>
          </p:nvPr>
        </p:nvSpPr>
        <p:spPr>
          <a:xfrm>
            <a:off x="0" y="1628775"/>
            <a:ext cx="9144000" cy="4968875"/>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Один из солдат оказался по профессии парикмахером, узнав об этом командир приказал ему брить всех тех и только тех кто сам себя не бреет. Все было хорошо пока не пришло время побрить самого себя оказалось, что побрить самого себя нельзя, так парикмахер брил только тех кто себя не бреет. Не брить себя тоже нельзя, потому что приказано брить всех, кто себя не бреет.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25"/>
          <p:cNvSpPr txBox="1">
            <a:spLocks noGrp="1"/>
          </p:cNvSpPr>
          <p:nvPr>
            <p:ph type="body" idx="1"/>
          </p:nvPr>
        </p:nvSpPr>
        <p:spPr>
          <a:xfrm>
            <a:off x="0" y="404812"/>
            <a:ext cx="8820150" cy="7488237"/>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a:t>
            </a:r>
            <a:r>
              <a:rPr lang="en-US" sz="3600" b="0" i="0" u="none" strike="noStrike" cap="none">
                <a:solidFill>
                  <a:schemeClr val="dk1"/>
                </a:solidFill>
                <a:latin typeface="Verdana"/>
                <a:ea typeface="Verdana"/>
                <a:cs typeface="Verdana"/>
                <a:sym typeface="Verdana"/>
              </a:rPr>
              <a:t>Открытие антиномий потрясло математику и математиков, как землетрясение. Нужно сказать, что математики поразному отреагировали на это заявление: одни стали во всем сомневаться, другие на антиномии не отреагировали.</a:t>
            </a:r>
            <a:endParaRPr/>
          </a:p>
          <a:p>
            <a:pPr marL="469900" marR="0" lvl="0" indent="-469900" algn="l" rtl="0">
              <a:lnSpc>
                <a:spcPct val="100000"/>
              </a:lnSpc>
              <a:spcBef>
                <a:spcPts val="72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3"/>
        <p:cNvGrpSpPr/>
        <p:nvPr/>
      </p:nvGrpSpPr>
      <p:grpSpPr>
        <a:xfrm>
          <a:off x="0" y="0"/>
          <a:ext cx="0" cy="0"/>
          <a:chOff x="0" y="0"/>
          <a:chExt cx="0" cy="0"/>
        </a:xfrm>
      </p:grpSpPr>
      <p:sp>
        <p:nvSpPr>
          <p:cNvPr id="154" name="Google Shape;154;p26"/>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Arial"/>
              <a:buNone/>
            </a:pPr>
            <a:r>
              <a:rPr lang="en-US" sz="3400" b="1" i="0" u="none" dirty="0" err="1" smtClean="0">
                <a:solidFill>
                  <a:schemeClr val="dk2"/>
                </a:solidFill>
                <a:latin typeface="Arial"/>
                <a:ea typeface="Arial"/>
                <a:cs typeface="Arial"/>
                <a:sym typeface="Arial"/>
              </a:rPr>
              <a:t>Машины</a:t>
            </a:r>
            <a:r>
              <a:rPr lang="en-US" sz="3400" b="1" i="0" u="none" dirty="0" smtClean="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Тьюринга</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как</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модели</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алгоритмов</a:t>
            </a:r>
            <a:r>
              <a:rPr lang="en-US" sz="3400" b="0" i="0" u="none" dirty="0">
                <a:solidFill>
                  <a:schemeClr val="dk2"/>
                </a:solidFill>
                <a:latin typeface="Verdana"/>
                <a:ea typeface="Verdana"/>
                <a:cs typeface="Verdana"/>
                <a:sym typeface="Verdana"/>
              </a:rPr>
              <a:t> </a:t>
            </a:r>
            <a:endParaRPr dirty="0"/>
          </a:p>
        </p:txBody>
      </p:sp>
      <p:sp>
        <p:nvSpPr>
          <p:cNvPr id="155" name="Google Shape;155;p26"/>
          <p:cNvSpPr txBox="1">
            <a:spLocks noGrp="1"/>
          </p:cNvSpPr>
          <p:nvPr>
            <p:ph type="body" idx="1"/>
          </p:nvPr>
        </p:nvSpPr>
        <p:spPr>
          <a:xfrm>
            <a:off x="0" y="1752600"/>
            <a:ext cx="9144000" cy="48450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a:t>
            </a:r>
            <a:r>
              <a:rPr lang="en-US" sz="3200" b="0" i="0" u="none" strike="noStrike" cap="none">
                <a:solidFill>
                  <a:schemeClr val="dk1"/>
                </a:solidFill>
                <a:latin typeface="Verdana"/>
                <a:ea typeface="Verdana"/>
                <a:cs typeface="Verdana"/>
                <a:sym typeface="Verdana"/>
              </a:rPr>
              <a:t>В 1937г. английский математик Тьюринг опубликовал работу в которой он уточняя понятие алгоритма, прибегал к воображаемой вычислительной машине.</a:t>
            </a:r>
            <a:endParaRPr/>
          </a:p>
          <a:p>
            <a:pPr marL="469900" marR="0" lvl="0" indent="-469900" algn="l" rtl="0">
              <a:lnSpc>
                <a:spcPct val="100000"/>
              </a:lnSpc>
              <a:spcBef>
                <a:spcPts val="640"/>
              </a:spcBef>
              <a:spcAft>
                <a:spcPts val="0"/>
              </a:spcAft>
              <a:buClr>
                <a:schemeClr val="accent2"/>
              </a:buClr>
              <a:buSzPts val="3200"/>
              <a:buFont typeface="Noto Sans Symbols"/>
              <a:buNone/>
            </a:pPr>
            <a:r>
              <a:rPr lang="en-US" sz="3200" b="0" i="0" u="none" strike="noStrike" cap="none">
                <a:solidFill>
                  <a:schemeClr val="dk1"/>
                </a:solidFill>
                <a:latin typeface="Verdana"/>
                <a:ea typeface="Verdana"/>
                <a:cs typeface="Verdana"/>
                <a:sym typeface="Verdana"/>
              </a:rPr>
              <a:t>    Машина должна перерабатывать какие-то объекты в исходные результаты. Этими объектами являются слова, построенные из символов-букв.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27"/>
          <p:cNvSpPr txBox="1">
            <a:spLocks noGrp="1"/>
          </p:cNvSpPr>
          <p:nvPr>
            <p:ph type="body" idx="1"/>
          </p:nvPr>
        </p:nvSpPr>
        <p:spPr>
          <a:xfrm>
            <a:off x="0" y="144462"/>
            <a:ext cx="9144000" cy="65976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Машина состоит из бесконечной в обе стороны ленты, разбитой на ячейки, и рабочей головки. Машина работает в дискретные моменты времени t=0,1,2…  В каждый момент времени во всякой ячейке ленты записана одна буква из некоторого конечного алфавита А={а</a:t>
            </a:r>
            <a:r>
              <a:rPr lang="en-US" sz="3000" b="0" i="0" u="none" strike="noStrike" cap="none" baseline="-25000">
                <a:solidFill>
                  <a:schemeClr val="dk1"/>
                </a:solidFill>
                <a:latin typeface="Verdana"/>
                <a:ea typeface="Verdana"/>
                <a:cs typeface="Verdana"/>
                <a:sym typeface="Verdana"/>
              </a:rPr>
              <a:t>0</a:t>
            </a:r>
            <a:r>
              <a:rPr lang="en-US" sz="3000" b="0" i="0" u="none" strike="noStrike" cap="none">
                <a:solidFill>
                  <a:schemeClr val="dk1"/>
                </a:solidFill>
                <a:latin typeface="Verdana"/>
                <a:ea typeface="Verdana"/>
                <a:cs typeface="Verdana"/>
                <a:sym typeface="Verdana"/>
              </a:rPr>
              <a:t>, а</a:t>
            </a:r>
            <a:r>
              <a:rPr lang="en-US" sz="3000" b="0" i="0" u="none" strike="noStrike" cap="none" baseline="-25000">
                <a:solidFill>
                  <a:schemeClr val="dk1"/>
                </a:solidFill>
                <a:latin typeface="Verdana"/>
                <a:ea typeface="Verdana"/>
                <a:cs typeface="Verdana"/>
                <a:sym typeface="Verdana"/>
              </a:rPr>
              <a:t>1</a:t>
            </a:r>
            <a:r>
              <a:rPr lang="en-US" sz="3000" b="0" i="0" u="none" strike="noStrike" cap="none">
                <a:solidFill>
                  <a:schemeClr val="dk1"/>
                </a:solidFill>
                <a:latin typeface="Verdana"/>
                <a:ea typeface="Verdana"/>
                <a:cs typeface="Verdana"/>
                <a:sym typeface="Verdana"/>
              </a:rPr>
              <a:t>, а</a:t>
            </a:r>
            <a:r>
              <a:rPr lang="en-US" sz="3000" b="0" i="0" u="none" strike="noStrike" cap="none" baseline="-25000">
                <a:solidFill>
                  <a:schemeClr val="dk1"/>
                </a:solidFill>
                <a:latin typeface="Verdana"/>
                <a:ea typeface="Verdana"/>
                <a:cs typeface="Verdana"/>
                <a:sym typeface="Verdana"/>
              </a:rPr>
              <a:t>2</a:t>
            </a:r>
            <a:r>
              <a:rPr lang="en-US" sz="3000" b="0" i="0" u="none" strike="noStrike" cap="none">
                <a:solidFill>
                  <a:schemeClr val="dk1"/>
                </a:solidFill>
                <a:latin typeface="Verdana"/>
                <a:ea typeface="Verdana"/>
                <a:cs typeface="Verdana"/>
                <a:sym typeface="Verdana"/>
              </a:rPr>
              <a:t>…а</a:t>
            </a:r>
            <a:r>
              <a:rPr lang="en-US" sz="3000" b="0" i="0" u="none" strike="noStrike" cap="none" baseline="-25000">
                <a:solidFill>
                  <a:schemeClr val="dk1"/>
                </a:solidFill>
                <a:latin typeface="Verdana"/>
                <a:ea typeface="Verdana"/>
                <a:cs typeface="Verdana"/>
                <a:sym typeface="Verdana"/>
              </a:rPr>
              <a:t>n</a:t>
            </a:r>
            <a:r>
              <a:rPr lang="en-US" sz="3000" b="0" i="0" u="none" strike="noStrike" cap="none">
                <a:solidFill>
                  <a:schemeClr val="dk1"/>
                </a:solidFill>
                <a:latin typeface="Verdana"/>
                <a:ea typeface="Verdana"/>
                <a:cs typeface="Verdana"/>
                <a:sym typeface="Verdana"/>
              </a:rPr>
              <a:t>}, называемым  внешним алгоритмом машины, а головка находится в одном состояний из конечного множества внутренних состояний Q={q</a:t>
            </a:r>
            <a:r>
              <a:rPr lang="en-US" sz="3000" b="0" i="0" u="none" strike="noStrike" cap="none" baseline="-25000">
                <a:solidFill>
                  <a:schemeClr val="dk1"/>
                </a:solidFill>
                <a:latin typeface="Verdana"/>
                <a:ea typeface="Verdana"/>
                <a:cs typeface="Verdana"/>
                <a:sym typeface="Verdana"/>
              </a:rPr>
              <a:t>0</a:t>
            </a:r>
            <a:r>
              <a:rPr lang="en-US" sz="3000" b="0" i="0" u="none" strike="noStrike" cap="none">
                <a:solidFill>
                  <a:schemeClr val="dk1"/>
                </a:solidFill>
                <a:latin typeface="Verdana"/>
                <a:ea typeface="Verdana"/>
                <a:cs typeface="Verdana"/>
                <a:sym typeface="Verdana"/>
              </a:rPr>
              <a:t>, q</a:t>
            </a:r>
            <a:r>
              <a:rPr lang="en-US" sz="3000" b="0" i="0" u="none" strike="noStrike" cap="none" baseline="-25000">
                <a:solidFill>
                  <a:schemeClr val="dk1"/>
                </a:solidFill>
                <a:latin typeface="Verdana"/>
                <a:ea typeface="Verdana"/>
                <a:cs typeface="Verdana"/>
                <a:sym typeface="Verdana"/>
              </a:rPr>
              <a:t>1</a:t>
            </a:r>
            <a:r>
              <a:rPr lang="en-US" sz="3000" b="0" i="0" u="none" strike="noStrike" cap="none">
                <a:solidFill>
                  <a:schemeClr val="dk1"/>
                </a:solidFill>
                <a:latin typeface="Verdana"/>
                <a:ea typeface="Verdana"/>
                <a:cs typeface="Verdana"/>
                <a:sym typeface="Verdana"/>
              </a:rPr>
              <a:t>…q</a:t>
            </a:r>
            <a:r>
              <a:rPr lang="en-US" sz="3000" b="0" i="0" u="none" strike="noStrike" cap="none" baseline="-25000">
                <a:solidFill>
                  <a:schemeClr val="dk1"/>
                </a:solidFill>
                <a:latin typeface="Verdana"/>
                <a:ea typeface="Verdana"/>
                <a:cs typeface="Verdana"/>
                <a:sym typeface="Verdana"/>
              </a:rPr>
              <a:t>z</a:t>
            </a:r>
            <a:r>
              <a:rPr lang="en-US" sz="3000" b="0" i="0" u="none" strike="noStrike" cap="none">
                <a:solidFill>
                  <a:schemeClr val="dk1"/>
                </a:solidFill>
                <a:latin typeface="Verdana"/>
                <a:ea typeface="Verdana"/>
                <a:cs typeface="Verdana"/>
                <a:sym typeface="Verdana"/>
              </a:rPr>
              <a:t>}.  Будем считать,что а</a:t>
            </a:r>
            <a:r>
              <a:rPr lang="en-US" sz="3000" b="0" i="0" u="none" strike="noStrike" cap="none" baseline="-25000">
                <a:solidFill>
                  <a:schemeClr val="dk1"/>
                </a:solidFill>
                <a:latin typeface="Verdana"/>
                <a:ea typeface="Verdana"/>
                <a:cs typeface="Verdana"/>
                <a:sym typeface="Verdana"/>
              </a:rPr>
              <a:t>0</a:t>
            </a:r>
            <a:r>
              <a:rPr lang="en-US" sz="3000" b="0" i="0" u="none" strike="noStrike" cap="none">
                <a:solidFill>
                  <a:schemeClr val="dk1"/>
                </a:solidFill>
                <a:latin typeface="Verdana"/>
                <a:ea typeface="Verdana"/>
                <a:cs typeface="Verdana"/>
                <a:sym typeface="Verdana"/>
              </a:rPr>
              <a:t>-пустой символ, т.е. в ячейке ничего не написано.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4"/>
        <p:cNvGrpSpPr/>
        <p:nvPr/>
      </p:nvGrpSpPr>
      <p:grpSpPr>
        <a:xfrm>
          <a:off x="0" y="0"/>
          <a:ext cx="0" cy="0"/>
          <a:chOff x="0" y="0"/>
          <a:chExt cx="0" cy="0"/>
        </a:xfrm>
      </p:grpSpPr>
      <p:sp>
        <p:nvSpPr>
          <p:cNvPr id="165" name="Google Shape;165;p28"/>
          <p:cNvSpPr txBox="1">
            <a:spLocks noGrp="1"/>
          </p:cNvSpPr>
          <p:nvPr>
            <p:ph type="body" idx="1"/>
          </p:nvPr>
        </p:nvSpPr>
        <p:spPr>
          <a:xfrm>
            <a:off x="0" y="620712"/>
            <a:ext cx="8748712" cy="6264275"/>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Основной частью машины является логический блок, который работает следующим образом. 	В каждый момент времени рабочая головка обозревает одну ячейку ленты и в зависимости от того, что там написано и от своего внутреннего состояния она заменяет символ в обозреваемой ячейке, переходит в новой состояние и сдвигает на одну ячейку или остается на месте. Введем для обозначения этого движения символы d</a:t>
            </a:r>
            <a:r>
              <a:rPr lang="en-US" sz="3000" b="0" i="0" u="none" strike="noStrike" cap="none" baseline="-25000">
                <a:solidFill>
                  <a:schemeClr val="dk1"/>
                </a:solidFill>
                <a:latin typeface="Verdana"/>
                <a:ea typeface="Verdana"/>
                <a:cs typeface="Verdana"/>
                <a:sym typeface="Verdana"/>
              </a:rPr>
              <a:t>-1</a:t>
            </a:r>
            <a:r>
              <a:rPr lang="en-US" sz="3000" b="0" i="0" u="none" strike="noStrike" cap="none">
                <a:solidFill>
                  <a:schemeClr val="dk1"/>
                </a:solidFill>
                <a:latin typeface="Verdana"/>
                <a:ea typeface="Verdana"/>
                <a:cs typeface="Verdana"/>
                <a:sym typeface="Verdana"/>
              </a:rPr>
              <a:t>, d</a:t>
            </a:r>
            <a:r>
              <a:rPr lang="en-US" sz="3000" b="0" i="0" u="none" strike="noStrike" cap="none" baseline="-25000">
                <a:solidFill>
                  <a:schemeClr val="dk1"/>
                </a:solidFill>
                <a:latin typeface="Verdana"/>
                <a:ea typeface="Verdana"/>
                <a:cs typeface="Verdana"/>
                <a:sym typeface="Verdana"/>
              </a:rPr>
              <a:t>0</a:t>
            </a:r>
            <a:r>
              <a:rPr lang="en-US" sz="3000" b="0" i="0" u="none" strike="noStrike" cap="none">
                <a:solidFill>
                  <a:schemeClr val="dk1"/>
                </a:solidFill>
                <a:latin typeface="Verdana"/>
                <a:ea typeface="Verdana"/>
                <a:cs typeface="Verdana"/>
                <a:sym typeface="Verdana"/>
              </a:rPr>
              <a:t>, d</a:t>
            </a:r>
            <a:r>
              <a:rPr lang="en-US" sz="3000" b="0" i="0" u="none" strike="noStrike" cap="none" baseline="-25000">
                <a:solidFill>
                  <a:schemeClr val="dk1"/>
                </a:solidFill>
                <a:latin typeface="Verdana"/>
                <a:ea typeface="Verdana"/>
                <a:cs typeface="Verdana"/>
                <a:sym typeface="Verdana"/>
              </a:rPr>
              <a:t>+1</a:t>
            </a:r>
            <a:r>
              <a:rPr lang="en-US" sz="3000" b="0" i="0" u="none" strike="noStrike" cap="none">
                <a:solidFill>
                  <a:schemeClr val="dk1"/>
                </a:solidFill>
                <a:latin typeface="Verdana"/>
                <a:ea typeface="Verdana"/>
                <a:cs typeface="Verdana"/>
                <a:sym typeface="Verdana"/>
              </a:rPr>
              <a:t> соответственно.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Google Shape;170;p29"/>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3400"/>
              <a:buFont typeface="Verdana"/>
              <a:buNone/>
            </a:pPr>
            <a:r>
              <a:rPr lang="en-US" sz="3400" b="0" i="0" u="none">
                <a:solidFill>
                  <a:schemeClr val="dk2"/>
                </a:solidFill>
                <a:latin typeface="Verdana"/>
                <a:ea typeface="Verdana"/>
                <a:cs typeface="Verdana"/>
                <a:sym typeface="Verdana"/>
              </a:rPr>
              <a:t>Т.о. работа МТ задается системой команд вида: </a:t>
            </a:r>
            <a:endParaRPr/>
          </a:p>
        </p:txBody>
      </p:sp>
      <p:sp>
        <p:nvSpPr>
          <p:cNvPr id="171" name="Google Shape;171;p29"/>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ctr"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q</a:t>
            </a:r>
            <a:r>
              <a:rPr lang="en-US" sz="3000" b="0" i="0" u="none" strike="noStrike" cap="none" baseline="-25000">
                <a:solidFill>
                  <a:schemeClr val="dk1"/>
                </a:solidFill>
                <a:latin typeface="Verdana"/>
                <a:ea typeface="Verdana"/>
                <a:cs typeface="Verdana"/>
                <a:sym typeface="Verdana"/>
              </a:rPr>
              <a:t>j</a:t>
            </a:r>
            <a:r>
              <a:rPr lang="en-US" sz="3000" b="0" i="0" u="none" strike="noStrike" cap="none">
                <a:solidFill>
                  <a:schemeClr val="dk1"/>
                </a:solidFill>
                <a:latin typeface="Verdana"/>
                <a:ea typeface="Verdana"/>
                <a:cs typeface="Verdana"/>
                <a:sym typeface="Verdana"/>
              </a:rPr>
              <a:t>*a</a:t>
            </a:r>
            <a:r>
              <a:rPr lang="en-US" sz="3000" b="0" i="0" u="none" strike="noStrike" cap="none" baseline="-25000">
                <a:solidFill>
                  <a:schemeClr val="dk1"/>
                </a:solidFill>
                <a:latin typeface="Verdana"/>
                <a:ea typeface="Verdana"/>
                <a:cs typeface="Verdana"/>
                <a:sym typeface="Verdana"/>
              </a:rPr>
              <a:t>i</a:t>
            </a:r>
            <a:r>
              <a:rPr lang="en-US" sz="3000" b="0" i="0" u="none" strike="noStrike" cap="none">
                <a:solidFill>
                  <a:schemeClr val="dk1"/>
                </a:solidFill>
                <a:latin typeface="Verdana"/>
                <a:ea typeface="Verdana"/>
                <a:cs typeface="Verdana"/>
                <a:sym typeface="Verdana"/>
              </a:rPr>
              <a:t>-q</a:t>
            </a:r>
            <a:r>
              <a:rPr lang="en-US" sz="3000" b="0" i="0" u="none" strike="noStrike" cap="none" baseline="-25000">
                <a:solidFill>
                  <a:schemeClr val="dk1"/>
                </a:solidFill>
                <a:latin typeface="Verdana"/>
                <a:ea typeface="Verdana"/>
                <a:cs typeface="Verdana"/>
                <a:sym typeface="Verdana"/>
              </a:rPr>
              <a:t>k</a:t>
            </a:r>
            <a:r>
              <a:rPr lang="en-US" sz="3000" b="0" i="0" u="none" strike="noStrike" cap="none">
                <a:solidFill>
                  <a:schemeClr val="dk1"/>
                </a:solidFill>
                <a:latin typeface="Verdana"/>
                <a:ea typeface="Verdana"/>
                <a:cs typeface="Verdana"/>
                <a:sym typeface="Verdana"/>
              </a:rPr>
              <a:t>*a</a:t>
            </a:r>
            <a:r>
              <a:rPr lang="en-US" sz="3000" b="0" i="0" u="none" strike="noStrike" cap="none" baseline="-25000">
                <a:solidFill>
                  <a:schemeClr val="dk1"/>
                </a:solidFill>
                <a:latin typeface="Verdana"/>
                <a:ea typeface="Verdana"/>
                <a:cs typeface="Verdana"/>
                <a:sym typeface="Verdana"/>
              </a:rPr>
              <a:t>x</a:t>
            </a:r>
            <a:r>
              <a:rPr lang="en-US" sz="3000" b="0" i="0" u="none" strike="noStrike" cap="none">
                <a:solidFill>
                  <a:schemeClr val="dk1"/>
                </a:solidFill>
                <a:latin typeface="Verdana"/>
                <a:ea typeface="Verdana"/>
                <a:cs typeface="Verdana"/>
                <a:sym typeface="Verdana"/>
              </a:rPr>
              <a:t>*d</a:t>
            </a:r>
            <a:r>
              <a:rPr lang="en-US" sz="3000" b="0" i="0" u="none" strike="noStrike" cap="none" baseline="-25000">
                <a:solidFill>
                  <a:schemeClr val="dk1"/>
                </a:solidFill>
                <a:latin typeface="Verdana"/>
                <a:ea typeface="Verdana"/>
                <a:cs typeface="Verdana"/>
                <a:sym typeface="Verdana"/>
              </a:rPr>
              <a:t>y</a:t>
            </a:r>
            <a:endParaRPr/>
          </a:p>
          <a:p>
            <a:pPr marL="469900" marR="0" lvl="0" indent="-469900" algn="l" rtl="0">
              <a:lnSpc>
                <a:spcPct val="100000"/>
              </a:lnSpc>
              <a:spcBef>
                <a:spcPts val="600"/>
              </a:spcBef>
              <a:spcAft>
                <a:spcPts val="0"/>
              </a:spcAft>
              <a:buClr>
                <a:schemeClr val="accent2"/>
              </a:buClr>
              <a:buSzPts val="3000"/>
              <a:buFont typeface="Noto Sans Symbols"/>
              <a:buNone/>
            </a:pPr>
            <a:endParaRPr sz="3000" b="0" i="0" u="none" strike="noStrike" cap="none">
              <a:solidFill>
                <a:schemeClr val="dk1"/>
              </a:solidFill>
              <a:latin typeface="Verdana"/>
              <a:ea typeface="Verdana"/>
              <a:cs typeface="Verdana"/>
              <a:sym typeface="Verdana"/>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Все случаи сочетания q</a:t>
            </a:r>
            <a:r>
              <a:rPr lang="en-US" sz="3000" b="0" i="0" u="none" strike="noStrike" cap="none" baseline="-25000">
                <a:solidFill>
                  <a:schemeClr val="dk1"/>
                </a:solidFill>
                <a:latin typeface="Verdana"/>
                <a:ea typeface="Verdana"/>
                <a:cs typeface="Verdana"/>
                <a:sym typeface="Verdana"/>
              </a:rPr>
              <a:t>j</a:t>
            </a:r>
            <a:r>
              <a:rPr lang="en-US" sz="3000" b="0" i="0" u="none" strike="noStrike" cap="none">
                <a:solidFill>
                  <a:schemeClr val="dk1"/>
                </a:solidFill>
                <a:latin typeface="Verdana"/>
                <a:ea typeface="Verdana"/>
                <a:cs typeface="Verdana"/>
                <a:sym typeface="Verdana"/>
              </a:rPr>
              <a:t> и a</a:t>
            </a:r>
            <a:r>
              <a:rPr lang="en-US" sz="3000" b="0" i="0" u="none" strike="noStrike" cap="none" baseline="-25000">
                <a:solidFill>
                  <a:schemeClr val="dk1"/>
                </a:solidFill>
                <a:latin typeface="Verdana"/>
                <a:ea typeface="Verdana"/>
                <a:cs typeface="Verdana"/>
                <a:sym typeface="Verdana"/>
              </a:rPr>
              <a:t>i</a:t>
            </a:r>
            <a:r>
              <a:rPr lang="en-US" sz="3000" b="0" i="0" u="none" strike="noStrike" cap="none">
                <a:solidFill>
                  <a:schemeClr val="dk1"/>
                </a:solidFill>
                <a:latin typeface="Verdana"/>
                <a:ea typeface="Verdana"/>
                <a:cs typeface="Verdana"/>
                <a:sym typeface="Verdana"/>
              </a:rPr>
              <a:t> для разных </a:t>
            </a:r>
            <a:r>
              <a:rPr lang="en-US" sz="3000" b="0" i="1" u="none" strike="noStrike" cap="none">
                <a:solidFill>
                  <a:schemeClr val="dk1"/>
                </a:solidFill>
                <a:latin typeface="Verdana"/>
                <a:ea typeface="Verdana"/>
                <a:cs typeface="Verdana"/>
                <a:sym typeface="Verdana"/>
              </a:rPr>
              <a:t>j</a:t>
            </a:r>
            <a:r>
              <a:rPr lang="en-US" sz="3000" b="0" i="0" u="none" strike="noStrike" cap="none">
                <a:solidFill>
                  <a:schemeClr val="dk1"/>
                </a:solidFill>
                <a:latin typeface="Verdana"/>
                <a:ea typeface="Verdana"/>
                <a:cs typeface="Verdana"/>
                <a:sym typeface="Verdana"/>
              </a:rPr>
              <a:t> и </a:t>
            </a:r>
            <a:r>
              <a:rPr lang="en-US" sz="3000" b="0" i="1" u="none" strike="noStrike" cap="none">
                <a:solidFill>
                  <a:schemeClr val="dk1"/>
                </a:solidFill>
                <a:latin typeface="Verdana"/>
                <a:ea typeface="Verdana"/>
                <a:cs typeface="Verdana"/>
                <a:sym typeface="Verdana"/>
              </a:rPr>
              <a:t>j</a:t>
            </a:r>
            <a:r>
              <a:rPr lang="en-US" sz="3000" b="0" i="0" u="none" strike="noStrike" cap="none">
                <a:solidFill>
                  <a:schemeClr val="dk1"/>
                </a:solidFill>
                <a:latin typeface="Verdana"/>
                <a:ea typeface="Verdana"/>
                <a:cs typeface="Verdana"/>
                <a:sym typeface="Verdana"/>
              </a:rPr>
              <a:t> и все реакции машины на них можно представить в виде функциональной таблицы с двумя входами.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5"/>
        <p:cNvGrpSpPr/>
        <p:nvPr/>
      </p:nvGrpSpPr>
      <p:grpSpPr>
        <a:xfrm>
          <a:off x="0" y="0"/>
          <a:ext cx="0" cy="0"/>
          <a:chOff x="0" y="0"/>
          <a:chExt cx="0" cy="0"/>
        </a:xfrm>
      </p:grpSpPr>
      <p:sp>
        <p:nvSpPr>
          <p:cNvPr id="176" name="Google Shape;176;p30"/>
          <p:cNvSpPr txBox="1">
            <a:spLocks noGrp="1"/>
          </p:cNvSpPr>
          <p:nvPr>
            <p:ph type="body" idx="1"/>
          </p:nvPr>
        </p:nvSpPr>
        <p:spPr>
          <a:xfrm>
            <a:off x="468312" y="404812"/>
            <a:ext cx="8001000" cy="6092825"/>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   Если головка в состоянии q</a:t>
            </a:r>
            <a:r>
              <a:rPr lang="en-US" sz="3600" b="0" i="0" u="none" strike="noStrike" cap="none" baseline="-25000">
                <a:solidFill>
                  <a:schemeClr val="dk1"/>
                </a:solidFill>
                <a:latin typeface="Verdana"/>
                <a:ea typeface="Verdana"/>
                <a:cs typeface="Verdana"/>
                <a:sym typeface="Verdana"/>
              </a:rPr>
              <a:t>j</a:t>
            </a:r>
            <a:r>
              <a:rPr lang="en-US" sz="3600" b="0" i="0" u="none" strike="noStrike" cap="none">
                <a:solidFill>
                  <a:schemeClr val="dk1"/>
                </a:solidFill>
                <a:latin typeface="Verdana"/>
                <a:ea typeface="Verdana"/>
                <a:cs typeface="Verdana"/>
                <a:sym typeface="Verdana"/>
              </a:rPr>
              <a:t> читаем символ a</a:t>
            </a:r>
            <a:r>
              <a:rPr lang="en-US" sz="3600" b="0" i="0" u="none" strike="noStrike" cap="none" baseline="-25000">
                <a:solidFill>
                  <a:schemeClr val="dk1"/>
                </a:solidFill>
                <a:latin typeface="Verdana"/>
                <a:ea typeface="Verdana"/>
                <a:cs typeface="Verdana"/>
                <a:sym typeface="Verdana"/>
              </a:rPr>
              <a:t>i</a:t>
            </a:r>
            <a:r>
              <a:rPr lang="en-US" sz="3600" b="0" i="0" u="none" strike="noStrike" cap="none">
                <a:solidFill>
                  <a:schemeClr val="dk1"/>
                </a:solidFill>
                <a:latin typeface="Verdana"/>
                <a:ea typeface="Verdana"/>
                <a:cs typeface="Verdana"/>
                <a:sym typeface="Verdana"/>
              </a:rPr>
              <a:t>, то в следующий момент она записывает в эту ячейку символ a</a:t>
            </a:r>
            <a:r>
              <a:rPr lang="en-US" sz="3600" b="0" i="0" u="none" strike="noStrike" cap="none" baseline="-25000">
                <a:solidFill>
                  <a:schemeClr val="dk1"/>
                </a:solidFill>
                <a:latin typeface="Verdana"/>
                <a:ea typeface="Verdana"/>
                <a:cs typeface="Verdana"/>
                <a:sym typeface="Verdana"/>
              </a:rPr>
              <a:t>x</a:t>
            </a:r>
            <a:r>
              <a:rPr lang="en-US" sz="3600" b="0" i="0" u="none" strike="noStrike" cap="none">
                <a:solidFill>
                  <a:schemeClr val="dk1"/>
                </a:solidFill>
                <a:latin typeface="Verdana"/>
                <a:ea typeface="Verdana"/>
                <a:cs typeface="Verdana"/>
                <a:sym typeface="Verdana"/>
              </a:rPr>
              <a:t>. Переход в состояние q</a:t>
            </a:r>
            <a:r>
              <a:rPr lang="en-US" sz="3600" b="0" i="0" u="none" strike="noStrike" cap="none" baseline="-25000">
                <a:solidFill>
                  <a:schemeClr val="dk1"/>
                </a:solidFill>
                <a:latin typeface="Verdana"/>
                <a:ea typeface="Verdana"/>
                <a:cs typeface="Verdana"/>
                <a:sym typeface="Verdana"/>
              </a:rPr>
              <a:t>k</a:t>
            </a:r>
            <a:r>
              <a:rPr lang="en-US" sz="3600" b="0" i="0" u="none" strike="noStrike" cap="none">
                <a:solidFill>
                  <a:schemeClr val="dk1"/>
                </a:solidFill>
                <a:latin typeface="Verdana"/>
                <a:ea typeface="Verdana"/>
                <a:cs typeface="Verdana"/>
                <a:sym typeface="Verdana"/>
              </a:rPr>
              <a:t> и в зависимости от того каково d</a:t>
            </a:r>
            <a:r>
              <a:rPr lang="en-US" sz="3600" b="0" i="0" u="none" strike="noStrike" cap="none" baseline="-25000">
                <a:solidFill>
                  <a:schemeClr val="dk1"/>
                </a:solidFill>
                <a:latin typeface="Verdana"/>
                <a:ea typeface="Verdana"/>
                <a:cs typeface="Verdana"/>
                <a:sym typeface="Verdana"/>
              </a:rPr>
              <a:t>y</a:t>
            </a:r>
            <a:r>
              <a:rPr lang="en-US" sz="3600" b="0" i="0" u="none" strike="noStrike" cap="none">
                <a:solidFill>
                  <a:schemeClr val="dk1"/>
                </a:solidFill>
                <a:latin typeface="Verdana"/>
                <a:ea typeface="Verdana"/>
                <a:cs typeface="Verdana"/>
                <a:sym typeface="Verdana"/>
              </a:rPr>
              <a:t> гловка сдвигает на одну ячейку влево, вправо или остается на месте.</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0"/>
        <p:cNvGrpSpPr/>
        <p:nvPr/>
      </p:nvGrpSpPr>
      <p:grpSpPr>
        <a:xfrm>
          <a:off x="0" y="0"/>
          <a:ext cx="0" cy="0"/>
          <a:chOff x="0" y="0"/>
          <a:chExt cx="0" cy="0"/>
        </a:xfrm>
      </p:grpSpPr>
      <p:grpSp>
        <p:nvGrpSpPr>
          <p:cNvPr id="181" name="Google Shape;181;p31"/>
          <p:cNvGrpSpPr/>
          <p:nvPr/>
        </p:nvGrpSpPr>
        <p:grpSpPr>
          <a:xfrm>
            <a:off x="566737" y="304800"/>
            <a:ext cx="8008937" cy="5715000"/>
            <a:chOff x="960" y="880"/>
            <a:chExt cx="3840" cy="2560"/>
          </a:xfrm>
        </p:grpSpPr>
        <p:sp>
          <p:nvSpPr>
            <p:cNvPr id="182" name="Google Shape;182;p31"/>
            <p:cNvSpPr txBox="1"/>
            <p:nvPr/>
          </p:nvSpPr>
          <p:spPr>
            <a:xfrm>
              <a:off x="3840" y="280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3" name="Google Shape;183;p31"/>
            <p:cNvSpPr txBox="1"/>
            <p:nvPr/>
          </p:nvSpPr>
          <p:spPr>
            <a:xfrm>
              <a:off x="2880" y="280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4" name="Google Shape;184;p31"/>
            <p:cNvSpPr txBox="1"/>
            <p:nvPr/>
          </p:nvSpPr>
          <p:spPr>
            <a:xfrm>
              <a:off x="1920" y="280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5" name="Google Shape;185;p31"/>
            <p:cNvSpPr txBox="1"/>
            <p:nvPr/>
          </p:nvSpPr>
          <p:spPr>
            <a:xfrm>
              <a:off x="960" y="280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a</a:t>
              </a:r>
              <a:r>
                <a:rPr lang="en-US" sz="2600" b="0" i="0" u="none" baseline="-25000">
                  <a:solidFill>
                    <a:schemeClr val="dk1"/>
                  </a:solidFill>
                  <a:latin typeface="Verdana"/>
                  <a:ea typeface="Verdana"/>
                  <a:cs typeface="Verdana"/>
                  <a:sym typeface="Verdana"/>
                </a:rPr>
                <a:t>n</a:t>
              </a:r>
              <a:endParaRPr/>
            </a:p>
          </p:txBody>
        </p:sp>
        <p:sp>
          <p:nvSpPr>
            <p:cNvPr id="186" name="Google Shape;186;p31"/>
            <p:cNvSpPr txBox="1"/>
            <p:nvPr/>
          </p:nvSpPr>
          <p:spPr>
            <a:xfrm>
              <a:off x="3840" y="216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7" name="Google Shape;187;p31"/>
            <p:cNvSpPr txBox="1"/>
            <p:nvPr/>
          </p:nvSpPr>
          <p:spPr>
            <a:xfrm>
              <a:off x="2880" y="216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a:t>
              </a:r>
              <a:r>
                <a:rPr lang="en-US" sz="2600" b="0" i="0" u="none" baseline="-25000">
                  <a:solidFill>
                    <a:schemeClr val="dk1"/>
                  </a:solidFill>
                  <a:latin typeface="Verdana"/>
                  <a:ea typeface="Verdana"/>
                  <a:cs typeface="Verdana"/>
                  <a:sym typeface="Verdana"/>
                </a:rPr>
                <a:t>k</a:t>
              </a:r>
              <a:r>
                <a:rPr lang="en-US" sz="2600" b="0" i="0" u="none">
                  <a:solidFill>
                    <a:schemeClr val="dk1"/>
                  </a:solidFill>
                  <a:latin typeface="Verdana"/>
                  <a:ea typeface="Verdana"/>
                  <a:cs typeface="Verdana"/>
                  <a:sym typeface="Verdana"/>
                </a:rPr>
                <a:t> a</a:t>
              </a:r>
              <a:r>
                <a:rPr lang="en-US" sz="2600" b="0" i="0" u="none" baseline="-25000">
                  <a:solidFill>
                    <a:schemeClr val="dk1"/>
                  </a:solidFill>
                  <a:latin typeface="Verdana"/>
                  <a:ea typeface="Verdana"/>
                  <a:cs typeface="Verdana"/>
                  <a:sym typeface="Verdana"/>
                </a:rPr>
                <a:t>x</a:t>
              </a:r>
              <a:r>
                <a:rPr lang="en-US" sz="2600" b="0" i="0" u="none">
                  <a:solidFill>
                    <a:schemeClr val="dk1"/>
                  </a:solidFill>
                  <a:latin typeface="Verdana"/>
                  <a:ea typeface="Verdana"/>
                  <a:cs typeface="Verdana"/>
                  <a:sym typeface="Verdana"/>
                </a:rPr>
                <a:t> d</a:t>
              </a:r>
              <a:r>
                <a:rPr lang="en-US" sz="2600" b="0" i="0" u="none" baseline="-25000">
                  <a:solidFill>
                    <a:schemeClr val="dk1"/>
                  </a:solidFill>
                  <a:latin typeface="Verdana"/>
                  <a:ea typeface="Verdana"/>
                  <a:cs typeface="Verdana"/>
                  <a:sym typeface="Verdana"/>
                </a:rPr>
                <a:t>y</a:t>
              </a:r>
              <a:r>
                <a:rPr lang="en-US" sz="2600" b="0" i="0" u="none">
                  <a:solidFill>
                    <a:schemeClr val="dk1"/>
                  </a:solidFill>
                  <a:latin typeface="Verdana"/>
                  <a:ea typeface="Verdana"/>
                  <a:cs typeface="Verdana"/>
                  <a:sym typeface="Verdana"/>
                </a:rPr>
                <a:t> </a:t>
              </a:r>
              <a:endParaRPr/>
            </a:p>
          </p:txBody>
        </p:sp>
        <p:sp>
          <p:nvSpPr>
            <p:cNvPr id="188" name="Google Shape;188;p31"/>
            <p:cNvSpPr txBox="1"/>
            <p:nvPr/>
          </p:nvSpPr>
          <p:spPr>
            <a:xfrm>
              <a:off x="1920" y="216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89" name="Google Shape;189;p31"/>
            <p:cNvSpPr txBox="1"/>
            <p:nvPr/>
          </p:nvSpPr>
          <p:spPr>
            <a:xfrm>
              <a:off x="960" y="216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a</a:t>
              </a:r>
              <a:r>
                <a:rPr lang="en-US" sz="2600" b="0" i="0" u="none" baseline="-25000">
                  <a:solidFill>
                    <a:schemeClr val="dk1"/>
                  </a:solidFill>
                  <a:latin typeface="Verdana"/>
                  <a:ea typeface="Verdana"/>
                  <a:cs typeface="Verdana"/>
                  <a:sym typeface="Verdana"/>
                </a:rPr>
                <a:t>i</a:t>
              </a:r>
              <a:endParaRPr/>
            </a:p>
          </p:txBody>
        </p:sp>
        <p:sp>
          <p:nvSpPr>
            <p:cNvPr id="190" name="Google Shape;190;p31"/>
            <p:cNvSpPr txBox="1"/>
            <p:nvPr/>
          </p:nvSpPr>
          <p:spPr>
            <a:xfrm>
              <a:off x="3840" y="152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1" name="Google Shape;191;p31"/>
            <p:cNvSpPr txBox="1"/>
            <p:nvPr/>
          </p:nvSpPr>
          <p:spPr>
            <a:xfrm>
              <a:off x="2880" y="152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2" name="Google Shape;192;p31"/>
            <p:cNvSpPr txBox="1"/>
            <p:nvPr/>
          </p:nvSpPr>
          <p:spPr>
            <a:xfrm>
              <a:off x="1920" y="152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3" name="Google Shape;193;p31"/>
            <p:cNvSpPr txBox="1"/>
            <p:nvPr/>
          </p:nvSpPr>
          <p:spPr>
            <a:xfrm>
              <a:off x="960" y="152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a</a:t>
              </a:r>
              <a:r>
                <a:rPr lang="en-US" sz="2600" b="0" i="0" u="none" baseline="-25000">
                  <a:solidFill>
                    <a:schemeClr val="dk1"/>
                  </a:solidFill>
                  <a:latin typeface="Verdana"/>
                  <a:ea typeface="Verdana"/>
                  <a:cs typeface="Verdana"/>
                  <a:sym typeface="Verdana"/>
                </a:rPr>
                <a:t>0</a:t>
              </a:r>
              <a:endParaRPr/>
            </a:p>
          </p:txBody>
        </p:sp>
        <p:sp>
          <p:nvSpPr>
            <p:cNvPr id="194" name="Google Shape;194;p31"/>
            <p:cNvSpPr txBox="1"/>
            <p:nvPr/>
          </p:nvSpPr>
          <p:spPr>
            <a:xfrm>
              <a:off x="3840" y="88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a:t>
              </a:r>
              <a:r>
                <a:rPr lang="en-US" sz="2600" b="0" i="0" u="none" baseline="-25000">
                  <a:solidFill>
                    <a:schemeClr val="dk1"/>
                  </a:solidFill>
                  <a:latin typeface="Verdana"/>
                  <a:ea typeface="Verdana"/>
                  <a:cs typeface="Verdana"/>
                  <a:sym typeface="Verdana"/>
                </a:rPr>
                <a:t>z</a:t>
              </a:r>
              <a:r>
                <a:rPr lang="en-US" sz="2600" b="0" i="0" u="none">
                  <a:solidFill>
                    <a:schemeClr val="dk1"/>
                  </a:solidFill>
                  <a:latin typeface="Verdana"/>
                  <a:ea typeface="Verdana"/>
                  <a:cs typeface="Verdana"/>
                  <a:sym typeface="Verdana"/>
                </a:rPr>
                <a:t> </a:t>
              </a:r>
              <a:endParaRPr/>
            </a:p>
          </p:txBody>
        </p:sp>
        <p:sp>
          <p:nvSpPr>
            <p:cNvPr id="195" name="Google Shape;195;p31"/>
            <p:cNvSpPr txBox="1"/>
            <p:nvPr/>
          </p:nvSpPr>
          <p:spPr>
            <a:xfrm>
              <a:off x="2880" y="88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a:t>
              </a:r>
              <a:r>
                <a:rPr lang="en-US" sz="2600" b="0" i="0" u="none" baseline="-25000">
                  <a:solidFill>
                    <a:schemeClr val="dk1"/>
                  </a:solidFill>
                  <a:latin typeface="Verdana"/>
                  <a:ea typeface="Verdana"/>
                  <a:cs typeface="Verdana"/>
                  <a:sym typeface="Verdana"/>
                </a:rPr>
                <a:t>j </a:t>
              </a:r>
              <a:endParaRPr/>
            </a:p>
          </p:txBody>
        </p:sp>
        <p:sp>
          <p:nvSpPr>
            <p:cNvPr id="196" name="Google Shape;196;p31"/>
            <p:cNvSpPr txBox="1"/>
            <p:nvPr/>
          </p:nvSpPr>
          <p:spPr>
            <a:xfrm>
              <a:off x="1920" y="88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a:t>
              </a:r>
              <a:r>
                <a:rPr lang="en-US" sz="2600" b="0" i="0" u="none" baseline="-25000">
                  <a:solidFill>
                    <a:schemeClr val="dk1"/>
                  </a:solidFill>
                  <a:latin typeface="Verdana"/>
                  <a:ea typeface="Verdana"/>
                  <a:cs typeface="Verdana"/>
                  <a:sym typeface="Verdana"/>
                </a:rPr>
                <a:t>1</a:t>
              </a:r>
              <a:r>
                <a:rPr lang="en-US" sz="2600" b="0" i="0" u="none">
                  <a:solidFill>
                    <a:schemeClr val="dk1"/>
                  </a:solidFill>
                  <a:latin typeface="Verdana"/>
                  <a:ea typeface="Verdana"/>
                  <a:cs typeface="Verdana"/>
                  <a:sym typeface="Verdana"/>
                </a:rPr>
                <a:t>, q</a:t>
              </a:r>
              <a:r>
                <a:rPr lang="en-US" sz="2600" b="0" i="0" u="none" baseline="-25000">
                  <a:solidFill>
                    <a:schemeClr val="dk1"/>
                  </a:solidFill>
                  <a:latin typeface="Verdana"/>
                  <a:ea typeface="Verdana"/>
                  <a:cs typeface="Verdana"/>
                  <a:sym typeface="Verdana"/>
                </a:rPr>
                <a:t>2</a:t>
              </a:r>
              <a:r>
                <a:rPr lang="en-US" sz="2600" b="0" i="0" u="none">
                  <a:solidFill>
                    <a:schemeClr val="dk1"/>
                  </a:solidFill>
                  <a:latin typeface="Verdana"/>
                  <a:ea typeface="Verdana"/>
                  <a:cs typeface="Verdana"/>
                  <a:sym typeface="Verdana"/>
                </a:rPr>
                <a:t> … </a:t>
              </a:r>
              <a:endParaRPr/>
            </a:p>
          </p:txBody>
        </p:sp>
        <p:sp>
          <p:nvSpPr>
            <p:cNvPr id="197" name="Google Shape;197;p31"/>
            <p:cNvSpPr txBox="1"/>
            <p:nvPr/>
          </p:nvSpPr>
          <p:spPr>
            <a:xfrm>
              <a:off x="960" y="880"/>
              <a:ext cx="960" cy="64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198" name="Google Shape;198;p31"/>
            <p:cNvCxnSpPr/>
            <p:nvPr/>
          </p:nvCxnSpPr>
          <p:spPr>
            <a:xfrm>
              <a:off x="960" y="880"/>
              <a:ext cx="3840" cy="0"/>
            </a:xfrm>
            <a:prstGeom prst="straightConnector1">
              <a:avLst/>
            </a:prstGeom>
            <a:noFill/>
            <a:ln w="28575" cap="sq" cmpd="sng">
              <a:solidFill>
                <a:schemeClr val="dk1"/>
              </a:solidFill>
              <a:prstDash val="solid"/>
              <a:miter lim="800000"/>
              <a:headEnd type="none" w="med" len="med"/>
              <a:tailEnd type="none" w="med" len="med"/>
            </a:ln>
          </p:spPr>
        </p:cxnSp>
        <p:cxnSp>
          <p:nvCxnSpPr>
            <p:cNvPr id="199" name="Google Shape;199;p31"/>
            <p:cNvCxnSpPr/>
            <p:nvPr/>
          </p:nvCxnSpPr>
          <p:spPr>
            <a:xfrm>
              <a:off x="960" y="1520"/>
              <a:ext cx="3840" cy="0"/>
            </a:xfrm>
            <a:prstGeom prst="straightConnector1">
              <a:avLst/>
            </a:prstGeom>
            <a:noFill/>
            <a:ln w="12700" cap="flat" cmpd="sng">
              <a:solidFill>
                <a:schemeClr val="dk1"/>
              </a:solidFill>
              <a:prstDash val="solid"/>
              <a:miter lim="800000"/>
              <a:headEnd type="none" w="med" len="med"/>
              <a:tailEnd type="none" w="med" len="med"/>
            </a:ln>
          </p:spPr>
        </p:cxnSp>
        <p:cxnSp>
          <p:nvCxnSpPr>
            <p:cNvPr id="200" name="Google Shape;200;p31"/>
            <p:cNvCxnSpPr/>
            <p:nvPr/>
          </p:nvCxnSpPr>
          <p:spPr>
            <a:xfrm>
              <a:off x="960" y="2160"/>
              <a:ext cx="3840" cy="0"/>
            </a:xfrm>
            <a:prstGeom prst="straightConnector1">
              <a:avLst/>
            </a:prstGeom>
            <a:noFill/>
            <a:ln w="12700" cap="flat" cmpd="sng">
              <a:solidFill>
                <a:schemeClr val="dk1"/>
              </a:solidFill>
              <a:prstDash val="solid"/>
              <a:miter lim="800000"/>
              <a:headEnd type="none" w="med" len="med"/>
              <a:tailEnd type="none" w="med" len="med"/>
            </a:ln>
          </p:spPr>
        </p:cxnSp>
        <p:cxnSp>
          <p:nvCxnSpPr>
            <p:cNvPr id="201" name="Google Shape;201;p31"/>
            <p:cNvCxnSpPr/>
            <p:nvPr/>
          </p:nvCxnSpPr>
          <p:spPr>
            <a:xfrm>
              <a:off x="960" y="2800"/>
              <a:ext cx="3840" cy="0"/>
            </a:xfrm>
            <a:prstGeom prst="straightConnector1">
              <a:avLst/>
            </a:prstGeom>
            <a:noFill/>
            <a:ln w="12700" cap="flat" cmpd="sng">
              <a:solidFill>
                <a:schemeClr val="dk1"/>
              </a:solidFill>
              <a:prstDash val="solid"/>
              <a:miter lim="800000"/>
              <a:headEnd type="none" w="med" len="med"/>
              <a:tailEnd type="none" w="med" len="med"/>
            </a:ln>
          </p:spPr>
        </p:cxnSp>
        <p:cxnSp>
          <p:nvCxnSpPr>
            <p:cNvPr id="202" name="Google Shape;202;p31"/>
            <p:cNvCxnSpPr/>
            <p:nvPr/>
          </p:nvCxnSpPr>
          <p:spPr>
            <a:xfrm>
              <a:off x="960" y="3440"/>
              <a:ext cx="3840" cy="0"/>
            </a:xfrm>
            <a:prstGeom prst="straightConnector1">
              <a:avLst/>
            </a:prstGeom>
            <a:noFill/>
            <a:ln w="28575" cap="sq" cmpd="sng">
              <a:solidFill>
                <a:schemeClr val="dk1"/>
              </a:solidFill>
              <a:prstDash val="solid"/>
              <a:miter lim="800000"/>
              <a:headEnd type="none" w="med" len="med"/>
              <a:tailEnd type="none" w="med" len="med"/>
            </a:ln>
          </p:spPr>
        </p:cxnSp>
        <p:cxnSp>
          <p:nvCxnSpPr>
            <p:cNvPr id="203" name="Google Shape;203;p31"/>
            <p:cNvCxnSpPr/>
            <p:nvPr/>
          </p:nvCxnSpPr>
          <p:spPr>
            <a:xfrm>
              <a:off x="960" y="880"/>
              <a:ext cx="0" cy="2560"/>
            </a:xfrm>
            <a:prstGeom prst="straightConnector1">
              <a:avLst/>
            </a:prstGeom>
            <a:noFill/>
            <a:ln w="28575" cap="sq" cmpd="sng">
              <a:solidFill>
                <a:schemeClr val="dk1"/>
              </a:solidFill>
              <a:prstDash val="solid"/>
              <a:miter lim="800000"/>
              <a:headEnd type="none" w="med" len="med"/>
              <a:tailEnd type="none" w="med" len="med"/>
            </a:ln>
          </p:spPr>
        </p:cxnSp>
        <p:cxnSp>
          <p:nvCxnSpPr>
            <p:cNvPr id="204" name="Google Shape;204;p31"/>
            <p:cNvCxnSpPr/>
            <p:nvPr/>
          </p:nvCxnSpPr>
          <p:spPr>
            <a:xfrm>
              <a:off x="1920" y="880"/>
              <a:ext cx="0" cy="2560"/>
            </a:xfrm>
            <a:prstGeom prst="straightConnector1">
              <a:avLst/>
            </a:prstGeom>
            <a:noFill/>
            <a:ln w="12700" cap="flat" cmpd="sng">
              <a:solidFill>
                <a:schemeClr val="dk1"/>
              </a:solidFill>
              <a:prstDash val="solid"/>
              <a:miter lim="800000"/>
              <a:headEnd type="none" w="med" len="med"/>
              <a:tailEnd type="none" w="med" len="med"/>
            </a:ln>
          </p:spPr>
        </p:cxnSp>
        <p:cxnSp>
          <p:nvCxnSpPr>
            <p:cNvPr id="205" name="Google Shape;205;p31"/>
            <p:cNvCxnSpPr/>
            <p:nvPr/>
          </p:nvCxnSpPr>
          <p:spPr>
            <a:xfrm>
              <a:off x="2880" y="880"/>
              <a:ext cx="0" cy="2560"/>
            </a:xfrm>
            <a:prstGeom prst="straightConnector1">
              <a:avLst/>
            </a:prstGeom>
            <a:noFill/>
            <a:ln w="12700" cap="flat" cmpd="sng">
              <a:solidFill>
                <a:schemeClr val="dk1"/>
              </a:solidFill>
              <a:prstDash val="solid"/>
              <a:miter lim="800000"/>
              <a:headEnd type="none" w="med" len="med"/>
              <a:tailEnd type="none" w="med" len="med"/>
            </a:ln>
          </p:spPr>
        </p:cxnSp>
        <p:cxnSp>
          <p:nvCxnSpPr>
            <p:cNvPr id="206" name="Google Shape;206;p31"/>
            <p:cNvCxnSpPr/>
            <p:nvPr/>
          </p:nvCxnSpPr>
          <p:spPr>
            <a:xfrm>
              <a:off x="3840" y="880"/>
              <a:ext cx="0" cy="2560"/>
            </a:xfrm>
            <a:prstGeom prst="straightConnector1">
              <a:avLst/>
            </a:prstGeom>
            <a:noFill/>
            <a:ln w="12700" cap="flat" cmpd="sng">
              <a:solidFill>
                <a:schemeClr val="dk1"/>
              </a:solidFill>
              <a:prstDash val="solid"/>
              <a:miter lim="800000"/>
              <a:headEnd type="none" w="med" len="med"/>
              <a:tailEnd type="none" w="med" len="med"/>
            </a:ln>
          </p:spPr>
        </p:cxnSp>
        <p:cxnSp>
          <p:nvCxnSpPr>
            <p:cNvPr id="207" name="Google Shape;207;p31"/>
            <p:cNvCxnSpPr/>
            <p:nvPr/>
          </p:nvCxnSpPr>
          <p:spPr>
            <a:xfrm>
              <a:off x="4800" y="880"/>
              <a:ext cx="0" cy="2560"/>
            </a:xfrm>
            <a:prstGeom prst="straightConnector1">
              <a:avLst/>
            </a:prstGeom>
            <a:noFill/>
            <a:ln w="28575" cap="sq" cmpd="sng">
              <a:solidFill>
                <a:schemeClr val="dk1"/>
              </a:solidFill>
              <a:prstDash val="solid"/>
              <a:miter lim="800000"/>
              <a:headEnd type="none" w="med" len="med"/>
              <a:tailEnd type="none" w="med" len="med"/>
            </a:ln>
          </p:spPr>
        </p:cxn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1"/>
        <p:cNvGrpSpPr/>
        <p:nvPr/>
      </p:nvGrpSpPr>
      <p:grpSpPr>
        <a:xfrm>
          <a:off x="0" y="0"/>
          <a:ext cx="0" cy="0"/>
          <a:chOff x="0" y="0"/>
          <a:chExt cx="0" cy="0"/>
        </a:xfrm>
      </p:grpSpPr>
      <p:sp>
        <p:nvSpPr>
          <p:cNvPr id="212" name="Google Shape;212;p32"/>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Verdana"/>
              <a:buNone/>
            </a:pPr>
            <a:r>
              <a:rPr lang="en-US" sz="3400" b="1" i="1" u="none">
                <a:solidFill>
                  <a:schemeClr val="dk2"/>
                </a:solidFill>
                <a:latin typeface="Verdana"/>
                <a:ea typeface="Verdana"/>
                <a:cs typeface="Verdana"/>
                <a:sym typeface="Verdana"/>
              </a:rPr>
              <a:t>Примеры построения машин Тьюринга</a:t>
            </a:r>
            <a:endParaRPr/>
          </a:p>
        </p:txBody>
      </p:sp>
      <p:sp>
        <p:nvSpPr>
          <p:cNvPr id="213" name="Google Shape;213;p32"/>
          <p:cNvSpPr txBox="1">
            <a:spLocks noGrp="1"/>
          </p:cNvSpPr>
          <p:nvPr>
            <p:ph type="body" idx="1"/>
          </p:nvPr>
        </p:nvSpPr>
        <p:spPr>
          <a:xfrm>
            <a:off x="566737" y="1752600"/>
            <a:ext cx="8001000" cy="46291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90000"/>
              </a:lnSpc>
              <a:spcBef>
                <a:spcPts val="0"/>
              </a:spcBef>
              <a:spcAft>
                <a:spcPts val="0"/>
              </a:spcAft>
              <a:buClr>
                <a:schemeClr val="accent2"/>
              </a:buClr>
              <a:buSzPts val="3000"/>
              <a:buFont typeface="Noto Sans Symbols"/>
              <a:buAutoNum type="arabicPeriod"/>
            </a:pPr>
            <a:r>
              <a:rPr lang="en-US" sz="3000" b="0" i="0" u="none" strike="noStrike" cap="none">
                <a:solidFill>
                  <a:schemeClr val="dk1"/>
                </a:solidFill>
                <a:latin typeface="Verdana"/>
                <a:ea typeface="Verdana"/>
                <a:cs typeface="Verdana"/>
                <a:sym typeface="Verdana"/>
              </a:rPr>
              <a:t>Постороить машину Тьюринга, реализущую. «сложение» чисел.</a:t>
            </a:r>
            <a:endParaRPr/>
          </a:p>
          <a:p>
            <a:pPr marL="469900" marR="0" lvl="0" indent="-469900" algn="l" rtl="0">
              <a:lnSpc>
                <a:spcPct val="9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В машине Тюринга все числа представляются в единичном коде, состоящем из Х единиц. Поэтому сложить </a:t>
            </a:r>
            <a:r>
              <a:rPr lang="en-US" sz="3000" b="0" i="1" u="none" strike="noStrike" cap="none">
                <a:solidFill>
                  <a:schemeClr val="dk1"/>
                </a:solidFill>
                <a:latin typeface="Verdana"/>
                <a:ea typeface="Verdana"/>
                <a:cs typeface="Verdana"/>
                <a:sym typeface="Verdana"/>
              </a:rPr>
              <a:t>а</a:t>
            </a:r>
            <a:r>
              <a:rPr lang="en-US" sz="3000" b="0" i="0" u="none" strike="noStrike" cap="none">
                <a:solidFill>
                  <a:schemeClr val="dk1"/>
                </a:solidFill>
                <a:latin typeface="Verdana"/>
                <a:ea typeface="Verdana"/>
                <a:cs typeface="Verdana"/>
                <a:sym typeface="Verdana"/>
              </a:rPr>
              <a:t> и </a:t>
            </a:r>
            <a:r>
              <a:rPr lang="en-US" sz="3000" b="0" i="1" u="none" strike="noStrike" cap="none">
                <a:solidFill>
                  <a:schemeClr val="dk1"/>
                </a:solidFill>
                <a:latin typeface="Verdana"/>
                <a:ea typeface="Verdana"/>
                <a:cs typeface="Verdana"/>
                <a:sym typeface="Verdana"/>
              </a:rPr>
              <a:t>в </a:t>
            </a:r>
            <a:r>
              <a:rPr lang="en-US" sz="3000" b="0" i="0" u="none" strike="noStrike" cap="none">
                <a:solidFill>
                  <a:schemeClr val="dk1"/>
                </a:solidFill>
                <a:latin typeface="Verdana"/>
                <a:ea typeface="Verdana"/>
                <a:cs typeface="Verdana"/>
                <a:sym typeface="Verdana"/>
              </a:rPr>
              <a:t>значит переработать слова 1</a:t>
            </a:r>
            <a:r>
              <a:rPr lang="en-US" sz="3000" b="0" i="0" u="none" strike="noStrike" cap="none" baseline="30000">
                <a:solidFill>
                  <a:schemeClr val="dk1"/>
                </a:solidFill>
                <a:latin typeface="Verdana"/>
                <a:ea typeface="Verdana"/>
                <a:cs typeface="Verdana"/>
                <a:sym typeface="Verdana"/>
              </a:rPr>
              <a:t>а</a:t>
            </a:r>
            <a:r>
              <a:rPr lang="en-US" sz="3000" b="0" i="0" u="none" strike="noStrike" cap="none">
                <a:solidFill>
                  <a:schemeClr val="dk1"/>
                </a:solidFill>
                <a:latin typeface="Verdana"/>
                <a:ea typeface="Verdana"/>
                <a:cs typeface="Verdana"/>
                <a:sym typeface="Verdana"/>
              </a:rPr>
              <a:t> * 1</a:t>
            </a:r>
            <a:r>
              <a:rPr lang="en-US" sz="3000" b="0" i="0" u="none" strike="noStrike" cap="none" baseline="30000">
                <a:solidFill>
                  <a:schemeClr val="dk1"/>
                </a:solidFill>
                <a:latin typeface="Verdana"/>
                <a:ea typeface="Verdana"/>
                <a:cs typeface="Verdana"/>
                <a:sym typeface="Verdana"/>
              </a:rPr>
              <a:t>в</a:t>
            </a:r>
            <a:r>
              <a:rPr lang="en-US" sz="3000" b="0" i="0" u="none" strike="noStrike" cap="none">
                <a:solidFill>
                  <a:schemeClr val="dk1"/>
                </a:solidFill>
                <a:latin typeface="Verdana"/>
                <a:ea typeface="Verdana"/>
                <a:cs typeface="Verdana"/>
                <a:sym typeface="Verdana"/>
              </a:rPr>
              <a:t>  в слово 1</a:t>
            </a:r>
            <a:r>
              <a:rPr lang="en-US" sz="3000" b="0" i="0" u="none" strike="noStrike" cap="none" baseline="30000">
                <a:solidFill>
                  <a:schemeClr val="dk1"/>
                </a:solidFill>
                <a:latin typeface="Verdana"/>
                <a:ea typeface="Verdana"/>
                <a:cs typeface="Verdana"/>
                <a:sym typeface="Verdana"/>
              </a:rPr>
              <a:t>а+в</a:t>
            </a:r>
            <a:r>
              <a:rPr lang="en-US" sz="3000" b="0" i="0" u="none" strike="noStrike" cap="none">
                <a:solidFill>
                  <a:schemeClr val="dk1"/>
                </a:solidFill>
                <a:latin typeface="Verdana"/>
                <a:ea typeface="Verdana"/>
                <a:cs typeface="Verdana"/>
                <a:sym typeface="Verdana"/>
              </a:rPr>
              <a:t>. Это преобразование выполняет машина  c  4-мя состояниями  и  системой команд вида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7"/>
        <p:cNvGrpSpPr/>
        <p:nvPr/>
      </p:nvGrpSpPr>
      <p:grpSpPr>
        <a:xfrm>
          <a:off x="0" y="0"/>
          <a:ext cx="0" cy="0"/>
          <a:chOff x="0" y="0"/>
          <a:chExt cx="0" cy="0"/>
        </a:xfrm>
      </p:grpSpPr>
      <p:pic>
        <p:nvPicPr>
          <p:cNvPr id="218" name="Google Shape;218;p33"/>
          <p:cNvPicPr preferRelativeResize="0"/>
          <p:nvPr/>
        </p:nvPicPr>
        <p:blipFill rotWithShape="1">
          <a:blip r:embed="rId3">
            <a:alphaModFix/>
          </a:blip>
          <a:srcRect/>
          <a:stretch/>
        </p:blipFill>
        <p:spPr>
          <a:xfrm>
            <a:off x="0" y="333375"/>
            <a:ext cx="9144000" cy="58975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Verdana"/>
              <a:buNone/>
            </a:pPr>
            <a:r>
              <a:rPr lang="en-US" sz="3800" b="0" i="0" u="none">
                <a:solidFill>
                  <a:schemeClr val="dk2"/>
                </a:solidFill>
                <a:latin typeface="Verdana"/>
                <a:ea typeface="Verdana"/>
                <a:cs typeface="Verdana"/>
                <a:sym typeface="Verdana"/>
              </a:rPr>
              <a:t>Правила описания алгоритмов:</a:t>
            </a:r>
            <a:endParaRPr/>
          </a:p>
        </p:txBody>
      </p:sp>
      <p:sp>
        <p:nvSpPr>
          <p:cNvPr id="46" name="Google Shape;46;p7"/>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Понятность для исполнителя</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Массовость (т.е. допустимость для него всех предложений языка исходных данных)</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Определенность (все шаги алгоритма детерминированы и четко определены)</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Результативность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2"/>
        <p:cNvGrpSpPr/>
        <p:nvPr/>
      </p:nvGrpSpPr>
      <p:grpSpPr>
        <a:xfrm>
          <a:off x="0" y="0"/>
          <a:ext cx="0" cy="0"/>
          <a:chOff x="0" y="0"/>
          <a:chExt cx="0" cy="0"/>
        </a:xfrm>
      </p:grpSpPr>
      <p:sp>
        <p:nvSpPr>
          <p:cNvPr id="223" name="Google Shape;223;p34"/>
          <p:cNvSpPr txBox="1">
            <a:spLocks noGrp="1"/>
          </p:cNvSpPr>
          <p:nvPr>
            <p:ph type="title"/>
          </p:nvPr>
        </p:nvSpPr>
        <p:spPr>
          <a:xfrm>
            <a:off x="0" y="0"/>
            <a:ext cx="9144000" cy="1520825"/>
          </a:xfrm>
          <a:prstGeom prst="rect">
            <a:avLst/>
          </a:prstGeom>
          <a:noFill/>
          <a:ln>
            <a:noFill/>
          </a:ln>
        </p:spPr>
        <p:txBody>
          <a:bodyPr spcFirstLastPara="1" wrap="square" lIns="91425" tIns="45700" rIns="91425" bIns="45700" anchor="b" anchorCtr="0">
            <a:noAutofit/>
          </a:bodyPr>
          <a:lstStyle/>
          <a:p>
            <a:pPr marL="0" lvl="0" indent="-171450" algn="l" rtl="0">
              <a:lnSpc>
                <a:spcPct val="100000"/>
              </a:lnSpc>
              <a:spcBef>
                <a:spcPts val="0"/>
              </a:spcBef>
              <a:spcAft>
                <a:spcPts val="0"/>
              </a:spcAft>
              <a:buClr>
                <a:schemeClr val="accent2"/>
              </a:buClr>
              <a:buSzPts val="2700"/>
              <a:buFont typeface="Verdana"/>
              <a:buAutoNum type="arabicPeriod" startAt="2"/>
            </a:pPr>
            <a:r>
              <a:rPr lang="en-US" sz="2700" b="0" i="0" u="none">
                <a:solidFill>
                  <a:schemeClr val="dk2"/>
                </a:solidFill>
                <a:latin typeface="Verdana"/>
                <a:ea typeface="Verdana"/>
                <a:cs typeface="Verdana"/>
                <a:sym typeface="Verdana"/>
              </a:rPr>
              <a:t>Построить машину Тьюринга, которая вычисляет функцию а(Х)=Х+1 число Х запишем в виде строки, состоящей из букв 1 (палочек)</a:t>
            </a:r>
            <a:endParaRPr/>
          </a:p>
        </p:txBody>
      </p:sp>
      <p:grpSp>
        <p:nvGrpSpPr>
          <p:cNvPr id="224" name="Google Shape;224;p34"/>
          <p:cNvGrpSpPr/>
          <p:nvPr/>
        </p:nvGrpSpPr>
        <p:grpSpPr>
          <a:xfrm>
            <a:off x="566737" y="1752600"/>
            <a:ext cx="8001000" cy="1892300"/>
            <a:chOff x="357" y="1104"/>
            <a:chExt cx="5040" cy="1192"/>
          </a:xfrm>
        </p:grpSpPr>
        <p:sp>
          <p:nvSpPr>
            <p:cNvPr id="225" name="Google Shape;225;p34"/>
            <p:cNvSpPr txBox="1"/>
            <p:nvPr/>
          </p:nvSpPr>
          <p:spPr>
            <a:xfrm>
              <a:off x="3717" y="1893"/>
              <a:ext cx="1680" cy="40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1d0q2 1d0q2 </a:t>
              </a:r>
              <a:endParaRPr/>
            </a:p>
          </p:txBody>
        </p:sp>
        <p:sp>
          <p:nvSpPr>
            <p:cNvPr id="226" name="Google Shape;226;p34"/>
            <p:cNvSpPr txBox="1"/>
            <p:nvPr/>
          </p:nvSpPr>
          <p:spPr>
            <a:xfrm>
              <a:off x="2037" y="1893"/>
              <a:ext cx="1680" cy="40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1d-q1 </a:t>
              </a:r>
              <a:endParaRPr/>
            </a:p>
          </p:txBody>
        </p:sp>
        <p:sp>
          <p:nvSpPr>
            <p:cNvPr id="227" name="Google Shape;227;p34"/>
            <p:cNvSpPr txBox="1"/>
            <p:nvPr/>
          </p:nvSpPr>
          <p:spPr>
            <a:xfrm>
              <a:off x="357" y="1893"/>
              <a:ext cx="1680" cy="403"/>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1 </a:t>
              </a:r>
              <a:endParaRPr/>
            </a:p>
          </p:txBody>
        </p:sp>
        <p:sp>
          <p:nvSpPr>
            <p:cNvPr id="228" name="Google Shape;228;p34"/>
            <p:cNvSpPr txBox="1"/>
            <p:nvPr/>
          </p:nvSpPr>
          <p:spPr>
            <a:xfrm>
              <a:off x="3717" y="1528"/>
              <a:ext cx="1680" cy="36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 </a:t>
              </a:r>
              <a:endParaRPr/>
            </a:p>
          </p:txBody>
        </p:sp>
        <p:sp>
          <p:nvSpPr>
            <p:cNvPr id="229" name="Google Shape;229;p34"/>
            <p:cNvSpPr txBox="1"/>
            <p:nvPr/>
          </p:nvSpPr>
          <p:spPr>
            <a:xfrm>
              <a:off x="2037" y="1528"/>
              <a:ext cx="1680" cy="36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1d0q2 </a:t>
              </a:r>
              <a:endParaRPr/>
            </a:p>
          </p:txBody>
        </p:sp>
        <p:sp>
          <p:nvSpPr>
            <p:cNvPr id="230" name="Google Shape;230;p34"/>
            <p:cNvSpPr txBox="1"/>
            <p:nvPr/>
          </p:nvSpPr>
          <p:spPr>
            <a:xfrm>
              <a:off x="357" y="1528"/>
              <a:ext cx="1680" cy="36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a </a:t>
              </a:r>
              <a:endParaRPr/>
            </a:p>
          </p:txBody>
        </p:sp>
        <p:sp>
          <p:nvSpPr>
            <p:cNvPr id="231" name="Google Shape;231;p34"/>
            <p:cNvSpPr txBox="1"/>
            <p:nvPr/>
          </p:nvSpPr>
          <p:spPr>
            <a:xfrm>
              <a:off x="3717" y="1104"/>
              <a:ext cx="1680" cy="42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q2 </a:t>
              </a:r>
              <a:endParaRPr/>
            </a:p>
          </p:txBody>
        </p:sp>
        <p:sp>
          <p:nvSpPr>
            <p:cNvPr id="232" name="Google Shape;232;p34"/>
            <p:cNvSpPr txBox="1"/>
            <p:nvPr/>
          </p:nvSpPr>
          <p:spPr>
            <a:xfrm>
              <a:off x="2037" y="1104"/>
              <a:ext cx="1680" cy="424"/>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600"/>
                <a:buFont typeface="Verdana"/>
                <a:buNone/>
              </a:pPr>
              <a:r>
                <a:rPr lang="en-US" sz="2600" b="0" i="0" u="none">
                  <a:solidFill>
                    <a:schemeClr val="dk1"/>
                  </a:solidFill>
                  <a:latin typeface="Verdana"/>
                  <a:ea typeface="Verdana"/>
                  <a:cs typeface="Verdana"/>
                  <a:sym typeface="Verdana"/>
                </a:rPr>
                <a:t>q1 </a:t>
              </a:r>
              <a:endParaRPr/>
            </a:p>
          </p:txBody>
        </p:sp>
        <p:sp>
          <p:nvSpPr>
            <p:cNvPr id="233" name="Google Shape;233;p34"/>
            <p:cNvSpPr txBox="1"/>
            <p:nvPr/>
          </p:nvSpPr>
          <p:spPr>
            <a:xfrm>
              <a:off x="357" y="1104"/>
              <a:ext cx="1680" cy="42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234" name="Google Shape;234;p34"/>
            <p:cNvCxnSpPr/>
            <p:nvPr/>
          </p:nvCxnSpPr>
          <p:spPr>
            <a:xfrm>
              <a:off x="357" y="1104"/>
              <a:ext cx="5040" cy="0"/>
            </a:xfrm>
            <a:prstGeom prst="straightConnector1">
              <a:avLst/>
            </a:prstGeom>
            <a:noFill/>
            <a:ln w="28575" cap="sq" cmpd="sng">
              <a:solidFill>
                <a:schemeClr val="dk1"/>
              </a:solidFill>
              <a:prstDash val="solid"/>
              <a:miter lim="800000"/>
              <a:headEnd type="none" w="med" len="med"/>
              <a:tailEnd type="none" w="med" len="med"/>
            </a:ln>
          </p:spPr>
        </p:cxnSp>
        <p:cxnSp>
          <p:nvCxnSpPr>
            <p:cNvPr id="235" name="Google Shape;235;p34"/>
            <p:cNvCxnSpPr/>
            <p:nvPr/>
          </p:nvCxnSpPr>
          <p:spPr>
            <a:xfrm>
              <a:off x="357" y="1528"/>
              <a:ext cx="5040" cy="0"/>
            </a:xfrm>
            <a:prstGeom prst="straightConnector1">
              <a:avLst/>
            </a:prstGeom>
            <a:noFill/>
            <a:ln w="12700" cap="flat" cmpd="sng">
              <a:solidFill>
                <a:schemeClr val="dk1"/>
              </a:solidFill>
              <a:prstDash val="solid"/>
              <a:miter lim="800000"/>
              <a:headEnd type="none" w="med" len="med"/>
              <a:tailEnd type="none" w="med" len="med"/>
            </a:ln>
          </p:spPr>
        </p:cxnSp>
        <p:cxnSp>
          <p:nvCxnSpPr>
            <p:cNvPr id="236" name="Google Shape;236;p34"/>
            <p:cNvCxnSpPr/>
            <p:nvPr/>
          </p:nvCxnSpPr>
          <p:spPr>
            <a:xfrm>
              <a:off x="357" y="1893"/>
              <a:ext cx="5040" cy="0"/>
            </a:xfrm>
            <a:prstGeom prst="straightConnector1">
              <a:avLst/>
            </a:prstGeom>
            <a:noFill/>
            <a:ln w="12700" cap="flat" cmpd="sng">
              <a:solidFill>
                <a:schemeClr val="dk1"/>
              </a:solidFill>
              <a:prstDash val="solid"/>
              <a:miter lim="800000"/>
              <a:headEnd type="none" w="med" len="med"/>
              <a:tailEnd type="none" w="med" len="med"/>
            </a:ln>
          </p:spPr>
        </p:cxnSp>
        <p:cxnSp>
          <p:nvCxnSpPr>
            <p:cNvPr id="237" name="Google Shape;237;p34"/>
            <p:cNvCxnSpPr/>
            <p:nvPr/>
          </p:nvCxnSpPr>
          <p:spPr>
            <a:xfrm>
              <a:off x="357" y="2296"/>
              <a:ext cx="5040" cy="0"/>
            </a:xfrm>
            <a:prstGeom prst="straightConnector1">
              <a:avLst/>
            </a:prstGeom>
            <a:noFill/>
            <a:ln w="28575" cap="sq" cmpd="sng">
              <a:solidFill>
                <a:schemeClr val="dk1"/>
              </a:solidFill>
              <a:prstDash val="solid"/>
              <a:miter lim="800000"/>
              <a:headEnd type="none" w="med" len="med"/>
              <a:tailEnd type="none" w="med" len="med"/>
            </a:ln>
          </p:spPr>
        </p:cxnSp>
        <p:cxnSp>
          <p:nvCxnSpPr>
            <p:cNvPr id="238" name="Google Shape;238;p34"/>
            <p:cNvCxnSpPr/>
            <p:nvPr/>
          </p:nvCxnSpPr>
          <p:spPr>
            <a:xfrm>
              <a:off x="357" y="1104"/>
              <a:ext cx="0" cy="1192"/>
            </a:xfrm>
            <a:prstGeom prst="straightConnector1">
              <a:avLst/>
            </a:prstGeom>
            <a:noFill/>
            <a:ln w="28575" cap="sq" cmpd="sng">
              <a:solidFill>
                <a:schemeClr val="dk1"/>
              </a:solidFill>
              <a:prstDash val="solid"/>
              <a:miter lim="800000"/>
              <a:headEnd type="none" w="med" len="med"/>
              <a:tailEnd type="none" w="med" len="med"/>
            </a:ln>
          </p:spPr>
        </p:cxnSp>
        <p:cxnSp>
          <p:nvCxnSpPr>
            <p:cNvPr id="239" name="Google Shape;239;p34"/>
            <p:cNvCxnSpPr/>
            <p:nvPr/>
          </p:nvCxnSpPr>
          <p:spPr>
            <a:xfrm>
              <a:off x="2037" y="1104"/>
              <a:ext cx="0" cy="1192"/>
            </a:xfrm>
            <a:prstGeom prst="straightConnector1">
              <a:avLst/>
            </a:prstGeom>
            <a:noFill/>
            <a:ln w="12700" cap="flat" cmpd="sng">
              <a:solidFill>
                <a:schemeClr val="dk1"/>
              </a:solidFill>
              <a:prstDash val="solid"/>
              <a:miter lim="800000"/>
              <a:headEnd type="none" w="med" len="med"/>
              <a:tailEnd type="none" w="med" len="med"/>
            </a:ln>
          </p:spPr>
        </p:cxnSp>
        <p:cxnSp>
          <p:nvCxnSpPr>
            <p:cNvPr id="240" name="Google Shape;240;p34"/>
            <p:cNvCxnSpPr/>
            <p:nvPr/>
          </p:nvCxnSpPr>
          <p:spPr>
            <a:xfrm>
              <a:off x="3717" y="1104"/>
              <a:ext cx="0" cy="1192"/>
            </a:xfrm>
            <a:prstGeom prst="straightConnector1">
              <a:avLst/>
            </a:prstGeom>
            <a:noFill/>
            <a:ln w="12700" cap="flat" cmpd="sng">
              <a:solidFill>
                <a:schemeClr val="dk1"/>
              </a:solidFill>
              <a:prstDash val="solid"/>
              <a:miter lim="800000"/>
              <a:headEnd type="none" w="med" len="med"/>
              <a:tailEnd type="none" w="med" len="med"/>
            </a:ln>
          </p:spPr>
        </p:cxnSp>
        <p:cxnSp>
          <p:nvCxnSpPr>
            <p:cNvPr id="241" name="Google Shape;241;p34"/>
            <p:cNvCxnSpPr/>
            <p:nvPr/>
          </p:nvCxnSpPr>
          <p:spPr>
            <a:xfrm>
              <a:off x="5397" y="1104"/>
              <a:ext cx="0" cy="1192"/>
            </a:xfrm>
            <a:prstGeom prst="straightConnector1">
              <a:avLst/>
            </a:prstGeom>
            <a:noFill/>
            <a:ln w="28575" cap="sq" cmpd="sng">
              <a:solidFill>
                <a:schemeClr val="dk1"/>
              </a:solidFill>
              <a:prstDash val="solid"/>
              <a:miter lim="800000"/>
              <a:headEnd type="none" w="med" len="med"/>
              <a:tailEnd type="none" w="med" len="med"/>
            </a:ln>
          </p:spPr>
        </p:cxnSp>
      </p:grpSp>
      <p:sp>
        <p:nvSpPr>
          <p:cNvPr id="242" name="Google Shape;242;p34"/>
          <p:cNvSpPr txBox="1"/>
          <p:nvPr/>
        </p:nvSpPr>
        <p:spPr>
          <a:xfrm>
            <a:off x="250825" y="3789362"/>
            <a:ext cx="8893175" cy="22272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800"/>
              <a:buFont typeface="Verdana"/>
              <a:buNone/>
            </a:pPr>
            <a:r>
              <a:rPr lang="en-US" sz="2800" b="0" i="0" u="none">
                <a:solidFill>
                  <a:schemeClr val="dk1"/>
                </a:solidFill>
                <a:latin typeface="Verdana"/>
                <a:ea typeface="Verdana"/>
                <a:cs typeface="Verdana"/>
                <a:sym typeface="Verdana"/>
              </a:rPr>
              <a:t>При работе машины возможны два случая:</a:t>
            </a:r>
            <a:endParaRPr/>
          </a:p>
          <a:p>
            <a:pPr marL="342900" marR="0" lvl="0" indent="-342900" algn="l" rtl="0">
              <a:lnSpc>
                <a:spcPct val="100000"/>
              </a:lnSpc>
              <a:spcBef>
                <a:spcPts val="0"/>
              </a:spcBef>
              <a:spcAft>
                <a:spcPts val="0"/>
              </a:spcAft>
              <a:buClr>
                <a:schemeClr val="accent2"/>
              </a:buClr>
              <a:buSzPts val="2800"/>
              <a:buFont typeface="Verdana"/>
              <a:buAutoNum type="arabicPeriod"/>
            </a:pPr>
            <a:r>
              <a:rPr lang="en-US" sz="2800" b="0" i="0" u="none">
                <a:solidFill>
                  <a:schemeClr val="dk1"/>
                </a:solidFill>
                <a:latin typeface="Verdana"/>
                <a:ea typeface="Verdana"/>
                <a:cs typeface="Verdana"/>
                <a:sym typeface="Verdana"/>
              </a:rPr>
              <a:t>Работа машины после конечного числа шагов прекратили с выдачей сигнала «останов.»</a:t>
            </a:r>
            <a:endParaRPr/>
          </a:p>
          <a:p>
            <a:pPr marL="342900" marR="0" lvl="0" indent="-342900" algn="l" rtl="0">
              <a:lnSpc>
                <a:spcPct val="100000"/>
              </a:lnSpc>
              <a:spcBef>
                <a:spcPts val="0"/>
              </a:spcBef>
              <a:spcAft>
                <a:spcPts val="0"/>
              </a:spcAft>
              <a:buClr>
                <a:schemeClr val="accent2"/>
              </a:buClr>
              <a:buSzPts val="2800"/>
              <a:buFont typeface="Verdana"/>
              <a:buAutoNum type="arabicPeriod"/>
            </a:pPr>
            <a:r>
              <a:rPr lang="en-US" sz="2800" b="0" i="0" u="none">
                <a:solidFill>
                  <a:schemeClr val="dk1"/>
                </a:solidFill>
                <a:latin typeface="Verdana"/>
                <a:ea typeface="Verdana"/>
                <a:cs typeface="Verdana"/>
                <a:sym typeface="Verdana"/>
              </a:rPr>
              <a:t>Машина никогда не останавливается, никакого результата она не дает.</a:t>
            </a:r>
            <a:r>
              <a:rPr lang="en-US" sz="2400" b="0" i="0" u="none">
                <a:solidFill>
                  <a:schemeClr val="dk1"/>
                </a:solidFill>
                <a:latin typeface="Verdana"/>
                <a:ea typeface="Verdana"/>
                <a:cs typeface="Verdana"/>
                <a:sym typeface="Verdana"/>
              </a:rPr>
              <a:t>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6"/>
        <p:cNvGrpSpPr/>
        <p:nvPr/>
      </p:nvGrpSpPr>
      <p:grpSpPr>
        <a:xfrm>
          <a:off x="0" y="0"/>
          <a:ext cx="0" cy="0"/>
          <a:chOff x="0" y="0"/>
          <a:chExt cx="0" cy="0"/>
        </a:xfrm>
      </p:grpSpPr>
      <p:sp>
        <p:nvSpPr>
          <p:cNvPr id="247" name="Google Shape;247;p35"/>
          <p:cNvSpPr txBox="1">
            <a:spLocks noGrp="1"/>
          </p:cNvSpPr>
          <p:nvPr>
            <p:ph type="body" idx="1"/>
          </p:nvPr>
        </p:nvSpPr>
        <p:spPr>
          <a:xfrm>
            <a:off x="0" y="142875"/>
            <a:ext cx="9144000" cy="638175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В первом случае говорят, что машина применила к исходному данному, во втором – не применима. Соответствия устанавливаются между теми исходными данными, к которым они применимы, и результат ее работы представляет собой некоторую функцию (в математическом смысле).</a:t>
            </a:r>
            <a:endParaRPr/>
          </a:p>
          <a:p>
            <a:pPr marL="469900" marR="0" lvl="0" indent="-469900" algn="l" rtl="0">
              <a:lnSpc>
                <a:spcPct val="100000"/>
              </a:lnSpc>
              <a:spcBef>
                <a:spcPts val="60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Если для функции f(x) можно построить МТ, которая к ней применима, то  говорят,  что f(x) вычислена по Тьюрингу. Функцию, для вычисления которой существует МТ,  называют </a:t>
            </a:r>
            <a:r>
              <a:rPr lang="en-US" sz="3000" b="1" i="1" u="none" strike="noStrike" cap="none">
                <a:solidFill>
                  <a:schemeClr val="dk1"/>
                </a:solidFill>
                <a:latin typeface="Verdana"/>
                <a:ea typeface="Verdana"/>
                <a:cs typeface="Verdana"/>
                <a:sym typeface="Verdana"/>
              </a:rPr>
              <a:t>вычислимой</a:t>
            </a:r>
            <a:r>
              <a:rPr lang="en-US" sz="3000" b="0" i="0" u="none" strike="noStrike" cap="none">
                <a:solidFill>
                  <a:schemeClr val="dk1"/>
                </a:solidFill>
                <a:latin typeface="Verdana"/>
                <a:ea typeface="Verdana"/>
                <a:cs typeface="Verdana"/>
                <a:sym typeface="Verdana"/>
              </a:rPr>
              <a:t>.</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1"/>
        <p:cNvGrpSpPr/>
        <p:nvPr/>
      </p:nvGrpSpPr>
      <p:grpSpPr>
        <a:xfrm>
          <a:off x="0" y="0"/>
          <a:ext cx="0" cy="0"/>
          <a:chOff x="0" y="0"/>
          <a:chExt cx="0" cy="0"/>
        </a:xfrm>
      </p:grpSpPr>
      <p:sp>
        <p:nvSpPr>
          <p:cNvPr id="252" name="Google Shape;252;p36"/>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Verdana"/>
              <a:buNone/>
            </a:pPr>
            <a:r>
              <a:rPr lang="en-US" sz="3800" b="1" i="1" u="none">
                <a:solidFill>
                  <a:schemeClr val="dk2"/>
                </a:solidFill>
                <a:latin typeface="Verdana"/>
                <a:ea typeface="Verdana"/>
                <a:cs typeface="Verdana"/>
                <a:sym typeface="Verdana"/>
              </a:rPr>
              <a:t>Тезис Тьюринга</a:t>
            </a:r>
            <a:r>
              <a:rPr lang="en-US" sz="3800" b="0" i="0" u="none">
                <a:solidFill>
                  <a:schemeClr val="dk2"/>
                </a:solidFill>
                <a:latin typeface="Verdana"/>
                <a:ea typeface="Verdana"/>
                <a:cs typeface="Verdana"/>
                <a:sym typeface="Verdana"/>
              </a:rPr>
              <a:t>: </a:t>
            </a:r>
            <a:endParaRPr/>
          </a:p>
        </p:txBody>
      </p:sp>
      <p:sp>
        <p:nvSpPr>
          <p:cNvPr id="253" name="Google Shape;253;p36"/>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   Любая вычислимая функция вычислимая по Тьюрингу, или всякий алгоритм может быть реализован машиной Тьюринга.</a:t>
            </a:r>
            <a:r>
              <a:rPr lang="en-US" sz="30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57"/>
        <p:cNvGrpSpPr/>
        <p:nvPr/>
      </p:nvGrpSpPr>
      <p:grpSpPr>
        <a:xfrm>
          <a:off x="0" y="0"/>
          <a:ext cx="0" cy="0"/>
          <a:chOff x="0" y="0"/>
          <a:chExt cx="0" cy="0"/>
        </a:xfrm>
      </p:grpSpPr>
      <p:sp>
        <p:nvSpPr>
          <p:cNvPr id="258" name="Google Shape;258;p37"/>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Verdana"/>
              <a:buNone/>
            </a:pPr>
            <a:r>
              <a:rPr lang="en-US" sz="3800" b="1" i="1" u="none">
                <a:solidFill>
                  <a:schemeClr val="dk2"/>
                </a:solidFill>
                <a:latin typeface="Verdana"/>
                <a:ea typeface="Verdana"/>
                <a:cs typeface="Verdana"/>
                <a:sym typeface="Verdana"/>
              </a:rPr>
              <a:t>Проблема остановки</a:t>
            </a:r>
            <a:r>
              <a:rPr lang="en-US" sz="3800" b="0" i="0" u="none">
                <a:solidFill>
                  <a:schemeClr val="dk2"/>
                </a:solidFill>
                <a:latin typeface="Verdana"/>
                <a:ea typeface="Verdana"/>
                <a:cs typeface="Verdana"/>
                <a:sym typeface="Verdana"/>
              </a:rPr>
              <a:t>:</a:t>
            </a:r>
            <a:endParaRPr/>
          </a:p>
        </p:txBody>
      </p:sp>
      <p:sp>
        <p:nvSpPr>
          <p:cNvPr id="259" name="Google Shape;259;p37"/>
          <p:cNvSpPr txBox="1">
            <a:spLocks noGrp="1"/>
          </p:cNvSpPr>
          <p:nvPr>
            <p:ph type="body" idx="1"/>
          </p:nvPr>
        </p:nvSpPr>
        <p:spPr>
          <a:xfrm>
            <a:off x="566737" y="1557337"/>
            <a:ext cx="8001000" cy="4462462"/>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   Можно ли построить машину То такую что для любой машины Тк любых исходных данных а для машины Т.</a:t>
            </a:r>
            <a:endParaRPr/>
          </a:p>
          <a:p>
            <a:pPr marL="469900" marR="0" lvl="0" indent="-469900" algn="l" rtl="0">
              <a:lnSpc>
                <a:spcPct val="100000"/>
              </a:lnSpc>
              <a:spcBef>
                <a:spcPts val="72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   Ответ на этот вопрос отрица-тельный, т.к. сформулирована и доказана  следующая теорема.</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63"/>
        <p:cNvGrpSpPr/>
        <p:nvPr/>
      </p:nvGrpSpPr>
      <p:grpSpPr>
        <a:xfrm>
          <a:off x="0" y="0"/>
          <a:ext cx="0" cy="0"/>
          <a:chOff x="0" y="0"/>
          <a:chExt cx="0" cy="0"/>
        </a:xfrm>
      </p:grpSpPr>
      <p:sp>
        <p:nvSpPr>
          <p:cNvPr id="264" name="Google Shape;264;p38"/>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800"/>
              <a:buFont typeface="Verdana"/>
              <a:buNone/>
            </a:pPr>
            <a:r>
              <a:rPr lang="en-US" sz="3800" b="1" i="1" u="none">
                <a:solidFill>
                  <a:schemeClr val="dk2"/>
                </a:solidFill>
                <a:latin typeface="Verdana"/>
                <a:ea typeface="Verdana"/>
                <a:cs typeface="Verdana"/>
                <a:sym typeface="Verdana"/>
              </a:rPr>
              <a:t>Теорема</a:t>
            </a:r>
            <a:r>
              <a:rPr lang="en-US" sz="3800" b="0" i="0" u="none">
                <a:solidFill>
                  <a:schemeClr val="dk2"/>
                </a:solidFill>
                <a:latin typeface="Verdana"/>
                <a:ea typeface="Verdana"/>
                <a:cs typeface="Verdana"/>
                <a:sym typeface="Verdana"/>
              </a:rPr>
              <a:t> </a:t>
            </a:r>
            <a:r>
              <a:rPr lang="en-US" sz="3800" b="1" i="1" u="none">
                <a:solidFill>
                  <a:schemeClr val="dk2"/>
                </a:solidFill>
                <a:latin typeface="Verdana"/>
                <a:ea typeface="Verdana"/>
                <a:cs typeface="Verdana"/>
                <a:sym typeface="Verdana"/>
              </a:rPr>
              <a:t>Тьюринга:</a:t>
            </a:r>
            <a:r>
              <a:rPr lang="en-US" sz="3800" b="0" i="0" u="none">
                <a:solidFill>
                  <a:schemeClr val="dk2"/>
                </a:solidFill>
                <a:latin typeface="Verdana"/>
                <a:ea typeface="Verdana"/>
                <a:cs typeface="Verdana"/>
                <a:sym typeface="Verdana"/>
              </a:rPr>
              <a:t> </a:t>
            </a:r>
            <a:endParaRPr/>
          </a:p>
        </p:txBody>
      </p:sp>
      <p:sp>
        <p:nvSpPr>
          <p:cNvPr id="265" name="Google Shape;265;p38"/>
          <p:cNvSpPr txBox="1">
            <a:spLocks noGrp="1"/>
          </p:cNvSpPr>
          <p:nvPr>
            <p:ph type="body" idx="1"/>
          </p:nvPr>
        </p:nvSpPr>
        <p:spPr>
          <a:xfrm>
            <a:off x="250825" y="1752600"/>
            <a:ext cx="8642350" cy="4556125"/>
          </a:xfrm>
          <a:prstGeom prst="rect">
            <a:avLst/>
          </a:prstGeom>
          <a:noFill/>
          <a:ln>
            <a:noFill/>
          </a:ln>
        </p:spPr>
        <p:txBody>
          <a:bodyPr spcFirstLastPara="1" wrap="square" lIns="91425" tIns="45700" rIns="91425" bIns="45700" anchor="t" anchorCtr="0">
            <a:noAutofit/>
          </a:bodyPr>
          <a:lstStyle/>
          <a:p>
            <a:pPr marL="469900" marR="0" lvl="0" indent="-469900" algn="l" rtl="0">
              <a:lnSpc>
                <a:spcPct val="90000"/>
              </a:lnSpc>
              <a:spcBef>
                <a:spcPts val="0"/>
              </a:spcBef>
              <a:spcAft>
                <a:spcPts val="0"/>
              </a:spcAft>
              <a:buClr>
                <a:schemeClr val="accent2"/>
              </a:buClr>
              <a:buSzPts val="3800"/>
              <a:buFont typeface="Noto Sans Symbols"/>
              <a:buNone/>
            </a:pPr>
            <a:r>
              <a:rPr lang="en-US" sz="3800" b="0" i="0" u="none" strike="noStrike" cap="none">
                <a:solidFill>
                  <a:schemeClr val="dk1"/>
                </a:solidFill>
                <a:latin typeface="Verdana"/>
                <a:ea typeface="Verdana"/>
                <a:cs typeface="Verdana"/>
                <a:sym typeface="Verdana"/>
              </a:rPr>
              <a:t>   Не существует машины То , решающей проблему остановки для произвольной машины Т.</a:t>
            </a:r>
            <a:endParaRPr/>
          </a:p>
          <a:p>
            <a:pPr marL="469900" marR="0" lvl="0" indent="-469900" algn="l" rtl="0">
              <a:lnSpc>
                <a:spcPct val="90000"/>
              </a:lnSpc>
              <a:spcBef>
                <a:spcPts val="760"/>
              </a:spcBef>
              <a:spcAft>
                <a:spcPts val="0"/>
              </a:spcAft>
              <a:buClr>
                <a:schemeClr val="accent2"/>
              </a:buClr>
              <a:buSzPts val="3800"/>
              <a:buFont typeface="Noto Sans Symbols"/>
              <a:buNone/>
            </a:pPr>
            <a:r>
              <a:rPr lang="en-US" sz="3800" b="0" i="0" u="none" strike="noStrike" cap="none">
                <a:solidFill>
                  <a:schemeClr val="dk1"/>
                </a:solidFill>
                <a:latin typeface="Verdana"/>
                <a:ea typeface="Verdana"/>
                <a:cs typeface="Verdana"/>
                <a:sym typeface="Verdana"/>
              </a:rPr>
              <a:t>   Неразрешимость проблемы оста-новки можно интерпретировать как несуществование общего алгоритма для отладки программы.</a:t>
            </a:r>
            <a:r>
              <a:rPr lang="en-US" sz="30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8"/>
          <p:cNvSpPr txBox="1">
            <a:spLocks noGrp="1"/>
          </p:cNvSpPr>
          <p:nvPr>
            <p:ph type="body" idx="1"/>
          </p:nvPr>
        </p:nvSpPr>
        <p:spPr>
          <a:xfrm>
            <a:off x="566737" y="620712"/>
            <a:ext cx="7966075" cy="5903912"/>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Алгоритм применим к допустимому исходному данному, если с его помощью, отправляясь от этого исходного данного, можно получить искомый результат. При этом алгоритмический процесс оканчивается  после конечного числа шагов и на каждом шаге нет препятствий для его выполнения.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5"/>
        <p:cNvGrpSpPr/>
        <p:nvPr/>
      </p:nvGrpSpPr>
      <p:grpSpPr>
        <a:xfrm>
          <a:off x="0" y="0"/>
          <a:ext cx="0" cy="0"/>
          <a:chOff x="0" y="0"/>
          <a:chExt cx="0" cy="0"/>
        </a:xfrm>
      </p:grpSpPr>
      <p:sp>
        <p:nvSpPr>
          <p:cNvPr id="56" name="Google Shape;56;p9"/>
          <p:cNvSpPr txBox="1">
            <a:spLocks noGrp="1"/>
          </p:cNvSpPr>
          <p:nvPr>
            <p:ph type="body" idx="1"/>
          </p:nvPr>
        </p:nvSpPr>
        <p:spPr>
          <a:xfrm>
            <a:off x="566737" y="404812"/>
            <a:ext cx="8001000" cy="5976937"/>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600"/>
              <a:buFont typeface="Noto Sans Symbols"/>
              <a:buNone/>
            </a:pPr>
            <a:r>
              <a:rPr lang="en-US" sz="3600" b="0" i="0" u="none" strike="noStrike" cap="none">
                <a:solidFill>
                  <a:schemeClr val="dk1"/>
                </a:solidFill>
                <a:latin typeface="Verdana"/>
                <a:ea typeface="Verdana"/>
                <a:cs typeface="Verdana"/>
                <a:sym typeface="Verdana"/>
              </a:rPr>
              <a:t>Поскольку требование завершения алгоритмического процесса за конечное число шагов не учитывает реальных возможностей, связанных с затратами времени и ресурсов, то говорят, что при этом алгоритм </a:t>
            </a:r>
            <a:r>
              <a:rPr lang="en-US" sz="3600" b="0" i="0" u="sng" strike="noStrike" cap="none">
                <a:solidFill>
                  <a:schemeClr val="dk1"/>
                </a:solidFill>
                <a:latin typeface="Verdana"/>
                <a:ea typeface="Verdana"/>
                <a:cs typeface="Verdana"/>
                <a:sym typeface="Verdana"/>
              </a:rPr>
              <a:t>потенциально выполним.</a:t>
            </a:r>
            <a:r>
              <a:rPr lang="en-US" sz="3000" b="0" i="0" u="none" strike="noStrike" cap="none">
                <a:solidFill>
                  <a:schemeClr val="dk1"/>
                </a:solidFill>
                <a:latin typeface="Verdana"/>
                <a:ea typeface="Verdana"/>
                <a:cs typeface="Verdana"/>
                <a:sym typeface="Verdana"/>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3800"/>
              <a:buFont typeface="Verdana"/>
              <a:buNone/>
            </a:pPr>
            <a:r>
              <a:rPr lang="en-US" sz="3800" b="0" i="0" u="sng">
                <a:solidFill>
                  <a:schemeClr val="dk2"/>
                </a:solidFill>
                <a:latin typeface="Verdana"/>
                <a:ea typeface="Verdana"/>
                <a:cs typeface="Verdana"/>
                <a:sym typeface="Verdana"/>
              </a:rPr>
              <a:t>Об источниках алгоритмов:</a:t>
            </a:r>
            <a:endParaRPr/>
          </a:p>
        </p:txBody>
      </p:sp>
      <p:sp>
        <p:nvSpPr>
          <p:cNvPr id="62" name="Google Shape;62;p10"/>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Практика;</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научная теория;</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совокупность накопленных алгоритмов;</a:t>
            </a:r>
            <a:endParaRPr/>
          </a:p>
          <a:p>
            <a:pPr marL="469900" marR="0" lvl="0" indent="-469900" algn="l" rtl="0">
              <a:lnSpc>
                <a:spcPct val="100000"/>
              </a:lnSpc>
              <a:spcBef>
                <a:spcPts val="600"/>
              </a:spcBef>
              <a:spcAft>
                <a:spcPts val="0"/>
              </a:spcAft>
              <a:buClr>
                <a:schemeClr val="accent2"/>
              </a:buClr>
              <a:buSzPts val="3000"/>
              <a:buFont typeface="Noto Sans Symbols"/>
              <a:buChar char="●"/>
            </a:pPr>
            <a:r>
              <a:rPr lang="en-US" sz="3000" b="0" i="0" u="none" strike="noStrike" cap="none">
                <a:solidFill>
                  <a:schemeClr val="dk1"/>
                </a:solidFill>
                <a:latin typeface="Verdana"/>
                <a:ea typeface="Verdana"/>
                <a:cs typeface="Verdana"/>
                <a:sym typeface="Verdana"/>
              </a:rPr>
              <a:t>изобретательность разработчика.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chemeClr val="dk2"/>
              </a:buClr>
              <a:buSzPts val="3400"/>
              <a:buFont typeface="Arial"/>
              <a:buNone/>
            </a:pPr>
            <a:r>
              <a:rPr lang="en-US" sz="3400" b="1" i="0" u="none" dirty="0" err="1" smtClean="0">
                <a:solidFill>
                  <a:schemeClr val="dk2"/>
                </a:solidFill>
                <a:latin typeface="Arial"/>
                <a:ea typeface="Arial"/>
                <a:cs typeface="Arial"/>
                <a:sym typeface="Arial"/>
              </a:rPr>
              <a:t>Три</a:t>
            </a:r>
            <a:r>
              <a:rPr lang="en-US" sz="3400" b="1" i="0" u="none" dirty="0" smtClean="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типа</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алгоритмических</a:t>
            </a:r>
            <a:r>
              <a:rPr lang="en-US" sz="3400" b="1" i="0" u="none" dirty="0">
                <a:solidFill>
                  <a:schemeClr val="dk2"/>
                </a:solidFill>
                <a:latin typeface="Arial"/>
                <a:ea typeface="Arial"/>
                <a:cs typeface="Arial"/>
                <a:sym typeface="Arial"/>
              </a:rPr>
              <a:t> </a:t>
            </a:r>
            <a:r>
              <a:rPr lang="en-US" sz="3400" b="1" i="0" u="none" dirty="0" err="1">
                <a:solidFill>
                  <a:schemeClr val="dk2"/>
                </a:solidFill>
                <a:latin typeface="Arial"/>
                <a:ea typeface="Arial"/>
                <a:cs typeface="Arial"/>
                <a:sym typeface="Arial"/>
              </a:rPr>
              <a:t>моделей</a:t>
            </a:r>
            <a:endParaRPr dirty="0"/>
          </a:p>
        </p:txBody>
      </p:sp>
      <p:sp>
        <p:nvSpPr>
          <p:cNvPr id="68" name="Google Shape;68;p11"/>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Различный выбор исходных средств формализации приводит к моделям алгоритмов разного вида. Можно выделить три основных типа универсальных алгоритмических моделей, различающихся исходными эвристическими соображениями относительно того, что такое алгоритм.</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4000"/>
              <a:buFont typeface="Verdana"/>
              <a:buNone/>
            </a:pPr>
            <a:r>
              <a:rPr lang="en-US" sz="4000" b="0" i="0" u="none">
                <a:solidFill>
                  <a:schemeClr val="dk2"/>
                </a:solidFill>
                <a:latin typeface="Verdana"/>
                <a:ea typeface="Verdana"/>
                <a:cs typeface="Verdana"/>
                <a:sym typeface="Verdana"/>
              </a:rPr>
              <a:t>Первый тип</a:t>
            </a:r>
            <a:endParaRPr/>
          </a:p>
        </p:txBody>
      </p:sp>
      <p:sp>
        <p:nvSpPr>
          <p:cNvPr id="74" name="Google Shape;74;p12"/>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3000"/>
              <a:buFont typeface="Noto Sans Symbols"/>
              <a:buNone/>
            </a:pPr>
            <a:r>
              <a:rPr lang="en-US" sz="3000" b="0" i="0" u="none" strike="noStrike" cap="none">
                <a:solidFill>
                  <a:schemeClr val="dk1"/>
                </a:solidFill>
                <a:latin typeface="Verdana"/>
                <a:ea typeface="Verdana"/>
                <a:cs typeface="Verdana"/>
                <a:sym typeface="Verdana"/>
              </a:rPr>
              <a:t>    </a:t>
            </a:r>
            <a:r>
              <a:rPr lang="en-US" sz="3600" b="0" i="0" u="none" strike="noStrike" cap="none">
                <a:solidFill>
                  <a:schemeClr val="dk1"/>
                </a:solidFill>
                <a:latin typeface="Verdana"/>
                <a:ea typeface="Verdana"/>
                <a:cs typeface="Verdana"/>
                <a:sym typeface="Verdana"/>
              </a:rPr>
              <a:t>Связывает понятие алгоритма с вычислениями и числовыми функциями. Наиболее развитая и изученная модель этого типа – рекурсивные функции – первый способ формализации понятия алгоритма.</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574675" y="304800"/>
            <a:ext cx="8001000" cy="12160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4000"/>
              <a:buFont typeface="Verdana"/>
              <a:buNone/>
            </a:pPr>
            <a:r>
              <a:rPr lang="en-US" sz="4000" b="0" i="0" u="none">
                <a:solidFill>
                  <a:schemeClr val="dk2"/>
                </a:solidFill>
                <a:latin typeface="Verdana"/>
                <a:ea typeface="Verdana"/>
                <a:cs typeface="Verdana"/>
                <a:sym typeface="Verdana"/>
              </a:rPr>
              <a:t>Второй тип</a:t>
            </a:r>
            <a:endParaRPr/>
          </a:p>
        </p:txBody>
      </p:sp>
      <p:sp>
        <p:nvSpPr>
          <p:cNvPr id="80" name="Google Shape;80;p13"/>
          <p:cNvSpPr txBox="1">
            <a:spLocks noGrp="1"/>
          </p:cNvSpPr>
          <p:nvPr>
            <p:ph type="body" idx="1"/>
          </p:nvPr>
        </p:nvSpPr>
        <p:spPr>
          <a:xfrm>
            <a:off x="566737" y="1752600"/>
            <a:ext cx="8001000" cy="4267200"/>
          </a:xfrm>
          <a:prstGeom prst="rect">
            <a:avLst/>
          </a:prstGeom>
          <a:noFill/>
          <a:ln>
            <a:noFill/>
          </a:ln>
        </p:spPr>
        <p:txBody>
          <a:bodyPr spcFirstLastPara="1" wrap="square" lIns="91425" tIns="45700" rIns="91425" bIns="45700" anchor="t" anchorCtr="0">
            <a:noAutofit/>
          </a:bodyPr>
          <a:lstStyle/>
          <a:p>
            <a:pPr marL="469900" marR="0" lvl="0" indent="-469900" algn="l" rtl="0">
              <a:lnSpc>
                <a:spcPct val="100000"/>
              </a:lnSpc>
              <a:spcBef>
                <a:spcPts val="0"/>
              </a:spcBef>
              <a:spcAft>
                <a:spcPts val="0"/>
              </a:spcAft>
              <a:buClr>
                <a:schemeClr val="accent2"/>
              </a:buClr>
              <a:buSzPts val="2600"/>
              <a:buFont typeface="Noto Sans Symbols"/>
              <a:buNone/>
            </a:pPr>
            <a:r>
              <a:rPr lang="en-US" sz="2600" b="0" i="0" u="none" strike="noStrike" cap="none">
                <a:solidFill>
                  <a:schemeClr val="dk1"/>
                </a:solidFill>
                <a:latin typeface="Verdana"/>
                <a:ea typeface="Verdana"/>
                <a:cs typeface="Verdana"/>
                <a:sym typeface="Verdana"/>
              </a:rPr>
              <a:t>    </a:t>
            </a:r>
            <a:r>
              <a:rPr lang="en-US" sz="3600" b="0" i="0" u="none" strike="noStrike" cap="none">
                <a:solidFill>
                  <a:schemeClr val="dk1"/>
                </a:solidFill>
                <a:latin typeface="Verdana"/>
                <a:ea typeface="Verdana"/>
                <a:cs typeface="Verdana"/>
                <a:sym typeface="Verdana"/>
              </a:rPr>
              <a:t>Основан на представлении об алгоритме как о некотором детерминированном устройстве, способном выполнять в каждый отдельный момент лишь примитивные операции (машина Тьюринга).</a:t>
            </a:r>
            <a:r>
              <a:rPr lang="en-US" sz="2600" b="0" i="0" u="none" strike="noStrike" cap="none">
                <a:solidFill>
                  <a:schemeClr val="dk1"/>
                </a:solidFill>
                <a:latin typeface="Verdana"/>
                <a:ea typeface="Verdana"/>
                <a:cs typeface="Verdana"/>
                <a:sym typeface="Verdana"/>
              </a:rPr>
              <a:t> </a:t>
            </a:r>
            <a:endParaRPr/>
          </a:p>
        </p:txBody>
      </p:sp>
    </p:spTree>
  </p:cSld>
  <p:clrMapOvr>
    <a:masterClrMapping/>
  </p:clrMapOvr>
</p:sld>
</file>

<file path=ppt/theme/theme1.xml><?xml version="1.0" encoding="utf-8"?>
<a:theme xmlns:a="http://schemas.openxmlformats.org/drawingml/2006/main" name="Profile">
  <a:themeElements>
    <a:clrScheme name="default">
      <a:dk1>
        <a:srgbClr val="000000"/>
      </a:dk1>
      <a:lt1>
        <a:srgbClr val="FFFFFF"/>
      </a:lt1>
      <a:dk2>
        <a:srgbClr val="000000"/>
      </a:dk2>
      <a:lt2>
        <a:srgbClr val="DDDDDD"/>
      </a:lt2>
      <a:accent1>
        <a:srgbClr val="A3B2C1"/>
      </a:accent1>
      <a:accent2>
        <a:srgbClr val="CC0000"/>
      </a:accent2>
      <a:accent3>
        <a:srgbClr val="FFFFFF"/>
      </a:accent3>
      <a:accent4>
        <a:srgbClr val="A3B2C1"/>
      </a:accent4>
      <a:accent5>
        <a:srgbClr val="CC0000"/>
      </a:accent5>
      <a:accent6>
        <a:srgbClr val="FFFFFF"/>
      </a:accent6>
      <a:hlink>
        <a:srgbClr val="336699"/>
      </a:hlink>
      <a:folHlink>
        <a:srgbClr val="0033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1388</Words>
  <Application>Microsoft Office PowerPoint</Application>
  <PresentationFormat>Экран (4:3)</PresentationFormat>
  <Paragraphs>93</Paragraphs>
  <Slides>34</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Profile</vt:lpstr>
      <vt:lpstr>Основы теории алгоритмов </vt:lpstr>
      <vt:lpstr>Интуитивное понятие об алгоритме</vt:lpstr>
      <vt:lpstr>Правила описания алгоритмов:</vt:lpstr>
      <vt:lpstr>Презентация PowerPoint</vt:lpstr>
      <vt:lpstr>Презентация PowerPoint</vt:lpstr>
      <vt:lpstr>Об источниках алгоритмов:</vt:lpstr>
      <vt:lpstr>Три типа алгоритмических моделей</vt:lpstr>
      <vt:lpstr>Первый тип</vt:lpstr>
      <vt:lpstr>Второй тип</vt:lpstr>
      <vt:lpstr>Третий тип</vt:lpstr>
      <vt:lpstr>Тезис Чёрга </vt:lpstr>
      <vt:lpstr>Примеры.</vt:lpstr>
      <vt:lpstr>Примеры.</vt:lpstr>
      <vt:lpstr>Презентация PowerPoint</vt:lpstr>
      <vt:lpstr>Пример</vt:lpstr>
      <vt:lpstr>Кризис теории множеств антиномии. Выводы из антиномий.</vt:lpstr>
      <vt:lpstr>Презентация PowerPoint</vt:lpstr>
      <vt:lpstr>Две теории Кантора из теории множеств </vt:lpstr>
      <vt:lpstr> Парадокс Кантора.</vt:lpstr>
      <vt:lpstr>Парадокс Рассела  (парадокс брадобрея). </vt:lpstr>
      <vt:lpstr>Презентация PowerPoint</vt:lpstr>
      <vt:lpstr>Машины Тьюринга как модели алгоритмов </vt:lpstr>
      <vt:lpstr>Презентация PowerPoint</vt:lpstr>
      <vt:lpstr>Презентация PowerPoint</vt:lpstr>
      <vt:lpstr>Т.о. работа МТ задается системой команд вида: </vt:lpstr>
      <vt:lpstr>Презентация PowerPoint</vt:lpstr>
      <vt:lpstr>Презентация PowerPoint</vt:lpstr>
      <vt:lpstr>Примеры построения машин Тьюринга</vt:lpstr>
      <vt:lpstr>Презентация PowerPoint</vt:lpstr>
      <vt:lpstr>Построить машину Тьюринга, которая вычисляет функцию а(Х)=Х+1 число Х запишем в виде строки, состоящей из букв 1 (палочек)</vt:lpstr>
      <vt:lpstr>Презентация PowerPoint</vt:lpstr>
      <vt:lpstr>Тезис Тьюринга: </vt:lpstr>
      <vt:lpstr>Проблема остановки:</vt:lpstr>
      <vt:lpstr>Теорема Тьюринга: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теории алгоритмов </dc:title>
  <dc:creator>Игорь</dc:creator>
  <cp:lastModifiedBy>Игорь</cp:lastModifiedBy>
  <cp:revision>1</cp:revision>
  <dcterms:modified xsi:type="dcterms:W3CDTF">2022-09-19T14:45:37Z</dcterms:modified>
</cp:coreProperties>
</file>