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8" r:id="rId3"/>
    <p:sldId id="269" r:id="rId4"/>
    <p:sldId id="257" r:id="rId5"/>
    <p:sldId id="304" r:id="rId6"/>
    <p:sldId id="298" r:id="rId7"/>
    <p:sldId id="300" r:id="rId8"/>
    <p:sldId id="301" r:id="rId9"/>
    <p:sldId id="264" r:id="rId10"/>
    <p:sldId id="297" r:id="rId11"/>
    <p:sldId id="299" r:id="rId12"/>
    <p:sldId id="263" r:id="rId13"/>
    <p:sldId id="305" r:id="rId14"/>
    <p:sldId id="306" r:id="rId15"/>
    <p:sldId id="273" r:id="rId16"/>
    <p:sldId id="307" r:id="rId17"/>
    <p:sldId id="308" r:id="rId18"/>
    <p:sldId id="309" r:id="rId19"/>
    <p:sldId id="319" r:id="rId20"/>
    <p:sldId id="324" r:id="rId21"/>
    <p:sldId id="323" r:id="rId22"/>
    <p:sldId id="322" r:id="rId23"/>
    <p:sldId id="321" r:id="rId24"/>
    <p:sldId id="325" r:id="rId25"/>
    <p:sldId id="327" r:id="rId26"/>
    <p:sldId id="328" r:id="rId27"/>
    <p:sldId id="320" r:id="rId28"/>
    <p:sldId id="326" r:id="rId29"/>
    <p:sldId id="318" r:id="rId30"/>
    <p:sldId id="26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A4BD3-7C8D-4034-813D-B90365BE1DE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7EB3-C15E-4F7B-8AEA-67721B4BC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1112"/>
          <a:stretch/>
        </p:blipFill>
        <p:spPr>
          <a:xfrm>
            <a:off x="2413" y="1752"/>
            <a:ext cx="9141587" cy="6979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012" y="2665488"/>
            <a:ext cx="7644385" cy="1543239"/>
          </a:xfrm>
          <a:prstGeom prst="rect">
            <a:avLst/>
          </a:prstGeom>
          <a:noFill/>
        </p:spPr>
        <p:txBody>
          <a:bodyPr wrap="square" lIns="65274" tIns="32637" rIns="65274" bIns="32637" rtlCol="0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свойства керамических материалов</a:t>
            </a:r>
            <a:endParaRPr lang="ru-RU" sz="4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6605" y="250640"/>
            <a:ext cx="6553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химико-технологический университет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 Д. И. Менделеева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огнеупоров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481513" y="5117411"/>
            <a:ext cx="3962400" cy="42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205" tIns="57603" rIns="115205" bIns="5760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ru-RU" sz="2000" dirty="0">
                <a:cs typeface="Times New Roman" panose="02020603050405020304" pitchFamily="18" charset="0"/>
              </a:rPr>
              <a:t>Лекция </a:t>
            </a:r>
            <a:r>
              <a:rPr lang="en-US" sz="2000" dirty="0">
                <a:cs typeface="Times New Roman" panose="02020603050405020304" pitchFamily="18" charset="0"/>
              </a:rPr>
              <a:t>Zoom</a:t>
            </a: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87780" y="1125121"/>
            <a:ext cx="74346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влиянием внешнего магнитного поля ферромагнетики начинают намагничиваться, что выражается в увеличении размеров тех доменов, магнитные моменты которых составляют наименьший угол с направлением магнитного поля (смещение границ доменов)и в повороте векторов магнитных моментов в направлении поля(процесс ориентации).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Керамические магнитные материалы - ферриты - относят к ферромагнетикам. Их свойства зависят от структуры.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0657" y="477809"/>
            <a:ext cx="664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Ферро-,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ферри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антиферромагнетики</a:t>
            </a:r>
          </a:p>
        </p:txBody>
      </p:sp>
    </p:spTree>
    <p:extLst>
      <p:ext uri="{BB962C8B-B14F-4D97-AF65-F5344CB8AC3E}">
        <p14:creationId xmlns:p14="http://schemas.microsoft.com/office/powerpoint/2010/main" val="33861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32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ферритов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0229" y="51670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92748"/>
            <a:ext cx="78549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Одной из особенностей ферритов, как и ферромагнетиков, является нелинейная зависимость их намагниченности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следовательно, и индукции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напряженности магнитного поля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Между этими величинами существуют следующие соотношения: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508878"/>
            <a:ext cx="785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магнитная восприимчивость;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магнитная проницаемость.</a:t>
            </a:r>
          </a:p>
        </p:txBody>
      </p:sp>
      <p:pic>
        <p:nvPicPr>
          <p:cNvPr id="4098" name="Picture 2" descr="C:\Users\Supercomp\Desktop\WhatsApp Image 2020-05-27 at 13.35.2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678" y="3505200"/>
            <a:ext cx="2368665" cy="166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63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7544" y="1089620"/>
            <a:ext cx="78549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Значения могут быть отрицательными и положительными. Вещества, имеющие положительную восприимчивость, называют парамагнетиками, а отрицательную – диамагнетиками. Диамагнетики и большинство парамагнетиков имеют незначительную (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10</a:t>
            </a:r>
            <a:r>
              <a:rPr lang="ru-RU" sz="2000" baseline="30000" dirty="0">
                <a:latin typeface="Times New Roman"/>
                <a:ea typeface="Calibri"/>
                <a:cs typeface="Times New Roman"/>
              </a:rPr>
              <a:t>-4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– 10</a:t>
            </a:r>
            <a:r>
              <a:rPr lang="ru-RU" sz="2000" baseline="30000" dirty="0">
                <a:latin typeface="Times New Roman"/>
                <a:ea typeface="Calibri"/>
                <a:cs typeface="Times New Roman"/>
              </a:rPr>
              <a:t>-7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восприимчивость. Небольшая часть ферромагнетиков и ферриты имеют высокое значение восприимчивости, иногда более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10</a:t>
            </a:r>
            <a:r>
              <a:rPr lang="ru-RU" sz="20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Предел значения магнитной проницаемости при напряженности магнитного поля, стремящейся к нулю, называется начальной магнитной проницаемостью </a:t>
            </a:r>
            <a:r>
              <a:rPr lang="el-GR" sz="2000" dirty="0">
                <a:latin typeface="Times New Roman"/>
                <a:ea typeface="Calibri"/>
              </a:rPr>
              <a:t>μ</a:t>
            </a:r>
            <a:r>
              <a:rPr lang="en-US" sz="2000" baseline="-25000" dirty="0">
                <a:latin typeface="Times New Roman"/>
                <a:ea typeface="Calibri"/>
              </a:rPr>
              <a:t>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определенной напряженности поля она достигает максимума </a:t>
            </a:r>
            <a:r>
              <a:rPr lang="el-GR" sz="2000" dirty="0">
                <a:latin typeface="Times New Roman"/>
                <a:ea typeface="Calibri"/>
              </a:rPr>
              <a:t>μ</a:t>
            </a:r>
            <a:r>
              <a:rPr lang="en-US" sz="2000" baseline="-25000" dirty="0">
                <a:latin typeface="Times New Roman"/>
                <a:ea typeface="Calibri"/>
              </a:rPr>
              <a:t>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снижается до 1 при очень высоких полях. 	Магнитная проницаемость существенно зависит от температуры. Температурный коэффициент начальной магнитной проницаемости должен быть по возможности мал в интервале рабочих температур.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ферритов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7544" y="1132457"/>
            <a:ext cx="7854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Второй особенностью ферритов является магнитный гистерезис (рисунок 2). Если приложено магнитное поле, намагниченность увеличивается, поскольку происходит движение доменных стенок. При этом происходит запаздывание магнитной индукции В по отношению к изменению напряженности внешнего поля Н.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ферритов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010" y="2846220"/>
            <a:ext cx="5229766" cy="346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09282" y="6390305"/>
            <a:ext cx="492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2. Магнитный гистерезис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800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7544" y="1132457"/>
            <a:ext cx="78549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дальнейшем увеличении напряженности поля доменные стенки перемешаются легко до достижения максимальной проницаемости им, после чего движение их становится затруднительным и ее значение уменьшается. При достаточно большом значении напряженности поля доменные стенки занимают стабильные положения, дальнейшее намагничивание соответствует выравниванию моментов в направление поля и достигается намагниченность насыщения.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уменьшении напряженности поля и изменении его направления на противоположное в материале наблюдается обратная картина. Для оценки свойств ферритов важное значение имеют коэрцитивная сила </a:t>
            </a:r>
            <a:r>
              <a:rPr lang="ru-RU" sz="2000" dirty="0">
                <a:latin typeface="Times New Roman"/>
                <a:ea typeface="Calibri"/>
              </a:rPr>
              <a:t>Н</a:t>
            </a:r>
            <a:r>
              <a:rPr lang="ru-RU" sz="2000" baseline="-25000" dirty="0">
                <a:latin typeface="Times New Roman"/>
                <a:ea typeface="Calibri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остаточная индукция </a:t>
            </a:r>
            <a:r>
              <a:rPr lang="ru-RU" sz="2000" dirty="0"/>
              <a:t>В</a:t>
            </a:r>
            <a:r>
              <a:rPr lang="en-US" sz="2000" baseline="-25000" dirty="0"/>
              <a:t>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форма петли гистерезиса. Различают материалы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магнитомягкие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магнитожесткие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/>
                <a:ea typeface="Calibri"/>
              </a:rPr>
              <a:t>Н</a:t>
            </a:r>
            <a:r>
              <a:rPr lang="ru-RU" sz="2000" baseline="-25000" dirty="0">
                <a:latin typeface="Times New Roman"/>
                <a:ea typeface="Calibri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&gt;400 А/м). Площадь, заключенная в петле гистерезиса, является мерой потерь энергии, вызванных необратимыми процессами при перемагничивании.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ферритов</a:t>
            </a:r>
          </a:p>
        </p:txBody>
      </p:sp>
    </p:spTree>
    <p:extLst>
      <p:ext uri="{BB962C8B-B14F-4D97-AF65-F5344CB8AC3E}">
        <p14:creationId xmlns:p14="http://schemas.microsoft.com/office/powerpoint/2010/main" val="1054148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091835"/>
            <a:ext cx="78549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ферримагнетиков также характерно явление магнитострикции, заключающееся в том, что под воздействием магнитного поля магнит изменяет свои линейные размеры, причем в разных направлениях   по-разному. Если же такое тело деформировать, происходит изменение намагниченности (при растяжении намагниченность возрастает).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переходе от статических магнитных полей к переменным (частотным) полям вектор индукции ферримагнетика также будет описывать динамическую петлю гистерезиса.                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С повышением частоты динамическая петля перемагничивания становится более широкой и увеличивается значение ее динамической коэрцитивной силы </a:t>
            </a:r>
            <a:r>
              <a:rPr lang="ru-RU" sz="2000" dirty="0">
                <a:latin typeface="Times New Roman"/>
                <a:ea typeface="Calibri"/>
              </a:rPr>
              <a:t>Н</a:t>
            </a:r>
            <a:r>
              <a:rPr lang="ru-RU" sz="2000" baseline="-25000" dirty="0">
                <a:latin typeface="Times New Roman"/>
                <a:ea typeface="Calibri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ферритов</a:t>
            </a:r>
          </a:p>
        </p:txBody>
      </p:sp>
    </p:spTree>
    <p:extLst>
      <p:ext uri="{BB962C8B-B14F-4D97-AF65-F5344CB8AC3E}">
        <p14:creationId xmlns:p14="http://schemas.microsoft.com/office/powerpoint/2010/main" val="1812368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106015"/>
            <a:ext cx="78549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ферриты проявляют многие свойства ферримагнетиков, но относят их к ферромагнетикам. Это объясняется тем, что в оксидах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FeO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α-Fe2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) наблюдается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сверхобменное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(косвенное) взаимодействие между катионами через ионы О</a:t>
            </a:r>
            <a:r>
              <a:rPr lang="ru-RU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Магнитные моменты катионов расположены антипараллельно так, что они взаимно компенсируются и проявляют свойства антиферромагнетика.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ферритов</a:t>
            </a:r>
          </a:p>
        </p:txBody>
      </p:sp>
    </p:spTree>
    <p:extLst>
      <p:ext uri="{BB962C8B-B14F-4D97-AF65-F5344CB8AC3E}">
        <p14:creationId xmlns:p14="http://schemas.microsoft.com/office/powerpoint/2010/main" val="4268946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ферритах со структурой шпинели ионы располагаются в тетраэдрических пустотах (А-положение)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октаэдрических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(В-положение).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нормальной шпинели некоторые ферриты становятся антиферромагнетиками (</a:t>
            </a:r>
            <a:r>
              <a:rPr lang="ru-RU" sz="2000" dirty="0">
                <a:latin typeface="Times New Roman"/>
                <a:ea typeface="Calibri"/>
              </a:rPr>
              <a:t>ZnFe</a:t>
            </a:r>
            <a:r>
              <a:rPr lang="ru-RU" sz="2000" baseline="-25000" dirty="0">
                <a:latin typeface="Times New Roman"/>
                <a:ea typeface="Calibri"/>
              </a:rPr>
              <a:t>2</a:t>
            </a:r>
            <a:r>
              <a:rPr lang="ru-RU" sz="2000" dirty="0">
                <a:latin typeface="Times New Roman"/>
                <a:ea typeface="Calibri"/>
              </a:rPr>
              <a:t>О</a:t>
            </a:r>
            <a:r>
              <a:rPr lang="ru-RU" sz="2000" baseline="-25000" dirty="0">
                <a:latin typeface="Times New Roman"/>
                <a:ea typeface="Calibri"/>
              </a:rPr>
              <a:t>4</a:t>
            </a:r>
            <a:r>
              <a:rPr lang="ru-RU" sz="2000" dirty="0">
                <a:latin typeface="Times New Roman"/>
                <a:ea typeface="Calibri"/>
              </a:rPr>
              <a:t>, CdFe</a:t>
            </a:r>
            <a:r>
              <a:rPr lang="ru-RU" sz="2000" baseline="-25000" dirty="0">
                <a:latin typeface="Times New Roman"/>
                <a:ea typeface="Calibri"/>
              </a:rPr>
              <a:t>2</a:t>
            </a:r>
            <a:r>
              <a:rPr lang="ru-RU" sz="2000" dirty="0">
                <a:latin typeface="Times New Roman"/>
                <a:ea typeface="Calibri"/>
              </a:rPr>
              <a:t>О</a:t>
            </a:r>
            <a:r>
              <a:rPr lang="ru-RU" sz="2000" baseline="-25000" dirty="0">
                <a:latin typeface="Times New Roman"/>
                <a:ea typeface="Calibri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но с решеткой обращенной шпинели. У них проявляется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сверхобменное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между и онами подрешеток А и В, и результирующий момент намагниченности </a:t>
            </a:r>
            <a:r>
              <a:rPr lang="el-GR" sz="2000" dirty="0">
                <a:latin typeface="Times New Roman"/>
                <a:ea typeface="Calibri"/>
              </a:rPr>
              <a:t>μ</a:t>
            </a:r>
            <a:r>
              <a:rPr lang="en-US" sz="2000" baseline="-25000" dirty="0">
                <a:latin typeface="Times New Roman"/>
                <a:ea typeface="Calibri"/>
              </a:rPr>
              <a:t>S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ru-RU" sz="2000" baseline="-25000" dirty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равен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 со структурой шпинели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56" y="4357235"/>
            <a:ext cx="6962775" cy="86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902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ферритах со структурой граната ионы располагаются кроме положений А и В еще и в положении С (додекаэдрических пустотах). При этом магнитный момент будет выражаться формулой: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 со структурой граната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67" y="3456761"/>
            <a:ext cx="3670954" cy="92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206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Магнитные моменты, создаваемые магнитоактивными ионами, в разных подрешетках могут иметь различную зависимость от температуры, т.е. при одних температурах большей может оказаться намагниченность в одной, а при других температурах – в другой подрешетке. Температуры (называемые точкой конденсации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при которых может иметь место скомпенсированный антиферромагнетизм, приведены в таблице 1.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 со структурой граната</a:t>
            </a:r>
          </a:p>
        </p:txBody>
      </p:sp>
    </p:spTree>
    <p:extLst>
      <p:ext uri="{BB962C8B-B14F-4D97-AF65-F5344CB8AC3E}">
        <p14:creationId xmlns:p14="http://schemas.microsoft.com/office/powerpoint/2010/main" val="338442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06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7402" y="1553363"/>
            <a:ext cx="6894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– 1. Магнитные свойства ферритов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 со структурой граната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80" y="2293256"/>
            <a:ext cx="7705863" cy="300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639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Электрическая проводимость ферритов колеблется в широких пределах (от 2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MS Gothic"/>
              </a:rPr>
              <a:t>‧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10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для магнетика до 10 – 11 Ом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MS Gothic"/>
              </a:rPr>
              <a:t>‧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см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-1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– для магниево-марганцевого феррита,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феррограната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иттрия). Она находится в прямой зависимости от концентрации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Fe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2+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в феррите. Увеличение температуры спекания с 1100 до 1350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С никель-цинкового феррита приводит к увеличению количества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Fe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2+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в десятки раз (с 0,007 до 1,65% по объему), удельное сопротивление уменьшается с 6,3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MS Gothic"/>
              </a:rPr>
              <a:t>‧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10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до 4,6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MS Gothic"/>
              </a:rPr>
              <a:t>‧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10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-2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Ом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MS Gothic"/>
              </a:rPr>
              <a:t>‧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см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-1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 </a:t>
            </a:r>
            <a:endParaRPr lang="ru-RU" sz="12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	Закаленные ферриты обладают меньшим сопротивлением, чем охлажденные медленно, что также связано с количеством образующихся ионов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Fe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2+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 со структурой граната</a:t>
            </a:r>
          </a:p>
        </p:txBody>
      </p:sp>
    </p:spTree>
    <p:extLst>
      <p:ext uri="{BB962C8B-B14F-4D97-AF65-F5344CB8AC3E}">
        <p14:creationId xmlns:p14="http://schemas.microsoft.com/office/powerpoint/2010/main" val="3422077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	Диэлектрическая проницаемость ферритов в зависимости от состава находится в пределах от нескольких десятков единиц до 10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и более.  </a:t>
            </a:r>
            <a:endParaRPr lang="ru-RU" sz="1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	С повышением частоты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и в сверхвысокочастотном диапазоне она составляет 10 – 15. Тангенс угла диэлектрических потерь у них достигает значения 10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-1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и более. Диэлектрические свойства ферритов в основном зависят от содержания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Fe</a:t>
            </a:r>
            <a:r>
              <a:rPr lang="ru-RU" sz="2000" baseline="30000" dirty="0">
                <a:solidFill>
                  <a:srgbClr val="000000"/>
                </a:solidFill>
                <a:latin typeface="Times New Roman"/>
              </a:rPr>
              <a:t>2+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 С его увеличением диэлектрическая проницаемость растет. 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8172" y="449945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 со структурой граната</a:t>
            </a:r>
          </a:p>
        </p:txBody>
      </p:sp>
    </p:spTree>
    <p:extLst>
      <p:ext uri="{BB962C8B-B14F-4D97-AF65-F5344CB8AC3E}">
        <p14:creationId xmlns:p14="http://schemas.microsoft.com/office/powerpoint/2010/main" val="2694322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Выбор метода определения магнитных характеристик зависит от исследуемого материала, его свойств, формы и размеров образцов. Измерения производят как в постоянном, так и переменном полях. В постоянном магнитном поле определяют характеристики, по которым можно судить о качестве, физическом состоянии изделий и правильности их технологии. Так как ферриты имеют большое электросопротивление, то их параметры на частотах до кГц можно считать квазистатическими и определяют их методом баллистического гальванометра.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2838" y="102516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магнитных характеристик </a:t>
            </a:r>
          </a:p>
        </p:txBody>
      </p:sp>
    </p:spTree>
    <p:extLst>
      <p:ext uri="{BB962C8B-B14F-4D97-AF65-F5344CB8AC3E}">
        <p14:creationId xmlns:p14="http://schemas.microsoft.com/office/powerpoint/2010/main" val="2066005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случае использования пермеаметра напряженность магнитного поля (А/м) в зазоре вычисляют по уравнению: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7200" y="72581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магнитных характеристик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163" y="2664153"/>
            <a:ext cx="2390777" cy="152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3143" y="4318334"/>
            <a:ext cx="7669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000" i="1" dirty="0">
                <a:solidFill>
                  <a:srgbClr val="000000"/>
                </a:solidFill>
                <a:cs typeface="Times New Roman"/>
              </a:rPr>
              <a:t>(</a:t>
            </a:r>
            <a:r>
              <a:rPr lang="en-US" sz="2000" i="1" dirty="0">
                <a:solidFill>
                  <a:srgbClr val="000000"/>
                </a:solidFill>
                <a:cs typeface="Times New Roman"/>
              </a:rPr>
              <a:t>SW)</a:t>
            </a:r>
            <a:r>
              <a:rPr lang="ru-RU" sz="2000" i="1" baseline="-25000" dirty="0" err="1">
                <a:solidFill>
                  <a:srgbClr val="000000"/>
                </a:solidFill>
                <a:cs typeface="Times New Roman"/>
              </a:rPr>
              <a:t>кн</a:t>
            </a:r>
            <a:r>
              <a:rPr lang="ru-RU" sz="2000" i="1" baseline="-25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постоянная стандартной измерительной катушки; </a:t>
            </a:r>
            <a:r>
              <a:rPr lang="el-GR" sz="2000" dirty="0"/>
              <a:t>μ</a:t>
            </a:r>
            <a:r>
              <a:rPr lang="ru-RU" sz="2000" baseline="-25000" dirty="0"/>
              <a:t>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магнитная постоянная.  </a:t>
            </a:r>
          </a:p>
        </p:txBody>
      </p:sp>
    </p:spTree>
    <p:extLst>
      <p:ext uri="{BB962C8B-B14F-4D97-AF65-F5344CB8AC3E}">
        <p14:creationId xmlns:p14="http://schemas.microsoft.com/office/powerpoint/2010/main" val="4156947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1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Остаточную индукцию вычисляют по формуле: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6228" y="14525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магнитных характеристик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654" y="2136774"/>
            <a:ext cx="2842619" cy="112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303408" y="3295382"/>
            <a:ext cx="6894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поперечного сечения образца,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4115134"/>
            <a:ext cx="7854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размагничивающей части петли гистерезиса индукция составит: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16" y="5111658"/>
            <a:ext cx="2674868" cy="114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638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-1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точкам основной кривой намагничивания для различных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находят значения магнитной проницаемости в разных точках: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4284" y="29039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магнитных характеристик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751" y="2765773"/>
            <a:ext cx="2467849" cy="102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544" y="4463477"/>
            <a:ext cx="7854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полученных данных строят основную кривую намагничивания, петлю гистерезиса и по ней находят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строят зависимость </a:t>
            </a:r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f(H)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25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553363"/>
            <a:ext cx="785493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Большую часть магнитных материалов используют для работы в частотных магнитных полях. Поскольку по магнитным характеристикам материалов, определенных в постоянных магнитных полях, нельзя полностью определить их поведение под действием переменных магнитных полей, то необходимо исследовать их в условиях, близких к реальным. При работе ферритов в переменных магнитных полях в большинстве случаев происходит перемагничивание, при этом магнитное состояние в каждом цикле изменяется по симметричной петле, похожей по форме на петлю гистерезиса. В отличие от статической петли площадь петли динамического перемагничивания увеличивается за счет некоторых дополнительных потерь (рисунок – 3). Форма кривой зависит от максимального значения индукции и частоты.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характеристики в переменном магнитном поле</a:t>
            </a:r>
          </a:p>
        </p:txBody>
      </p:sp>
    </p:spTree>
    <p:extLst>
      <p:ext uri="{BB962C8B-B14F-4D97-AF65-F5344CB8AC3E}">
        <p14:creationId xmlns:p14="http://schemas.microsoft.com/office/powerpoint/2010/main" val="681588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3409" y="5414163"/>
            <a:ext cx="6894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 - 3. Статическая петля гистерезиса (АЕА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’E’)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петля динамического перемагничивания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ACA’C’)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характеристики в переменном магнитном поле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649" y="1790598"/>
            <a:ext cx="3781790" cy="337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38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358717"/>
            <a:ext cx="78549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Керамические материалы, обладающие магнитными свойствами, применимы в различных областях, таких как электро- и радиотехника (в устройстве трансформаторов и генераторов). Ограничить мощность вихревых токов, вызывающих  большие потери электромагнитной энергии, удалось в магнито-диэлектриках, ферритах, обладающих высоким электрическим сопротивлением и очень низкой добротностью - более 1000 единиц.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У. Д.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Полубояринова</a:t>
            </a:r>
            <a:r>
              <a:rPr lang="en-US" sz="2400" dirty="0">
                <a:latin typeface="Times New Roman"/>
                <a:ea typeface="Calibri"/>
              </a:rPr>
              <a:t>,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— М.: «ИЗДАТЕЛЬСТВО ЛИТЕРАТУРЫ ПО СТРОИТЕЛЬСТВУ», 1967. – 501 с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30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1588" cy="6870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752062" cy="61990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0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41902" y="209340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0171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02" y="1182755"/>
            <a:ext cx="78805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электро- и радиотехнике важную роль играют магнитные материалы - металлические и керамические, с помощью которых удается превратить электрическую энергию в механическую работу и наоборот. Основным препятствием для применения металлических магнитов, особенно при высоких частотах, являются вихревые токи, вызывающие в них большие потери электромагнитной энергии. </a:t>
            </a:r>
          </a:p>
        </p:txBody>
      </p:sp>
    </p:spTree>
    <p:extLst>
      <p:ext uri="{BB962C8B-B14F-4D97-AF65-F5344CB8AC3E}">
        <p14:creationId xmlns:p14="http://schemas.microsoft.com/office/powerpoint/2010/main" val="117820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0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0171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736" y="1103021"/>
            <a:ext cx="7823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Ограничить мощность вихревых токов удалось в магнито-диэлектриках, ферритах, обладающих высоким электрическим сопротивлением и очень низкой добротностью - более 1000 единиц.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Однако ферриты имеют низкую намагниченность насыщения, что ограничивает их применение в мощном оборудовании электро-энергетики - генераторах, трансформаторах, к тому же некоторые из них более дороги, чем металлические магниты.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3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01821"/>
            <a:ext cx="77475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Магнитные свойства у ферритов вызваны образованием магнитных моментов в атомах, ионах, молекулах, например у переходных элементов, РЗЭ и актиноидов, имеющих частично заполненные внутренние электронные оболочки, или в атомах и молекулах металлов,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 нечетное число электронов. Таким образом, магнитный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атома, выражаемый в магнетонах Бора, складывается из орбитального момента и спинового момента электрона.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0181" y="447972"/>
            <a:ext cx="2351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626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09400"/>
            <a:ext cx="78549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ферритах орбиты электронов связаны в решетке за счет химических связей так, что орбитальные моменты в значительной степени «заморожены». Поэтому главный вклад в величину их магнитного момента вносится спинами электронов. Проявление свойств в микрообъемах материала оказывается заметным при согласованной ориентации элементарных магнитных моментов в виде магнитных доменов, которые образуются при температурах ниже магнитной точки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Кюрн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0181" y="447972"/>
            <a:ext cx="2351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171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2858" y="449945"/>
            <a:ext cx="664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Ферро-,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ферри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антиферромагнетики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7338" y="1150804"/>
            <a:ext cx="77751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основным свойством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ферромагнитного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 вещества является самопроизвольная (спонтанная) намагниченность без приложения внешнего магнитного поля. При неупорядоченном расположении доменов направления векторов их магнитных моментов различны и равновероятны, поэтому магнитный поток такого тела во внешнем пространстве равен нулю.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25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544" y="1102627"/>
            <a:ext cx="78549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материалы, в которых наблюдается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взаимнопараллельное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расположение спинов, называют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ферромагнетиками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при антипараллельном расположении -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антиферромагнетиками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антипараллельное расположении спинов, если их суммарный магнитный момент не равен нулю, вещества относят 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ферримагнетикам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60657" y="477809"/>
            <a:ext cx="664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Ферро-,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ферри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антиферромагнетики</a:t>
            </a:r>
          </a:p>
        </p:txBody>
      </p:sp>
      <p:pic>
        <p:nvPicPr>
          <p:cNvPr id="1026" name="Picture 2" descr="C:\Users\Supercomp\Desktop\magnetism_3_7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2" b="27052"/>
          <a:stretch/>
        </p:blipFill>
        <p:spPr bwMode="auto">
          <a:xfrm>
            <a:off x="1047434" y="3780281"/>
            <a:ext cx="6746914" cy="219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4871" y="5979885"/>
            <a:ext cx="2121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ферромагнетик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35372" y="5979885"/>
            <a:ext cx="2121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ферримагнетик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41630" y="5979885"/>
            <a:ext cx="2121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антиферромагнетик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8719" y="6318439"/>
            <a:ext cx="3904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Рисунок – 1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</TotalTime>
  <Words>1954</Words>
  <Application>Microsoft Office PowerPoint</Application>
  <PresentationFormat>Экран (4:3)</PresentationFormat>
  <Paragraphs>112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Николай</cp:lastModifiedBy>
  <cp:revision>124</cp:revision>
  <dcterms:created xsi:type="dcterms:W3CDTF">2018-10-31T17:08:02Z</dcterms:created>
  <dcterms:modified xsi:type="dcterms:W3CDTF">2020-12-04T17:33:56Z</dcterms:modified>
</cp:coreProperties>
</file>