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8" r:id="rId2"/>
    <p:sldId id="256" r:id="rId3"/>
    <p:sldId id="260" r:id="rId4"/>
    <p:sldId id="257" r:id="rId5"/>
    <p:sldId id="258" r:id="rId6"/>
    <p:sldId id="259" r:id="rId7"/>
    <p:sldId id="261" r:id="rId8"/>
    <p:sldId id="267" r:id="rId9"/>
    <p:sldId id="269" r:id="rId10"/>
    <p:sldId id="271" r:id="rId11"/>
    <p:sldId id="273" r:id="rId12"/>
    <p:sldId id="272" r:id="rId13"/>
    <p:sldId id="266" r:id="rId14"/>
    <p:sldId id="270" r:id="rId15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CB587-3A25-4A2D-A59F-2D8FE694623A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526A6-3A5F-412F-9016-F26902BF3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536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2D479-6260-46F9-BB14-CCC414565B0C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450F2-35A2-4C55-9A39-777BE2FDA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051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26A19-BF58-4CD3-81B3-A4E85876A62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266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22FF-86C2-47FB-A704-566DF2CEA999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56D0-781F-4AB8-B128-BCB7B375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76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22FF-86C2-47FB-A704-566DF2CEA999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56D0-781F-4AB8-B128-BCB7B375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63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22FF-86C2-47FB-A704-566DF2CEA999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56D0-781F-4AB8-B128-BCB7B375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138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22FF-86C2-47FB-A704-566DF2CEA999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56D0-781F-4AB8-B128-BCB7B375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78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22FF-86C2-47FB-A704-566DF2CEA999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56D0-781F-4AB8-B128-BCB7B375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892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22FF-86C2-47FB-A704-566DF2CEA999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56D0-781F-4AB8-B128-BCB7B375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200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22FF-86C2-47FB-A704-566DF2CEA999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56D0-781F-4AB8-B128-BCB7B375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67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22FF-86C2-47FB-A704-566DF2CEA999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56D0-781F-4AB8-B128-BCB7B375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6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22FF-86C2-47FB-A704-566DF2CEA999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56D0-781F-4AB8-B128-BCB7B375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370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22FF-86C2-47FB-A704-566DF2CEA999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56D0-781F-4AB8-B128-BCB7B375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805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22FF-86C2-47FB-A704-566DF2CEA999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56D0-781F-4AB8-B128-BCB7B375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930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722FF-86C2-47FB-A704-566DF2CEA999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256D0-781F-4AB8-B128-BCB7B375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323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Домашняя работа по коммуникативным стратегиям ДО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497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02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ПРОТОКОЛЬНО-ЭТИКЕТНАЯ РЕЧЬ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40229"/>
            <a:ext cx="10515600" cy="5994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- С </a:t>
            </a:r>
            <a:r>
              <a:rPr lang="ru-RU" b="1" dirty="0" err="1" smtClean="0"/>
              <a:t>облюдение</a:t>
            </a:r>
            <a:r>
              <a:rPr lang="ru-RU" b="1" dirty="0" smtClean="0"/>
              <a:t> традиций общения в официальной ситуации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Виды протокольно–этикетных выступлений</a:t>
            </a:r>
          </a:p>
          <a:p>
            <a:r>
              <a:rPr lang="ru-RU" dirty="0" smtClean="0"/>
              <a:t>Речь при встрече официальной делегации </a:t>
            </a:r>
          </a:p>
          <a:p>
            <a:r>
              <a:rPr lang="ru-RU" dirty="0" smtClean="0"/>
              <a:t>Официальное поздравление юбиляра,</a:t>
            </a:r>
          </a:p>
          <a:p>
            <a:r>
              <a:rPr lang="ru-RU" dirty="0" smtClean="0"/>
              <a:t>Траурная речь</a:t>
            </a:r>
          </a:p>
          <a:p>
            <a:r>
              <a:rPr lang="ru-RU" b="1" dirty="0" smtClean="0"/>
              <a:t>Приветственная речь на открытии…(мероприятия, памятника, фирмы…)</a:t>
            </a:r>
          </a:p>
          <a:p>
            <a:r>
              <a:rPr lang="ru-RU" dirty="0" smtClean="0"/>
              <a:t>Заключительное слово при подведении итогов, закрытии …(мероприятия, конференции, собрания…)</a:t>
            </a:r>
          </a:p>
          <a:p>
            <a:r>
              <a:rPr lang="ru-RU" dirty="0" smtClean="0"/>
              <a:t>Речь с оценкой заслуг известного человека в годовщину его рождения</a:t>
            </a:r>
          </a:p>
          <a:p>
            <a:r>
              <a:rPr lang="ru-RU" dirty="0" smtClean="0"/>
              <a:t>Похвальная речь в адрес кого–либо или чего–либо( человека, организации, науки, общего дела, доски, телефона…)</a:t>
            </a:r>
          </a:p>
          <a:p>
            <a:r>
              <a:rPr lang="ru-RU" b="1" dirty="0" smtClean="0"/>
              <a:t>Представление собравшимся какого–либо лица  с краткой его характеристикой. 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              </a:t>
            </a:r>
            <a:r>
              <a:rPr lang="ru-RU" b="1" dirty="0" smtClean="0">
                <a:solidFill>
                  <a:srgbClr val="FF0000"/>
                </a:solidFill>
              </a:rPr>
              <a:t>Общие требования:</a:t>
            </a:r>
          </a:p>
          <a:p>
            <a:r>
              <a:rPr lang="ru-RU" dirty="0" smtClean="0"/>
              <a:t>Краткое выступление, но  воодушевлять слушателей</a:t>
            </a:r>
          </a:p>
          <a:p>
            <a:r>
              <a:rPr lang="ru-RU" dirty="0" smtClean="0"/>
              <a:t>В меру энергичное и эмоциональное выступление</a:t>
            </a:r>
          </a:p>
          <a:p>
            <a:r>
              <a:rPr lang="ru-RU" dirty="0" smtClean="0"/>
              <a:t>Не содержать ничего спорного, вызывающего несогласие</a:t>
            </a:r>
          </a:p>
          <a:p>
            <a:r>
              <a:rPr lang="ru-RU" dirty="0" smtClean="0"/>
              <a:t>Произноситься без бумажки</a:t>
            </a:r>
          </a:p>
          <a:p>
            <a:r>
              <a:rPr lang="ru-RU" dirty="0" smtClean="0"/>
              <a:t>Пробуждать благородные чувства (восхищения, восторга, благодарности, преданности…)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0595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88984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4B4B4B"/>
                </a:solidFill>
                <a:latin typeface="PT Sans"/>
              </a:rPr>
              <a:t>.</a:t>
            </a:r>
            <a:endParaRPr lang="ru-RU" b="0" i="0" dirty="0">
              <a:solidFill>
                <a:srgbClr val="4B4B4B"/>
              </a:solidFill>
              <a:effectLst/>
              <a:latin typeface="PT San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1778" y="0"/>
            <a:ext cx="11532507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Рекламный текст = </a:t>
            </a:r>
            <a:r>
              <a:rPr lang="ru-RU" altLang="ru-RU" sz="24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информирование   +    воздействие!!!!                           </a:t>
            </a:r>
          </a:p>
          <a:p>
            <a:pPr algn="ctr"/>
            <a:endParaRPr lang="ru-RU" b="1" dirty="0"/>
          </a:p>
          <a:p>
            <a:pPr algn="ctr"/>
            <a:r>
              <a:rPr lang="ru-RU" b="1" dirty="0"/>
              <a:t>донесение информации </a:t>
            </a:r>
            <a:r>
              <a:rPr lang="ru-RU" dirty="0"/>
              <a:t>о продвигаемом объекте неопределенному кругу лиц, любым способом, в любой форме и любыми средствами</a:t>
            </a:r>
            <a:r>
              <a:rPr lang="ru-RU" b="1" dirty="0"/>
              <a:t>.     ЗАЧЕМ? </a:t>
            </a:r>
            <a:endParaRPr lang="ru-RU" altLang="ru-RU" b="1" dirty="0">
              <a:latin typeface="Times New Roman" panose="02020603050405020304" pitchFamily="18" charset="0"/>
            </a:endParaRPr>
          </a:p>
          <a:p>
            <a:pPr algn="ctr"/>
            <a:endParaRPr lang="ru-RU" altLang="ru-RU" dirty="0">
              <a:latin typeface="Times New Roman" panose="02020603050405020304" pitchFamily="18" charset="0"/>
            </a:endParaRPr>
          </a:p>
          <a:p>
            <a:r>
              <a:rPr lang="ru-RU" altLang="ru-RU" i="1" u="sng" dirty="0">
                <a:latin typeface="Times New Roman" panose="02020603050405020304" pitchFamily="18" charset="0"/>
              </a:rPr>
              <a:t>Отличие от   информационной    </a:t>
            </a:r>
          </a:p>
          <a:p>
            <a:r>
              <a:rPr lang="ru-RU" altLang="ru-RU" dirty="0">
                <a:latin typeface="Times New Roman" panose="02020603050405020304" pitchFamily="18" charset="0"/>
              </a:rPr>
              <a:t>рассказывает о предмете, событии  </a:t>
            </a:r>
            <a:r>
              <a:rPr lang="ru-RU" altLang="ru-RU" b="1" dirty="0">
                <a:latin typeface="Times New Roman" panose="02020603050405020304" pitchFamily="18" charset="0"/>
              </a:rPr>
              <a:t>не всегда подробно, </a:t>
            </a:r>
          </a:p>
          <a:p>
            <a:pPr fontAlgn="base"/>
            <a:r>
              <a:rPr lang="ru-RU" altLang="ru-RU" b="1" dirty="0">
                <a:latin typeface="Times New Roman" panose="02020603050405020304" pitchFamily="18" charset="0"/>
              </a:rPr>
              <a:t>всегда ярко-образно, призывает купить, поддержать.</a:t>
            </a:r>
            <a:r>
              <a:rPr lang="ru-RU" sz="1800" b="1" i="1" dirty="0">
                <a:solidFill>
                  <a:srgbClr val="4B4B4B"/>
                </a:solidFill>
                <a:latin typeface="PT Sans"/>
              </a:rPr>
              <a:t>                Вербальная информация + факторы:</a:t>
            </a:r>
            <a:endParaRPr lang="ru-RU" sz="1800" dirty="0">
              <a:solidFill>
                <a:srgbClr val="4B4B4B"/>
              </a:solidFill>
              <a:latin typeface="PT Sans"/>
            </a:endParaRPr>
          </a:p>
          <a:p>
            <a:pPr fontAlgn="base"/>
            <a:r>
              <a:rPr lang="ru-RU" sz="1800" dirty="0">
                <a:solidFill>
                  <a:srgbClr val="4B4B4B"/>
                </a:solidFill>
                <a:latin typeface="PT Sans"/>
              </a:rPr>
              <a:t>                                                           </a:t>
            </a:r>
            <a:r>
              <a:rPr lang="ru-RU" sz="1800" dirty="0">
                <a:solidFill>
                  <a:srgbClr val="4B4B4B"/>
                </a:solidFill>
                <a:highlight>
                  <a:srgbClr val="FFFF00"/>
                </a:highlight>
                <a:latin typeface="PT Sans"/>
              </a:rPr>
              <a:t>зрительный ряд       звуковое сопровождение</a:t>
            </a:r>
            <a:r>
              <a:rPr lang="ru-RU" sz="1800" dirty="0">
                <a:solidFill>
                  <a:srgbClr val="4B4B4B"/>
                </a:solidFill>
                <a:latin typeface="PT Sans"/>
              </a:rPr>
              <a:t> </a:t>
            </a:r>
            <a:endParaRPr lang="ru-RU" altLang="ru-RU" dirty="0">
              <a:latin typeface="Times New Roman" panose="02020603050405020304" pitchFamily="18" charset="0"/>
            </a:endParaRPr>
          </a:p>
          <a:p>
            <a:pPr algn="ctr"/>
            <a:r>
              <a:rPr lang="ru-RU" altLang="ru-RU" dirty="0">
                <a:solidFill>
                  <a:srgbClr val="990000"/>
                </a:solidFill>
                <a:latin typeface="Times New Roman" panose="02020603050405020304" pitchFamily="18" charset="0"/>
              </a:rPr>
              <a:t>Правила?</a:t>
            </a:r>
            <a:r>
              <a:rPr lang="ru-RU" altLang="ru-RU" dirty="0">
                <a:latin typeface="Times New Roman" panose="02020603050405020304" pitchFamily="18" charset="0"/>
              </a:rPr>
              <a:t> </a:t>
            </a:r>
          </a:p>
          <a:p>
            <a:pPr>
              <a:buFontTx/>
              <a:buChar char="•"/>
            </a:pPr>
            <a:r>
              <a:rPr lang="ru-RU" altLang="ru-RU" sz="2400" dirty="0">
                <a:latin typeface="Times New Roman" panose="02020603050405020304" pitchFamily="18" charset="0"/>
              </a:rPr>
              <a:t>Назовите предмет…</a:t>
            </a:r>
          </a:p>
          <a:p>
            <a:pPr>
              <a:buFontTx/>
              <a:buChar char="•"/>
            </a:pPr>
            <a:r>
              <a:rPr lang="ru-RU" altLang="ru-RU" sz="2400" dirty="0">
                <a:latin typeface="Times New Roman" panose="02020603050405020304" pitchFamily="18" charset="0"/>
              </a:rPr>
              <a:t>При возможности покажите</a:t>
            </a:r>
          </a:p>
          <a:p>
            <a:pPr>
              <a:buFontTx/>
              <a:buChar char="•"/>
            </a:pPr>
            <a:r>
              <a:rPr lang="ru-RU" altLang="ru-RU" sz="2400" dirty="0">
                <a:latin typeface="Times New Roman" panose="02020603050405020304" pitchFamily="18" charset="0"/>
              </a:rPr>
              <a:t>Расскажите о назначении, устройстве, </a:t>
            </a:r>
            <a:r>
              <a:rPr lang="ru-RU" altLang="ru-RU" sz="2400" b="1" dirty="0">
                <a:latin typeface="Times New Roman" panose="02020603050405020304" pitchFamily="18" charset="0"/>
              </a:rPr>
              <a:t>для чего?</a:t>
            </a:r>
          </a:p>
          <a:p>
            <a:pPr>
              <a:buFontTx/>
              <a:buChar char="•"/>
            </a:pPr>
            <a:r>
              <a:rPr lang="ru-RU" altLang="ru-RU" sz="2400" dirty="0">
                <a:latin typeface="Times New Roman" panose="02020603050405020304" pitchFamily="18" charset="0"/>
              </a:rPr>
              <a:t>Назовите преимущества: лучше, чем другие </a:t>
            </a:r>
            <a:r>
              <a:rPr lang="ru-RU" altLang="ru-RU" sz="2400" b="1" dirty="0">
                <a:latin typeface="Times New Roman" panose="02020603050405020304" pitchFamily="18" charset="0"/>
              </a:rPr>
              <a:t>этот ранец легче на 500 граммов</a:t>
            </a:r>
            <a:endParaRPr lang="ru-RU" altLang="ru-RU" sz="2400" dirty="0">
              <a:latin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ru-RU" altLang="ru-RU" sz="2400" dirty="0">
                <a:latin typeface="Times New Roman" panose="02020603050405020304" pitchFamily="18" charset="0"/>
              </a:rPr>
              <a:t>Назовите выгоды от его приобретения </a:t>
            </a:r>
            <a:r>
              <a:rPr lang="ru-RU" altLang="ru-RU" sz="2400" b="1" dirty="0">
                <a:latin typeface="Times New Roman" panose="02020603050405020304" pitchFamily="18" charset="0"/>
              </a:rPr>
              <a:t>купите в августе, обойдется на 15 рублей дешевле.</a:t>
            </a:r>
            <a:endParaRPr lang="ru-RU" altLang="ru-RU" sz="2400" dirty="0">
              <a:latin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ru-RU" altLang="ru-RU" sz="2400" dirty="0">
                <a:latin typeface="Times New Roman" panose="02020603050405020304" pitchFamily="18" charset="0"/>
              </a:rPr>
              <a:t>Используйте слова с положит оценкой   </a:t>
            </a:r>
            <a:r>
              <a:rPr lang="ru-RU" altLang="ru-RU" sz="2400" b="1" dirty="0">
                <a:latin typeface="Times New Roman" panose="02020603050405020304" pitchFamily="18" charset="0"/>
              </a:rPr>
              <a:t>толстяк – это сила, мужики!</a:t>
            </a:r>
            <a:endParaRPr lang="ru-RU" altLang="ru-RU" sz="2400" dirty="0">
              <a:latin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ru-RU" altLang="ru-RU" sz="2400" dirty="0">
                <a:latin typeface="Times New Roman" panose="02020603050405020304" pitchFamily="18" charset="0"/>
              </a:rPr>
              <a:t>Говорите эмоционально и дружелюбно,</a:t>
            </a:r>
          </a:p>
          <a:p>
            <a:pPr>
              <a:buFontTx/>
              <a:buChar char="•"/>
            </a:pPr>
            <a:r>
              <a:rPr lang="ru-RU" altLang="ru-RU" sz="2400" dirty="0">
                <a:latin typeface="Times New Roman" panose="02020603050405020304" pitchFamily="18" charset="0"/>
              </a:rPr>
              <a:t> Расскажите о тех, кто пользовался. </a:t>
            </a:r>
            <a:r>
              <a:rPr lang="ru-RU" altLang="ru-RU" sz="2400" b="1" dirty="0">
                <a:latin typeface="Times New Roman" panose="02020603050405020304" pitchFamily="18" charset="0"/>
              </a:rPr>
              <a:t>Стоматологи советуют</a:t>
            </a:r>
            <a:endParaRPr lang="ru-RU" altLang="ru-RU" sz="2400" dirty="0">
              <a:latin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ru-RU" altLang="ru-RU" sz="2400" dirty="0">
                <a:latin typeface="Times New Roman" panose="02020603050405020304" pitchFamily="18" charset="0"/>
              </a:rPr>
              <a:t>Закончите советом, призывом, рекомендацией</a:t>
            </a:r>
            <a:r>
              <a:rPr lang="ru-RU" altLang="ru-RU" sz="2400" b="1" dirty="0">
                <a:latin typeface="Times New Roman" panose="02020603050405020304" pitchFamily="18" charset="0"/>
              </a:rPr>
              <a:t>. Все в магазин спорт! Я уже купил!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12505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159657"/>
            <a:ext cx="10515600" cy="769257"/>
          </a:xfrm>
        </p:spPr>
        <p:txBody>
          <a:bodyPr>
            <a:normAutofit/>
          </a:bodyPr>
          <a:lstStyle/>
          <a:p>
            <a:r>
              <a:rPr lang="ru-RU" dirty="0" smtClean="0"/>
              <a:t>Подготовка  речи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35429" y="928914"/>
            <a:ext cx="5584371" cy="561702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Поздравительно–приветственная речь:</a:t>
            </a:r>
          </a:p>
          <a:p>
            <a:r>
              <a:rPr lang="ru-RU" dirty="0" smtClean="0"/>
              <a:t>Уважительное обращение </a:t>
            </a:r>
            <a:r>
              <a:rPr lang="ru-RU" i="1" dirty="0" smtClean="0"/>
              <a:t>(уважаемые, глубокоуважаемые, дорогой, наш дорогой</a:t>
            </a:r>
            <a:r>
              <a:rPr lang="ru-RU" dirty="0" smtClean="0"/>
              <a:t>)</a:t>
            </a:r>
          </a:p>
          <a:p>
            <a:r>
              <a:rPr lang="ru-RU" dirty="0" smtClean="0"/>
              <a:t>Характеристика повода, события, в чью честь ( </a:t>
            </a:r>
            <a:r>
              <a:rPr lang="ru-RU" i="1" dirty="0" smtClean="0"/>
              <a:t>мы собрались, чтобы…..)..</a:t>
            </a:r>
          </a:p>
          <a:p>
            <a:r>
              <a:rPr lang="ru-RU" dirty="0" smtClean="0"/>
              <a:t>Почему приятно выступать с поздравлением (</a:t>
            </a:r>
            <a:r>
              <a:rPr lang="ru-RU" i="1" dirty="0" smtClean="0"/>
              <a:t>мне особенно приятно..)</a:t>
            </a:r>
          </a:p>
          <a:p>
            <a:r>
              <a:rPr lang="ru-RU" dirty="0" err="1" smtClean="0"/>
              <a:t>Эмоц</a:t>
            </a:r>
            <a:r>
              <a:rPr lang="ru-RU" dirty="0" smtClean="0"/>
              <a:t> похвала  в адрес, того, кого поздравляете ( то положительное, что отличает его: качества, поступки..),</a:t>
            </a:r>
          </a:p>
          <a:p>
            <a:r>
              <a:rPr lang="ru-RU" dirty="0" smtClean="0"/>
              <a:t>Не используйте стандартных фраз, старайтесь говорить оригинально</a:t>
            </a:r>
          </a:p>
          <a:p>
            <a:r>
              <a:rPr lang="ru-RU" dirty="0" smtClean="0"/>
              <a:t>Приветливо улыбайтесь, искренним тоном, смотрите на виновника торжества</a:t>
            </a:r>
          </a:p>
          <a:p>
            <a:r>
              <a:rPr lang="ru-RU" dirty="0" smtClean="0"/>
              <a:t>Завершите эмоциональными пожеланиями.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125029" y="420914"/>
            <a:ext cx="6027056" cy="612502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Представление гостя официально</a:t>
            </a:r>
            <a:r>
              <a:rPr lang="ru-RU" dirty="0" smtClean="0">
                <a:solidFill>
                  <a:srgbClr val="FF0000"/>
                </a:solidFill>
              </a:rPr>
              <a:t>:                    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Начало: </a:t>
            </a:r>
            <a:r>
              <a:rPr lang="ru-RU" i="1" dirty="0" smtClean="0"/>
              <a:t>Дорогие ……….., сегодня я хочу представить вам…. </a:t>
            </a:r>
            <a:r>
              <a:rPr lang="ru-RU" dirty="0" smtClean="0"/>
              <a:t>( имя, или ИОФ)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Где работает, учится, чем занимается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Откуда прибыл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Что связывает с вашим коллективом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Кратко о качествах и достижениях гостя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Поблагодарить гостя за то, что пришел на встречу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Объявить программу встречи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Предоставить слово гостю ( повторить ИО).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6308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600" y="261253"/>
            <a:ext cx="10348686" cy="740233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2858" y="261253"/>
            <a:ext cx="11611428" cy="6444347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000" dirty="0"/>
              <a:t>Уважаемые абитуриенты! </a:t>
            </a:r>
            <a:endParaRPr lang="ru-RU" sz="50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000" dirty="0" smtClean="0"/>
              <a:t>Сегодня </a:t>
            </a:r>
            <a:r>
              <a:rPr lang="ru-RU" sz="5000" dirty="0"/>
              <a:t>мы собрались здесь, чтобы вы могли как можно больше узнать нового о нашем замечательном вузе. Мне особенно приятно произносить эти слова, потому что я уже год являюсь студенткой РХТУ им. Д.И. Менделеева.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000" dirty="0"/>
              <a:t>Наш Университет существует уже более 100 лет. Эта внушительная дата вызывает уважение. Университет ведёт подготовку студентов по разным направлениям, таким как: химическое, экономическое, экологическое, социологическое и др.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000" dirty="0"/>
              <a:t>Я являюсь студенткой экономического факультета, поэтому подробнее хотела бы остановиться на Институте экономики и менеджмента. Нашему институту 16 лет. У нас есть 3 направления подготовки специалистов: маркетинг, менеджмент и юриспруденция (второе высшее образование). Занятия проводят квалифицированные педагоги, ассы в своей сфере. На нашем факультете царит дружественная и творческая атмосфера. Преподаватели и администрация  Института всегда готовы прийти на помощь. Кроме того, всем желающим предоставляется общежитие.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000" dirty="0"/>
              <a:t>Уже много лет Менделеевский университет занимает передовые позиции среди технических университетов России. В стенах нашего университета царит атмосфера творчества. У нас существует множество кружков и секций, где каждый может проявить себя.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000" dirty="0"/>
              <a:t>Дорогие друзья! Поступайте в РХТУ и вы сможете получить достойное образование, и, следовательно,  уверенность в будущем.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000" b="1" dirty="0" smtClean="0"/>
              <a:t>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000" b="1" dirty="0"/>
              <a:t> </a:t>
            </a:r>
            <a:r>
              <a:rPr lang="ru-RU" sz="5000" b="1" dirty="0" smtClean="0"/>
              <a:t>                                                                                                                                                     Красавина </a:t>
            </a:r>
            <a:r>
              <a:rPr lang="ru-RU" sz="5000" b="1" dirty="0"/>
              <a:t>Дарья ЭК-13</a:t>
            </a:r>
            <a:endParaRPr lang="ru-RU" sz="5000" dirty="0"/>
          </a:p>
        </p:txBody>
      </p:sp>
    </p:spTree>
    <p:extLst>
      <p:ext uri="{BB962C8B-B14F-4D97-AF65-F5344CB8AC3E}">
        <p14:creationId xmlns:p14="http://schemas.microsoft.com/office/powerpoint/2010/main" val="425055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971" y="1436914"/>
            <a:ext cx="10874829" cy="52251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1. Подготовить </a:t>
            </a:r>
            <a:r>
              <a:rPr lang="ru-RU" dirty="0" smtClean="0"/>
              <a:t>текст презентации нового продукта (программы, игры</a:t>
            </a:r>
            <a:r>
              <a:rPr lang="ru-RU" dirty="0" smtClean="0"/>
              <a:t>) = рекламный текст.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 Протокольно-этикетная </a:t>
            </a:r>
            <a:r>
              <a:rPr lang="ru-RU" dirty="0" smtClean="0"/>
              <a:t>речь: </a:t>
            </a:r>
            <a:endParaRPr lang="ru-RU" dirty="0" smtClean="0"/>
          </a:p>
          <a:p>
            <a:r>
              <a:rPr lang="ru-RU" dirty="0" smtClean="0"/>
              <a:t>представление </a:t>
            </a:r>
            <a:r>
              <a:rPr lang="ru-RU" dirty="0" smtClean="0"/>
              <a:t>гостя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официальное поздравление  фирмы с юбилеем ( 5 лет со дня создания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приветствие аудитории на празднике.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Можно разбиться на пары и «разыграть» деловую ситуацию: один представляет другого, который официально поздравляет фирму с юбилеем ( или приветствует собравшихся на празднование юбилея).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288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3658" y="0"/>
            <a:ext cx="10406742" cy="105954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Коммуникативные  стратегии и тактики </a:t>
            </a:r>
            <a:br>
              <a:rPr lang="ru-RU" b="1" dirty="0" smtClean="0"/>
            </a:br>
            <a:r>
              <a:rPr lang="ru-RU" b="1" dirty="0" smtClean="0"/>
              <a:t>устного делового общения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3829" y="1059544"/>
            <a:ext cx="11858171" cy="566057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b="1" dirty="0" smtClean="0"/>
              <a:t>Что такое коммуникативная стратегия и коммуникативная тактика</a:t>
            </a:r>
            <a:r>
              <a:rPr lang="ru-RU" sz="2400" dirty="0" smtClean="0"/>
              <a:t>?</a:t>
            </a:r>
            <a:r>
              <a:rPr lang="ru-RU" sz="2400" dirty="0"/>
              <a:t> </a:t>
            </a:r>
            <a:r>
              <a:rPr lang="ru-RU" sz="2400" dirty="0" smtClean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/>
              <a:t>Объясните основные различия между </a:t>
            </a:r>
            <a:r>
              <a:rPr lang="ru-RU" sz="2400" b="1" dirty="0" smtClean="0"/>
              <a:t>стратегиями убеждения, внушения и принуждения</a:t>
            </a:r>
            <a:r>
              <a:rPr lang="ru-RU" sz="2400" dirty="0" smtClean="0"/>
              <a:t>. Какой признак объединяет эти стратегии?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b="1" dirty="0" smtClean="0"/>
              <a:t>Комплимент</a:t>
            </a:r>
            <a:r>
              <a:rPr lang="ru-RU" sz="2400" dirty="0" smtClean="0"/>
              <a:t> как удачный </a:t>
            </a:r>
            <a:r>
              <a:rPr lang="ru-RU" sz="2400" b="1" dirty="0" smtClean="0"/>
              <a:t>коммуникативный ход</a:t>
            </a:r>
            <a:r>
              <a:rPr lang="ru-RU" sz="2400" dirty="0" smtClean="0"/>
              <a:t>. Нужны ли комплименты при деловом общении? 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0070C0"/>
                </a:solidFill>
              </a:rPr>
              <a:t>Критика </a:t>
            </a:r>
            <a:r>
              <a:rPr lang="ru-RU" sz="2400" dirty="0" smtClean="0">
                <a:solidFill>
                  <a:srgbClr val="0070C0"/>
                </a:solidFill>
              </a:rPr>
              <a:t>как опасный </a:t>
            </a:r>
            <a:r>
              <a:rPr lang="ru-RU" sz="2400" b="1" dirty="0" smtClean="0">
                <a:solidFill>
                  <a:srgbClr val="0070C0"/>
                </a:solidFill>
              </a:rPr>
              <a:t>коммуникативный ход</a:t>
            </a:r>
            <a:r>
              <a:rPr lang="ru-RU" sz="2400" dirty="0" smtClean="0">
                <a:solidFill>
                  <a:srgbClr val="0070C0"/>
                </a:solidFill>
              </a:rPr>
              <a:t>. Можно ли в деловой коммуникации обойтись без критики? Признаки позитивной критики,  негативные и позитивные последствия  критики, щадящая критика?  Что делать для предупреждения негативного восприятия критики?  Как себя вести, если критикуют вас? </a:t>
            </a:r>
            <a:endParaRPr lang="ru-RU" sz="24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dirty="0"/>
              <a:t>По каким признакам разграничиваются </a:t>
            </a:r>
            <a:r>
              <a:rPr lang="ru-RU" sz="2400" b="1" dirty="0"/>
              <a:t>стратегии дискредитации и обмана</a:t>
            </a:r>
            <a:r>
              <a:rPr lang="ru-RU" sz="2400" dirty="0"/>
              <a:t>?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b="1" dirty="0" smtClean="0"/>
              <a:t>Постулаты </a:t>
            </a:r>
            <a:r>
              <a:rPr lang="ru-RU" sz="2400" b="1" dirty="0" err="1" smtClean="0"/>
              <a:t>Грайса</a:t>
            </a:r>
            <a:r>
              <a:rPr lang="ru-RU" sz="2400" b="1" dirty="0" smtClean="0"/>
              <a:t> </a:t>
            </a:r>
            <a:r>
              <a:rPr lang="ru-RU" sz="2400" dirty="0" smtClean="0"/>
              <a:t>и причины их нарушения в рекламе.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139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6913" y="0"/>
            <a:ext cx="9621221" cy="764275"/>
          </a:xfrm>
        </p:spPr>
        <p:txBody>
          <a:bodyPr/>
          <a:lstStyle/>
          <a:p>
            <a:r>
              <a:rPr lang="ru-RU" b="1" dirty="0" smtClean="0"/>
              <a:t>Стратегии </a:t>
            </a:r>
            <a:r>
              <a:rPr lang="ru-RU" b="1" dirty="0"/>
              <a:t>дискредитации и </a:t>
            </a:r>
            <a:r>
              <a:rPr lang="ru-RU" b="1" dirty="0" smtClean="0"/>
              <a:t>обмана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137" y="1119117"/>
            <a:ext cx="5172503" cy="61278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Стратегия </a:t>
            </a:r>
            <a:r>
              <a:rPr lang="ru-RU" sz="2000" b="1" dirty="0">
                <a:solidFill>
                  <a:srgbClr val="FF0000"/>
                </a:solidFill>
              </a:rPr>
              <a:t>дискредитации </a:t>
            </a:r>
            <a:r>
              <a:rPr lang="ru-RU" sz="2000" b="1" dirty="0" smtClean="0"/>
              <a:t>– </a:t>
            </a:r>
            <a:r>
              <a:rPr lang="ru-RU" sz="2000" i="1" dirty="0" smtClean="0"/>
              <a:t>подрыв доверия к к-л., умаление авторитета, значения ч-л.</a:t>
            </a:r>
            <a:endParaRPr lang="ru-RU" sz="2000" i="1" dirty="0"/>
          </a:p>
          <a:p>
            <a:r>
              <a:rPr lang="ru-RU" sz="2000" b="1" dirty="0"/>
              <a:t>Тактики обвинения </a:t>
            </a:r>
            <a:r>
              <a:rPr lang="ru-RU" sz="2000" dirty="0"/>
              <a:t>и оправдания </a:t>
            </a:r>
            <a:endParaRPr lang="ru-RU" sz="2000" dirty="0" smtClean="0"/>
          </a:p>
          <a:p>
            <a:r>
              <a:rPr lang="ru-RU" sz="2000" b="1" dirty="0" smtClean="0">
                <a:solidFill>
                  <a:srgbClr val="FF0000"/>
                </a:solidFill>
              </a:rPr>
              <a:t>Тактика обвинения </a:t>
            </a:r>
            <a:r>
              <a:rPr lang="ru-RU" sz="2000" dirty="0" smtClean="0">
                <a:solidFill>
                  <a:srgbClr val="FF0000"/>
                </a:solidFill>
              </a:rPr>
              <a:t>– негатив оценка объекта</a:t>
            </a:r>
          </a:p>
          <a:p>
            <a:r>
              <a:rPr lang="ru-RU" sz="2000" b="1" dirty="0" smtClean="0"/>
              <a:t>Тактика оскорбления</a:t>
            </a:r>
            <a:r>
              <a:rPr lang="ru-RU" sz="2000" dirty="0" smtClean="0"/>
              <a:t>: слова с негатив коннотацией</a:t>
            </a:r>
          </a:p>
          <a:p>
            <a:r>
              <a:rPr lang="ru-RU" sz="2000" b="1" dirty="0" smtClean="0"/>
              <a:t>Тактика насмешки = издевка</a:t>
            </a:r>
            <a:r>
              <a:rPr lang="ru-RU" sz="2000" dirty="0" smtClean="0"/>
              <a:t> (антитеза, ирония)</a:t>
            </a:r>
          </a:p>
          <a:p>
            <a:pPr marL="0" indent="0">
              <a:buNone/>
            </a:pPr>
            <a:r>
              <a:rPr lang="ru-RU" sz="2000" b="1" dirty="0" smtClean="0"/>
              <a:t>Ком. ходы</a:t>
            </a:r>
            <a:r>
              <a:rPr lang="ru-RU" sz="2000" dirty="0" smtClean="0"/>
              <a:t>:  загадка: «</a:t>
            </a:r>
            <a:r>
              <a:rPr lang="ru-RU" sz="2000" dirty="0" err="1" smtClean="0"/>
              <a:t>смышленный</a:t>
            </a:r>
            <a:r>
              <a:rPr lang="ru-RU" sz="2000" dirty="0" smtClean="0"/>
              <a:t> простак» сам находит отгадку, аллюзия, сравнение,  гипербола до абсурдности, похож на…, оценка </a:t>
            </a:r>
            <a:r>
              <a:rPr lang="ru-RU" sz="2000" i="1" dirty="0" smtClean="0"/>
              <a:t>Дурак</a:t>
            </a:r>
            <a:r>
              <a:rPr lang="ru-RU" sz="2000" dirty="0" smtClean="0"/>
              <a:t>, навешивание ярлыков.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54640" y="1119117"/>
            <a:ext cx="66373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altLang="ru-RU" sz="2000" b="1" dirty="0" smtClean="0"/>
              <a:t> </a:t>
            </a:r>
            <a:r>
              <a:rPr lang="ru-RU" altLang="ru-RU" sz="2000" b="1" dirty="0" smtClean="0">
                <a:solidFill>
                  <a:srgbClr val="FF0000"/>
                </a:solidFill>
              </a:rPr>
              <a:t>Стратегия манипуляции - </a:t>
            </a:r>
            <a:r>
              <a:rPr lang="ru-RU" altLang="ru-RU" sz="2000" i="1" dirty="0" smtClean="0"/>
              <a:t>вид психологического воздействия к скрытому возбуждению намерений, не совпадающих с его желаниями.</a:t>
            </a:r>
          </a:p>
          <a:p>
            <a:pPr>
              <a:buNone/>
            </a:pPr>
            <a:endParaRPr lang="ru-RU" altLang="ru-RU" sz="2000" i="1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/>
              <a:t>Тактика переакцентуации</a:t>
            </a:r>
            <a:r>
              <a:rPr lang="ru-RU" sz="2000" dirty="0" smtClean="0"/>
              <a:t> – выдвижение второстепенных фактов</a:t>
            </a:r>
            <a:r>
              <a:rPr lang="ru-RU" sz="2000" b="1" dirty="0" smtClean="0"/>
              <a:t> </a:t>
            </a:r>
            <a:r>
              <a:rPr lang="ru-RU" sz="2000" dirty="0" smtClean="0"/>
              <a:t>– цели адресата, а не адресанта, которые скрываются..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dirty="0"/>
              <a:t> </a:t>
            </a:r>
            <a:r>
              <a:rPr lang="ru-RU" sz="2000" b="1" dirty="0" smtClean="0"/>
              <a:t>Тактика надевания маски- </a:t>
            </a:r>
            <a:r>
              <a:rPr lang="ru-RU" sz="2000" dirty="0" smtClean="0"/>
              <a:t>адресант берет роль информатора, советчика, лидера, наставника, давать советы те, которые с </a:t>
            </a:r>
            <a:r>
              <a:rPr lang="ru-RU" sz="2000" dirty="0" smtClean="0"/>
              <a:t>его </a:t>
            </a:r>
            <a:r>
              <a:rPr lang="ru-RU" sz="2000" dirty="0" smtClean="0"/>
              <a:t>точки зрения кажутся правильными.</a:t>
            </a:r>
            <a:endParaRPr lang="ru-RU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/>
              <a:t>Тактика трансформации ситуации </a:t>
            </a:r>
            <a:r>
              <a:rPr lang="ru-RU" sz="2000" dirty="0" smtClean="0"/>
              <a:t>– изменить  ситуацию в глазах слушателей: празднование Дня Победы как театральное представление военной мощи.</a:t>
            </a:r>
            <a:endParaRPr lang="ru-RU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/>
              <a:t>Тактика игры мотивом </a:t>
            </a:r>
            <a:r>
              <a:rPr lang="ru-RU" sz="2000" dirty="0" smtClean="0"/>
              <a:t>вводит смыслообразующий мотив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6932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9400" y="192310"/>
            <a:ext cx="11734799" cy="1280890"/>
          </a:xfrm>
        </p:spPr>
        <p:txBody>
          <a:bodyPr>
            <a:noAutofit/>
          </a:bodyPr>
          <a:lstStyle/>
          <a:p>
            <a:r>
              <a:rPr lang="ru-RU" sz="2800" dirty="0"/>
              <a:t>Проанализируйте речевые формы вступление в контакт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dirty="0"/>
              <a:t>Какие из </a:t>
            </a:r>
            <a:r>
              <a:rPr lang="ru-RU" sz="2800" dirty="0" smtClean="0"/>
              <a:t>них удачны</a:t>
            </a:r>
            <a:r>
              <a:rPr lang="ru-RU" sz="2800" dirty="0"/>
              <a:t>, какие нет и почему? Исправьте фразы в соответствии с </a:t>
            </a:r>
            <a:r>
              <a:rPr lang="ru-RU" sz="2800" dirty="0" smtClean="0"/>
              <a:t>требованиями к </a:t>
            </a:r>
            <a:r>
              <a:rPr lang="ru-RU" sz="2800" dirty="0"/>
              <a:t>деловому общению.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713" y="1473200"/>
            <a:ext cx="5675086" cy="4854055"/>
          </a:xfrm>
        </p:spPr>
        <p:txBody>
          <a:bodyPr>
            <a:normAutofit/>
          </a:bodyPr>
          <a:lstStyle/>
          <a:p>
            <a:r>
              <a:rPr lang="ru-RU" sz="2800" dirty="0" smtClean="0"/>
              <a:t>- </a:t>
            </a:r>
            <a:r>
              <a:rPr lang="ru-RU" sz="2800" dirty="0"/>
              <a:t>Я к вам по объявлению.</a:t>
            </a:r>
          </a:p>
          <a:p>
            <a:r>
              <a:rPr lang="ru-RU" sz="2800" dirty="0"/>
              <a:t>- Вы давали объявление?</a:t>
            </a:r>
          </a:p>
          <a:p>
            <a:r>
              <a:rPr lang="ru-RU" sz="2800" dirty="0"/>
              <a:t>- Здравствуйте, здесь квартира продается?</a:t>
            </a:r>
          </a:p>
          <a:p>
            <a:r>
              <a:rPr lang="ru-RU" sz="2800" dirty="0"/>
              <a:t>-Мне нужна квартира Семеновых.</a:t>
            </a:r>
          </a:p>
          <a:p>
            <a:r>
              <a:rPr lang="ru-RU" sz="2800" dirty="0"/>
              <a:t>- Вы здесь начальник</a:t>
            </a:r>
            <a:r>
              <a:rPr lang="ru-RU" sz="2800" dirty="0" smtClean="0"/>
              <a:t>?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277427" y="1746797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/>
              <a:t>- Здравствуйте, кто здесь главный?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/>
              <a:t>- Наконец-то я к вам добрался. Насилу нашел.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/>
              <a:t>- Мне нужен Николай Петрович.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/>
              <a:t>- Здравствуйте. А где Николай Петрович?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/>
              <a:t>- Здравствуйте! А что, никого нет?</a:t>
            </a:r>
          </a:p>
        </p:txBody>
      </p:sp>
    </p:spTree>
    <p:extLst>
      <p:ext uri="{BB962C8B-B14F-4D97-AF65-F5344CB8AC3E}">
        <p14:creationId xmlns:p14="http://schemas.microsoft.com/office/powerpoint/2010/main" val="237920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62724" y="192310"/>
            <a:ext cx="8911687" cy="595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Стратегия и тактики воздействия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62857" y="1041400"/>
            <a:ext cx="3398467" cy="4894944"/>
          </a:xfrm>
        </p:spPr>
        <p:txBody>
          <a:bodyPr>
            <a:normAutofit fontScale="92500" lnSpcReduction="20000"/>
          </a:bodyPr>
          <a:lstStyle/>
          <a:p>
            <a:pPr>
              <a:buFont typeface="+mj-lt"/>
              <a:buAutoNum type="arabicPeriod"/>
            </a:pPr>
            <a:r>
              <a:rPr lang="en-US" b="1" dirty="0" err="1"/>
              <a:t>Произведите</a:t>
            </a:r>
            <a:r>
              <a:rPr lang="en-US" b="1" dirty="0"/>
              <a:t> </a:t>
            </a:r>
            <a:r>
              <a:rPr lang="en-US" b="1" dirty="0" err="1"/>
              <a:t>благоприятное</a:t>
            </a:r>
            <a:r>
              <a:rPr lang="en-US" b="1" dirty="0"/>
              <a:t> </a:t>
            </a:r>
            <a:r>
              <a:rPr lang="en-US" b="1" dirty="0" err="1"/>
              <a:t>впечатление</a:t>
            </a:r>
            <a:r>
              <a:rPr lang="ru-RU" b="1" dirty="0"/>
              <a:t>:</a:t>
            </a:r>
            <a:endParaRPr lang="ru-RU" dirty="0"/>
          </a:p>
          <a:p>
            <a:pPr>
              <a:buFont typeface="+mj-lt"/>
              <a:buAutoNum type="arabicPeriod"/>
            </a:pPr>
            <a:r>
              <a:rPr lang="en-US" b="1" dirty="0" err="1"/>
              <a:t>Демонстрируйте</a:t>
            </a:r>
            <a:r>
              <a:rPr lang="en-US" b="1" dirty="0"/>
              <a:t> </a:t>
            </a:r>
            <a:r>
              <a:rPr lang="en-US" b="1" dirty="0" err="1"/>
              <a:t>уважительную</a:t>
            </a:r>
            <a:r>
              <a:rPr lang="en-US" b="1" dirty="0"/>
              <a:t> </a:t>
            </a:r>
            <a:r>
              <a:rPr lang="en-US" b="1" dirty="0" err="1"/>
              <a:t>манеру</a:t>
            </a:r>
            <a:r>
              <a:rPr lang="en-US" b="1" dirty="0"/>
              <a:t> </a:t>
            </a:r>
            <a:r>
              <a:rPr lang="en-US" b="1" dirty="0" err="1"/>
              <a:t>общения</a:t>
            </a:r>
            <a:r>
              <a:rPr lang="ru-RU" b="1" dirty="0"/>
              <a:t>:</a:t>
            </a:r>
            <a:endParaRPr lang="ru-RU" dirty="0"/>
          </a:p>
          <a:p>
            <a:pPr>
              <a:buFont typeface="+mj-lt"/>
              <a:buAutoNum type="arabicPeriod"/>
            </a:pPr>
            <a:r>
              <a:rPr lang="ru-RU" b="1" dirty="0"/>
              <a:t>Демонстрируйте собеседнику, что он вам нравится:</a:t>
            </a:r>
          </a:p>
          <a:p>
            <a:pPr>
              <a:buFont typeface="+mj-lt"/>
              <a:buAutoNum type="arabicPeriod"/>
            </a:pPr>
            <a:r>
              <a:rPr lang="ru-RU" b="1" dirty="0"/>
              <a:t>Отождествляйте свои интересы с интересами </a:t>
            </a:r>
            <a:r>
              <a:rPr lang="ru-RU" b="1" dirty="0" smtClean="0"/>
              <a:t>собеседника:</a:t>
            </a:r>
            <a:endParaRPr lang="ru-RU" dirty="0"/>
          </a:p>
          <a:p>
            <a:pPr>
              <a:buFont typeface="+mj-lt"/>
              <a:buAutoNum type="arabicPeriod"/>
            </a:pPr>
            <a:r>
              <a:rPr lang="ru-RU" b="1" dirty="0" smtClean="0"/>
              <a:t>Индивидуализируйте </a:t>
            </a:r>
            <a:r>
              <a:rPr lang="ru-RU" b="1" dirty="0"/>
              <a:t>собеседника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599543" y="787400"/>
            <a:ext cx="8592457" cy="5791200"/>
          </a:xfrm>
        </p:spPr>
        <p:txBody>
          <a:bodyPr>
            <a:noAutofit/>
          </a:bodyPr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2000" dirty="0" err="1" smtClean="0"/>
              <a:t>будьте</a:t>
            </a:r>
            <a:r>
              <a:rPr lang="en-US" sz="2000" dirty="0" smtClean="0"/>
              <a:t> </a:t>
            </a:r>
            <a:r>
              <a:rPr lang="en-US" sz="2000" dirty="0" err="1"/>
              <a:t>физически</a:t>
            </a:r>
            <a:r>
              <a:rPr lang="en-US" sz="2000" dirty="0"/>
              <a:t> </a:t>
            </a:r>
            <a:r>
              <a:rPr lang="en-US" sz="2000" dirty="0" err="1"/>
              <a:t>энергичны</a:t>
            </a:r>
            <a:r>
              <a:rPr lang="en-US" sz="2000" dirty="0"/>
              <a:t> и </a:t>
            </a:r>
            <a:r>
              <a:rPr lang="en-US" sz="2000" dirty="0" err="1" smtClean="0"/>
              <a:t>подвижны</a:t>
            </a:r>
            <a:r>
              <a:rPr lang="ru-RU" sz="2000" dirty="0" smtClean="0"/>
              <a:t>;</a:t>
            </a:r>
            <a:endParaRPr lang="ru-RU" sz="2000" dirty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2000" dirty="0" err="1" smtClean="0"/>
              <a:t>не</a:t>
            </a:r>
            <a:r>
              <a:rPr lang="en-US" sz="2000" dirty="0" smtClean="0"/>
              <a:t> </a:t>
            </a:r>
            <a:r>
              <a:rPr lang="en-US" sz="2000" dirty="0" err="1"/>
              <a:t>говорите</a:t>
            </a:r>
            <a:r>
              <a:rPr lang="en-US" sz="2000" dirty="0"/>
              <a:t> </a:t>
            </a:r>
            <a:r>
              <a:rPr lang="en-US" sz="2000" dirty="0" err="1"/>
              <a:t>слишком</a:t>
            </a:r>
            <a:r>
              <a:rPr lang="en-US" sz="2000" dirty="0"/>
              <a:t> </a:t>
            </a:r>
            <a:r>
              <a:rPr lang="en-US" sz="2000" dirty="0" err="1"/>
              <a:t>громко</a:t>
            </a:r>
            <a:r>
              <a:rPr lang="en-US" sz="2000" dirty="0"/>
              <a:t> и </a:t>
            </a:r>
            <a:r>
              <a:rPr lang="en-US" sz="2000" dirty="0" err="1" smtClean="0"/>
              <a:t>уверенно</a:t>
            </a:r>
            <a:r>
              <a:rPr lang="ru-RU" sz="2000" dirty="0" smtClean="0"/>
              <a:t>;</a:t>
            </a:r>
            <a:endParaRPr lang="ru-RU" sz="2000" dirty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2000" dirty="0" err="1" smtClean="0"/>
              <a:t>извиняйтесь</a:t>
            </a:r>
            <a:r>
              <a:rPr lang="en-US" sz="2000" dirty="0" smtClean="0"/>
              <a:t> </a:t>
            </a:r>
            <a:r>
              <a:rPr lang="en-US" sz="2000" dirty="0" err="1"/>
              <a:t>за</a:t>
            </a:r>
            <a:r>
              <a:rPr lang="en-US" sz="2000" dirty="0"/>
              <a:t> </a:t>
            </a:r>
            <a:r>
              <a:rPr lang="en-US" sz="2000" dirty="0" err="1"/>
              <a:t>доставленные</a:t>
            </a:r>
            <a:r>
              <a:rPr lang="en-US" sz="2000" dirty="0"/>
              <a:t> </a:t>
            </a:r>
            <a:r>
              <a:rPr lang="en-US" sz="2000" dirty="0" err="1"/>
              <a:t>собеседнику</a:t>
            </a:r>
            <a:r>
              <a:rPr lang="en-US" sz="2000" dirty="0"/>
              <a:t> </a:t>
            </a:r>
            <a:r>
              <a:rPr lang="en-US" sz="2000" dirty="0" err="1" smtClean="0"/>
              <a:t>неудобства</a:t>
            </a:r>
            <a:r>
              <a:rPr lang="ru-RU" sz="2000" dirty="0" smtClean="0"/>
              <a:t>;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2000" dirty="0" err="1" smtClean="0"/>
              <a:t>смотрите</a:t>
            </a:r>
            <a:r>
              <a:rPr lang="en-US" sz="2000" dirty="0" smtClean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 smtClean="0"/>
              <a:t>собеседника</a:t>
            </a:r>
            <a:r>
              <a:rPr lang="ru-RU" sz="2000" dirty="0" smtClean="0"/>
              <a:t>;</a:t>
            </a:r>
            <a:endParaRPr lang="ru-RU" sz="2000" dirty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arenR"/>
            </a:pPr>
            <a:r>
              <a:rPr lang="ru-RU" sz="2000" dirty="0" smtClean="0"/>
              <a:t>г</a:t>
            </a:r>
            <a:r>
              <a:rPr lang="en-US" sz="2000" dirty="0" err="1" smtClean="0"/>
              <a:t>оворите</a:t>
            </a:r>
            <a:r>
              <a:rPr lang="en-US" sz="2000" dirty="0" smtClean="0"/>
              <a:t> </a:t>
            </a:r>
            <a:r>
              <a:rPr lang="en-US" sz="2000" dirty="0"/>
              <a:t>о </a:t>
            </a:r>
            <a:r>
              <a:rPr lang="en-US" sz="2000" dirty="0" err="1"/>
              <a:t>том</a:t>
            </a:r>
            <a:r>
              <a:rPr lang="ru-RU" sz="2000" dirty="0"/>
              <a:t>, </a:t>
            </a:r>
            <a:r>
              <a:rPr lang="en-US" sz="2000" dirty="0" err="1"/>
              <a:t>что</a:t>
            </a:r>
            <a:r>
              <a:rPr lang="en-US" sz="2000" dirty="0"/>
              <a:t> </a:t>
            </a:r>
            <a:r>
              <a:rPr lang="en-US" sz="2000" dirty="0" err="1"/>
              <a:t>интересует</a:t>
            </a:r>
            <a:r>
              <a:rPr lang="en-US" sz="2000" dirty="0"/>
              <a:t> </a:t>
            </a:r>
            <a:r>
              <a:rPr lang="en-US" sz="2000" dirty="0" err="1" smtClean="0"/>
              <a:t>собеседника</a:t>
            </a:r>
            <a:r>
              <a:rPr lang="ru-RU" sz="2000" dirty="0" smtClean="0"/>
              <a:t>;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2000" dirty="0" err="1" smtClean="0"/>
              <a:t>повторяйте</a:t>
            </a:r>
            <a:r>
              <a:rPr lang="en-US" sz="2000" dirty="0" smtClean="0"/>
              <a:t> </a:t>
            </a:r>
            <a:r>
              <a:rPr lang="en-US" sz="2000" dirty="0" err="1"/>
              <a:t>вслух</a:t>
            </a:r>
            <a:r>
              <a:rPr lang="en-US" sz="2000" dirty="0"/>
              <a:t> </a:t>
            </a:r>
            <a:r>
              <a:rPr lang="en-US" sz="2000" dirty="0" err="1"/>
              <a:t>отдельные</a:t>
            </a:r>
            <a:r>
              <a:rPr lang="en-US" sz="2000" dirty="0"/>
              <a:t> </a:t>
            </a:r>
            <a:r>
              <a:rPr lang="en-US" sz="2000" dirty="0" err="1"/>
              <a:t>слова</a:t>
            </a:r>
            <a:r>
              <a:rPr lang="en-US" sz="2000" dirty="0"/>
              <a:t> и </a:t>
            </a:r>
            <a:r>
              <a:rPr lang="en-US" sz="2000" dirty="0" err="1"/>
              <a:t>выражения</a:t>
            </a:r>
            <a:r>
              <a:rPr lang="en-US" sz="2000" dirty="0"/>
              <a:t> </a:t>
            </a:r>
            <a:r>
              <a:rPr lang="en-US" sz="2000" dirty="0" err="1" smtClean="0"/>
              <a:t>собесед</a:t>
            </a:r>
            <a:r>
              <a:rPr lang="ru-RU" sz="2000" dirty="0" smtClean="0"/>
              <a:t>--</a:t>
            </a:r>
            <a:r>
              <a:rPr lang="en-US" sz="2000" dirty="0" err="1" smtClean="0"/>
              <a:t>ка</a:t>
            </a:r>
            <a:r>
              <a:rPr lang="ru-RU" sz="2000" dirty="0"/>
              <a:t>;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2000" dirty="0" err="1" smtClean="0"/>
              <a:t>используйте</a:t>
            </a:r>
            <a:r>
              <a:rPr lang="en-US" sz="2000" dirty="0" smtClean="0"/>
              <a:t> </a:t>
            </a:r>
            <a:r>
              <a:rPr lang="en-US" sz="2000" dirty="0" err="1"/>
              <a:t>поддерживающие</a:t>
            </a:r>
            <a:r>
              <a:rPr lang="en-US" sz="2000" dirty="0"/>
              <a:t> </a:t>
            </a:r>
            <a:r>
              <a:rPr lang="en-US" sz="2000" dirty="0" err="1"/>
              <a:t>реплики</a:t>
            </a:r>
            <a:r>
              <a:rPr lang="ru-RU" sz="2000" dirty="0" smtClean="0"/>
              <a:t>, «</a:t>
            </a:r>
            <a:r>
              <a:rPr lang="en-US" sz="2000" i="1" dirty="0" err="1"/>
              <a:t>поддакивайте</a:t>
            </a:r>
            <a:r>
              <a:rPr lang="ru-RU" sz="2000" i="1" dirty="0" smtClean="0"/>
              <a:t>»</a:t>
            </a:r>
            <a:r>
              <a:rPr lang="ru-RU" sz="2000" dirty="0"/>
              <a:t>;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2000" dirty="0" err="1"/>
              <a:t>демонстрируйте</a:t>
            </a:r>
            <a:r>
              <a:rPr lang="en-US" sz="2000" dirty="0"/>
              <a:t> </a:t>
            </a:r>
            <a:r>
              <a:rPr lang="en-US" sz="2000" dirty="0" err="1"/>
              <a:t>хорошее</a:t>
            </a:r>
            <a:r>
              <a:rPr lang="en-US" sz="2000" dirty="0"/>
              <a:t> </a:t>
            </a:r>
            <a:r>
              <a:rPr lang="en-US" sz="2000" dirty="0" err="1" smtClean="0"/>
              <a:t>настроение</a:t>
            </a:r>
            <a:r>
              <a:rPr lang="ru-RU" sz="2000" dirty="0" smtClean="0"/>
              <a:t>;</a:t>
            </a:r>
            <a:endParaRPr lang="ru-RU" sz="2000" dirty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arenR"/>
            </a:pPr>
            <a:r>
              <a:rPr lang="ru-RU" sz="2000" dirty="0" smtClean="0"/>
              <a:t>з</a:t>
            </a:r>
            <a:r>
              <a:rPr lang="en-US" sz="2000" dirty="0" err="1" smtClean="0"/>
              <a:t>адавайте</a:t>
            </a:r>
            <a:r>
              <a:rPr lang="en-US" sz="2000" dirty="0" smtClean="0"/>
              <a:t> </a:t>
            </a:r>
            <a:r>
              <a:rPr lang="en-US" sz="2000" dirty="0" err="1"/>
              <a:t>конкретные</a:t>
            </a:r>
            <a:r>
              <a:rPr lang="en-US" sz="2000" dirty="0"/>
              <a:t> </a:t>
            </a:r>
            <a:r>
              <a:rPr lang="en-US" sz="2000" dirty="0" err="1"/>
              <a:t>вопросы</a:t>
            </a:r>
            <a:r>
              <a:rPr lang="en-US" sz="2000" dirty="0"/>
              <a:t> </a:t>
            </a:r>
            <a:r>
              <a:rPr lang="ru-RU" sz="2000" i="1" dirty="0"/>
              <a:t>«</a:t>
            </a:r>
            <a:r>
              <a:rPr lang="en-US" sz="2000" i="1" dirty="0" err="1"/>
              <a:t>на</a:t>
            </a:r>
            <a:r>
              <a:rPr lang="en-US" sz="2000" i="1" dirty="0"/>
              <a:t> </a:t>
            </a:r>
            <a:r>
              <a:rPr lang="en-US" sz="2000" i="1" dirty="0" err="1" smtClean="0"/>
              <a:t>прояснение</a:t>
            </a:r>
            <a:r>
              <a:rPr lang="ru-RU" sz="2000" i="1" dirty="0"/>
              <a:t>;</a:t>
            </a:r>
            <a:r>
              <a:rPr lang="ru-RU" sz="2000" i="1" dirty="0" smtClean="0"/>
              <a:t>,</a:t>
            </a:r>
            <a:endParaRPr lang="ru-RU" sz="2000" i="1" dirty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2000" dirty="0" err="1" smtClean="0"/>
              <a:t>демонстрируйте</a:t>
            </a:r>
            <a:r>
              <a:rPr lang="en-US" sz="2000" dirty="0" smtClean="0"/>
              <a:t> </a:t>
            </a:r>
            <a:r>
              <a:rPr lang="en-US" sz="2000" dirty="0" err="1"/>
              <a:t>понимание</a:t>
            </a:r>
            <a:r>
              <a:rPr lang="en-US" sz="2000" dirty="0"/>
              <a:t> </a:t>
            </a:r>
            <a:r>
              <a:rPr lang="en-US" sz="2000" dirty="0" err="1"/>
              <a:t>его</a:t>
            </a:r>
            <a:r>
              <a:rPr lang="en-US" sz="2000" dirty="0"/>
              <a:t> </a:t>
            </a:r>
            <a:r>
              <a:rPr lang="en-US" sz="2000" dirty="0" err="1"/>
              <a:t>проблем</a:t>
            </a:r>
            <a:r>
              <a:rPr lang="ru-RU" sz="2000" dirty="0"/>
              <a:t>, </a:t>
            </a:r>
            <a:r>
              <a:rPr lang="en-US" sz="2000" dirty="0" err="1"/>
              <a:t>чаще</a:t>
            </a:r>
            <a:r>
              <a:rPr lang="en-US" sz="2000" dirty="0"/>
              <a:t> </a:t>
            </a:r>
            <a:r>
              <a:rPr lang="en-US" sz="2000" dirty="0" err="1"/>
              <a:t>говорите</a:t>
            </a:r>
            <a:r>
              <a:rPr lang="en-US" sz="2000" dirty="0"/>
              <a:t> </a:t>
            </a:r>
            <a:r>
              <a:rPr lang="ru-RU" sz="2000" dirty="0"/>
              <a:t>«</a:t>
            </a:r>
            <a:r>
              <a:rPr lang="en-US" sz="2000" i="1" dirty="0"/>
              <a:t>я </a:t>
            </a:r>
            <a:r>
              <a:rPr lang="en-US" sz="2000" i="1" dirty="0" err="1" smtClean="0"/>
              <a:t>вас</a:t>
            </a:r>
            <a:r>
              <a:rPr lang="ru-RU" sz="2000" i="1" dirty="0" smtClean="0"/>
              <a:t> </a:t>
            </a:r>
            <a:r>
              <a:rPr lang="en-US" sz="2000" i="1" dirty="0" err="1" smtClean="0"/>
              <a:t>понимаю</a:t>
            </a:r>
            <a:r>
              <a:rPr lang="ru-RU" sz="2000" dirty="0" smtClean="0"/>
              <a:t>»;</a:t>
            </a:r>
            <a:endParaRPr lang="ru-RU" sz="2000" dirty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2000" dirty="0" err="1" smtClean="0"/>
              <a:t>чаще</a:t>
            </a:r>
            <a:r>
              <a:rPr lang="en-US" sz="2000" dirty="0" smtClean="0"/>
              <a:t> </a:t>
            </a:r>
            <a:r>
              <a:rPr lang="en-US" sz="2000" dirty="0" err="1"/>
              <a:t>соглашайтесь</a:t>
            </a:r>
            <a:r>
              <a:rPr lang="en-US" sz="2000" dirty="0"/>
              <a:t> с </a:t>
            </a:r>
            <a:r>
              <a:rPr lang="en-US" sz="2000" dirty="0" err="1"/>
              <a:t>собеседником</a:t>
            </a:r>
            <a:r>
              <a:rPr lang="ru-RU" sz="2000" dirty="0"/>
              <a:t>, </a:t>
            </a:r>
            <a:r>
              <a:rPr lang="en-US" sz="2000" dirty="0" err="1"/>
              <a:t>говорите</a:t>
            </a:r>
            <a:r>
              <a:rPr lang="ru-RU" sz="2000" dirty="0"/>
              <a:t>, </a:t>
            </a:r>
            <a:r>
              <a:rPr lang="en-US" sz="2000" dirty="0" err="1"/>
              <a:t>что</a:t>
            </a:r>
            <a:r>
              <a:rPr lang="en-US" sz="2000" dirty="0"/>
              <a:t> </a:t>
            </a:r>
            <a:r>
              <a:rPr lang="en-US" sz="2000" dirty="0" err="1"/>
              <a:t>он</a:t>
            </a:r>
            <a:r>
              <a:rPr lang="en-US" sz="2000" dirty="0"/>
              <a:t> </a:t>
            </a:r>
            <a:r>
              <a:rPr lang="en-US" sz="2000" dirty="0" err="1" smtClean="0"/>
              <a:t>прав</a:t>
            </a:r>
            <a:r>
              <a:rPr lang="ru-RU" sz="2000" dirty="0" smtClean="0"/>
              <a:t>;</a:t>
            </a:r>
            <a:endParaRPr lang="ru-RU" sz="2000" dirty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2000" dirty="0" err="1" smtClean="0"/>
              <a:t>отмечайте</a:t>
            </a:r>
            <a:r>
              <a:rPr lang="en-US" sz="2000" dirty="0" smtClean="0"/>
              <a:t> </a:t>
            </a:r>
            <a:r>
              <a:rPr lang="en-US" sz="2000" dirty="0"/>
              <a:t>в </a:t>
            </a:r>
            <a:r>
              <a:rPr lang="en-US" sz="2000" dirty="0" err="1"/>
              <a:t>разговоре</a:t>
            </a:r>
            <a:r>
              <a:rPr lang="en-US" sz="2000" dirty="0"/>
              <a:t> с </a:t>
            </a:r>
            <a:r>
              <a:rPr lang="en-US" sz="2000" dirty="0" err="1"/>
              <a:t>собеседником</a:t>
            </a:r>
            <a:r>
              <a:rPr lang="en-US" sz="2000" dirty="0"/>
              <a:t> </a:t>
            </a:r>
            <a:r>
              <a:rPr lang="en-US" sz="2000" dirty="0" err="1"/>
              <a:t>его</a:t>
            </a:r>
            <a:r>
              <a:rPr lang="en-US" sz="2000" dirty="0"/>
              <a:t> </a:t>
            </a:r>
            <a:r>
              <a:rPr lang="en-US" sz="2000" dirty="0" err="1" smtClean="0"/>
              <a:t>отличительные</a:t>
            </a:r>
            <a:r>
              <a:rPr lang="ru-RU" sz="2000" dirty="0"/>
              <a:t> </a:t>
            </a:r>
            <a:r>
              <a:rPr lang="en-US" sz="2000" dirty="0" err="1" smtClean="0"/>
              <a:t>особенности</a:t>
            </a:r>
            <a:r>
              <a:rPr lang="ru-RU" sz="2000" dirty="0"/>
              <a:t>, </a:t>
            </a:r>
            <a:r>
              <a:rPr lang="en-US" sz="2000" dirty="0" err="1"/>
              <a:t>называйте</a:t>
            </a:r>
            <a:r>
              <a:rPr lang="en-US" sz="2000" dirty="0"/>
              <a:t> </a:t>
            </a:r>
            <a:r>
              <a:rPr lang="en-US" sz="2000" dirty="0" err="1" smtClean="0"/>
              <a:t>их</a:t>
            </a:r>
            <a:r>
              <a:rPr lang="ru-RU" sz="2000" dirty="0" smtClean="0"/>
              <a:t>;</a:t>
            </a:r>
            <a:endParaRPr lang="ru-RU" sz="2000" dirty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arenR"/>
            </a:pPr>
            <a:r>
              <a:rPr lang="ru-RU" sz="2000" dirty="0" smtClean="0"/>
              <a:t> </a:t>
            </a:r>
            <a:r>
              <a:rPr lang="en-US" sz="2000" dirty="0" err="1"/>
              <a:t>чаще</a:t>
            </a:r>
            <a:r>
              <a:rPr lang="en-US" sz="2000" dirty="0"/>
              <a:t> </a:t>
            </a:r>
            <a:r>
              <a:rPr lang="en-US" sz="2000" dirty="0" err="1"/>
              <a:t>обращайтесь</a:t>
            </a:r>
            <a:r>
              <a:rPr lang="en-US" sz="2000" dirty="0"/>
              <a:t> к </a:t>
            </a:r>
            <a:r>
              <a:rPr lang="en-US" sz="2000" dirty="0" err="1"/>
              <a:t>собеседнику</a:t>
            </a:r>
            <a:r>
              <a:rPr lang="ru-RU" sz="2000" dirty="0"/>
              <a:t>, </a:t>
            </a:r>
            <a:r>
              <a:rPr lang="en-US" sz="2000" dirty="0" err="1"/>
              <a:t>называйте</a:t>
            </a:r>
            <a:r>
              <a:rPr lang="en-US" sz="2000" dirty="0"/>
              <a:t> </a:t>
            </a:r>
            <a:r>
              <a:rPr lang="en-US" sz="2000" dirty="0" err="1"/>
              <a:t>его</a:t>
            </a:r>
            <a:r>
              <a:rPr lang="en-US" sz="2000" dirty="0"/>
              <a:t> </a:t>
            </a:r>
            <a:r>
              <a:rPr lang="en-US" sz="2000" dirty="0" err="1"/>
              <a:t>по</a:t>
            </a:r>
            <a:r>
              <a:rPr lang="en-US" sz="2000" dirty="0"/>
              <a:t> </a:t>
            </a:r>
            <a:r>
              <a:rPr lang="en-US" sz="2000" dirty="0" err="1"/>
              <a:t>имени</a:t>
            </a:r>
            <a:r>
              <a:rPr lang="ru-RU" sz="2000" dirty="0"/>
              <a:t>, </a:t>
            </a:r>
            <a:r>
              <a:rPr lang="en-US" sz="2000" dirty="0" err="1"/>
              <a:t>по</a:t>
            </a:r>
            <a:r>
              <a:rPr lang="en-US" sz="2000" dirty="0"/>
              <a:t> </a:t>
            </a:r>
            <a:r>
              <a:rPr lang="en-US" sz="2000" dirty="0" err="1"/>
              <a:t>имени</a:t>
            </a:r>
            <a:r>
              <a:rPr lang="en-US" sz="2000" dirty="0"/>
              <a:t> и </a:t>
            </a:r>
            <a:r>
              <a:rPr lang="en-US" sz="2000" dirty="0" err="1" smtClean="0"/>
              <a:t>отчеству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667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57" y="0"/>
            <a:ext cx="11727543" cy="128089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Продолжите </a:t>
            </a:r>
            <a:r>
              <a:rPr lang="ru-RU" sz="3200" dirty="0"/>
              <a:t>список приемов речевого </a:t>
            </a:r>
            <a:r>
              <a:rPr lang="ru-RU" sz="3200" dirty="0" smtClean="0"/>
              <a:t>Воздействия</a:t>
            </a:r>
            <a:r>
              <a:rPr lang="ru-RU" sz="3200" dirty="0"/>
              <a:t>, </a:t>
            </a:r>
            <a:r>
              <a:rPr lang="ru-RU" sz="3200" dirty="0" smtClean="0"/>
              <a:t>которыми  можно </a:t>
            </a:r>
            <a:r>
              <a:rPr lang="ru-RU" sz="3200" dirty="0"/>
              <a:t>выполнить следующие правила: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315" y="1280891"/>
            <a:ext cx="11756572" cy="539568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800" dirty="0" smtClean="0"/>
              <a:t> </a:t>
            </a:r>
            <a:r>
              <a:rPr lang="ru-RU" sz="3800" b="1" dirty="0">
                <a:solidFill>
                  <a:srgbClr val="C00000"/>
                </a:solidFill>
              </a:rPr>
              <a:t>Снижайте себя в глазах </a:t>
            </a:r>
            <a:r>
              <a:rPr lang="ru-RU" sz="3800" b="1" dirty="0" smtClean="0">
                <a:solidFill>
                  <a:srgbClr val="C00000"/>
                </a:solidFill>
              </a:rPr>
              <a:t>собеседника</a:t>
            </a:r>
            <a:r>
              <a:rPr lang="ru-RU" sz="3800" dirty="0" smtClean="0"/>
              <a:t> </a:t>
            </a:r>
            <a:r>
              <a:rPr lang="ru-RU" sz="3800" i="1" dirty="0" smtClean="0"/>
              <a:t>(</a:t>
            </a:r>
            <a:r>
              <a:rPr lang="ru-RU" sz="3800" dirty="0"/>
              <a:t>Говорите</a:t>
            </a:r>
            <a:r>
              <a:rPr lang="ru-RU" sz="3800" i="1" dirty="0"/>
              <a:t>: вы лучше </a:t>
            </a:r>
            <a:r>
              <a:rPr lang="ru-RU" sz="3800" i="1" dirty="0" smtClean="0"/>
              <a:t>меня  знаете</a:t>
            </a:r>
            <a:r>
              <a:rPr lang="ru-RU" sz="3800" i="1" dirty="0"/>
              <a:t>, я здесь не специалист </a:t>
            </a:r>
            <a:r>
              <a:rPr lang="ru-RU" sz="3800" i="1" dirty="0" smtClean="0"/>
              <a:t>..)</a:t>
            </a:r>
            <a:endParaRPr lang="ru-RU" sz="3800" i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800" b="1" dirty="0" smtClean="0">
                <a:solidFill>
                  <a:srgbClr val="C00000"/>
                </a:solidFill>
              </a:rPr>
              <a:t>Выслушивайте собеседника</a:t>
            </a:r>
            <a:r>
              <a:rPr lang="ru-RU" sz="3800" dirty="0" smtClean="0"/>
              <a:t>  </a:t>
            </a:r>
            <a:r>
              <a:rPr lang="ru-RU" sz="3800" i="1" dirty="0"/>
              <a:t>(Смотрите на </a:t>
            </a:r>
            <a:r>
              <a:rPr lang="ru-RU" sz="3800" i="1" dirty="0" smtClean="0"/>
              <a:t>него,  поддакивайте</a:t>
            </a:r>
            <a:r>
              <a:rPr lang="ru-RU" sz="3800" i="1" dirty="0"/>
              <a:t>...)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800" b="1" dirty="0" smtClean="0">
                <a:solidFill>
                  <a:srgbClr val="C00000"/>
                </a:solidFill>
              </a:rPr>
              <a:t>Минимизируйте </a:t>
            </a:r>
            <a:r>
              <a:rPr lang="ru-RU" sz="3800" b="1" dirty="0">
                <a:solidFill>
                  <a:srgbClr val="C00000"/>
                </a:solidFill>
              </a:rPr>
              <a:t>негативную </a:t>
            </a:r>
            <a:r>
              <a:rPr lang="ru-RU" sz="3800" b="1" dirty="0" smtClean="0">
                <a:solidFill>
                  <a:srgbClr val="C00000"/>
                </a:solidFill>
              </a:rPr>
              <a:t>информацию</a:t>
            </a:r>
            <a:r>
              <a:rPr lang="ru-RU" sz="3800" dirty="0" smtClean="0"/>
              <a:t>  </a:t>
            </a:r>
            <a:r>
              <a:rPr lang="ru-RU" sz="3800" i="1" dirty="0"/>
              <a:t>(Не </a:t>
            </a:r>
            <a:r>
              <a:rPr lang="ru-RU" sz="3800" i="1" dirty="0" smtClean="0"/>
              <a:t>упоминайте  плохое</a:t>
            </a:r>
            <a:r>
              <a:rPr lang="ru-RU" sz="3800" i="1" dirty="0"/>
              <a:t>, не упрекайте ...)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800" b="1" dirty="0" smtClean="0">
                <a:solidFill>
                  <a:srgbClr val="C00000"/>
                </a:solidFill>
              </a:rPr>
              <a:t>Доминируйте </a:t>
            </a:r>
            <a:r>
              <a:rPr lang="ru-RU" sz="3800" b="1" dirty="0">
                <a:solidFill>
                  <a:srgbClr val="C00000"/>
                </a:solidFill>
              </a:rPr>
              <a:t>над собеседником по </a:t>
            </a:r>
            <a:r>
              <a:rPr lang="ru-RU" sz="3800" b="1" dirty="0" smtClean="0">
                <a:solidFill>
                  <a:srgbClr val="C00000"/>
                </a:solidFill>
              </a:rPr>
              <a:t>вертикали</a:t>
            </a:r>
            <a:r>
              <a:rPr lang="ru-RU" sz="3800" dirty="0" smtClean="0"/>
              <a:t>  </a:t>
            </a:r>
            <a:r>
              <a:rPr lang="ru-RU" sz="3800" i="1" dirty="0"/>
              <a:t>(Встаньте </a:t>
            </a:r>
            <a:r>
              <a:rPr lang="ru-RU" sz="3800" i="1" dirty="0" smtClean="0"/>
              <a:t>перед  сидящим собеседником</a:t>
            </a:r>
            <a:r>
              <a:rPr lang="ru-RU" sz="3800" i="1" dirty="0"/>
              <a:t>, поднимитесь на трибуну…)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800" b="1" dirty="0" smtClean="0">
                <a:solidFill>
                  <a:srgbClr val="C00000"/>
                </a:solidFill>
              </a:rPr>
              <a:t>Сокращайте дистанцию </a:t>
            </a:r>
            <a:r>
              <a:rPr lang="ru-RU" sz="3800" dirty="0" smtClean="0"/>
              <a:t> </a:t>
            </a:r>
            <a:r>
              <a:rPr lang="ru-RU" sz="3800" i="1" dirty="0"/>
              <a:t>(Подходите ближе, дотрагивайтесь…)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800" b="1" dirty="0" smtClean="0">
                <a:solidFill>
                  <a:srgbClr val="C00000"/>
                </a:solidFill>
              </a:rPr>
              <a:t>Демонстрируйте объективность</a:t>
            </a:r>
            <a:r>
              <a:rPr lang="ru-RU" sz="3800" dirty="0" smtClean="0"/>
              <a:t>  </a:t>
            </a:r>
            <a:r>
              <a:rPr lang="ru-RU" sz="3800" i="1" dirty="0"/>
              <a:t>(Признавайте </a:t>
            </a:r>
            <a:r>
              <a:rPr lang="ru-RU" sz="3800" i="1" dirty="0" smtClean="0"/>
              <a:t>правоту собеседника</a:t>
            </a:r>
            <a:r>
              <a:rPr lang="ru-RU" sz="3800" i="1" dirty="0"/>
              <a:t>, признавайте свои ошибки….)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800" b="1" dirty="0" smtClean="0">
                <a:solidFill>
                  <a:srgbClr val="C00000"/>
                </a:solidFill>
              </a:rPr>
              <a:t>Говорите </a:t>
            </a:r>
            <a:r>
              <a:rPr lang="ru-RU" sz="3800" b="1" dirty="0">
                <a:solidFill>
                  <a:srgbClr val="C00000"/>
                </a:solidFill>
              </a:rPr>
              <a:t>меньше </a:t>
            </a:r>
            <a:r>
              <a:rPr lang="ru-RU" sz="3800" b="1" dirty="0" smtClean="0">
                <a:solidFill>
                  <a:srgbClr val="C00000"/>
                </a:solidFill>
              </a:rPr>
              <a:t>собеседника</a:t>
            </a:r>
            <a:r>
              <a:rPr lang="ru-RU" sz="3800" b="1" dirty="0" smtClean="0"/>
              <a:t>  </a:t>
            </a:r>
            <a:r>
              <a:rPr lang="ru-RU" sz="3800" i="1" dirty="0"/>
              <a:t>(Больше слушайте, </a:t>
            </a:r>
            <a:r>
              <a:rPr lang="ru-RU" sz="3800" i="1" dirty="0" smtClean="0"/>
              <a:t>задавайте  вопросы </a:t>
            </a:r>
            <a:r>
              <a:rPr lang="ru-RU" sz="3800" i="1" dirty="0"/>
              <a:t>….)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800" b="1" dirty="0" smtClean="0">
                <a:solidFill>
                  <a:srgbClr val="C00000"/>
                </a:solidFill>
              </a:rPr>
              <a:t>Не </a:t>
            </a:r>
            <a:r>
              <a:rPr lang="ru-RU" sz="3800" b="1" dirty="0">
                <a:solidFill>
                  <a:srgbClr val="C00000"/>
                </a:solidFill>
              </a:rPr>
              <a:t>спорьте по </a:t>
            </a:r>
            <a:r>
              <a:rPr lang="ru-RU" sz="3800" b="1" dirty="0" smtClean="0">
                <a:solidFill>
                  <a:srgbClr val="C00000"/>
                </a:solidFill>
              </a:rPr>
              <a:t>мелочам</a:t>
            </a:r>
            <a:r>
              <a:rPr lang="ru-RU" sz="3800" dirty="0" smtClean="0"/>
              <a:t>  </a:t>
            </a:r>
            <a:r>
              <a:rPr lang="ru-RU" sz="3800" i="1" dirty="0"/>
              <a:t>(Не возражайте в </a:t>
            </a:r>
            <a:r>
              <a:rPr lang="ru-RU" sz="3800" i="1" dirty="0" smtClean="0"/>
              <a:t>непринципиальных  вопросах</a:t>
            </a:r>
            <a:r>
              <a:rPr lang="ru-RU" sz="3800" i="1" dirty="0"/>
              <a:t>, чаще говорите «да»...)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800" b="1" dirty="0" smtClean="0">
                <a:solidFill>
                  <a:srgbClr val="C00000"/>
                </a:solidFill>
              </a:rPr>
              <a:t>Вспоминайте </a:t>
            </a:r>
            <a:r>
              <a:rPr lang="ru-RU" sz="3800" b="1" dirty="0">
                <a:solidFill>
                  <a:srgbClr val="C00000"/>
                </a:solidFill>
              </a:rPr>
              <a:t>положительный </a:t>
            </a:r>
            <a:r>
              <a:rPr lang="ru-RU" sz="3800" b="1" dirty="0" smtClean="0">
                <a:solidFill>
                  <a:srgbClr val="C00000"/>
                </a:solidFill>
              </a:rPr>
              <a:t>опыт </a:t>
            </a:r>
            <a:r>
              <a:rPr lang="ru-RU" sz="3800" dirty="0" smtClean="0"/>
              <a:t> </a:t>
            </a:r>
            <a:r>
              <a:rPr lang="ru-RU" sz="3800" i="1" dirty="0"/>
              <a:t>(Говорите о </a:t>
            </a:r>
            <a:r>
              <a:rPr lang="ru-RU" sz="3800" i="1" dirty="0" smtClean="0"/>
              <a:t>совместных  успехах</a:t>
            </a:r>
            <a:r>
              <a:rPr lang="ru-RU" sz="3800" i="1" dirty="0"/>
              <a:t>, вспоминайте совместную деятельность ...)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800" b="1" dirty="0" smtClean="0">
                <a:solidFill>
                  <a:srgbClr val="C00000"/>
                </a:solidFill>
              </a:rPr>
              <a:t>Обращайтесь </a:t>
            </a:r>
            <a:r>
              <a:rPr lang="ru-RU" sz="3800" b="1" dirty="0">
                <a:solidFill>
                  <a:srgbClr val="C00000"/>
                </a:solidFill>
              </a:rPr>
              <a:t>к благородным </a:t>
            </a:r>
            <a:r>
              <a:rPr lang="ru-RU" sz="3800" b="1" dirty="0" smtClean="0">
                <a:solidFill>
                  <a:srgbClr val="C00000"/>
                </a:solidFill>
              </a:rPr>
              <a:t>мотивам  </a:t>
            </a:r>
            <a:r>
              <a:rPr lang="ru-RU" sz="3800" i="1" dirty="0"/>
              <a:t>(Выдвигайте в </a:t>
            </a:r>
            <a:r>
              <a:rPr lang="ru-RU" sz="3800" i="1" dirty="0" smtClean="0"/>
              <a:t>качестве  мотива </a:t>
            </a:r>
            <a:r>
              <a:rPr lang="ru-RU" sz="3800" i="1" dirty="0"/>
              <a:t>добро для других, говорите, что это поможет </a:t>
            </a:r>
            <a:r>
              <a:rPr lang="ru-RU" sz="3800" i="1" dirty="0" smtClean="0"/>
              <a:t>пережить  трудности </a:t>
            </a:r>
            <a:r>
              <a:rPr lang="ru-RU" sz="3800" i="1" dirty="0"/>
              <a:t>….)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741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5315" y="304795"/>
            <a:ext cx="10740572" cy="21771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900" b="1" dirty="0" smtClean="0">
                <a:solidFill>
                  <a:srgbClr val="FF0000"/>
                </a:solidFill>
              </a:rPr>
              <a:t>Деловые игры </a:t>
            </a:r>
            <a:r>
              <a:rPr lang="ru-RU" sz="4900" b="1" dirty="0" smtClean="0">
                <a:solidFill>
                  <a:srgbClr val="FF0000"/>
                </a:solidFill>
              </a:rPr>
              <a:t/>
            </a:r>
            <a:br>
              <a:rPr lang="ru-RU" sz="4900" b="1" dirty="0" smtClean="0">
                <a:solidFill>
                  <a:srgbClr val="FF0000"/>
                </a:solidFill>
              </a:rPr>
            </a:br>
            <a:endParaRPr lang="ru-RU" sz="49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2229" y="885371"/>
            <a:ext cx="11843658" cy="5820229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dirty="0" smtClean="0">
                <a:solidFill>
                  <a:srgbClr val="FF0000"/>
                </a:solidFill>
              </a:rPr>
              <a:t>«Манипуляция и реакция на нее». </a:t>
            </a:r>
          </a:p>
          <a:p>
            <a:pPr marL="0" indent="0">
              <a:buNone/>
            </a:pPr>
            <a:r>
              <a:rPr lang="ru-RU" sz="8000" dirty="0" smtClean="0"/>
              <a:t>Разбейтесь </a:t>
            </a:r>
            <a:r>
              <a:rPr lang="ru-RU" sz="8000" dirty="0"/>
              <a:t>на пары. Вам нужно найти способ вынудить другого сделать то, что ему не по душе, а ему — найти способ отказать «нахалу». </a:t>
            </a:r>
            <a:r>
              <a:rPr lang="ru-RU" sz="8000" dirty="0" smtClean="0"/>
              <a:t> Например, просьба: </a:t>
            </a:r>
            <a:r>
              <a:rPr lang="ru-RU" sz="8000" b="1" dirty="0" smtClean="0"/>
              <a:t>Неужели вы откажетесь принять участие в этом вечере? Мы ведь не всех приглашали. Но нам известно, что вы-то знаете толк в настоящем искусстве!  </a:t>
            </a:r>
            <a:r>
              <a:rPr lang="ru-RU" sz="8000" i="1" dirty="0" smtClean="0"/>
              <a:t>Найденные приемы манипулирования и защиты от них обсудите в группе</a:t>
            </a:r>
            <a:r>
              <a:rPr lang="ru-RU" sz="8000" dirty="0" smtClean="0"/>
              <a:t>. </a:t>
            </a:r>
          </a:p>
          <a:p>
            <a:r>
              <a:rPr lang="ru-RU" sz="8000" b="1" dirty="0" smtClean="0">
                <a:solidFill>
                  <a:srgbClr val="FF0000"/>
                </a:solidFill>
              </a:rPr>
              <a:t>«Цепочка комплиментов» </a:t>
            </a:r>
          </a:p>
          <a:p>
            <a:pPr marL="0" indent="0">
              <a:buNone/>
            </a:pPr>
            <a:r>
              <a:rPr lang="ru-RU" sz="8000" dirty="0" smtClean="0"/>
              <a:t>Все участники занятия садятся в большой круг, каждый должен внимательно посмотреть на партнера, сидящего слева, и подумать о том, какая черта характера, какая привычка этого человека ему нравится, и он хочет сказать об этом, то есть сделать комплимент. Тот участник, которому сделан комплимент, должен как минимум поблагодарить, а затем, установив контакт с партнером, сидящим слева от него, сделать свой комплимент; и так по кругу, пока все участники не обменяются комплиментами. </a:t>
            </a:r>
          </a:p>
          <a:p>
            <a:r>
              <a:rPr lang="ru-RU" sz="8000" b="1" dirty="0" smtClean="0">
                <a:solidFill>
                  <a:srgbClr val="FF0000"/>
                </a:solidFill>
              </a:rPr>
              <a:t>«Ищем объединяющие качества» </a:t>
            </a:r>
          </a:p>
          <a:p>
            <a:pPr marL="0" indent="0">
              <a:buNone/>
            </a:pPr>
            <a:r>
              <a:rPr lang="ru-RU" sz="8000" dirty="0" smtClean="0"/>
              <a:t>Все участники занятия садятся в круг, каждый должен внимательно посмотреть на соседа слева и сказать о том, какое качество объединяет его с этим соседом. Например: «Вася, я думаю, мы оба с тобой одинаково общительны». Партнер отвечает: «Я согласен, но только...» — и называет различия. Обе реплики должны выглядеть как комплимент, быть приятны партнеру</a:t>
            </a:r>
          </a:p>
          <a:p>
            <a:r>
              <a:rPr lang="ru-RU" sz="8000" b="1" dirty="0" smtClean="0">
                <a:solidFill>
                  <a:srgbClr val="FF0000"/>
                </a:solidFill>
              </a:rPr>
              <a:t>«Конструктивная критика»</a:t>
            </a:r>
          </a:p>
          <a:p>
            <a:pPr marL="0" indent="0">
              <a:buNone/>
            </a:pPr>
            <a:r>
              <a:rPr lang="ru-RU" sz="8000" dirty="0" smtClean="0"/>
              <a:t> Все участники занятия садятся в круг, каждый должен внимательно посмотреть на соседа слева и высказать критическое замечание. Например: «Вася, мне не нравится твоя привычка лукавить». Партнер отвечает взаимностью, но так, чтобы критика отчасти являлась комплиментом.</a:t>
            </a:r>
          </a:p>
          <a:p>
            <a:pPr marL="0" indent="0">
              <a:buNone/>
            </a:pPr>
            <a:endParaRPr lang="ru-RU" sz="80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b="1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2988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0800" y="201029"/>
            <a:ext cx="9788027" cy="4666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Деловое </a:t>
            </a:r>
            <a:r>
              <a:rPr lang="ru-RU" dirty="0" smtClean="0"/>
              <a:t>красноречие - </a:t>
            </a:r>
            <a:r>
              <a:rPr lang="ru-RU" b="1" dirty="0" smtClean="0"/>
              <a:t>обсудим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0913" y="667657"/>
            <a:ext cx="11495315" cy="601974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200" dirty="0" smtClean="0"/>
              <a:t>1</a:t>
            </a:r>
            <a:r>
              <a:rPr lang="ru-RU" sz="2200" dirty="0" smtClean="0"/>
              <a:t>. </a:t>
            </a:r>
            <a:r>
              <a:rPr lang="ru-RU" sz="2200" dirty="0"/>
              <a:t>С чем связаны особенности делового красноречия в </a:t>
            </a:r>
            <a:r>
              <a:rPr lang="ru-RU" sz="2200" dirty="0" smtClean="0"/>
              <a:t>сопоставлении </a:t>
            </a:r>
            <a:r>
              <a:rPr lang="ru-RU" sz="2200" dirty="0"/>
              <a:t>с академическим, судебным, политическим, </a:t>
            </a:r>
            <a:r>
              <a:rPr lang="ru-RU" sz="2200" dirty="0" smtClean="0"/>
              <a:t>бытовым </a:t>
            </a:r>
            <a:r>
              <a:rPr lang="ru-RU" sz="2200" dirty="0"/>
              <a:t>и богословским?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200" dirty="0" smtClean="0"/>
              <a:t>2. </a:t>
            </a:r>
            <a:r>
              <a:rPr lang="ru-RU" sz="2200" dirty="0"/>
              <a:t>Раскройте содержание следующих понятий: «</a:t>
            </a:r>
            <a:r>
              <a:rPr lang="ru-RU" sz="2200" dirty="0" smtClean="0"/>
              <a:t>стратегия» и </a:t>
            </a:r>
            <a:r>
              <a:rPr lang="ru-RU" sz="2200" dirty="0"/>
              <a:t>«тактика» выступления оратора, «основной тезис» и «</a:t>
            </a:r>
            <a:r>
              <a:rPr lang="ru-RU" sz="2200" dirty="0" smtClean="0"/>
              <a:t>аргументы</a:t>
            </a:r>
            <a:r>
              <a:rPr lang="ru-RU" sz="2200" dirty="0"/>
              <a:t>» в речи оратора, композиция выступления. </a:t>
            </a:r>
            <a:endParaRPr lang="ru-RU" sz="22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200" dirty="0" smtClean="0"/>
              <a:t>3.Почему подготовку выступления рекомендуют начинать с определения главной темы выступления и его основного тезиса?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200" i="1" dirty="0" smtClean="0">
                <a:solidFill>
                  <a:srgbClr val="FF0000"/>
                </a:solidFill>
              </a:rPr>
              <a:t>Представьте</a:t>
            </a:r>
            <a:r>
              <a:rPr lang="ru-RU" sz="2200" i="1" dirty="0" smtClean="0">
                <a:solidFill>
                  <a:srgbClr val="FF0000"/>
                </a:solidFill>
              </a:rPr>
              <a:t>, что </a:t>
            </a:r>
            <a:r>
              <a:rPr lang="ru-RU" sz="2200" i="1" dirty="0">
                <a:solidFill>
                  <a:srgbClr val="FF0000"/>
                </a:solidFill>
              </a:rPr>
              <a:t>вам надо убедить Ученый совет в том, чтобы увеличить </a:t>
            </a:r>
            <a:r>
              <a:rPr lang="ru-RU" sz="2200" i="1" dirty="0" smtClean="0">
                <a:solidFill>
                  <a:srgbClr val="FF0000"/>
                </a:solidFill>
              </a:rPr>
              <a:t>количество </a:t>
            </a:r>
            <a:r>
              <a:rPr lang="ru-RU" sz="2200" i="1" dirty="0">
                <a:solidFill>
                  <a:srgbClr val="FF0000"/>
                </a:solidFill>
              </a:rPr>
              <a:t>учебных часов на изучение деловой коммуникации, </a:t>
            </a:r>
            <a:r>
              <a:rPr lang="ru-RU" sz="2200" i="1" dirty="0" smtClean="0">
                <a:solidFill>
                  <a:srgbClr val="FF0000"/>
                </a:solidFill>
              </a:rPr>
              <a:t>и определите </a:t>
            </a:r>
            <a:r>
              <a:rPr lang="ru-RU" sz="2200" i="1" dirty="0">
                <a:solidFill>
                  <a:srgbClr val="FF0000"/>
                </a:solidFill>
              </a:rPr>
              <a:t>свой основной тезис, подберите аргументы, </a:t>
            </a:r>
            <a:r>
              <a:rPr lang="ru-RU" sz="2200" i="1" dirty="0" smtClean="0">
                <a:solidFill>
                  <a:srgbClr val="FF0000"/>
                </a:solidFill>
              </a:rPr>
              <a:t>определите </a:t>
            </a:r>
            <a:r>
              <a:rPr lang="ru-RU" sz="2200" i="1" dirty="0">
                <a:solidFill>
                  <a:srgbClr val="FF0000"/>
                </a:solidFill>
              </a:rPr>
              <a:t>стратегию</a:t>
            </a:r>
            <a:r>
              <a:rPr lang="ru-RU" sz="2200" i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200" b="1" i="1" dirty="0" smtClean="0"/>
              <a:t>СТРАТЕГИИ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200" b="1" dirty="0" smtClean="0"/>
              <a:t>позиционирования</a:t>
            </a:r>
            <a:r>
              <a:rPr lang="ru-RU" sz="2200" i="1" dirty="0" smtClean="0"/>
              <a:t> </a:t>
            </a:r>
            <a:r>
              <a:rPr lang="ru-RU" sz="2200" i="1" dirty="0" smtClean="0"/>
              <a:t>(я-мы), </a:t>
            </a:r>
            <a:r>
              <a:rPr lang="ru-RU" sz="2200" b="1" i="1" dirty="0" smtClean="0"/>
              <a:t>тактики</a:t>
            </a:r>
            <a:r>
              <a:rPr lang="ru-RU" sz="2200" i="1" dirty="0" smtClean="0"/>
              <a:t> реагирования, установления авторитета, прием лексического повтора внушает!, формулы причастности, личные местоимения, модальные </a:t>
            </a:r>
            <a:r>
              <a:rPr lang="ru-RU" sz="2200" i="1" dirty="0" smtClean="0"/>
              <a:t>глаголы,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200" b="1" dirty="0" smtClean="0"/>
              <a:t>кооперации</a:t>
            </a:r>
            <a:r>
              <a:rPr lang="ru-RU" sz="2200" i="1" dirty="0" smtClean="0"/>
              <a:t> </a:t>
            </a:r>
            <a:r>
              <a:rPr lang="ru-RU" sz="2200" i="1" dirty="0" smtClean="0"/>
              <a:t>(«свои»), </a:t>
            </a:r>
            <a:r>
              <a:rPr lang="ru-RU" sz="2200" b="1" i="1" dirty="0" smtClean="0"/>
              <a:t>тактики </a:t>
            </a:r>
            <a:r>
              <a:rPr lang="ru-RU" sz="2200" i="1" dirty="0" smtClean="0"/>
              <a:t>интеграции и эмоционального настроя: повышенная </a:t>
            </a:r>
            <a:r>
              <a:rPr lang="ru-RU" sz="2200" i="1" dirty="0" err="1" smtClean="0"/>
              <a:t>эмоц.лексика</a:t>
            </a:r>
            <a:r>
              <a:rPr lang="ru-RU" sz="2200" i="1" dirty="0" smtClean="0"/>
              <a:t>, градация,, </a:t>
            </a:r>
            <a:r>
              <a:rPr lang="ru-RU" sz="2200" i="1" dirty="0" err="1" smtClean="0"/>
              <a:t>риторич</a:t>
            </a:r>
            <a:r>
              <a:rPr lang="ru-RU" sz="2200" i="1" dirty="0" smtClean="0"/>
              <a:t> вопросы, мы-наше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200" b="1" dirty="0" smtClean="0"/>
              <a:t>конфликта</a:t>
            </a:r>
            <a:r>
              <a:rPr lang="ru-RU" sz="2200" i="1" dirty="0" smtClean="0"/>
              <a:t> </a:t>
            </a:r>
            <a:r>
              <a:rPr lang="ru-RU" sz="2200" i="1" dirty="0" smtClean="0"/>
              <a:t>(«чужие»), </a:t>
            </a:r>
            <a:r>
              <a:rPr lang="ru-RU" sz="2200" b="1" i="1" dirty="0" smtClean="0"/>
              <a:t>тактики</a:t>
            </a:r>
            <a:r>
              <a:rPr lang="ru-RU" sz="2200" i="1" dirty="0" smtClean="0"/>
              <a:t> дискредитации и </a:t>
            </a:r>
            <a:r>
              <a:rPr lang="ru-RU" sz="2200" i="1" dirty="0" err="1" smtClean="0"/>
              <a:t>оппозиционирования</a:t>
            </a:r>
            <a:r>
              <a:rPr lang="ru-RU" sz="2200" i="1" dirty="0" smtClean="0"/>
              <a:t>: антитеза, метафора, негативная коннотация </a:t>
            </a:r>
            <a:r>
              <a:rPr lang="ru-RU" sz="2200" i="1" dirty="0" err="1" smtClean="0"/>
              <a:t>лекси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ки</a:t>
            </a:r>
            <a:r>
              <a:rPr lang="ru-RU" sz="2200" i="1" dirty="0" smtClean="0"/>
              <a:t>, перифраза. ( по О.П. Малышевой</a:t>
            </a:r>
            <a:r>
              <a:rPr lang="ru-RU" sz="2200" i="1" dirty="0" smtClean="0"/>
              <a:t>)</a:t>
            </a:r>
            <a:endParaRPr lang="ru-RU" sz="2200" i="1" dirty="0"/>
          </a:p>
        </p:txBody>
      </p:sp>
    </p:spTree>
    <p:extLst>
      <p:ext uri="{BB962C8B-B14F-4D97-AF65-F5344CB8AC3E}">
        <p14:creationId xmlns:p14="http://schemas.microsoft.com/office/powerpoint/2010/main" val="38071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866" y="0"/>
            <a:ext cx="11373134" cy="1280890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3100" b="1" dirty="0" smtClean="0">
                <a:solidFill>
                  <a:srgbClr val="FF0000"/>
                </a:solidFill>
              </a:rPr>
              <a:t>Анализ </a:t>
            </a:r>
            <a:r>
              <a:rPr lang="ru-RU" sz="3100" b="1" dirty="0">
                <a:solidFill>
                  <a:srgbClr val="FF0000"/>
                </a:solidFill>
              </a:rPr>
              <a:t>ораторского </a:t>
            </a:r>
            <a:r>
              <a:rPr lang="ru-RU" sz="3100" b="1" dirty="0" smtClean="0">
                <a:solidFill>
                  <a:srgbClr val="FF0000"/>
                </a:solidFill>
              </a:rPr>
              <a:t>выступления </a:t>
            </a:r>
            <a:r>
              <a:rPr lang="ru-RU" sz="3100" b="1" dirty="0">
                <a:solidFill>
                  <a:srgbClr val="FF0000"/>
                </a:solidFill>
              </a:rPr>
              <a:t>Ивана Ивановича </a:t>
            </a:r>
            <a:r>
              <a:rPr lang="ru-RU" sz="3100" b="1" dirty="0" err="1">
                <a:solidFill>
                  <a:srgbClr val="FF0000"/>
                </a:solidFill>
              </a:rPr>
              <a:t>Нюхина</a:t>
            </a:r>
            <a:r>
              <a:rPr lang="ru-RU" sz="3100" b="1" dirty="0">
                <a:solidFill>
                  <a:srgbClr val="FF0000"/>
                </a:solidFill>
              </a:rPr>
              <a:t> </a:t>
            </a:r>
            <a:r>
              <a:rPr lang="ru-RU" sz="2700" i="1" dirty="0"/>
              <a:t>(фрагмент из </a:t>
            </a:r>
            <a:r>
              <a:rPr lang="ru-RU" sz="2700" i="1" dirty="0" smtClean="0"/>
              <a:t>сцены-монолога </a:t>
            </a:r>
            <a:r>
              <a:rPr lang="ru-RU" sz="2700" i="1" dirty="0"/>
              <a:t>А. П. Чехова </a:t>
            </a:r>
            <a:r>
              <a:rPr lang="ru-RU" sz="2700" b="1" i="1" dirty="0"/>
              <a:t>«О вреде табака») </a:t>
            </a:r>
            <a:r>
              <a:rPr lang="ru-RU" b="1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6603" y="1009934"/>
            <a:ext cx="11905397" cy="584806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 smtClean="0"/>
              <a:t>1</a:t>
            </a:r>
            <a:r>
              <a:rPr lang="ru-RU" sz="1600" dirty="0"/>
              <a:t>. </a:t>
            </a:r>
            <a:r>
              <a:rPr lang="ru-RU" sz="1600" b="1" dirty="0"/>
              <a:t>Общая характеристика </a:t>
            </a:r>
            <a:r>
              <a:rPr lang="ru-RU" sz="1600" b="1" dirty="0" smtClean="0"/>
              <a:t>текста</a:t>
            </a:r>
            <a:r>
              <a:rPr lang="ru-RU" sz="1600" dirty="0" smtClean="0"/>
              <a:t>: коммуникативная </a:t>
            </a:r>
            <a:r>
              <a:rPr lang="ru-RU" sz="1600" dirty="0"/>
              <a:t>ситуация, тема, </a:t>
            </a:r>
            <a:r>
              <a:rPr lang="ru-RU" sz="1600" dirty="0" smtClean="0"/>
              <a:t>цель, партнеры </a:t>
            </a:r>
            <a:r>
              <a:rPr lang="ru-RU" sz="1600" dirty="0"/>
              <a:t>по коммуникативной деятельности.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/>
              <a:t>2. </a:t>
            </a:r>
            <a:r>
              <a:rPr lang="ru-RU" sz="1600" b="1" dirty="0" smtClean="0"/>
              <a:t>Композиция.</a:t>
            </a:r>
            <a:r>
              <a:rPr lang="ru-RU" sz="1600" dirty="0" smtClean="0"/>
              <a:t> 2.1.Начало</a:t>
            </a:r>
            <a:r>
              <a:rPr lang="ru-RU" sz="1600" dirty="0"/>
              <a:t>: естественное, внезапное, </a:t>
            </a:r>
            <a:r>
              <a:rPr lang="ru-RU" sz="1600" dirty="0" smtClean="0"/>
              <a:t>ораторское</a:t>
            </a:r>
            <a:r>
              <a:rPr lang="ru-RU" sz="1600" dirty="0"/>
              <a:t>, интригующее. Формулировка темы и задач </a:t>
            </a:r>
            <a:r>
              <a:rPr lang="ru-RU" sz="1600" dirty="0" smtClean="0"/>
              <a:t>выступления. 2.2</a:t>
            </a:r>
            <a:r>
              <a:rPr lang="ru-RU" sz="1600" dirty="0"/>
              <a:t>. Основная часть. </a:t>
            </a:r>
            <a:r>
              <a:rPr lang="ru-RU" sz="1600" dirty="0" smtClean="0"/>
              <a:t> Отступления</a:t>
            </a:r>
            <a:r>
              <a:rPr lang="ru-RU" sz="1600" dirty="0"/>
              <a:t>. </a:t>
            </a:r>
            <a:r>
              <a:rPr lang="ru-RU" sz="1600" dirty="0" smtClean="0"/>
              <a:t>Иллюстрации. 2.3</a:t>
            </a:r>
            <a:r>
              <a:rPr lang="ru-RU" sz="1600" dirty="0"/>
              <a:t>. </a:t>
            </a:r>
            <a:r>
              <a:rPr lang="ru-RU" sz="1600" dirty="0" smtClean="0"/>
              <a:t>Заключение: </a:t>
            </a:r>
            <a:r>
              <a:rPr lang="ru-RU" sz="1600" dirty="0"/>
              <a:t>резюме, призыв к </a:t>
            </a:r>
            <a:r>
              <a:rPr lang="ru-RU" sz="1600" dirty="0" smtClean="0"/>
              <a:t>действию, кульминация</a:t>
            </a:r>
            <a:r>
              <a:rPr lang="ru-RU" sz="1600" dirty="0"/>
              <a:t>, вывод. Риторические приемы </a:t>
            </a:r>
            <a:r>
              <a:rPr lang="ru-RU" sz="1600" dirty="0" smtClean="0"/>
              <a:t>концовки: комплимент </a:t>
            </a:r>
            <a:r>
              <a:rPr lang="ru-RU" sz="1600" dirty="0"/>
              <a:t>слушателям, пожелание слушателям, </a:t>
            </a:r>
            <a:r>
              <a:rPr lang="ru-RU" sz="1600" dirty="0" smtClean="0"/>
              <a:t>цитирование</a:t>
            </a:r>
            <a:r>
              <a:rPr lang="ru-RU" sz="1600" dirty="0"/>
              <a:t>, шутка и </a:t>
            </a:r>
            <a:r>
              <a:rPr lang="ru-RU" sz="1600" dirty="0" smtClean="0"/>
              <a:t>др.  2.4</a:t>
            </a:r>
            <a:r>
              <a:rPr lang="ru-RU" sz="1600" dirty="0"/>
              <a:t>. Соразмерность частей, связь между ними.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/>
              <a:t>3. </a:t>
            </a:r>
            <a:r>
              <a:rPr lang="ru-RU" sz="1600" b="1" dirty="0" smtClean="0"/>
              <a:t>Аргументация. </a:t>
            </a:r>
            <a:r>
              <a:rPr lang="ru-RU" sz="1600" dirty="0" smtClean="0"/>
              <a:t>3.1</a:t>
            </a:r>
            <a:r>
              <a:rPr lang="ru-RU" sz="1600" dirty="0"/>
              <a:t>. Основной тезис. </a:t>
            </a:r>
            <a:r>
              <a:rPr lang="ru-RU" sz="1600" dirty="0" smtClean="0"/>
              <a:t> Как </a:t>
            </a:r>
            <a:r>
              <a:rPr lang="ru-RU" sz="1600" dirty="0"/>
              <a:t>выдвигаются </a:t>
            </a:r>
            <a:r>
              <a:rPr lang="ru-RU" sz="1600" dirty="0" err="1" smtClean="0"/>
              <a:t>тезисы:индуктивно</a:t>
            </a:r>
            <a:r>
              <a:rPr lang="ru-RU" sz="1600" dirty="0" smtClean="0"/>
              <a:t>/дедуктивно? </a:t>
            </a:r>
            <a:r>
              <a:rPr lang="ru-RU" sz="1600" dirty="0" smtClean="0"/>
              <a:t>3.2. Рациональная аргументация. Аргументы в защиту собственного тезиса, порядок их выдвижения и защиты. Тезис оппонента и </a:t>
            </a:r>
            <a:r>
              <a:rPr lang="ru-RU" sz="1600" dirty="0"/>
              <a:t>его опровержение. Аргументы </a:t>
            </a:r>
            <a:r>
              <a:rPr lang="ru-RU" sz="1600" dirty="0" smtClean="0"/>
              <a:t>оппонента </a:t>
            </a:r>
            <a:r>
              <a:rPr lang="ru-RU" sz="1600" dirty="0"/>
              <a:t>и их опровержение. Уловки в рациональной </a:t>
            </a:r>
            <a:r>
              <a:rPr lang="ru-RU" sz="1600" dirty="0" smtClean="0"/>
              <a:t>аргументации: подмена тезиса, усиление тезиса, ослабление тезиса, смена позиции, требование новых аргументов и т. п. Отбор иллюстративного материала (факты, статистика и т. п.). 3.3</a:t>
            </a:r>
            <a:r>
              <a:rPr lang="ru-RU" sz="1600" dirty="0"/>
              <a:t>. Эмоциональная аргументация: аргументы к </a:t>
            </a:r>
            <a:r>
              <a:rPr lang="ru-RU" sz="1600" dirty="0" smtClean="0"/>
              <a:t>личности оппонента</a:t>
            </a:r>
            <a:r>
              <a:rPr lang="ru-RU" sz="1600" dirty="0"/>
              <a:t>, к выгоде, «палочные» аргументы (</a:t>
            </a:r>
            <a:r>
              <a:rPr lang="ru-RU" sz="1600" dirty="0" smtClean="0"/>
              <a:t>запугивание</a:t>
            </a:r>
            <a:r>
              <a:rPr lang="ru-RU" sz="1600" dirty="0"/>
              <a:t>), аргументы к сочувствию, к тщеславию, к </a:t>
            </a:r>
            <a:r>
              <a:rPr lang="ru-RU" sz="1600" dirty="0" smtClean="0"/>
              <a:t>гордости и </a:t>
            </a:r>
            <a:r>
              <a:rPr lang="ru-RU" sz="1600" dirty="0"/>
              <a:t>т. п., аргументы к воле, к авторитету, к опыту. </a:t>
            </a:r>
            <a:r>
              <a:rPr lang="ru-RU" sz="1600" dirty="0" err="1" smtClean="0"/>
              <a:t>Общедемагогические</a:t>
            </a:r>
            <a:r>
              <a:rPr lang="ru-RU" sz="1600" dirty="0" smtClean="0"/>
              <a:t> </a:t>
            </a:r>
            <a:r>
              <a:rPr lang="ru-RU" sz="1600" dirty="0"/>
              <a:t>аргументы</a:t>
            </a:r>
            <a:r>
              <a:rPr lang="ru-RU" sz="1600" dirty="0" smtClean="0"/>
              <a:t>.</a:t>
            </a:r>
            <a:r>
              <a:rPr lang="ru-RU" sz="1600" dirty="0"/>
              <a:t> Приемы косвенного воздействия: приватизация </a:t>
            </a:r>
            <a:r>
              <a:rPr lang="ru-RU" sz="1600" dirty="0" smtClean="0"/>
              <a:t>знаний, имплицитная </a:t>
            </a:r>
            <a:r>
              <a:rPr lang="ru-RU" sz="1600" dirty="0"/>
              <a:t>информация, манипуляция </a:t>
            </a:r>
            <a:r>
              <a:rPr lang="ru-RU" sz="1600" dirty="0" smtClean="0"/>
              <a:t>диалектическими </a:t>
            </a:r>
            <a:r>
              <a:rPr lang="ru-RU" sz="1600" dirty="0"/>
              <a:t>противоречиями, лексическая </a:t>
            </a:r>
            <a:r>
              <a:rPr lang="ru-RU" sz="1600" dirty="0" smtClean="0"/>
              <a:t>интерпретация и </a:t>
            </a:r>
            <a:r>
              <a:rPr lang="ru-RU" sz="1600" dirty="0"/>
              <a:t>т. п.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/>
              <a:t>4. </a:t>
            </a:r>
            <a:r>
              <a:rPr lang="ru-RU" sz="1600" b="1" dirty="0"/>
              <a:t>Правильность и выразительность </a:t>
            </a:r>
            <a:r>
              <a:rPr lang="ru-RU" sz="1600" b="1" dirty="0" smtClean="0"/>
              <a:t>речи</a:t>
            </a:r>
            <a:r>
              <a:rPr lang="ru-RU" sz="1600" dirty="0" smtClean="0"/>
              <a:t>. 4.1</a:t>
            </a:r>
            <a:r>
              <a:rPr lang="ru-RU" sz="1600" dirty="0"/>
              <a:t>. Нормативность, точность, чистота, </a:t>
            </a:r>
            <a:r>
              <a:rPr lang="ru-RU" sz="1600" dirty="0" smtClean="0"/>
              <a:t>уместность. 4.2. Выразительность</a:t>
            </a:r>
            <a:r>
              <a:rPr lang="ru-RU" sz="1600" dirty="0"/>
              <a:t>: </a:t>
            </a:r>
            <a:r>
              <a:rPr lang="ru-RU" sz="1600" dirty="0" smtClean="0"/>
              <a:t> ясность</a:t>
            </a:r>
            <a:r>
              <a:rPr lang="ru-RU" sz="1600" dirty="0"/>
              <a:t>, краткость, богатство, </a:t>
            </a:r>
            <a:r>
              <a:rPr lang="ru-RU" sz="1600" dirty="0" smtClean="0"/>
              <a:t>логичность</a:t>
            </a:r>
            <a:r>
              <a:rPr lang="ru-RU" sz="1600" dirty="0"/>
              <a:t>, эмоциональность, индивидуальность. </a:t>
            </a:r>
            <a:r>
              <a:rPr lang="ru-RU" sz="1600" dirty="0" smtClean="0"/>
              <a:t>Соразмерность</a:t>
            </a:r>
            <a:r>
              <a:rPr lang="ru-RU" sz="1600" dirty="0"/>
              <a:t>, риторический </a:t>
            </a:r>
            <a:r>
              <a:rPr lang="ru-RU" sz="1600" dirty="0" smtClean="0"/>
              <a:t>вкус.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 smtClean="0"/>
              <a:t>5</a:t>
            </a:r>
            <a:r>
              <a:rPr lang="ru-RU" sz="1600" dirty="0"/>
              <a:t>. </a:t>
            </a:r>
            <a:r>
              <a:rPr lang="ru-RU" sz="1600" b="1" dirty="0" err="1" smtClean="0"/>
              <a:t>Инсценирование</a:t>
            </a:r>
            <a:r>
              <a:rPr lang="ru-RU" sz="1600" b="1" dirty="0" smtClean="0"/>
              <a:t>. </a:t>
            </a:r>
            <a:r>
              <a:rPr lang="ru-RU" sz="1600" dirty="0" smtClean="0"/>
              <a:t>5.1</a:t>
            </a:r>
            <a:r>
              <a:rPr lang="ru-RU" sz="1600" dirty="0"/>
              <a:t>. Особенности произношения (сила голоса, </a:t>
            </a:r>
            <a:r>
              <a:rPr lang="ru-RU" sz="1600" dirty="0" smtClean="0"/>
              <a:t>интонация, </a:t>
            </a:r>
            <a:r>
              <a:rPr lang="ru-RU" sz="1600" dirty="0" err="1" smtClean="0"/>
              <a:t>аузы</a:t>
            </a:r>
            <a:r>
              <a:rPr lang="ru-RU" sz="1600" dirty="0" smtClean="0"/>
              <a:t> </a:t>
            </a:r>
            <a:r>
              <a:rPr lang="ru-RU" sz="1600" dirty="0"/>
              <a:t>и др.). Особенности заполнения смысловых </a:t>
            </a:r>
            <a:r>
              <a:rPr lang="ru-RU" sz="1600" dirty="0" smtClean="0"/>
              <a:t>пауз «э-э</a:t>
            </a:r>
            <a:r>
              <a:rPr lang="ru-RU" sz="1600" dirty="0"/>
              <a:t>», «м-м», «так сказать» и др</a:t>
            </a:r>
            <a:r>
              <a:rPr lang="ru-RU" sz="1600" dirty="0" smtClean="0"/>
              <a:t>.). 5.2</a:t>
            </a:r>
            <a:r>
              <a:rPr lang="ru-RU" sz="1600" dirty="0"/>
              <a:t>. Мимика и </a:t>
            </a:r>
            <a:r>
              <a:rPr lang="ru-RU" sz="1600" dirty="0" smtClean="0"/>
              <a:t>жестикуляция. 5.3</a:t>
            </a:r>
            <a:r>
              <a:rPr lang="ru-RU" sz="1600" dirty="0"/>
              <a:t>. Использование конспекта, технических средств и т. </a:t>
            </a:r>
            <a:r>
              <a:rPr lang="ru-RU" sz="1600" dirty="0" smtClean="0"/>
              <a:t>п. 5.4</a:t>
            </a:r>
            <a:r>
              <a:rPr lang="ru-RU" sz="1600" dirty="0"/>
              <a:t>. Одежда и другие вещи оратора</a:t>
            </a:r>
            <a:endParaRPr lang="ru-RU" sz="16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9396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2151</Words>
  <Application>Microsoft Office PowerPoint</Application>
  <PresentationFormat>Широкоэкранный</PresentationFormat>
  <Paragraphs>161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PT Sans</vt:lpstr>
      <vt:lpstr>Times New Roman</vt:lpstr>
      <vt:lpstr>Wingdings</vt:lpstr>
      <vt:lpstr>Тема Office</vt:lpstr>
      <vt:lpstr>Домашняя работа по коммуникативным стратегиям ДО</vt:lpstr>
      <vt:lpstr>Коммуникативные  стратегии и тактики  устного делового общения</vt:lpstr>
      <vt:lpstr>Стратегии дискредитации и обмана </vt:lpstr>
      <vt:lpstr>Проанализируйте речевые формы вступление в контакт.  Какие из них удачны, какие нет и почему? Исправьте фразы в соответствии с требованиями к деловому общению. </vt:lpstr>
      <vt:lpstr>Стратегия и тактики воздействия</vt:lpstr>
      <vt:lpstr> Продолжите список приемов речевого Воздействия, которыми  можно выполнить следующие правила: </vt:lpstr>
      <vt:lpstr> Деловые игры  </vt:lpstr>
      <vt:lpstr>Деловое красноречие - обсудим </vt:lpstr>
      <vt:lpstr> Анализ ораторского выступления Ивана Ивановича Нюхина (фрагмент из сцены-монолога А. П. Чехова «О вреде табака»)   </vt:lpstr>
      <vt:lpstr>ПРОТОКОЛЬНО-ЭТИКЕТНАЯ РЕЧЬ </vt:lpstr>
      <vt:lpstr>Презентация PowerPoint</vt:lpstr>
      <vt:lpstr>Подготовка  речи </vt:lpstr>
      <vt:lpstr> </vt:lpstr>
      <vt:lpstr>Домашнее задание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Домашняя работа по коммуникативным стратегиям ДО</dc:title>
  <dc:creator>ольга будко</dc:creator>
  <cp:lastModifiedBy>ольга будко</cp:lastModifiedBy>
  <cp:revision>6</cp:revision>
  <cp:lastPrinted>2023-11-29T17:04:50Z</cp:lastPrinted>
  <dcterms:created xsi:type="dcterms:W3CDTF">2023-11-29T16:55:29Z</dcterms:created>
  <dcterms:modified xsi:type="dcterms:W3CDTF">2023-11-29T18:27:38Z</dcterms:modified>
</cp:coreProperties>
</file>